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  <p:sldMasterId id="2147483650" r:id="rId2"/>
  </p:sldMasterIdLst>
  <p:notesMasterIdLst>
    <p:notesMasterId r:id="rId10"/>
  </p:notesMasterIdLst>
  <p:handoutMasterIdLst>
    <p:handoutMasterId r:id="rId11"/>
  </p:handoutMasterIdLst>
  <p:sldIdLst>
    <p:sldId id="256" r:id="rId3"/>
    <p:sldId id="289" r:id="rId4"/>
    <p:sldId id="257" r:id="rId5"/>
    <p:sldId id="290" r:id="rId6"/>
    <p:sldId id="291" r:id="rId7"/>
    <p:sldId id="292" r:id="rId8"/>
    <p:sldId id="293" r:id="rId9"/>
  </p:sldIdLst>
  <p:sldSz cx="9906000" cy="6858000" type="A4"/>
  <p:notesSz cx="6735763" cy="9866313"/>
  <p:custShowLst>
    <p:custShow name="재구성한 쇼1" id="0">
      <p:sldLst>
        <p:sld r:id="rId3"/>
      </p:sldLst>
    </p:custShow>
  </p:custShow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97">
          <p15:clr>
            <a:srgbClr val="A4A3A4"/>
          </p15:clr>
        </p15:guide>
        <p15:guide id="2" orient="horz" pos="890">
          <p15:clr>
            <a:srgbClr val="A4A3A4"/>
          </p15:clr>
        </p15:guide>
        <p15:guide id="3" pos="1578">
          <p15:clr>
            <a:srgbClr val="A4A3A4"/>
          </p15:clr>
        </p15:guide>
        <p15:guide id="4" pos="1714">
          <p15:clr>
            <a:srgbClr val="A4A3A4"/>
          </p15:clr>
        </p15:guide>
        <p15:guide id="5" pos="3710">
          <p15:clr>
            <a:srgbClr val="A4A3A4"/>
          </p15:clr>
        </p15:guide>
        <p15:guide id="6" pos="5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50021"/>
    <a:srgbClr val="009AC6"/>
    <a:srgbClr val="66CCF5"/>
    <a:srgbClr val="0099D7"/>
    <a:srgbClr val="0099E7"/>
    <a:srgbClr val="66CCF0"/>
    <a:srgbClr val="1E03E9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10" autoAdjust="0"/>
    <p:restoredTop sz="99762" autoAdjust="0"/>
  </p:normalViewPr>
  <p:slideViewPr>
    <p:cSldViewPr snapToObjects="1">
      <p:cViewPr varScale="1">
        <p:scale>
          <a:sx n="108" d="100"/>
          <a:sy n="108" d="100"/>
        </p:scale>
        <p:origin x="1296" y="90"/>
      </p:cViewPr>
      <p:guideLst>
        <p:guide orient="horz" pos="1797"/>
        <p:guide orient="horz" pos="890"/>
        <p:guide pos="1578"/>
        <p:guide pos="1714"/>
        <p:guide pos="3710"/>
        <p:guide pos="5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3" d="100"/>
          <a:sy n="53" d="100"/>
        </p:scale>
        <p:origin x="-1296" y="-96"/>
      </p:cViewPr>
      <p:guideLst>
        <p:guide orient="horz" pos="310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r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r" defTabSz="910126" eaLnBrk="1" latinLnBrk="1" hangingPunct="1">
              <a:defRPr sz="13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37C2B24F-F095-47FA-8B30-7B561CC46AC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r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5325" y="738188"/>
            <a:ext cx="5345113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86300"/>
            <a:ext cx="5389563" cy="444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r" defTabSz="910126" eaLnBrk="1" latinLnBrk="1" hangingPunct="1">
              <a:defRPr sz="13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63F77CA8-EFBD-4465-B3E9-3E00CBF80F7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ltGray">
          <a:xfrm>
            <a:off x="0" y="6597650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ko-KR" sz="1800">
              <a:solidFill>
                <a:schemeClr val="bg1"/>
              </a:solidFill>
              <a:ea typeface="HY헤드라인M" panose="02030600000101010101" pitchFamily="18" charset="-127"/>
              <a:sym typeface="Wingdings 2" panose="05020102010507070707" pitchFamily="18" charset="2"/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ltGray">
          <a:xfrm>
            <a:off x="0" y="6742113"/>
            <a:ext cx="9906000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639763" y="2492375"/>
            <a:ext cx="0" cy="635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39763" y="2840038"/>
            <a:ext cx="3808412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4448175" y="2555875"/>
            <a:ext cx="0" cy="635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ltGray">
          <a:xfrm>
            <a:off x="0" y="0"/>
            <a:ext cx="9906000" cy="534988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600" i="1">
                <a:solidFill>
                  <a:schemeClr val="bg1"/>
                </a:solidFill>
              </a:rPr>
              <a:t>Pusan National University </a:t>
            </a:r>
            <a:endParaRPr lang="en-US" altLang="ko-KR" sz="1000">
              <a:solidFill>
                <a:schemeClr val="bg1"/>
              </a:solidFill>
            </a:endParaRPr>
          </a:p>
        </p:txBody>
      </p:sp>
      <p:grpSp>
        <p:nvGrpSpPr>
          <p:cNvPr id="10" name="Group 25"/>
          <p:cNvGrpSpPr>
            <a:grpSpLocks/>
          </p:cNvGrpSpPr>
          <p:nvPr/>
        </p:nvGrpSpPr>
        <p:grpSpPr bwMode="auto">
          <a:xfrm>
            <a:off x="0" y="84138"/>
            <a:ext cx="7113588" cy="357187"/>
            <a:chOff x="0" y="53"/>
            <a:chExt cx="5569" cy="225"/>
          </a:xfrm>
        </p:grpSpPr>
        <p:sp>
          <p:nvSpPr>
            <p:cNvPr id="11" name="Line 16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9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0"/>
            <p:cNvSpPr>
              <a:spLocks noChangeShapeType="1"/>
            </p:cNvSpPr>
            <p:nvPr userDrawn="1"/>
          </p:nvSpPr>
          <p:spPr bwMode="ltGray">
            <a:xfrm>
              <a:off x="0" y="18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1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2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3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7" name="Picture 29" descr="sub06_img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884238"/>
            <a:ext cx="958850" cy="167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1423988" y="1552575"/>
            <a:ext cx="18510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3400" i="1">
                <a:solidFill>
                  <a:srgbClr val="99CC00"/>
                </a:solidFill>
                <a:latin typeface="Arial Black" pitchFamily="34" charset="0"/>
              </a:rPr>
              <a:t>power</a:t>
            </a:r>
          </a:p>
        </p:txBody>
      </p:sp>
      <p:sp>
        <p:nvSpPr>
          <p:cNvPr id="19" name="Text Box 32"/>
          <p:cNvSpPr txBox="1">
            <a:spLocks noChangeArrowheads="1"/>
          </p:cNvSpPr>
          <p:nvPr/>
        </p:nvSpPr>
        <p:spPr bwMode="auto">
          <a:xfrm>
            <a:off x="2986088" y="1411288"/>
            <a:ext cx="170656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4600" i="1">
                <a:latin typeface="Arial Black" pitchFamily="34" charset="0"/>
              </a:rPr>
              <a:t>PNU</a:t>
            </a:r>
          </a:p>
        </p:txBody>
      </p:sp>
      <p:sp>
        <p:nvSpPr>
          <p:cNvPr id="20" name="Text Box 33"/>
          <p:cNvSpPr txBox="1">
            <a:spLocks noChangeArrowheads="1"/>
          </p:cNvSpPr>
          <p:nvPr/>
        </p:nvSpPr>
        <p:spPr bwMode="auto">
          <a:xfrm>
            <a:off x="1473200" y="1482725"/>
            <a:ext cx="1873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i="1">
                <a:solidFill>
                  <a:schemeClr val="bg2"/>
                </a:solidFill>
                <a:latin typeface="Arial Black" pitchFamily="34" charset="0"/>
              </a:rPr>
              <a:t> </a:t>
            </a:r>
            <a:r>
              <a:rPr lang="ko-KR" altLang="en-US" sz="1600" i="1">
                <a:solidFill>
                  <a:schemeClr val="bg2"/>
                </a:solidFill>
                <a:latin typeface="Arial Black" pitchFamily="34" charset="0"/>
              </a:rPr>
              <a:t>세계로   미래로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807864" y="2996952"/>
            <a:ext cx="3497064" cy="661988"/>
          </a:xfrm>
        </p:spPr>
        <p:txBody>
          <a:bodyPr rIns="90000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endParaRPr lang="ko-KR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0021" y="4149080"/>
            <a:ext cx="4508103" cy="1752600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</a:lstStyle>
          <a:p>
            <a:endParaRPr lang="ko-KR" altLang="ko-KR"/>
          </a:p>
        </p:txBody>
      </p:sp>
      <p:pic>
        <p:nvPicPr>
          <p:cNvPr id="21" name="Picture 16" descr="https://search.pstatic.net/common/?src=http%3A%2F%2Fshopping.phinf.naver.net%2Fmain_2407405%2F24074056059.20200907235600.jpg&amp;type=sc960_83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842" y="1045147"/>
            <a:ext cx="459296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796438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29500" y="-11113"/>
            <a:ext cx="2476500" cy="639286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0" y="-11113"/>
            <a:ext cx="7277100" cy="63928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5903890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5492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26038" y="765175"/>
            <a:ext cx="4559300" cy="56165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60421303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1113"/>
            <a:ext cx="9906000" cy="5492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5126038" y="765175"/>
            <a:ext cx="4559300" cy="27320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5126038" y="3649663"/>
            <a:ext cx="4559300" cy="27320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0689474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87982238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750968162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30694517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60388" y="2122488"/>
            <a:ext cx="4279900" cy="4186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92688" y="2122488"/>
            <a:ext cx="4281487" cy="4186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832235848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494158325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19083840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65795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 bwMode="auto">
          <a:xfrm flipV="1">
            <a:off x="2360613" y="1268760"/>
            <a:ext cx="72009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836712"/>
            <a:ext cx="9073008" cy="5760640"/>
          </a:xfrm>
        </p:spPr>
        <p:txBody>
          <a:bodyPr/>
          <a:lstStyle>
            <a:lvl1pPr>
              <a:spcAft>
                <a:spcPts val="600"/>
              </a:spcAft>
              <a:defRPr sz="2400"/>
            </a:lvl1pPr>
            <a:lvl2pPr>
              <a:spcAft>
                <a:spcPts val="600"/>
              </a:spcAft>
              <a:defRPr sz="20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03250462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31863981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763282523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7356029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96125" y="812800"/>
            <a:ext cx="2178050" cy="54959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60388" y="812800"/>
            <a:ext cx="6383337" cy="54959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9027343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8796096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26038" y="765175"/>
            <a:ext cx="4559300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94828098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37899104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90808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7607131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5525730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1113"/>
            <a:ext cx="9906000" cy="5492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6663381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1"/>
          <p:cNvSpPr>
            <a:spLocks noChangeArrowheads="1"/>
          </p:cNvSpPr>
          <p:nvPr/>
        </p:nvSpPr>
        <p:spPr bwMode="ltGray">
          <a:xfrm>
            <a:off x="0" y="0"/>
            <a:ext cx="9906000" cy="549275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endParaRPr lang="ko-KR" altLang="ko-KR" sz="1800">
              <a:solidFill>
                <a:schemeClr val="bg1"/>
              </a:solidFill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ltGray">
          <a:xfrm>
            <a:off x="0" y="-11113"/>
            <a:ext cx="9906000" cy="549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486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7500" y="692150"/>
            <a:ext cx="9269413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1</a:t>
            </a:r>
            <a:endParaRPr lang="ko-KR" altLang="en-US"/>
          </a:p>
          <a:p>
            <a:pPr lvl="1"/>
            <a:r>
              <a:rPr lang="en-US" altLang="ko-KR"/>
              <a:t>2</a:t>
            </a:r>
            <a:endParaRPr lang="ko-KR" altLang="en-US"/>
          </a:p>
          <a:p>
            <a:pPr lvl="2"/>
            <a:r>
              <a:rPr lang="en-US" altLang="ko-KR"/>
              <a:t>3</a:t>
            </a:r>
            <a:endParaRPr lang="ko-KR" altLang="en-US"/>
          </a:p>
          <a:p>
            <a:pPr lvl="3"/>
            <a:r>
              <a:rPr lang="en-US" altLang="ko-KR"/>
              <a:t>4</a:t>
            </a:r>
            <a:endParaRPr lang="ko-KR" altLang="en-US"/>
          </a:p>
          <a:p>
            <a:pPr lvl="4"/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1029" name="Rectangle 7"/>
          <p:cNvSpPr>
            <a:spLocks noChangeArrowheads="1"/>
          </p:cNvSpPr>
          <p:nvPr/>
        </p:nvSpPr>
        <p:spPr bwMode="ltGray">
          <a:xfrm>
            <a:off x="0" y="6624638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200">
                <a:solidFill>
                  <a:schemeClr val="bg1"/>
                </a:solidFill>
                <a:latin typeface="HY목판L" pitchFamily="18" charset="-127"/>
                <a:ea typeface="HY목판L" pitchFamily="18" charset="-127"/>
              </a:rPr>
              <a:t>      Advanced Broadcasting &amp; Communications Lab.</a:t>
            </a:r>
            <a:endParaRPr lang="en-US" altLang="ko-KR" sz="1800">
              <a:solidFill>
                <a:schemeClr val="bg1"/>
              </a:solidFill>
              <a:latin typeface="HY목판L" pitchFamily="18" charset="-127"/>
              <a:ea typeface="HY목판L" pitchFamily="18" charset="-127"/>
              <a:sym typeface="Wingdings 2" panose="05020102010507070707" pitchFamily="18" charset="2"/>
            </a:endParaRPr>
          </a:p>
        </p:txBody>
      </p:sp>
      <p:sp>
        <p:nvSpPr>
          <p:cNvPr id="1030" name="Oval 8"/>
          <p:cNvSpPr>
            <a:spLocks noChangeArrowheads="1"/>
          </p:cNvSpPr>
          <p:nvPr/>
        </p:nvSpPr>
        <p:spPr bwMode="ltGray">
          <a:xfrm>
            <a:off x="8913813" y="6616700"/>
            <a:ext cx="468312" cy="21907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fld id="{D788C6AC-0ED4-49BC-B78C-33D12D5B4A82}" type="slidenum">
              <a:rPr lang="en-US" altLang="ko-KR" sz="1200" smtClean="0">
                <a:solidFill>
                  <a:schemeClr val="bg1"/>
                </a:solidFill>
                <a:latin typeface="Verdana" panose="020B0604030504040204" pitchFamily="34" charset="0"/>
                <a:ea typeface="HY각헤드라인M" pitchFamily="18" charset="-127"/>
              </a:rPr>
              <a:pPr algn="r" eaLnBrk="1" latinLnBrk="1" hangingPunct="1">
                <a:defRPr/>
              </a:pPr>
              <a:t>‹#›</a:t>
            </a:fld>
            <a:endParaRPr lang="en-US" altLang="ko-KR" sz="1200">
              <a:solidFill>
                <a:schemeClr val="bg1"/>
              </a:solidFill>
              <a:latin typeface="Verdana" panose="020B0604030504040204" pitchFamily="34" charset="0"/>
              <a:ea typeface="HY각헤드라인M" pitchFamily="18" charset="-127"/>
            </a:endParaRP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ltGray">
          <a:xfrm>
            <a:off x="4592638" y="6742113"/>
            <a:ext cx="4122737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032" name="Group 28"/>
          <p:cNvGrpSpPr>
            <a:grpSpLocks/>
          </p:cNvGrpSpPr>
          <p:nvPr/>
        </p:nvGrpSpPr>
        <p:grpSpPr bwMode="auto">
          <a:xfrm>
            <a:off x="6350" y="128588"/>
            <a:ext cx="6465888" cy="357187"/>
            <a:chOff x="0" y="53"/>
            <a:chExt cx="5569" cy="225"/>
          </a:xfrm>
        </p:grpSpPr>
        <p:sp>
          <p:nvSpPr>
            <p:cNvPr id="1037" name="Line 29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8" name="Line 30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9" name="Line 31"/>
            <p:cNvSpPr>
              <a:spLocks noChangeShapeType="1"/>
            </p:cNvSpPr>
            <p:nvPr userDrawn="1"/>
          </p:nvSpPr>
          <p:spPr bwMode="ltGray">
            <a:xfrm>
              <a:off x="0" y="17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0" name="Line 32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1" name="Line 33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2" name="Line 34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033" name="Group 43"/>
          <p:cNvGrpSpPr>
            <a:grpSpLocks/>
          </p:cNvGrpSpPr>
          <p:nvPr/>
        </p:nvGrpSpPr>
        <p:grpSpPr bwMode="auto">
          <a:xfrm>
            <a:off x="180975" y="84138"/>
            <a:ext cx="1643063" cy="427037"/>
            <a:chOff x="135" y="621"/>
            <a:chExt cx="1035" cy="269"/>
          </a:xfrm>
        </p:grpSpPr>
        <p:sp>
          <p:nvSpPr>
            <p:cNvPr id="1034" name="Text Box 38"/>
            <p:cNvSpPr txBox="1">
              <a:spLocks noChangeArrowheads="1"/>
            </p:cNvSpPr>
            <p:nvPr userDrawn="1"/>
          </p:nvSpPr>
          <p:spPr bwMode="auto">
            <a:xfrm>
              <a:off x="135" y="656"/>
              <a:ext cx="5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00" i="1">
                  <a:solidFill>
                    <a:srgbClr val="99CC00"/>
                  </a:solidFill>
                  <a:latin typeface="Arial Black" pitchFamily="34" charset="0"/>
                </a:rPr>
                <a:t>power</a:t>
              </a:r>
            </a:p>
          </p:txBody>
        </p:sp>
        <p:sp>
          <p:nvSpPr>
            <p:cNvPr id="1035" name="Text Box 39"/>
            <p:cNvSpPr txBox="1">
              <a:spLocks noChangeArrowheads="1"/>
            </p:cNvSpPr>
            <p:nvPr userDrawn="1"/>
          </p:nvSpPr>
          <p:spPr bwMode="auto">
            <a:xfrm>
              <a:off x="632" y="621"/>
              <a:ext cx="53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200" i="1">
                  <a:solidFill>
                    <a:schemeClr val="bg1"/>
                  </a:solidFill>
                  <a:latin typeface="Arial Black" pitchFamily="34" charset="0"/>
                </a:rPr>
                <a:t>PNU</a:t>
              </a:r>
            </a:p>
          </p:txBody>
        </p:sp>
        <p:sp>
          <p:nvSpPr>
            <p:cNvPr id="1036" name="Text Box 40"/>
            <p:cNvSpPr txBox="1">
              <a:spLocks noChangeArrowheads="1"/>
            </p:cNvSpPr>
            <p:nvPr userDrawn="1"/>
          </p:nvSpPr>
          <p:spPr bwMode="auto">
            <a:xfrm>
              <a:off x="152" y="623"/>
              <a:ext cx="62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ko-KR" altLang="en-US" sz="900" i="1">
                  <a:solidFill>
                    <a:schemeClr val="bg1"/>
                  </a:solidFill>
                  <a:latin typeface="Arial Black" pitchFamily="34" charset="0"/>
                </a:rPr>
                <a:t>세계로</a:t>
              </a:r>
              <a:r>
                <a:rPr lang="ko-KR" altLang="en-US" sz="900" i="1">
                  <a:solidFill>
                    <a:schemeClr val="bg2"/>
                  </a:solidFill>
                  <a:latin typeface="Arial Black" pitchFamily="34" charset="0"/>
                </a:rPr>
                <a:t> </a:t>
              </a:r>
              <a:r>
                <a:rPr lang="ko-KR" altLang="en-US" sz="900" i="1">
                  <a:solidFill>
                    <a:schemeClr val="bg1"/>
                  </a:solidFill>
                  <a:latin typeface="Arial Black" pitchFamily="34" charset="0"/>
                </a:rPr>
                <a:t>미래로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8" r:id="rId1"/>
    <p:sldLayoutId id="2147484479" r:id="rId2"/>
    <p:sldLayoutId id="2147484480" r:id="rId3"/>
    <p:sldLayoutId id="2147484481" r:id="rId4"/>
    <p:sldLayoutId id="2147484482" r:id="rId5"/>
    <p:sldLayoutId id="2147484483" r:id="rId6"/>
    <p:sldLayoutId id="2147484484" r:id="rId7"/>
    <p:sldLayoutId id="2147484485" r:id="rId8"/>
    <p:sldLayoutId id="2147484486" r:id="rId9"/>
    <p:sldLayoutId id="2147484487" r:id="rId10"/>
    <p:sldLayoutId id="2147484488" r:id="rId11"/>
    <p:sldLayoutId id="2147484489" r:id="rId12"/>
  </p:sldLayoutIdLst>
  <p:transition spd="med"/>
  <p:txStyles>
    <p:titleStyle>
      <a:lvl1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2pPr>
      <a:lvl3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3pPr>
      <a:lvl4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4pPr>
      <a:lvl5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5pPr>
      <a:lvl6pPr marL="4572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6pPr>
      <a:lvl7pPr marL="9144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7pPr>
      <a:lvl8pPr marL="13716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8pPr>
      <a:lvl9pPr marL="18288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Blip>
          <a:blip r:embed="rId14"/>
        </a:buBlip>
        <a:defRPr kumimoji="1" sz="24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Blip>
          <a:blip r:embed="rId15"/>
        </a:buBlip>
        <a:defRPr kumimoji="1" sz="20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Arial" pitchFamily="34" charset="0"/>
          <a:ea typeface="돋움" pitchFamily="50" charset="-127"/>
          <a:cs typeface="Arial" pitchFamily="34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Arial" pitchFamily="34" charset="0"/>
          <a:ea typeface="돋움" pitchFamily="50" charset="-127"/>
          <a:cs typeface="Arial" pitchFamily="34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Arial" pitchFamily="34" charset="0"/>
          <a:ea typeface="돋움" pitchFamily="50" charset="-127"/>
          <a:cs typeface="Arial" pitchFamily="34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ChangeArrowheads="1"/>
          </p:cNvSpPr>
          <p:nvPr/>
        </p:nvSpPr>
        <p:spPr bwMode="ltGray">
          <a:xfrm>
            <a:off x="0" y="6538913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200">
                <a:solidFill>
                  <a:schemeClr val="bg1"/>
                </a:solidFill>
              </a:rPr>
              <a:t>Broadcasting &amp; Communication Systems Lab.</a:t>
            </a:r>
            <a:endParaRPr lang="en-US" altLang="ko-KR" sz="1800">
              <a:solidFill>
                <a:schemeClr val="bg1"/>
              </a:solidFill>
              <a:sym typeface="Wingdings 2" panose="05020102010507070707" pitchFamily="18" charset="2"/>
            </a:endParaRPr>
          </a:p>
        </p:txBody>
      </p:sp>
      <p:sp>
        <p:nvSpPr>
          <p:cNvPr id="2051" name="Oval 6"/>
          <p:cNvSpPr>
            <a:spLocks noChangeArrowheads="1"/>
          </p:cNvSpPr>
          <p:nvPr/>
        </p:nvSpPr>
        <p:spPr bwMode="ltGray">
          <a:xfrm>
            <a:off x="9261475" y="6569075"/>
            <a:ext cx="468313" cy="21907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fld id="{5E8B36F9-94BC-44E9-B925-1A72A6CC3000}" type="slidenum">
              <a:rPr lang="en-US" altLang="ko-KR" sz="1200" smtClean="0">
                <a:solidFill>
                  <a:schemeClr val="bg1"/>
                </a:solidFill>
                <a:latin typeface="Verdana" panose="020B0604030504040204" pitchFamily="34" charset="0"/>
                <a:ea typeface="HY각헤드라인M" pitchFamily="18" charset="-127"/>
              </a:rPr>
              <a:pPr algn="r" eaLnBrk="1" latinLnBrk="1" hangingPunct="1">
                <a:defRPr/>
              </a:pPr>
              <a:t>‹#›</a:t>
            </a:fld>
            <a:endParaRPr lang="en-US" altLang="ko-KR" sz="1200">
              <a:solidFill>
                <a:schemeClr val="bg1"/>
              </a:solidFill>
              <a:latin typeface="Verdana" panose="020B0604030504040204" pitchFamily="34" charset="0"/>
              <a:ea typeface="HY각헤드라인M" pitchFamily="18" charset="-127"/>
            </a:endParaRPr>
          </a:p>
        </p:txBody>
      </p:sp>
      <p:sp>
        <p:nvSpPr>
          <p:cNvPr id="2052" name="Line 7"/>
          <p:cNvSpPr>
            <a:spLocks noChangeShapeType="1"/>
          </p:cNvSpPr>
          <p:nvPr/>
        </p:nvSpPr>
        <p:spPr bwMode="ltGray">
          <a:xfrm>
            <a:off x="3625850" y="6669088"/>
            <a:ext cx="5430838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3" name="Line 21"/>
          <p:cNvSpPr>
            <a:spLocks noChangeShapeType="1"/>
          </p:cNvSpPr>
          <p:nvPr/>
        </p:nvSpPr>
        <p:spPr bwMode="auto">
          <a:xfrm>
            <a:off x="2273300" y="1196975"/>
            <a:ext cx="7545388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4" name="Rectangle 24"/>
          <p:cNvSpPr>
            <a:spLocks noChangeArrowheads="1"/>
          </p:cNvSpPr>
          <p:nvPr/>
        </p:nvSpPr>
        <p:spPr bwMode="ltGray">
          <a:xfrm>
            <a:off x="20638" y="-26988"/>
            <a:ext cx="9906000" cy="534988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endParaRPr lang="ko-KR" altLang="ko-KR" sz="1000">
              <a:solidFill>
                <a:schemeClr val="bg1"/>
              </a:solidFill>
            </a:endParaRPr>
          </a:p>
        </p:txBody>
      </p:sp>
      <p:grpSp>
        <p:nvGrpSpPr>
          <p:cNvPr id="2055" name="Group 25"/>
          <p:cNvGrpSpPr>
            <a:grpSpLocks/>
          </p:cNvGrpSpPr>
          <p:nvPr/>
        </p:nvGrpSpPr>
        <p:grpSpPr bwMode="auto">
          <a:xfrm>
            <a:off x="0" y="44450"/>
            <a:ext cx="5961063" cy="357188"/>
            <a:chOff x="0" y="53"/>
            <a:chExt cx="5569" cy="225"/>
          </a:xfrm>
        </p:grpSpPr>
        <p:sp>
          <p:nvSpPr>
            <p:cNvPr id="2063" name="Line 26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4" name="Line 27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5" name="Line 28"/>
            <p:cNvSpPr>
              <a:spLocks noChangeShapeType="1"/>
            </p:cNvSpPr>
            <p:nvPr userDrawn="1"/>
          </p:nvSpPr>
          <p:spPr bwMode="ltGray">
            <a:xfrm>
              <a:off x="0" y="18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6" name="Line 29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7" name="Line 30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8" name="Line 31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056" name="Rectangle 3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2122488"/>
            <a:ext cx="8713787" cy="418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r>
              <a:rPr lang="en-US" altLang="ko-KR"/>
              <a:t>z</a:t>
            </a:r>
            <a:endParaRPr lang="ko-KR" altLang="en-US"/>
          </a:p>
        </p:txBody>
      </p:sp>
      <p:sp>
        <p:nvSpPr>
          <p:cNvPr id="2057" name="Rectangle 34"/>
          <p:cNvSpPr>
            <a:spLocks noGrp="1" noChangeArrowheads="1"/>
          </p:cNvSpPr>
          <p:nvPr>
            <p:ph type="title"/>
          </p:nvPr>
        </p:nvSpPr>
        <p:spPr bwMode="auto">
          <a:xfrm>
            <a:off x="530225" y="557213"/>
            <a:ext cx="87137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Contents</a:t>
            </a:r>
          </a:p>
        </p:txBody>
      </p:sp>
      <p:sp>
        <p:nvSpPr>
          <p:cNvPr id="18" name="제목 1"/>
          <p:cNvSpPr txBox="1">
            <a:spLocks/>
          </p:cNvSpPr>
          <p:nvPr userDrawn="1"/>
        </p:nvSpPr>
        <p:spPr>
          <a:xfrm>
            <a:off x="-87313" y="44450"/>
            <a:ext cx="9906001" cy="54927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9pPr>
          </a:lstStyle>
          <a:p>
            <a:pPr algn="r">
              <a:defRPr/>
            </a:pPr>
            <a:r>
              <a:rPr lang="ko-KR" altLang="en-US" sz="2000" i="0">
                <a:solidFill>
                  <a:schemeClr val="bg1"/>
                </a:solidFill>
                <a:latin typeface="Arial Black" pitchFamily="34" charset="0"/>
                <a:ea typeface="HY견고딕" pitchFamily="18" charset="-127"/>
              </a:rPr>
              <a:t>마스터 제목 스타일 편집</a:t>
            </a:r>
          </a:p>
        </p:txBody>
      </p:sp>
      <p:grpSp>
        <p:nvGrpSpPr>
          <p:cNvPr id="2059" name="Group 43"/>
          <p:cNvGrpSpPr>
            <a:grpSpLocks/>
          </p:cNvGrpSpPr>
          <p:nvPr userDrawn="1"/>
        </p:nvGrpSpPr>
        <p:grpSpPr bwMode="auto">
          <a:xfrm>
            <a:off x="-3175" y="44450"/>
            <a:ext cx="1643063" cy="427038"/>
            <a:chOff x="135" y="621"/>
            <a:chExt cx="1035" cy="269"/>
          </a:xfrm>
        </p:grpSpPr>
        <p:sp>
          <p:nvSpPr>
            <p:cNvPr id="22" name="Text Box 38"/>
            <p:cNvSpPr txBox="1">
              <a:spLocks noChangeArrowheads="1"/>
            </p:cNvSpPr>
            <p:nvPr userDrawn="1"/>
          </p:nvSpPr>
          <p:spPr bwMode="auto">
            <a:xfrm>
              <a:off x="135" y="656"/>
              <a:ext cx="5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00" i="1">
                  <a:solidFill>
                    <a:srgbClr val="99CC00"/>
                  </a:solidFill>
                  <a:latin typeface="Arial Black" pitchFamily="34" charset="0"/>
                </a:rPr>
                <a:t>power</a:t>
              </a:r>
            </a:p>
          </p:txBody>
        </p:sp>
        <p:sp>
          <p:nvSpPr>
            <p:cNvPr id="23" name="Text Box 39"/>
            <p:cNvSpPr txBox="1">
              <a:spLocks noChangeArrowheads="1"/>
            </p:cNvSpPr>
            <p:nvPr userDrawn="1"/>
          </p:nvSpPr>
          <p:spPr bwMode="auto">
            <a:xfrm>
              <a:off x="632" y="621"/>
              <a:ext cx="53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200" i="1">
                  <a:solidFill>
                    <a:schemeClr val="bg1"/>
                  </a:solidFill>
                  <a:latin typeface="Arial Black" pitchFamily="34" charset="0"/>
                </a:rPr>
                <a:t>PNU</a:t>
              </a:r>
            </a:p>
          </p:txBody>
        </p:sp>
        <p:sp>
          <p:nvSpPr>
            <p:cNvPr id="24" name="Text Box 40"/>
            <p:cNvSpPr txBox="1">
              <a:spLocks noChangeArrowheads="1"/>
            </p:cNvSpPr>
            <p:nvPr userDrawn="1"/>
          </p:nvSpPr>
          <p:spPr bwMode="auto">
            <a:xfrm>
              <a:off x="152" y="623"/>
              <a:ext cx="62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ko-KR" altLang="en-US" sz="900" i="1">
                  <a:solidFill>
                    <a:schemeClr val="bg1"/>
                  </a:solidFill>
                  <a:latin typeface="Arial Black" pitchFamily="34" charset="0"/>
                </a:rPr>
                <a:t>세계로</a:t>
              </a:r>
              <a:r>
                <a:rPr lang="ko-KR" altLang="en-US" sz="900" i="1">
                  <a:solidFill>
                    <a:schemeClr val="bg2"/>
                  </a:solidFill>
                  <a:latin typeface="Arial Black" pitchFamily="34" charset="0"/>
                </a:rPr>
                <a:t> </a:t>
              </a:r>
              <a:r>
                <a:rPr lang="ko-KR" altLang="en-US" sz="900" i="1">
                  <a:solidFill>
                    <a:schemeClr val="bg1"/>
                  </a:solidFill>
                  <a:latin typeface="Arial Black" pitchFamily="34" charset="0"/>
                </a:rPr>
                <a:t>미래로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0" r:id="rId1"/>
    <p:sldLayoutId id="2147484491" r:id="rId2"/>
    <p:sldLayoutId id="2147484492" r:id="rId3"/>
    <p:sldLayoutId id="2147484493" r:id="rId4"/>
    <p:sldLayoutId id="2147484494" r:id="rId5"/>
    <p:sldLayoutId id="2147484495" r:id="rId6"/>
    <p:sldLayoutId id="2147484496" r:id="rId7"/>
    <p:sldLayoutId id="2147484497" r:id="rId8"/>
    <p:sldLayoutId id="2147484498" r:id="rId9"/>
    <p:sldLayoutId id="2147484499" r:id="rId10"/>
    <p:sldLayoutId id="2147484500" r:id="rId11"/>
  </p:sldLayoutIdLst>
  <p:transition spd="med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9pPr>
    </p:titleStyle>
    <p:bodyStyle>
      <a:lvl1pPr marL="533400" indent="-5334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800" b="1">
          <a:solidFill>
            <a:schemeClr val="tx1"/>
          </a:solidFill>
          <a:latin typeface="+mn-lt"/>
          <a:ea typeface="+mn-ea"/>
        </a:defRPr>
      </a:lvl2pPr>
      <a:lvl3pPr marL="1295400" indent="-3810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3pPr>
      <a:lvl4pPr marL="17145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4pPr>
      <a:lvl5pPr marL="21717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5pPr>
      <a:lvl6pPr marL="26289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6pPr>
      <a:lvl7pPr marL="30861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7pPr>
      <a:lvl8pPr marL="35433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8pPr>
      <a:lvl9pPr marL="40005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6363" y="3140968"/>
            <a:ext cx="4896544" cy="1065213"/>
          </a:xfrm>
        </p:spPr>
        <p:txBody>
          <a:bodyPr/>
          <a:lstStyle/>
          <a:p>
            <a:pPr algn="ctr" eaLnBrk="1" hangingPunct="1"/>
            <a: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  <a:t>Introduction to </a:t>
            </a:r>
            <a:b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</a:br>
            <a: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  <a:t>Electric and Electronics</a:t>
            </a:r>
            <a:b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</a:br>
            <a:endParaRPr lang="en-US" altLang="ko-KR" sz="2800" b="0" dirty="0">
              <a:solidFill>
                <a:srgbClr val="A50021"/>
              </a:solidFill>
              <a:latin typeface="Arial Black" panose="020B0A04020102020204" pitchFamily="34" charset="0"/>
              <a:ea typeface="HY동녘M" pitchFamily="18" charset="-127"/>
              <a:cs typeface="Arial" panose="020B0604020202020204" pitchFamily="34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3050" y="4545013"/>
            <a:ext cx="5400030" cy="972219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en-US" altLang="ko-KR" dirty="0"/>
              <a:t>Chapter 2 – Homework</a:t>
            </a:r>
          </a:p>
          <a:p>
            <a:pPr eaLnBrk="1" hangingPunct="1">
              <a:lnSpc>
                <a:spcPct val="90000"/>
              </a:lnSpc>
            </a:pPr>
            <a:endParaRPr lang="en-US" altLang="ko-KR" sz="32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/>
              <a:t>Homework</a:t>
            </a:r>
            <a:endParaRPr lang="ko-KR" altLang="en-US" sz="2400"/>
          </a:p>
        </p:txBody>
      </p:sp>
      <p:sp>
        <p:nvSpPr>
          <p:cNvPr id="38915" name="내용 개체 틀 2"/>
          <p:cNvSpPr>
            <a:spLocks noGrp="1"/>
          </p:cNvSpPr>
          <p:nvPr>
            <p:ph idx="1"/>
          </p:nvPr>
        </p:nvSpPr>
        <p:spPr>
          <a:xfrm>
            <a:off x="704850" y="692150"/>
            <a:ext cx="9072563" cy="5761038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ko-KR" sz="3200" dirty="0">
                <a:solidFill>
                  <a:srgbClr val="0070C0"/>
                </a:solidFill>
                <a:latin typeface="Arial Black" pitchFamily="34" charset="0"/>
              </a:rPr>
              <a:t>Homework #1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2000" b="1" i="1" dirty="0">
                <a:solidFill>
                  <a:srgbClr val="A50021"/>
                </a:solidFill>
              </a:rPr>
              <a:t>Solve Problems 2.35, 2.40, 2.48, 2.51, 2.55</a:t>
            </a:r>
            <a:br>
              <a:rPr lang="en-US" altLang="ko-KR" sz="2000" b="1" i="1" dirty="0">
                <a:solidFill>
                  <a:srgbClr val="A50021"/>
                </a:solidFill>
              </a:rPr>
            </a:br>
            <a:r>
              <a:rPr lang="en-US" altLang="ko-KR" sz="2000" b="1" i="1" dirty="0">
                <a:solidFill>
                  <a:srgbClr val="A50021"/>
                </a:solidFill>
              </a:rPr>
              <a:t>Submit by September 26</a:t>
            </a:r>
            <a:r>
              <a:rPr lang="en-US" altLang="ko-KR" sz="2000" b="1" i="1" baseline="30000" dirty="0">
                <a:solidFill>
                  <a:srgbClr val="A50021"/>
                </a:solidFill>
              </a:rPr>
              <a:t>th</a:t>
            </a:r>
            <a:endParaRPr lang="en-US" altLang="ko-KR" sz="2000" b="1" i="1" dirty="0">
              <a:solidFill>
                <a:srgbClr val="A50021"/>
              </a:solidFill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2000" b="1" dirty="0"/>
              <a:t>Read Text Chapter 3.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2000" b="1" dirty="0"/>
              <a:t>Prepare Presentation</a:t>
            </a:r>
          </a:p>
          <a:p>
            <a:pPr>
              <a:defRPr/>
            </a:pPr>
            <a:endParaRPr lang="ko-KR" altLang="en-US" sz="2000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/>
              <a:t>Homework #1</a:t>
            </a:r>
            <a:endParaRPr lang="ko-KR" altLang="en-US" sz="24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505950" cy="590391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>
                <a:solidFill>
                  <a:srgbClr val="0070C0"/>
                </a:solidFill>
                <a:ea typeface="Microsoft Sans Serif" panose="020B0604020202020204" pitchFamily="34" charset="0"/>
              </a:rPr>
              <a:t>Problem #1</a:t>
            </a:r>
          </a:p>
          <a:p>
            <a:pPr marL="457200" indent="-457200">
              <a:spcBef>
                <a:spcPts val="1800"/>
              </a:spcBef>
              <a:buAutoNum type="arabicPeriod"/>
              <a:defRPr/>
            </a:pPr>
            <a:r>
              <a:rPr lang="en-US" altLang="ko-KR" b="1" dirty="0">
                <a:ea typeface="Microsoft Sans Serif" panose="020B0604020202020204" pitchFamily="34" charset="0"/>
              </a:rPr>
              <a:t>Determine the resistance at the terminals A-B in the circuits in Figure P2.35</a:t>
            </a: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r>
              <a:rPr lang="en-US" altLang="ko-KR" b="1" dirty="0">
                <a:ea typeface="Microsoft Sans Serif" panose="020B0604020202020204" pitchFamily="34" charset="0"/>
              </a:rPr>
              <a:t>                                          Figure P2.35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3008349"/>
            <a:ext cx="6773087" cy="241018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/>
              <a:t>Homework #1</a:t>
            </a:r>
            <a:endParaRPr lang="ko-KR" altLang="en-US" sz="24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505950" cy="590391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>
                <a:solidFill>
                  <a:srgbClr val="0070C0"/>
                </a:solidFill>
                <a:ea typeface="Microsoft Sans Serif" panose="020B0604020202020204" pitchFamily="34" charset="0"/>
              </a:rPr>
              <a:t>Problem #2</a:t>
            </a:r>
          </a:p>
          <a:p>
            <a:pPr marL="0" indent="0">
              <a:spcBef>
                <a:spcPts val="1800"/>
              </a:spcBef>
              <a:buNone/>
              <a:defRPr/>
            </a:pPr>
            <a:r>
              <a:rPr lang="en-US" altLang="ko-KR" b="1" dirty="0">
                <a:ea typeface="Microsoft Sans Serif" panose="020B0604020202020204" pitchFamily="34" charset="0"/>
              </a:rPr>
              <a:t>2. Find V</a:t>
            </a:r>
            <a:r>
              <a:rPr lang="en-US" altLang="ko-KR" b="1" baseline="-25000" dirty="0">
                <a:ea typeface="Microsoft Sans Serif" panose="020B0604020202020204" pitchFamily="34" charset="0"/>
              </a:rPr>
              <a:t>s</a:t>
            </a:r>
            <a:r>
              <a:rPr lang="en-US" altLang="ko-KR" b="1" dirty="0">
                <a:ea typeface="Microsoft Sans Serif" panose="020B0604020202020204" pitchFamily="34" charset="0"/>
              </a:rPr>
              <a:t> and I</a:t>
            </a:r>
            <a:r>
              <a:rPr lang="en-US" altLang="ko-KR" b="1" baseline="-25000" dirty="0">
                <a:ea typeface="Microsoft Sans Serif" panose="020B0604020202020204" pitchFamily="34" charset="0"/>
              </a:rPr>
              <a:t>x</a:t>
            </a:r>
            <a:r>
              <a:rPr lang="en-US" altLang="ko-KR" b="1" dirty="0">
                <a:ea typeface="Microsoft Sans Serif" panose="020B0604020202020204" pitchFamily="34" charset="0"/>
              </a:rPr>
              <a:t> in the network in Figure P2.40</a:t>
            </a: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r>
              <a:rPr lang="en-US" altLang="ko-KR" b="1" dirty="0">
                <a:ea typeface="Microsoft Sans Serif" panose="020B0604020202020204" pitchFamily="34" charset="0"/>
              </a:rPr>
              <a:t>                                          Figure P2.40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2060848"/>
            <a:ext cx="7214923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54425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/>
              <a:t>Homework #1</a:t>
            </a:r>
            <a:endParaRPr lang="ko-KR" altLang="en-US" sz="24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505950" cy="590391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>
                <a:solidFill>
                  <a:srgbClr val="0070C0"/>
                </a:solidFill>
                <a:ea typeface="Microsoft Sans Serif" panose="020B0604020202020204" pitchFamily="34" charset="0"/>
              </a:rPr>
              <a:t>Problem #3</a:t>
            </a:r>
          </a:p>
          <a:p>
            <a:pPr marL="0" indent="0">
              <a:spcBef>
                <a:spcPts val="1800"/>
              </a:spcBef>
              <a:buNone/>
              <a:defRPr/>
            </a:pPr>
            <a:r>
              <a:rPr lang="en-US" altLang="ko-KR" b="1" dirty="0">
                <a:ea typeface="Microsoft Sans Serif" panose="020B0604020202020204" pitchFamily="34" charset="0"/>
              </a:rPr>
              <a:t>3. Find I</a:t>
            </a:r>
            <a:r>
              <a:rPr lang="en-US" altLang="ko-KR" b="1" baseline="-25000" dirty="0">
                <a:ea typeface="Microsoft Sans Serif" panose="020B0604020202020204" pitchFamily="34" charset="0"/>
              </a:rPr>
              <a:t>s</a:t>
            </a:r>
            <a:r>
              <a:rPr lang="en-US" altLang="ko-KR" b="1" dirty="0">
                <a:ea typeface="Microsoft Sans Serif" panose="020B0604020202020204" pitchFamily="34" charset="0"/>
              </a:rPr>
              <a:t> in the network in Figure P2.48</a:t>
            </a: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r>
              <a:rPr lang="en-US" altLang="ko-KR" b="1" dirty="0">
                <a:ea typeface="Microsoft Sans Serif" panose="020B0604020202020204" pitchFamily="34" charset="0"/>
              </a:rPr>
              <a:t>                                          Figure P2.48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2852936"/>
            <a:ext cx="6761991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71166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/>
              <a:t>Homework #1</a:t>
            </a:r>
            <a:endParaRPr lang="ko-KR" altLang="en-US" sz="24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505950" cy="590391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>
                <a:solidFill>
                  <a:srgbClr val="0070C0"/>
                </a:solidFill>
                <a:ea typeface="Microsoft Sans Serif" panose="020B0604020202020204" pitchFamily="34" charset="0"/>
              </a:rPr>
              <a:t>Problem #4</a:t>
            </a:r>
          </a:p>
          <a:p>
            <a:pPr marL="0" indent="0">
              <a:spcBef>
                <a:spcPts val="1800"/>
              </a:spcBef>
              <a:buNone/>
              <a:defRPr/>
            </a:pPr>
            <a:r>
              <a:rPr lang="en-US" altLang="ko-KR" b="1" dirty="0">
                <a:ea typeface="Microsoft Sans Serif" panose="020B0604020202020204" pitchFamily="34" charset="0"/>
              </a:rPr>
              <a:t>4. Find the voltage V</a:t>
            </a:r>
            <a:r>
              <a:rPr lang="en-US" altLang="ko-KR" b="1" baseline="-25000" dirty="0">
                <a:ea typeface="Microsoft Sans Serif" panose="020B0604020202020204" pitchFamily="34" charset="0"/>
              </a:rPr>
              <a:t>o</a:t>
            </a:r>
            <a:r>
              <a:rPr lang="en-US" altLang="ko-KR" b="1" dirty="0">
                <a:ea typeface="Microsoft Sans Serif" panose="020B0604020202020204" pitchFamily="34" charset="0"/>
              </a:rPr>
              <a:t> in the network in Figure P2.51</a:t>
            </a: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r>
              <a:rPr lang="en-US" altLang="ko-KR" b="1" dirty="0">
                <a:ea typeface="Microsoft Sans Serif" panose="020B0604020202020204" pitchFamily="34" charset="0"/>
              </a:rPr>
              <a:t>                                          Figure P2.51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2780928"/>
            <a:ext cx="8058149" cy="200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30918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/>
              <a:t>Homework #1</a:t>
            </a:r>
            <a:endParaRPr lang="ko-KR" altLang="en-US" sz="24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505950" cy="590391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>
                <a:solidFill>
                  <a:srgbClr val="0070C0"/>
                </a:solidFill>
                <a:ea typeface="Microsoft Sans Serif" panose="020B0604020202020204" pitchFamily="34" charset="0"/>
              </a:rPr>
              <a:t>Problem #5</a:t>
            </a:r>
          </a:p>
          <a:p>
            <a:pPr marL="0" indent="0">
              <a:spcBef>
                <a:spcPts val="1800"/>
              </a:spcBef>
              <a:buNone/>
              <a:defRPr/>
            </a:pPr>
            <a:r>
              <a:rPr lang="en-US" altLang="ko-KR" b="1" dirty="0">
                <a:ea typeface="Microsoft Sans Serif" panose="020B0604020202020204" pitchFamily="34" charset="0"/>
              </a:rPr>
              <a:t>5. Find V</a:t>
            </a:r>
            <a:r>
              <a:rPr lang="en-US" altLang="ko-KR" b="1" baseline="-25000" dirty="0">
                <a:ea typeface="Microsoft Sans Serif" panose="020B0604020202020204" pitchFamily="34" charset="0"/>
              </a:rPr>
              <a:t>A</a:t>
            </a:r>
            <a:r>
              <a:rPr lang="en-US" altLang="ko-KR" b="1" dirty="0">
                <a:ea typeface="Microsoft Sans Serif" panose="020B0604020202020204" pitchFamily="34" charset="0"/>
              </a:rPr>
              <a:t> in the network in Figure P2.55</a:t>
            </a: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r>
              <a:rPr lang="en-US" altLang="ko-KR" b="1" dirty="0">
                <a:ea typeface="Microsoft Sans Serif" panose="020B0604020202020204" pitchFamily="34" charset="0"/>
              </a:rPr>
              <a:t>                                          Figure P2.55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32" y="2276872"/>
            <a:ext cx="8309895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5020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Arial"/>
        <a:ea typeface="-갯마을M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14186</TotalTime>
  <Words>195</Words>
  <Application>Microsoft Office PowerPoint</Application>
  <PresentationFormat>A4 용지(210x297mm)</PresentationFormat>
  <Paragraphs>22</Paragraphs>
  <Slides>7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  <vt:variant>
        <vt:lpstr>재구성한 쇼</vt:lpstr>
      </vt:variant>
      <vt:variant>
        <vt:i4>1</vt:i4>
      </vt:variant>
    </vt:vector>
  </HeadingPairs>
  <TitlesOfParts>
    <vt:vector size="17" baseType="lpstr">
      <vt:lpstr>HY목판L</vt:lpstr>
      <vt:lpstr>HY헤드라인M</vt:lpstr>
      <vt:lpstr>굴림</vt:lpstr>
      <vt:lpstr>Arial</vt:lpstr>
      <vt:lpstr>Arial Black</vt:lpstr>
      <vt:lpstr>Verdana</vt:lpstr>
      <vt:lpstr>Wingdings</vt:lpstr>
      <vt:lpstr>기본 디자인</vt:lpstr>
      <vt:lpstr>1_기본 디자인</vt:lpstr>
      <vt:lpstr>Introduction to  Electric and Electronics </vt:lpstr>
      <vt:lpstr>Homework</vt:lpstr>
      <vt:lpstr>Homework #1</vt:lpstr>
      <vt:lpstr>Homework #1</vt:lpstr>
      <vt:lpstr>Homework #1</vt:lpstr>
      <vt:lpstr>Homework #1</vt:lpstr>
      <vt:lpstr>Homework #1</vt:lpstr>
      <vt:lpstr>재구성한 쇼1</vt:lpstr>
    </vt:vector>
  </TitlesOfParts>
  <Company>파워피티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이승일</dc:creator>
  <cp:lastModifiedBy>KimJeong Goo</cp:lastModifiedBy>
  <cp:revision>343</cp:revision>
  <cp:lastPrinted>2016-09-01T05:52:57Z</cp:lastPrinted>
  <dcterms:created xsi:type="dcterms:W3CDTF">2002-01-22T02:34:19Z</dcterms:created>
  <dcterms:modified xsi:type="dcterms:W3CDTF">2024-09-19T05:31:09Z</dcterms:modified>
</cp:coreProperties>
</file>