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90" r:id="rId5"/>
    <p:sldId id="291" r:id="rId6"/>
    <p:sldId id="293" r:id="rId7"/>
    <p:sldId id="297" r:id="rId8"/>
    <p:sldId id="299" r:id="rId9"/>
    <p:sldId id="300" r:id="rId10"/>
    <p:sldId id="301" r:id="rId11"/>
    <p:sldId id="303" r:id="rId12"/>
    <p:sldId id="323" r:id="rId13"/>
    <p:sldId id="304" r:id="rId14"/>
    <p:sldId id="305" r:id="rId15"/>
    <p:sldId id="324" r:id="rId16"/>
    <p:sldId id="310" r:id="rId17"/>
    <p:sldId id="311" r:id="rId18"/>
    <p:sldId id="325" r:id="rId19"/>
    <p:sldId id="312" r:id="rId20"/>
    <p:sldId id="313" r:id="rId21"/>
    <p:sldId id="314" r:id="rId22"/>
    <p:sldId id="315" r:id="rId23"/>
    <p:sldId id="326" r:id="rId24"/>
    <p:sldId id="306" r:id="rId25"/>
    <p:sldId id="327" r:id="rId26"/>
    <p:sldId id="319" r:id="rId27"/>
    <p:sldId id="320" r:id="rId28"/>
    <p:sldId id="321" r:id="rId29"/>
    <p:sldId id="322" r:id="rId30"/>
    <p:sldId id="289" r:id="rId31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9762" autoAdjust="0"/>
  </p:normalViewPr>
  <p:slideViewPr>
    <p:cSldViewPr snapToObjects="1">
      <p:cViewPr varScale="1">
        <p:scale>
          <a:sx n="111" d="100"/>
          <a:sy n="111" d="100"/>
        </p:scale>
        <p:origin x="600" y="66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 smtClean="0">
                <a:solidFill>
                  <a:schemeClr val="bg1"/>
                </a:solidFill>
              </a:rPr>
              <a:t>Pusan National University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 smtClean="0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 smtClean="0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 smtClean="0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 smtClean="0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</a:t>
            </a:r>
            <a:endParaRPr lang="ko-KR" altLang="en-US" smtClean="0"/>
          </a:p>
          <a:p>
            <a:pPr lvl="1"/>
            <a:r>
              <a:rPr lang="en-US" altLang="ko-KR" smtClean="0"/>
              <a:t>2</a:t>
            </a:r>
            <a:endParaRPr lang="ko-KR" altLang="en-US" smtClean="0"/>
          </a:p>
          <a:p>
            <a:pPr lvl="2"/>
            <a:r>
              <a:rPr lang="en-US" altLang="ko-KR" smtClean="0"/>
              <a:t>3</a:t>
            </a:r>
            <a:endParaRPr lang="ko-KR" altLang="en-US" smtClean="0"/>
          </a:p>
          <a:p>
            <a:pPr lvl="3"/>
            <a:r>
              <a:rPr lang="en-US" altLang="ko-KR" smtClean="0"/>
              <a:t>4</a:t>
            </a:r>
            <a:endParaRPr lang="ko-KR" altLang="en-US" smtClean="0"/>
          </a:p>
          <a:p>
            <a:pPr lvl="4"/>
            <a:r>
              <a:rPr lang="en-US" altLang="ko-KR" smtClean="0"/>
              <a:t>5</a:t>
            </a:r>
            <a:endParaRPr lang="ko-KR" altLang="en-US" smtClean="0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 smtClean="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 smtClean="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r>
              <a:rPr lang="en-US" altLang="ko-KR" smtClean="0"/>
              <a:t>z</a:t>
            </a:r>
            <a:endParaRPr lang="ko-KR" altLang="en-US" smtClean="0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 smtClean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  <a:endParaRPr lang="ko-KR" altLang="en-US" sz="2000" i="0">
              <a:solidFill>
                <a:schemeClr val="bg1"/>
              </a:solidFill>
              <a:latin typeface="Arial Black" pitchFamily="34" charset="0"/>
              <a:ea typeface="HY견고딕" pitchFamily="18" charset="-127"/>
            </a:endParaRP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ellegen's_theore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ellegen's_theore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864" y="2924944"/>
            <a:ext cx="4968552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endParaRPr lang="en-US" altLang="ko-KR" sz="2800" b="0" dirty="0" smtClean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34249" y="4545013"/>
            <a:ext cx="3786704" cy="649287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Chapter 1 - Introduction</a:t>
            </a:r>
          </a:p>
          <a:p>
            <a:pPr eaLnBrk="1" hangingPunct="1">
              <a:lnSpc>
                <a:spcPct val="90000"/>
              </a:lnSpc>
            </a:pPr>
            <a:endParaRPr lang="en-US" altLang="ko-KR" sz="3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Voltage</a:t>
            </a:r>
            <a:endParaRPr lang="ko-KR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60388" y="692696"/>
                <a:ext cx="9001125" cy="5842000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FontTx/>
                  <a:buNone/>
                  <a:defRPr/>
                </a:pPr>
                <a:r>
                  <a:rPr lang="en-US" altLang="ko-KR" sz="3200" b="1" dirty="0" smtClean="0">
                    <a:solidFill>
                      <a:srgbClr val="0070C0"/>
                    </a:solidFill>
                    <a:ea typeface="굴림" pitchFamily="50" charset="-127"/>
                  </a:rPr>
                  <a:t>Voltage</a:t>
                </a:r>
                <a:endParaRPr lang="en-US" altLang="ko-KR" sz="1400" b="1" dirty="0" smtClean="0">
                  <a:solidFill>
                    <a:srgbClr val="0070C0"/>
                  </a:solidFill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Electrons move when there is a difference in charge between two locations.</a:t>
                </a:r>
              </a:p>
              <a:p>
                <a:pPr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This difference is expressed at the </a:t>
                </a:r>
                <a:r>
                  <a:rPr lang="en-US" altLang="ko-KR" b="1" dirty="0" smtClean="0">
                    <a:solidFill>
                      <a:srgbClr val="A50021"/>
                    </a:solidFill>
                    <a:ea typeface="굴림" pitchFamily="50" charset="-127"/>
                  </a:rPr>
                  <a:t>potential difference</a:t>
                </a:r>
                <a:r>
                  <a:rPr lang="en-US" altLang="ko-KR" b="1" dirty="0" smtClean="0">
                    <a:ea typeface="굴림" pitchFamily="50" charset="-127"/>
                  </a:rPr>
                  <a:t>, or </a:t>
                </a:r>
                <a:r>
                  <a:rPr lang="en-US" altLang="ko-KR" b="1" dirty="0" smtClean="0">
                    <a:solidFill>
                      <a:srgbClr val="A50021"/>
                    </a:solidFill>
                    <a:ea typeface="굴림" pitchFamily="50" charset="-127"/>
                  </a:rPr>
                  <a:t>voltage</a:t>
                </a:r>
                <a:r>
                  <a:rPr lang="en-US" altLang="ko-KR" b="1" dirty="0" smtClean="0">
                    <a:ea typeface="굴림" pitchFamily="50" charset="-127"/>
                  </a:rPr>
                  <a:t> (V).</a:t>
                </a:r>
              </a:p>
              <a:p>
                <a:pPr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It is always expressed with reference to two locations.</a:t>
                </a:r>
              </a:p>
              <a:p>
                <a:pPr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It is equal to the energy, </a:t>
                </a:r>
                <a:r>
                  <a:rPr lang="en-US" altLang="ko-KR" b="1" i="1" dirty="0">
                    <a:ea typeface="굴림" panose="020B0600000101010101" pitchFamily="50" charset="-127"/>
                  </a:rPr>
                  <a:t>W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, needed to move a unit charge between the locations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.  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𝒗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𝒅𝒘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𝒕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)/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𝒅𝒒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𝒕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spcAft>
                    <a:spcPts val="0"/>
                  </a:spcAft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Positive 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charge moving from a higher potential to a lower </a:t>
                </a:r>
                <a:r>
                  <a:rPr lang="en-US" altLang="ko-KR" b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yields energy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.</a:t>
                </a:r>
              </a:p>
              <a:p>
                <a:pPr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Moving from negative to positive </a:t>
                </a:r>
                <a:r>
                  <a:rPr lang="en-US" altLang="ko-KR" b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requires energy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.</a:t>
                </a:r>
              </a:p>
              <a:p>
                <a:pPr>
                  <a:defRPr/>
                </a:pPr>
                <a:endParaRPr lang="en-US" altLang="ko-KR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dirty="0" smtClean="0">
                  <a:ea typeface="굴림" pitchFamily="50" charset="-127"/>
                </a:endParaRPr>
              </a:p>
              <a:p>
                <a:pPr eaLnBrk="1" hangingPunct="1">
                  <a:defRPr/>
                </a:pPr>
                <a:endParaRPr lang="en-US" altLang="ko-KR" dirty="0" smtClean="0">
                  <a:ea typeface="굴림" pitchFamily="50" charset="-127"/>
                </a:endParaRPr>
              </a:p>
              <a:p>
                <a:pPr eaLnBrk="1" hangingPunct="1">
                  <a:defRPr/>
                </a:pPr>
                <a:endParaRPr lang="en-US" altLang="ko-KR" sz="1600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388" y="692696"/>
                <a:ext cx="9001125" cy="5842000"/>
              </a:xfrm>
              <a:blipFill>
                <a:blip r:embed="rId2"/>
                <a:stretch>
                  <a:fillRect l="-1762" t="-1357" r="-7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Voltage</a:t>
            </a:r>
            <a:endParaRPr lang="ko-KR" alt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60388" y="692696"/>
            <a:ext cx="9001125" cy="584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Voltage description</a:t>
            </a:r>
            <a:endParaRPr lang="en-US" altLang="ko-KR" sz="12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Voltage is always expressed with reference to two locations.</a:t>
            </a: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We need to know which point is at the higher potential.</a:t>
            </a:r>
          </a:p>
          <a:p>
            <a:pPr>
              <a:defRPr/>
            </a:pPr>
            <a:endParaRPr lang="en-US" altLang="ko-KR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600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2994416"/>
            <a:ext cx="4392177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02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Power and Energy</a:t>
            </a:r>
            <a:endParaRPr lang="ko-KR" altLang="en-US" sz="24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60388" y="692150"/>
                <a:ext cx="9001125" cy="5626100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3200" b="1" dirty="0" smtClean="0">
                    <a:solidFill>
                      <a:srgbClr val="0070C0"/>
                    </a:solidFill>
                    <a:ea typeface="굴림" pitchFamily="50" charset="-127"/>
                  </a:rPr>
                  <a:t>Power and Energy</a:t>
                </a:r>
                <a:endParaRPr lang="en-US" altLang="ko-KR" sz="2000" b="1" dirty="0" smtClean="0">
                  <a:solidFill>
                    <a:srgbClr val="0070C0"/>
                  </a:solidFill>
                  <a:ea typeface="굴림" pitchFamily="50" charset="-127"/>
                </a:endParaRPr>
              </a:p>
              <a:p>
                <a:pPr marL="180000">
                  <a:defRPr/>
                </a:pPr>
                <a:r>
                  <a:rPr lang="en-US" altLang="ko-KR" b="1" dirty="0" smtClean="0">
                    <a:solidFill>
                      <a:srgbClr val="A50021"/>
                    </a:solidFill>
                    <a:ea typeface="굴림" pitchFamily="50" charset="-127"/>
                  </a:rPr>
                  <a:t>Power, </a:t>
                </a:r>
                <a:r>
                  <a:rPr lang="en-US" altLang="ko-KR" b="1" i="1" dirty="0" smtClean="0">
                    <a:solidFill>
                      <a:srgbClr val="A50021"/>
                    </a:solidFill>
                    <a:latin typeface="+mn-lt"/>
                    <a:ea typeface="굴림" pitchFamily="50" charset="-127"/>
                  </a:rPr>
                  <a:t>p</a:t>
                </a:r>
                <a:r>
                  <a:rPr lang="en-US" altLang="ko-KR" b="1" dirty="0" smtClean="0">
                    <a:ea typeface="굴림" pitchFamily="50" charset="-127"/>
                  </a:rPr>
                  <a:t>, is the time rate of energy. </a:t>
                </a:r>
              </a:p>
              <a:p>
                <a:pPr marL="18000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𝒑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𝒅𝒘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/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𝒅𝒕</m:t>
                      </m:r>
                    </m:oMath>
                  </m:oMathPara>
                </a14:m>
                <a:endParaRPr lang="en-US" altLang="ko-KR" b="1" dirty="0" smtClean="0">
                  <a:ea typeface="굴림" pitchFamily="50" charset="-127"/>
                </a:endParaRPr>
              </a:p>
              <a:p>
                <a:pPr marL="180000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The relationship among voltage, current, and power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𝒑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𝒅𝒘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𝒅𝒕</m:t>
                          </m:r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𝒅𝒘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𝒕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𝒅𝒒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𝒅</m:t>
                                  </m:r>
                                </m:e>
                              </m:d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𝒅𝒒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𝒕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𝒅𝒕</m:t>
                              </m:r>
                            </m:den>
                          </m:f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𝒗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𝒊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altLang="ko-KR" b="1" dirty="0" smtClean="0">
                  <a:ea typeface="굴림" pitchFamily="50" charset="-127"/>
                </a:endParaRPr>
              </a:p>
              <a:p>
                <a:pPr marL="180000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Thus, power is the product of voltage and current</a:t>
                </a:r>
              </a:p>
              <a:p>
                <a:pPr marL="180000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The </a:t>
                </a:r>
                <a:r>
                  <a:rPr lang="en-US" altLang="ko-KR" b="1" dirty="0" smtClean="0">
                    <a:solidFill>
                      <a:srgbClr val="A50021"/>
                    </a:solidFill>
                    <a:ea typeface="굴림" pitchFamily="50" charset="-127"/>
                  </a:rPr>
                  <a:t>change in energy </a:t>
                </a:r>
                <a:r>
                  <a:rPr lang="en-US" altLang="ko-KR" b="1" dirty="0" smtClean="0">
                    <a:ea typeface="굴림" pitchFamily="50" charset="-127"/>
                  </a:rPr>
                  <a:t>from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ea typeface="굴림" pitchFamily="50" charset="-127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𝒕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ea typeface="굴림" pitchFamily="50" charset="-127"/>
                  </a:rPr>
                  <a:t> is </a:t>
                </a:r>
                <a:endParaRPr lang="en-US" altLang="ko-KR" b="1" i="1" dirty="0" smtClean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𝒘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𝒅𝒕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𝟐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𝒅𝒕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b="1" dirty="0" smtClean="0">
                  <a:ea typeface="굴림" pitchFamily="50" charset="-127"/>
                </a:endParaRPr>
              </a:p>
              <a:p>
                <a:pPr marL="180000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It is measured in Watts (W).</a:t>
                </a:r>
              </a:p>
              <a:p>
                <a:pPr>
                  <a:defRPr/>
                </a:pPr>
                <a:endParaRPr lang="en-US" altLang="ko-KR" dirty="0" smtClean="0">
                  <a:ea typeface="굴림" pitchFamily="50" charset="-127"/>
                </a:endParaRPr>
              </a:p>
              <a:p>
                <a:pPr eaLnBrk="1" hangingPunct="1">
                  <a:defRPr/>
                </a:pPr>
                <a:endParaRPr lang="en-US" altLang="ko-KR" dirty="0" smtClean="0">
                  <a:ea typeface="굴림" pitchFamily="50" charset="-127"/>
                </a:endParaRPr>
              </a:p>
              <a:p>
                <a:pPr eaLnBrk="1" hangingPunct="1">
                  <a:defRPr/>
                </a:pPr>
                <a:endParaRPr lang="en-US" altLang="ko-KR" sz="1600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388" y="692150"/>
                <a:ext cx="9001125" cy="5626100"/>
              </a:xfrm>
              <a:blipFill>
                <a:blip r:embed="rId2"/>
                <a:stretch>
                  <a:fillRect l="-1762" t="-1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Passive Sign Convention</a:t>
            </a:r>
            <a:endParaRPr lang="ko-KR" alt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00025" y="684213"/>
            <a:ext cx="5833095" cy="56245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Passive Sign Convention</a:t>
            </a:r>
            <a:endParaRPr lang="en-US" altLang="ko-KR" sz="20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solidFill>
                  <a:srgbClr val="A50021"/>
                </a:solidFill>
                <a:ea typeface="굴림" pitchFamily="50" charset="-127"/>
              </a:rPr>
              <a:t>By convention</a:t>
            </a:r>
            <a:r>
              <a:rPr lang="en-US" altLang="ko-KR" b="1" dirty="0" smtClean="0">
                <a:ea typeface="굴림" pitchFamily="50" charset="-127"/>
              </a:rPr>
              <a:t>, we say that an element being absorbed power has positive power.</a:t>
            </a: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A power source, such as a battery has negative power.</a:t>
            </a:r>
          </a:p>
          <a:p>
            <a:pPr>
              <a:defRPr/>
            </a:pPr>
            <a:r>
              <a:rPr lang="en-US" altLang="ko-KR" b="1" dirty="0" smtClean="0">
                <a:solidFill>
                  <a:srgbClr val="A50021"/>
                </a:solidFill>
                <a:ea typeface="굴림" pitchFamily="50" charset="-127"/>
              </a:rPr>
              <a:t>Passive sign convention </a:t>
            </a:r>
            <a:r>
              <a:rPr lang="en-US" altLang="ko-KR" b="1" dirty="0" smtClean="0">
                <a:ea typeface="굴림" pitchFamily="50" charset="-127"/>
              </a:rPr>
              <a:t>is satisfied if the direction of current is selected such that current enters through the terminal that is more positively biased.</a:t>
            </a:r>
          </a:p>
          <a:p>
            <a:pPr eaLnBrk="1" hangingPunct="1">
              <a:defRPr/>
            </a:pPr>
            <a:endParaRPr lang="en-US" altLang="ko-KR" sz="1600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144" y="1988840"/>
            <a:ext cx="3181658" cy="32403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Example 1.1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2" y="684213"/>
            <a:ext cx="9433495" cy="56245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Example 1.1</a:t>
            </a:r>
            <a:endParaRPr lang="en-US" altLang="ko-KR" sz="20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Let us determine if the elements E</a:t>
            </a:r>
            <a:r>
              <a:rPr lang="en-US" altLang="ko-KR" b="1" baseline="-25000" dirty="0" smtClean="0">
                <a:ea typeface="굴림" pitchFamily="50" charset="-127"/>
              </a:rPr>
              <a:t>1</a:t>
            </a:r>
            <a:r>
              <a:rPr lang="en-US" altLang="ko-KR" b="1" dirty="0" smtClean="0">
                <a:ea typeface="굴림" pitchFamily="50" charset="-127"/>
              </a:rPr>
              <a:t> and E</a:t>
            </a:r>
            <a:r>
              <a:rPr lang="en-US" altLang="ko-KR" b="1" baseline="-25000" dirty="0" smtClean="0">
                <a:ea typeface="굴림" pitchFamily="50" charset="-127"/>
              </a:rPr>
              <a:t>2</a:t>
            </a:r>
            <a:r>
              <a:rPr lang="en-US" altLang="ko-KR" b="1" dirty="0" smtClean="0">
                <a:ea typeface="굴림" pitchFamily="50" charset="-127"/>
              </a:rPr>
              <a:t> in Fig.1.5 and 1.6, respectively, are absorbing or supplying power and how much.</a:t>
            </a: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sz="28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800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sz="28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800" b="1" dirty="0" smtClean="0">
              <a:ea typeface="굴림" pitchFamily="50" charset="-127"/>
            </a:endParaRPr>
          </a:p>
          <a:p>
            <a:pPr marL="0" indent="0">
              <a:buNone/>
              <a:defRPr/>
            </a:pPr>
            <a:r>
              <a:rPr lang="en-US" altLang="ko-KR" b="1" dirty="0" smtClean="0">
                <a:ea typeface="굴림" pitchFamily="50" charset="-127"/>
              </a:rPr>
              <a:t>         </a:t>
            </a:r>
            <a:r>
              <a:rPr lang="en-US" altLang="ko-KR" b="1" dirty="0" smtClean="0">
                <a:latin typeface="+mn-lt"/>
                <a:ea typeface="굴림" pitchFamily="50" charset="-127"/>
              </a:rPr>
              <a:t>Fig. 1.5                                                       Fig. 1.6</a:t>
            </a:r>
          </a:p>
          <a:p>
            <a:pPr>
              <a:defRPr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2954963"/>
            <a:ext cx="2715604" cy="26708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2892824"/>
            <a:ext cx="5614372" cy="271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37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anose="020B0600000101010101" pitchFamily="50" charset="-127"/>
              </a:rPr>
              <a:t>Circuit Elements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755650"/>
            <a:ext cx="8837613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itchFamily="50" charset="-127"/>
              </a:rPr>
              <a:t>C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ircuit Elements</a:t>
            </a:r>
          </a:p>
          <a:p>
            <a:pPr>
              <a:defRPr/>
            </a:pPr>
            <a:endParaRPr lang="en-US" altLang="ko-KR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Two types:</a:t>
            </a: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Active</a:t>
            </a:r>
            <a:endParaRPr lang="en-US" altLang="ko-KR" b="1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Passive</a:t>
            </a: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Active elements can </a:t>
            </a:r>
            <a:r>
              <a:rPr lang="en-US" altLang="ko-KR" b="1" dirty="0" smtClean="0">
                <a:ea typeface="굴림" panose="020B0600000101010101" pitchFamily="50" charset="-127"/>
              </a:rPr>
              <a:t>generate </a:t>
            </a:r>
            <a:r>
              <a:rPr lang="en-US" altLang="ko-KR" b="1" dirty="0">
                <a:ea typeface="굴림" panose="020B0600000101010101" pitchFamily="50" charset="-127"/>
              </a:rPr>
              <a:t>energy</a:t>
            </a: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Generators</a:t>
            </a: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Batteries</a:t>
            </a: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Operational Amplifiers</a:t>
            </a:r>
          </a:p>
          <a:p>
            <a:pPr>
              <a:defRPr/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600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Circuit Elements</a:t>
            </a:r>
            <a:endParaRPr lang="ko-KR" altLang="en-US" sz="2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755650"/>
            <a:ext cx="8837613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Circuit Elements II</a:t>
            </a:r>
          </a:p>
          <a:p>
            <a:pPr>
              <a:defRPr/>
            </a:pPr>
            <a:endParaRPr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Passives absorb energy</a:t>
            </a: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Resistors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Inductors</a:t>
            </a:r>
            <a:endParaRPr lang="en-US" altLang="ko-KR" sz="2400" b="1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Capacitors</a:t>
            </a: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But </a:t>
            </a:r>
            <a:r>
              <a:rPr lang="en-US" altLang="ko-KR" b="1" dirty="0">
                <a:ea typeface="굴림" panose="020B0600000101010101" pitchFamily="50" charset="-127"/>
              </a:rPr>
              <a:t>it should be noted that only the resistor dissipates energy ideally.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inductor and capacitor do not</a:t>
            </a:r>
            <a:r>
              <a:rPr lang="en-US" altLang="ko-KR" b="1" dirty="0" smtClean="0">
                <a:ea typeface="굴림" panose="020B0600000101010101" pitchFamily="50" charset="-127"/>
              </a:rPr>
              <a:t>.</a:t>
            </a:r>
            <a:endParaRPr lang="en-US" altLang="ko-KR" b="1" dirty="0" smtClean="0"/>
          </a:p>
        </p:txBody>
      </p:sp>
      <p:pic>
        <p:nvPicPr>
          <p:cNvPr id="44037" name="Picture 5" descr="https://search.pstatic.net/sunny/?src=https%3A%2F%2Fis3-ssl.mzstatic.com%2Fimage%2Fthumb%2FPurple113%2Fv4%2F77%2F87%2Ffc%2F7787fc5f-2de6-b723-43bb-feb95b828b19%2FAppIcon-0-1x_U007emarketing-0-0-GLES2_U002c0-512MB-sRGB-0-0-0-85-220-0-0-0-5.jpeg%2F320x0w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00" y="1916832"/>
            <a:ext cx="172819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anose="020B0600000101010101" pitchFamily="50" charset="-127"/>
              </a:rPr>
              <a:t>Sources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692696"/>
            <a:ext cx="9053512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Sources</a:t>
            </a: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Ideal and nonideal</a:t>
            </a: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Sources</a:t>
            </a: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Voltage source</a:t>
            </a: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Current source</a:t>
            </a: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Types:</a:t>
            </a: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Independent</a:t>
            </a: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Dependent</a:t>
            </a:r>
          </a:p>
        </p:txBody>
      </p:sp>
    </p:spTree>
    <p:extLst>
      <p:ext uri="{BB962C8B-B14F-4D97-AF65-F5344CB8AC3E}">
        <p14:creationId xmlns:p14="http://schemas.microsoft.com/office/powerpoint/2010/main" val="1803676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anose="020B0600000101010101" pitchFamily="50" charset="-127"/>
              </a:rPr>
              <a:t>Ideal Voltage Source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620688"/>
            <a:ext cx="6245200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Ideal </a:t>
            </a: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Voltage Source</a:t>
            </a:r>
            <a:endParaRPr lang="en-US" altLang="ko-KR" sz="32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endParaRPr lang="en-US" altLang="ko-KR" sz="2000" dirty="0" smtClean="0"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An ideal voltage source has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no internal resistance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It also is capable of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producing any amount of current</a:t>
            </a:r>
            <a:r>
              <a:rPr lang="en-US" altLang="ko-KR" b="1" dirty="0">
                <a:ea typeface="굴림" panose="020B0600000101010101" pitchFamily="50" charset="-127"/>
              </a:rPr>
              <a:t> needed to establish the desired voltage at its terminals.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Thus we can know the voltage at its terminals, but we don’t know in advance the current.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347" y="2420888"/>
            <a:ext cx="2731571" cy="28803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Ideal Current Source</a:t>
            </a:r>
            <a:endParaRPr lang="ko-KR" altLang="en-US" sz="2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90991" y="692696"/>
            <a:ext cx="6262209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Ideal Current </a:t>
            </a: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Source</a:t>
            </a:r>
            <a:endParaRPr lang="en-US" altLang="ko-KR" sz="32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endParaRPr lang="en-US" altLang="ko-KR" sz="2000" dirty="0" smtClean="0"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Current sources are the opposite of the voltage source: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They have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infinite resistance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They will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generate any voltage to establish the desired current </a:t>
            </a:r>
            <a:r>
              <a:rPr lang="en-US" altLang="ko-KR" b="1" dirty="0">
                <a:ea typeface="굴림" panose="020B0600000101010101" pitchFamily="50" charset="-127"/>
              </a:rPr>
              <a:t>through them.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We can know the current through them in advance, but not the voltage.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216" y="2173597"/>
            <a:ext cx="2376264" cy="301446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Learning Objectives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Learning </a:t>
            </a:r>
            <a:r>
              <a:rPr lang="en-US" altLang="ko-KR" sz="32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Objectives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understand the system of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units</a:t>
            </a:r>
            <a:r>
              <a:rPr lang="en-US" altLang="ko-KR" b="1" dirty="0">
                <a:ea typeface="Microsoft Sans Serif" panose="020B0604020202020204" pitchFamily="34" charset="0"/>
              </a:rPr>
              <a:t> and standard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prefixes</a:t>
            </a:r>
            <a:r>
              <a:rPr lang="en-US" altLang="ko-KR" b="1" dirty="0">
                <a:ea typeface="Microsoft Sans Serif" panose="020B0604020202020204" pitchFamily="34" charset="0"/>
              </a:rPr>
              <a:t>.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review the fundamentals, e.g.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charge</a:t>
            </a:r>
            <a:r>
              <a:rPr lang="en-US" altLang="ko-KR" b="1" dirty="0">
                <a:ea typeface="Microsoft Sans Serif" panose="020B0604020202020204" pitchFamily="34" charset="0"/>
              </a:rPr>
              <a:t>,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current</a:t>
            </a:r>
            <a:r>
              <a:rPr lang="en-US" altLang="ko-KR" b="1" dirty="0">
                <a:ea typeface="Microsoft Sans Serif" panose="020B0604020202020204" pitchFamily="34" charset="0"/>
              </a:rPr>
              <a:t>,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voltage</a:t>
            </a:r>
            <a:r>
              <a:rPr lang="en-US" altLang="ko-KR" b="1" dirty="0">
                <a:ea typeface="Microsoft Sans Serif" panose="020B0604020202020204" pitchFamily="34" charset="0"/>
              </a:rPr>
              <a:t> and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power</a:t>
            </a:r>
            <a:r>
              <a:rPr lang="en-US" altLang="ko-KR" b="1" dirty="0">
                <a:ea typeface="Microsoft Sans Serif" panose="020B0604020202020204" pitchFamily="34" charset="0"/>
              </a:rPr>
              <a:t>.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learn the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definition</a:t>
            </a:r>
            <a:r>
              <a:rPr lang="en-US" altLang="ko-KR" b="1" dirty="0">
                <a:ea typeface="Microsoft Sans Serif" panose="020B0604020202020204" pitchFamily="34" charset="0"/>
              </a:rPr>
              <a:t> and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symbols</a:t>
            </a:r>
            <a:r>
              <a:rPr lang="en-US" altLang="ko-KR" b="1" dirty="0">
                <a:ea typeface="Microsoft Sans Serif" panose="020B0604020202020204" pitchFamily="34" charset="0"/>
              </a:rPr>
              <a:t>.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present </a:t>
            </a:r>
            <a:r>
              <a:rPr lang="en-US" altLang="ko-KR" b="1" dirty="0">
                <a:solidFill>
                  <a:srgbClr val="0070C0"/>
                </a:solidFill>
                <a:ea typeface="Microsoft Sans Serif" panose="020B0604020202020204" pitchFamily="34" charset="0"/>
                <a:hlinkClick r:id="rId2"/>
              </a:rPr>
              <a:t>Tellegen’s theorem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.</a:t>
            </a:r>
            <a:endParaRPr lang="en-US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Ideal Source</a:t>
            </a:r>
            <a:endParaRPr lang="ko-KR" altLang="en-US" sz="2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94091" y="755650"/>
            <a:ext cx="8837613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Ideal Source</a:t>
            </a:r>
          </a:p>
          <a:p>
            <a:pPr>
              <a:defRPr/>
            </a:pPr>
            <a:endParaRPr lang="en-US" altLang="ko-KR" sz="2000" dirty="0" smtClean="0"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Both the voltage and current source ideally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can generate infinite power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They are also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capable of absorbing power from the circuit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It is important to remember that these sources do have limits in reality: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Voltage sources have an upper current limit.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Current sources have an upper voltage limit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Dependent Source</a:t>
            </a:r>
            <a:endParaRPr lang="ko-KR" altLang="en-US" sz="2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00025" y="755650"/>
            <a:ext cx="8837613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Dependent</a:t>
            </a:r>
            <a:r>
              <a:rPr lang="en-US" altLang="ko-KR" sz="3200" dirty="0" smtClean="0">
                <a:solidFill>
                  <a:srgbClr val="0070C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Source</a:t>
            </a: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A </a:t>
            </a:r>
            <a:r>
              <a:rPr lang="en-US" altLang="ko-KR" b="1" dirty="0">
                <a:ea typeface="굴림" panose="020B0600000101010101" pitchFamily="50" charset="-127"/>
              </a:rPr>
              <a:t>dependent source has its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output </a:t>
            </a:r>
            <a:r>
              <a:rPr lang="en-US" altLang="ko-KR" b="1" dirty="0" smtClean="0">
                <a:solidFill>
                  <a:srgbClr val="A50021"/>
                </a:solidFill>
                <a:ea typeface="굴림" panose="020B0600000101010101" pitchFamily="50" charset="-127"/>
              </a:rPr>
              <a:t/>
            </a:r>
            <a:br>
              <a:rPr lang="en-US" altLang="ko-KR" b="1" dirty="0" smtClean="0">
                <a:solidFill>
                  <a:srgbClr val="A50021"/>
                </a:solidFill>
                <a:ea typeface="굴림" panose="020B0600000101010101" pitchFamily="50" charset="-127"/>
              </a:rPr>
            </a:br>
            <a:r>
              <a:rPr lang="en-US" altLang="ko-KR" b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controlled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by an input value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Symbolically represented as a </a:t>
            </a:r>
            <a:r>
              <a:rPr lang="en-US" altLang="ko-KR" b="1" dirty="0" smtClean="0">
                <a:ea typeface="굴림" panose="020B0600000101010101" pitchFamily="50" charset="-127"/>
              </a:rPr>
              <a:t/>
            </a:r>
            <a:br>
              <a:rPr lang="en-US" altLang="ko-KR" b="1" dirty="0" smtClean="0">
                <a:ea typeface="굴림" panose="020B0600000101010101" pitchFamily="50" charset="-127"/>
              </a:rPr>
            </a:br>
            <a:r>
              <a:rPr lang="en-US" altLang="ko-KR" b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diamond</a:t>
            </a:r>
            <a:endParaRPr lang="en-US" altLang="ko-KR" b="1" dirty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Four types: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 voltage-controlled voltage source (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VCVS</a:t>
            </a:r>
            <a:r>
              <a:rPr lang="en-US" altLang="ko-KR" b="1" dirty="0" smtClean="0">
                <a:ea typeface="굴림" panose="020B0600000101010101" pitchFamily="50" charset="-127"/>
              </a:rPr>
              <a:t>).</a:t>
            </a:r>
            <a:endParaRPr lang="en-US" altLang="ko-KR" b="1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 voltage-controlled current source (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VCCS</a:t>
            </a:r>
            <a:r>
              <a:rPr lang="en-US" altLang="ko-KR" b="1" dirty="0" smtClean="0">
                <a:ea typeface="굴림" panose="020B0600000101010101" pitchFamily="50" charset="-127"/>
              </a:rPr>
              <a:t>).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 current-controlled voltage source (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CCVS</a:t>
            </a:r>
            <a:r>
              <a:rPr lang="en-US" altLang="ko-KR" b="1" dirty="0">
                <a:ea typeface="굴림" panose="020B0600000101010101" pitchFamily="50" charset="-127"/>
              </a:rPr>
              <a:t>).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 current-controlled current source (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CCCS</a:t>
            </a:r>
            <a:r>
              <a:rPr lang="en-US" altLang="ko-KR" b="1" dirty="0">
                <a:ea typeface="굴림" panose="020B0600000101010101" pitchFamily="50" charset="-127"/>
              </a:rPr>
              <a:t>).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00" y="585538"/>
            <a:ext cx="2115461" cy="16561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600" y="2126873"/>
            <a:ext cx="2278308" cy="14935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875" y="3553729"/>
            <a:ext cx="1935205" cy="16060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114" y="5159818"/>
            <a:ext cx="2165610" cy="143941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Example 1.3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00024" y="684213"/>
            <a:ext cx="9433495" cy="56245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Example 1.3</a:t>
            </a:r>
            <a:endParaRPr lang="en-US" altLang="ko-KR" sz="20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Let us determine the outputs of each source</a:t>
            </a: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 marL="0" indent="0">
              <a:buNone/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 marL="0" indent="0">
              <a:buNone/>
              <a:defRPr/>
            </a:pPr>
            <a:r>
              <a:rPr lang="en-US" altLang="ko-KR" b="1" dirty="0" smtClean="0">
                <a:ea typeface="굴림" pitchFamily="50" charset="-127"/>
              </a:rPr>
              <a:t>                                      Fig. 1.10</a:t>
            </a:r>
          </a:p>
          <a:p>
            <a:pPr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2092313"/>
            <a:ext cx="900580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10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anose="020B0600000101010101" pitchFamily="50" charset="-127"/>
              </a:rPr>
              <a:t>Tellegen’s Theorem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620688"/>
            <a:ext cx="8837613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Tellegen’s Theorem</a:t>
            </a:r>
            <a:endParaRPr lang="en-US" altLang="ko-KR" sz="20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endParaRPr lang="en-US" altLang="ko-KR" sz="2000" dirty="0" smtClean="0"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solidFill>
                  <a:srgbClr val="A50021"/>
                </a:solidFill>
                <a:ea typeface="굴림" pitchFamily="50" charset="-127"/>
                <a:hlinkClick r:id="rId2"/>
              </a:rPr>
              <a:t>Conservation of energy</a:t>
            </a:r>
            <a:endParaRPr lang="en-US" altLang="ko-KR" b="1" dirty="0" smtClean="0">
              <a:solidFill>
                <a:srgbClr val="A50021"/>
              </a:solidFill>
              <a:ea typeface="굴림" pitchFamily="50" charset="-127"/>
            </a:endParaRPr>
          </a:p>
          <a:p>
            <a:pPr lvl="1">
              <a:defRPr/>
            </a:pPr>
            <a:r>
              <a:rPr lang="en-US" altLang="ko-KR" b="1" dirty="0" smtClean="0">
                <a:ea typeface="굴림" pitchFamily="50" charset="-127"/>
              </a:rPr>
              <a:t>In a circuit, </a:t>
            </a:r>
            <a:r>
              <a:rPr lang="en-US" altLang="ko-KR" b="1" dirty="0" smtClean="0">
                <a:solidFill>
                  <a:srgbClr val="A50021"/>
                </a:solidFill>
                <a:ea typeface="굴림" pitchFamily="50" charset="-127"/>
              </a:rPr>
              <a:t>energy cannot be created or destroyed</a:t>
            </a:r>
            <a:r>
              <a:rPr lang="en-US" altLang="ko-KR" b="1" dirty="0" smtClean="0">
                <a:ea typeface="굴림" pitchFamily="50" charset="-127"/>
              </a:rPr>
              <a:t>.</a:t>
            </a:r>
          </a:p>
          <a:p>
            <a:pPr lvl="1">
              <a:defRPr/>
            </a:pPr>
            <a:r>
              <a:rPr lang="en-US" altLang="ko-KR" b="1" dirty="0" smtClean="0">
                <a:ea typeface="굴림" pitchFamily="50" charset="-127"/>
              </a:rPr>
              <a:t>Thus power also must be conserved.</a:t>
            </a:r>
          </a:p>
          <a:p>
            <a:pPr lvl="1">
              <a:defRPr/>
            </a:pPr>
            <a:r>
              <a:rPr lang="en-US" altLang="ko-KR" b="1" dirty="0" smtClean="0">
                <a:ea typeface="굴림" pitchFamily="50" charset="-127"/>
              </a:rPr>
              <a:t>The sum of all power supplied must be absorbed by the other elements.</a:t>
            </a: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Energy </a:t>
            </a:r>
            <a:r>
              <a:rPr lang="en-US" altLang="ko-KR" b="1" dirty="0" smtClean="0">
                <a:solidFill>
                  <a:srgbClr val="A50021"/>
                </a:solidFill>
                <a:ea typeface="굴림" pitchFamily="50" charset="-127"/>
              </a:rPr>
              <a:t>can be transformed </a:t>
            </a:r>
            <a:r>
              <a:rPr lang="en-US" altLang="ko-KR" b="1" dirty="0" smtClean="0">
                <a:ea typeface="굴림" pitchFamily="50" charset="-127"/>
              </a:rPr>
              <a:t>from one form to another</a:t>
            </a:r>
          </a:p>
          <a:p>
            <a:pPr>
              <a:defRPr/>
            </a:pPr>
            <a:endParaRPr lang="en-US" altLang="ko-KR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Example 1.4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07543" y="764703"/>
            <a:ext cx="9433495" cy="543520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Example 1.4</a:t>
            </a: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Let us determine V</a:t>
            </a:r>
            <a:r>
              <a:rPr lang="en-US" altLang="ko-KR" b="1" baseline="-25000" dirty="0" smtClean="0">
                <a:ea typeface="굴림" pitchFamily="50" charset="-127"/>
              </a:rPr>
              <a:t>X</a:t>
            </a: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 marL="0" indent="0">
              <a:buNone/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 marL="0" indent="0">
              <a:buNone/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 marL="0" indent="0">
              <a:buNone/>
              <a:defRPr/>
            </a:pPr>
            <a:r>
              <a:rPr lang="en-US" altLang="ko-KR" b="1" dirty="0" smtClean="0">
                <a:ea typeface="굴림" pitchFamily="50" charset="-127"/>
              </a:rPr>
              <a:t>                                             Fig. 1.11</a:t>
            </a:r>
          </a:p>
          <a:p>
            <a:pPr>
              <a:defRPr/>
            </a:pP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44824"/>
            <a:ext cx="6408712" cy="37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756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Problem Solving</a:t>
            </a:r>
            <a:endParaRPr lang="ko-KR" altLang="en-US" sz="2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692150"/>
            <a:ext cx="9145588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Problem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Solving</a:t>
            </a:r>
            <a:endParaRPr lang="en-US" altLang="ko-KR" sz="32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Successfully </a:t>
            </a:r>
            <a:r>
              <a:rPr lang="en-US" altLang="ko-KR" b="1" dirty="0">
                <a:ea typeface="굴림" panose="020B0600000101010101" pitchFamily="50" charset="-127"/>
              </a:rPr>
              <a:t>solving an engineering problem requires a process.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Shown here is an effective method for determining the solution any problem.</a:t>
            </a:r>
          </a:p>
          <a:p>
            <a:pPr>
              <a:buFontTx/>
              <a:buNone/>
              <a:defRPr/>
            </a:pPr>
            <a:r>
              <a:rPr lang="en-US" altLang="ko-KR" sz="2000" b="1" dirty="0" smtClean="0">
                <a:ea typeface="굴림" panose="020B0600000101010101" pitchFamily="50" charset="-127"/>
              </a:rPr>
              <a:t>    1</a:t>
            </a:r>
            <a:r>
              <a:rPr lang="en-US" altLang="ko-KR" sz="2000" b="1" dirty="0">
                <a:ea typeface="굴림" panose="020B0600000101010101" pitchFamily="50" charset="-127"/>
              </a:rPr>
              <a:t>. Carefully define the problem.</a:t>
            </a:r>
          </a:p>
          <a:p>
            <a:pPr>
              <a:buFontTx/>
              <a:buNone/>
              <a:defRPr/>
            </a:pPr>
            <a:r>
              <a:rPr lang="en-US" altLang="ko-KR" sz="2000" b="1" dirty="0" smtClean="0">
                <a:ea typeface="굴림" panose="020B0600000101010101" pitchFamily="50" charset="-127"/>
              </a:rPr>
              <a:t>    2</a:t>
            </a:r>
            <a:r>
              <a:rPr lang="en-US" altLang="ko-KR" sz="2000" b="1" dirty="0">
                <a:ea typeface="굴림" panose="020B0600000101010101" pitchFamily="50" charset="-127"/>
              </a:rPr>
              <a:t>. Present everything you know about the problem.</a:t>
            </a:r>
          </a:p>
          <a:p>
            <a:pPr marL="0" indent="0">
              <a:buFontTx/>
              <a:buNone/>
              <a:defRPr/>
            </a:pPr>
            <a:r>
              <a:rPr lang="en-US" altLang="ko-KR" sz="2000" b="1" dirty="0" smtClean="0">
                <a:ea typeface="굴림" panose="020B0600000101010101" pitchFamily="50" charset="-127"/>
              </a:rPr>
              <a:t>    3. Establish </a:t>
            </a:r>
            <a:r>
              <a:rPr lang="en-US" altLang="ko-KR" sz="2000" b="1" dirty="0">
                <a:ea typeface="굴림" panose="020B0600000101010101" pitchFamily="50" charset="-127"/>
              </a:rPr>
              <a:t>a set of alternative solutions and determine the one </a:t>
            </a:r>
            <a:r>
              <a:rPr lang="en-US" altLang="ko-KR" sz="2000" b="1" dirty="0" smtClean="0">
                <a:ea typeface="굴림" panose="020B0600000101010101" pitchFamily="50" charset="-127"/>
              </a:rPr>
              <a:t>that</a:t>
            </a:r>
            <a:br>
              <a:rPr lang="en-US" altLang="ko-KR" sz="2000" b="1" dirty="0" smtClean="0">
                <a:ea typeface="굴림" panose="020B0600000101010101" pitchFamily="50" charset="-127"/>
              </a:rPr>
            </a:br>
            <a:r>
              <a:rPr lang="en-US" altLang="ko-KR" sz="2000" b="1" dirty="0" smtClean="0">
                <a:ea typeface="굴림" panose="020B0600000101010101" pitchFamily="50" charset="-127"/>
              </a:rPr>
              <a:t>        </a:t>
            </a:r>
            <a:r>
              <a:rPr lang="en-US" altLang="ko-KR" sz="2000" b="1" dirty="0">
                <a:ea typeface="굴림" panose="020B0600000101010101" pitchFamily="50" charset="-127"/>
              </a:rPr>
              <a:t>promises the greatest likelihood of success</a:t>
            </a:r>
            <a:r>
              <a:rPr lang="en-US" altLang="ko-KR" sz="2000" b="1" dirty="0" smtClean="0">
                <a:ea typeface="굴림" panose="020B0600000101010101" pitchFamily="50" charset="-127"/>
              </a:rPr>
              <a:t>.</a:t>
            </a:r>
          </a:p>
          <a:p>
            <a:pPr marL="457200" indent="-457200">
              <a:buFontTx/>
              <a:buNone/>
              <a:defRPr/>
            </a:pPr>
            <a:r>
              <a:rPr lang="en-US" altLang="ko-KR" sz="2000" b="1" dirty="0" smtClean="0">
                <a:ea typeface="굴림" panose="020B0600000101010101" pitchFamily="50" charset="-127"/>
              </a:rPr>
              <a:t>    4. Attempt </a:t>
            </a:r>
            <a:r>
              <a:rPr lang="en-US" altLang="ko-KR" sz="2000" b="1" dirty="0">
                <a:ea typeface="굴림" panose="020B0600000101010101" pitchFamily="50" charset="-127"/>
              </a:rPr>
              <a:t>a problem solution.</a:t>
            </a:r>
          </a:p>
          <a:p>
            <a:pPr marL="457200" indent="-457200">
              <a:buFontTx/>
              <a:buNone/>
              <a:defRPr/>
            </a:pPr>
            <a:r>
              <a:rPr lang="en-US" altLang="ko-KR" sz="2000" b="1" dirty="0" smtClean="0">
                <a:ea typeface="굴림" panose="020B0600000101010101" pitchFamily="50" charset="-127"/>
              </a:rPr>
              <a:t>    5</a:t>
            </a:r>
            <a:r>
              <a:rPr lang="en-US" altLang="ko-KR" sz="2000" b="1" dirty="0">
                <a:ea typeface="굴림" panose="020B0600000101010101" pitchFamily="50" charset="-127"/>
              </a:rPr>
              <a:t>. Evaluate the solution and check for accuracy.</a:t>
            </a:r>
          </a:p>
          <a:p>
            <a:pPr marL="457200" indent="-457200">
              <a:buFontTx/>
              <a:buNone/>
              <a:defRPr/>
            </a:pPr>
            <a:r>
              <a:rPr lang="en-US" altLang="ko-KR" sz="2000" b="1" dirty="0" smtClean="0">
                <a:ea typeface="굴림" panose="020B0600000101010101" pitchFamily="50" charset="-127"/>
              </a:rPr>
              <a:t>    6</a:t>
            </a:r>
            <a:r>
              <a:rPr lang="en-US" altLang="ko-KR" sz="2000" b="1" dirty="0">
                <a:ea typeface="굴림" panose="020B0600000101010101" pitchFamily="50" charset="-127"/>
              </a:rPr>
              <a:t>. Has the problem been solved satisfactorily? If so, present the solution; </a:t>
            </a:r>
            <a:r>
              <a:rPr lang="en-US" altLang="ko-KR" sz="2000" b="1" dirty="0" smtClean="0">
                <a:ea typeface="굴림" panose="020B0600000101010101" pitchFamily="50" charset="-127"/>
              </a:rPr>
              <a:t>if  </a:t>
            </a:r>
            <a:r>
              <a:rPr lang="en-US" altLang="ko-KR" sz="2000" b="1" dirty="0">
                <a:ea typeface="굴림" panose="020B0600000101010101" pitchFamily="50" charset="-127"/>
              </a:rPr>
              <a:t>not, then return to step 3 and continue through the process again.</a:t>
            </a:r>
          </a:p>
          <a:p>
            <a:pPr>
              <a:buFontTx/>
              <a:buAutoNum type="arabicPeriod" startAt="3"/>
              <a:defRPr/>
            </a:pPr>
            <a:endParaRPr lang="en-US" altLang="ko-KR" sz="2000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Problem Solving II</a:t>
            </a:r>
            <a:endParaRPr lang="ko-KR" altLang="en-US" sz="2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755650"/>
            <a:ext cx="9145588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Problem Solving II</a:t>
            </a: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Carefully </a:t>
            </a:r>
            <a:r>
              <a:rPr lang="en-US" altLang="ko-KR" b="1" i="1" u="sng" dirty="0">
                <a:solidFill>
                  <a:srgbClr val="A50021"/>
                </a:solidFill>
                <a:ea typeface="굴림" panose="020B0600000101010101" pitchFamily="50" charset="-127"/>
              </a:rPr>
              <a:t>define</a:t>
            </a:r>
            <a:r>
              <a:rPr lang="en-US" altLang="ko-KR" b="1" dirty="0">
                <a:ea typeface="굴림" panose="020B0600000101010101" pitchFamily="50" charset="-127"/>
              </a:rPr>
              <a:t> the problem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This is the most important step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What needs to be solved?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What questions need to be addressed before solving? Find the sources to answer them.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Present everything you know about the problem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What do you know?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What don’t you</a:t>
            </a:r>
            <a:r>
              <a:rPr lang="en-US" altLang="ko-KR" b="1" dirty="0" smtClean="0">
                <a:ea typeface="굴림" panose="020B0600000101010101" pitchFamily="50" charset="-127"/>
              </a:rPr>
              <a:t>?</a:t>
            </a:r>
            <a:endParaRPr lang="en-US" altLang="ko-KR" b="1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Problem Solving III</a:t>
            </a:r>
            <a:endParaRPr lang="ko-KR" altLang="en-US" sz="2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755650"/>
            <a:ext cx="9145588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Problem Solving III</a:t>
            </a: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Establish </a:t>
            </a:r>
            <a:r>
              <a:rPr lang="en-US" altLang="ko-KR" b="1" dirty="0">
                <a:ea typeface="굴림" panose="020B0600000101010101" pitchFamily="50" charset="-127"/>
              </a:rPr>
              <a:t>a set of alternative solutions and determine the one that promises the greatest likelihood of success.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Most problems have more than one way to be solved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But not all solutions are as simple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Are the required tools available?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Problem Solving IV</a:t>
            </a:r>
            <a:endParaRPr lang="ko-KR" altLang="en-US" sz="2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755650"/>
            <a:ext cx="9145588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Problem Solving IV</a:t>
            </a: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Attempt </a:t>
            </a:r>
            <a:r>
              <a:rPr lang="en-US" altLang="ko-KR" b="1" dirty="0">
                <a:ea typeface="굴림" panose="020B0600000101010101" pitchFamily="50" charset="-127"/>
              </a:rPr>
              <a:t>to solve the problem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Documenting this process is very important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Evaluate the solution and check for accuracy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Does it makes sense?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Is it consistent with any assumptions made?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Is the solution satisfactory? If not, try an alternate solution.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Homework</a:t>
            </a:r>
            <a:endParaRPr lang="ko-KR" altLang="en-US" sz="240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 smtClean="0">
                <a:solidFill>
                  <a:srgbClr val="0070C0"/>
                </a:solidFill>
                <a:latin typeface="Arial Black" pitchFamily="34" charset="0"/>
              </a:rPr>
              <a:t>Homework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Read Text Chapter 2.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Prepare Presentation</a:t>
            </a:r>
          </a:p>
          <a:p>
            <a:pPr>
              <a:defRPr/>
            </a:pPr>
            <a:endParaRPr lang="ko-KR" alt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panose="020B0600000101010101" pitchFamily="50" charset="-127"/>
              </a:rPr>
              <a:t>What is Circuit ?</a:t>
            </a:r>
            <a:endParaRPr lang="ko-KR" altLang="en-US" sz="2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764704"/>
            <a:ext cx="9505950" cy="58324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What is a circuit?</a:t>
            </a:r>
            <a:endParaRPr lang="en-US" altLang="ko-KR" sz="3200" b="1" dirty="0">
              <a:solidFill>
                <a:srgbClr val="0070C0"/>
              </a:solidFill>
              <a:ea typeface="굴림" pitchFamily="50" charset="-127"/>
            </a:endParaRPr>
          </a:p>
          <a:p>
            <a:pPr eaLnBrk="1" hangingPunct="1">
              <a:defRPr/>
            </a:pPr>
            <a:r>
              <a:rPr lang="en-US" altLang="ko-KR" b="1" dirty="0" smtClean="0">
                <a:ea typeface="굴림" pitchFamily="50" charset="-127"/>
              </a:rPr>
              <a:t>An electric circuit is an interconnection of electrical elements.</a:t>
            </a:r>
          </a:p>
          <a:p>
            <a:pPr eaLnBrk="1" hangingPunct="1">
              <a:defRPr/>
            </a:pPr>
            <a:r>
              <a:rPr lang="en-US" altLang="ko-KR" b="1" dirty="0" smtClean="0">
                <a:ea typeface="굴림" pitchFamily="50" charset="-127"/>
              </a:rPr>
              <a:t>It may consist of only two elements or many more: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2885310"/>
            <a:ext cx="7808997" cy="31359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panose="020B0600000101010101" pitchFamily="50" charset="-127"/>
              </a:rPr>
              <a:t>Units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692696"/>
            <a:ext cx="4968999" cy="56880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Units</a:t>
            </a:r>
          </a:p>
          <a:p>
            <a:pPr eaLnBrk="1" hangingPunct="1">
              <a:defRPr/>
            </a:pPr>
            <a:r>
              <a:rPr lang="en-US" altLang="ko-KR" b="1" dirty="0" smtClean="0">
                <a:ea typeface="Arial Unicode MS" panose="020B0604020202020204" pitchFamily="50" charset="-127"/>
              </a:rPr>
              <a:t>When taking measurements, we must use </a:t>
            </a:r>
            <a:r>
              <a:rPr lang="en-US" altLang="ko-KR" b="1" dirty="0" smtClean="0">
                <a:solidFill>
                  <a:srgbClr val="C00000"/>
                </a:solidFill>
                <a:ea typeface="Arial Unicode MS" panose="020B0604020202020204" pitchFamily="50" charset="-127"/>
              </a:rPr>
              <a:t>units</a:t>
            </a:r>
            <a:r>
              <a:rPr lang="en-US" altLang="ko-KR" b="1" dirty="0" smtClean="0">
                <a:ea typeface="Arial Unicode MS" panose="020B0604020202020204" pitchFamily="50" charset="-127"/>
              </a:rPr>
              <a:t> to quantify values</a:t>
            </a:r>
          </a:p>
          <a:p>
            <a:pPr eaLnBrk="1" hangingPunct="1">
              <a:defRPr/>
            </a:pPr>
            <a:r>
              <a:rPr lang="en-US" altLang="ko-KR" b="1" dirty="0" smtClean="0">
                <a:ea typeface="Arial Unicode MS" panose="020B0604020202020204" pitchFamily="50" charset="-127"/>
              </a:rPr>
              <a:t>We use the </a:t>
            </a:r>
            <a:r>
              <a:rPr lang="en-US" altLang="ko-KR" b="1" dirty="0" smtClean="0">
                <a:solidFill>
                  <a:srgbClr val="C00000"/>
                </a:solidFill>
                <a:ea typeface="Arial Unicode MS" panose="020B0604020202020204" pitchFamily="50" charset="-127"/>
              </a:rPr>
              <a:t>International Systems of Units </a:t>
            </a:r>
            <a:r>
              <a:rPr lang="en-US" altLang="ko-KR" b="1" dirty="0" smtClean="0">
                <a:ea typeface="Arial Unicode MS" panose="020B0604020202020204" pitchFamily="50" charset="-127"/>
              </a:rPr>
              <a:t>(SI for short)</a:t>
            </a:r>
          </a:p>
          <a:p>
            <a:pPr eaLnBrk="1" hangingPunct="1">
              <a:defRPr/>
            </a:pPr>
            <a:r>
              <a:rPr lang="en-US" altLang="ko-KR" b="1" dirty="0" smtClean="0">
                <a:solidFill>
                  <a:srgbClr val="C00000"/>
                </a:solidFill>
                <a:ea typeface="Arial Unicode MS" panose="020B0604020202020204" pitchFamily="50" charset="-127"/>
              </a:rPr>
              <a:t>Prefixes</a:t>
            </a:r>
            <a:r>
              <a:rPr lang="en-US" altLang="ko-KR" b="1" dirty="0" smtClean="0">
                <a:ea typeface="Arial Unicode MS" panose="020B0604020202020204" pitchFamily="50" charset="-127"/>
              </a:rPr>
              <a:t> on SI units allow for easy relationships between large and small values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072" y="980728"/>
            <a:ext cx="3960440" cy="563805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panose="020B0600000101010101" pitchFamily="50" charset="-127"/>
              </a:rPr>
              <a:t>SI Units</a:t>
            </a:r>
            <a:endParaRPr lang="ko-KR" altLang="en-US" sz="240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765175"/>
            <a:ext cx="9043988" cy="56880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SI Units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31" y="1772816"/>
            <a:ext cx="8353425" cy="39433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panose="020B0600000101010101" pitchFamily="50" charset="-127"/>
              </a:rPr>
              <a:t>Charge</a:t>
            </a:r>
            <a:endParaRPr lang="ko-KR" altLang="en-US" sz="1800" b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88950" y="692150"/>
                <a:ext cx="8994775" cy="5905500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3200" b="1" dirty="0" smtClean="0">
                    <a:solidFill>
                      <a:srgbClr val="0070C0"/>
                    </a:solidFill>
                    <a:ea typeface="굴림" pitchFamily="50" charset="-127"/>
                  </a:rPr>
                  <a:t>Charge</a:t>
                </a:r>
                <a:endParaRPr lang="en-US" altLang="ko-KR" sz="2800" b="1" dirty="0" smtClean="0">
                  <a:solidFill>
                    <a:srgbClr val="0070C0"/>
                  </a:solidFill>
                  <a:ea typeface="굴림" pitchFamily="50" charset="-127"/>
                </a:endParaRPr>
              </a:p>
              <a:p>
                <a:pPr eaLnBrk="1" hangingPunct="1">
                  <a:defRPr/>
                </a:pPr>
                <a:r>
                  <a:rPr lang="en-US" altLang="en-US" b="1" dirty="0" smtClean="0">
                    <a:solidFill>
                      <a:srgbClr val="A50021"/>
                    </a:solidFill>
                  </a:rPr>
                  <a:t>Charge, </a:t>
                </a:r>
                <a:r>
                  <a:rPr lang="en-US" altLang="en-US" b="1" i="1" dirty="0" smtClean="0">
                    <a:solidFill>
                      <a:srgbClr val="A50021"/>
                    </a:solidFill>
                    <a:latin typeface="+mn-lt"/>
                  </a:rPr>
                  <a:t>q</a:t>
                </a:r>
                <a:r>
                  <a:rPr lang="en-US" altLang="en-US" b="1" i="1" dirty="0" smtClean="0">
                    <a:solidFill>
                      <a:srgbClr val="A50021"/>
                    </a:solidFill>
                  </a:rPr>
                  <a:t>,</a:t>
                </a:r>
                <a:r>
                  <a:rPr lang="en-US" altLang="en-US" b="1" dirty="0" smtClean="0">
                    <a:solidFill>
                      <a:srgbClr val="A50021"/>
                    </a:solidFill>
                  </a:rPr>
                  <a:t> </a:t>
                </a:r>
                <a:r>
                  <a:rPr lang="en-US" altLang="en-US" b="1" dirty="0" smtClean="0"/>
                  <a:t>is </a:t>
                </a:r>
                <a:r>
                  <a:rPr lang="en-US" altLang="en-US" b="1" dirty="0"/>
                  <a:t>a basic SI unit, measured in Coulombs (C</a:t>
                </a:r>
                <a:r>
                  <a:rPr lang="en-US" altLang="en-US" b="1" dirty="0" smtClean="0"/>
                  <a:t>) </a:t>
                </a:r>
              </a:p>
              <a:p>
                <a:pPr eaLnBrk="1" hangingPunct="1">
                  <a:defRPr/>
                </a:pPr>
                <a:r>
                  <a:rPr lang="en-US" altLang="en-US" b="1" dirty="0" smtClean="0"/>
                  <a:t>Counts </a:t>
                </a:r>
                <a:r>
                  <a:rPr lang="en-US" altLang="en-US" b="1" dirty="0"/>
                  <a:t>the number of electrons (or positive charges) </a:t>
                </a:r>
                <a:r>
                  <a:rPr lang="en-US" altLang="en-US" b="1" dirty="0" smtClean="0"/>
                  <a:t/>
                </a:r>
                <a:br>
                  <a:rPr lang="en-US" altLang="en-US" b="1" dirty="0" smtClean="0"/>
                </a:br>
                <a:r>
                  <a:rPr lang="en-US" altLang="en-US" b="1" dirty="0" smtClean="0"/>
                  <a:t>present</a:t>
                </a:r>
                <a:r>
                  <a:rPr lang="en-US" altLang="en-US" b="1" dirty="0"/>
                  <a:t>.</a:t>
                </a:r>
              </a:p>
              <a:p>
                <a:pPr eaLnBrk="1" hangingPunct="1">
                  <a:defRPr/>
                </a:pPr>
                <a:r>
                  <a:rPr lang="en-US" altLang="en-US" b="1" dirty="0"/>
                  <a:t>Charge of single electron is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𝟔𝟎𝟐</m:t>
                    </m:r>
                    <m:r>
                      <a:rPr lang="en-US" altLang="en-US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en-US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𝟏𝟗</m:t>
                        </m:r>
                      </m:sup>
                    </m:sSup>
                    <m:r>
                      <a:rPr lang="en-US" altLang="en-US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endParaRPr lang="en-US" altLang="en-US" b="1" dirty="0">
                  <a:solidFill>
                    <a:srgbClr val="A50021"/>
                  </a:solidFill>
                </a:endParaRPr>
              </a:p>
              <a:p>
                <a:pPr eaLnBrk="1" hangingPunct="1">
                  <a:defRPr/>
                </a:pPr>
                <a:r>
                  <a:rPr lang="en-US" altLang="en-US" b="1" dirty="0"/>
                  <a:t>One Coulomb is quite large,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en-US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𝟐𝟒</m:t>
                    </m:r>
                    <m:r>
                      <a:rPr lang="en-US" altLang="en-US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en-US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𝟏𝟖</m:t>
                        </m:r>
                      </m:sup>
                    </m:sSup>
                  </m:oMath>
                </a14:m>
                <a:r>
                  <a:rPr lang="en-US" altLang="en-US" b="1" dirty="0" smtClean="0">
                    <a:solidFill>
                      <a:srgbClr val="A50021"/>
                    </a:solidFill>
                  </a:rPr>
                  <a:t> </a:t>
                </a:r>
                <a:r>
                  <a:rPr lang="en-US" altLang="en-US" b="1" dirty="0">
                    <a:solidFill>
                      <a:srgbClr val="A50021"/>
                    </a:solidFill>
                  </a:rPr>
                  <a:t>electrons</a:t>
                </a:r>
                <a:r>
                  <a:rPr lang="en-US" altLang="en-US" b="1" dirty="0" smtClean="0"/>
                  <a:t>.</a:t>
                </a:r>
              </a:p>
              <a:p>
                <a:pPr eaLnBrk="1" hangingPunct="1">
                  <a:defRPr/>
                </a:pPr>
                <a:r>
                  <a:rPr lang="en-US" altLang="en-US" b="1" dirty="0"/>
                  <a:t>In the lab, one typically sees (</a:t>
                </a:r>
                <a:r>
                  <a:rPr lang="en-US" altLang="en-US" b="1" dirty="0" err="1"/>
                  <a:t>pC</a:t>
                </a:r>
                <a:r>
                  <a:rPr lang="en-US" altLang="en-US" b="1" dirty="0"/>
                  <a:t>, </a:t>
                </a:r>
                <a:r>
                  <a:rPr lang="en-US" altLang="en-US" b="1" dirty="0" err="1"/>
                  <a:t>nC</a:t>
                </a:r>
                <a:r>
                  <a:rPr lang="en-US" altLang="en-US" b="1" dirty="0"/>
                  <a:t>, or </a:t>
                </a:r>
                <a:r>
                  <a:rPr lang="el-GR" altLang="en-US" b="1" dirty="0"/>
                  <a:t>μ</a:t>
                </a:r>
                <a:r>
                  <a:rPr lang="en-US" altLang="en-US" b="1" dirty="0"/>
                  <a:t>C)</a:t>
                </a:r>
              </a:p>
              <a:p>
                <a:pPr eaLnBrk="1" hangingPunct="1">
                  <a:defRPr/>
                </a:pPr>
                <a:r>
                  <a:rPr lang="en-US" altLang="en-US" b="1" dirty="0"/>
                  <a:t>Charge is always multiple of electron charge</a:t>
                </a:r>
              </a:p>
              <a:p>
                <a:pPr eaLnBrk="1" hangingPunct="1">
                  <a:defRPr/>
                </a:pPr>
                <a:r>
                  <a:rPr lang="en-US" altLang="en-US" b="1" dirty="0"/>
                  <a:t>Charge </a:t>
                </a:r>
                <a:r>
                  <a:rPr lang="en-US" altLang="en-US" b="1" dirty="0">
                    <a:solidFill>
                      <a:srgbClr val="A50021"/>
                    </a:solidFill>
                  </a:rPr>
                  <a:t>cannot be created or destroyed</a:t>
                </a:r>
                <a:r>
                  <a:rPr lang="en-US" altLang="en-US" b="1" dirty="0"/>
                  <a:t>, </a:t>
                </a:r>
                <a:r>
                  <a:rPr lang="en-US" altLang="en-US" b="1" dirty="0" smtClean="0"/>
                  <a:t>only </a:t>
                </a:r>
                <a:r>
                  <a:rPr lang="en-US" altLang="en-US" b="1" dirty="0"/>
                  <a:t>transferred.</a:t>
                </a:r>
              </a:p>
              <a:p>
                <a:pPr eaLnBrk="1" hangingPunct="1">
                  <a:defRPr/>
                </a:pPr>
                <a:endParaRPr lang="en-US" altLang="en-US" b="1" dirty="0"/>
              </a:p>
              <a:p>
                <a:pPr marL="0" indent="0">
                  <a:buFontTx/>
                  <a:buNone/>
                  <a:defRPr/>
                </a:pPr>
                <a:endParaRPr lang="en-US" altLang="ko-KR" b="1" dirty="0" smtClean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8950" y="692150"/>
                <a:ext cx="8994775" cy="5905500"/>
              </a:xfrm>
              <a:blipFill>
                <a:blip r:embed="rId2"/>
                <a:stretch>
                  <a:fillRect l="-1694" t="-1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Current</a:t>
            </a:r>
            <a:endParaRPr lang="ko-KR" altLang="en-US" sz="24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60388" y="730872"/>
                <a:ext cx="9072562" cy="5761037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3200" b="1" dirty="0" smtClean="0">
                    <a:solidFill>
                      <a:srgbClr val="0070C0"/>
                    </a:solidFill>
                  </a:rPr>
                  <a:t>Current</a:t>
                </a:r>
              </a:p>
              <a:p>
                <a:pPr>
                  <a:defRPr/>
                </a:pPr>
                <a:r>
                  <a:rPr lang="en-US" altLang="ko-KR" b="1" dirty="0" smtClean="0"/>
                  <a:t>The </a:t>
                </a:r>
                <a:r>
                  <a:rPr lang="en-US" altLang="ko-KR" b="1" dirty="0" smtClean="0">
                    <a:solidFill>
                      <a:srgbClr val="A50021"/>
                    </a:solidFill>
                  </a:rPr>
                  <a:t>movement of charge </a:t>
                </a:r>
                <a:r>
                  <a:rPr lang="en-US" altLang="ko-KR" b="1" dirty="0" smtClean="0"/>
                  <a:t>is called a current.</a:t>
                </a:r>
              </a:p>
              <a:p>
                <a:pPr>
                  <a:defRPr/>
                </a:pPr>
                <a:r>
                  <a:rPr lang="en-US" altLang="ko-KR" b="1" dirty="0" smtClean="0"/>
                  <a:t>Historically the moving charges were thought to be positive.</a:t>
                </a:r>
              </a:p>
              <a:p>
                <a:pPr>
                  <a:defRPr/>
                </a:pPr>
                <a:r>
                  <a:rPr lang="en-US" altLang="ko-KR" b="1" dirty="0" smtClean="0"/>
                  <a:t>Thus we always note the direction of the equivalent positive charges, even if the </a:t>
                </a:r>
                <a:r>
                  <a:rPr lang="en-US" altLang="ko-KR" b="1" dirty="0" smtClean="0">
                    <a:solidFill>
                      <a:srgbClr val="A50021"/>
                    </a:solidFill>
                  </a:rPr>
                  <a:t>moving charges are negative</a:t>
                </a:r>
                <a:r>
                  <a:rPr lang="en-US" altLang="ko-KR" b="1" dirty="0" smtClean="0"/>
                  <a:t>.</a:t>
                </a:r>
              </a:p>
              <a:p>
                <a:pPr>
                  <a:defRPr/>
                </a:pPr>
                <a:r>
                  <a:rPr lang="en-US" altLang="ko-KR" b="1" dirty="0" smtClean="0">
                    <a:solidFill>
                      <a:srgbClr val="A50021"/>
                    </a:solidFill>
                  </a:rPr>
                  <a:t>Current, </a:t>
                </a:r>
                <a:r>
                  <a:rPr lang="en-US" altLang="ko-KR" b="1" i="1" dirty="0" err="1" smtClean="0">
                    <a:solidFill>
                      <a:srgbClr val="A50021"/>
                    </a:solidFill>
                    <a:latin typeface="+mn-lt"/>
                  </a:rPr>
                  <a:t>i</a:t>
                </a:r>
                <a:r>
                  <a:rPr lang="en-US" altLang="ko-KR" b="1" dirty="0" smtClean="0">
                    <a:solidFill>
                      <a:srgbClr val="A50021"/>
                    </a:solidFill>
                  </a:rPr>
                  <a:t>, </a:t>
                </a:r>
                <a:r>
                  <a:rPr lang="en-US" altLang="ko-KR" b="1" dirty="0" smtClean="0"/>
                  <a:t>is measured as charge moved per unit time through an element.</a:t>
                </a: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altLang="ko-KR" b="1" dirty="0" smtClean="0"/>
                  <a:t>  or 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endParaRPr lang="en-US" altLang="ko-KR" b="1" dirty="0" smtClean="0">
                  <a:latin typeface="+mn-lt"/>
                </a:endParaRPr>
              </a:p>
              <a:p>
                <a:pPr>
                  <a:defRPr/>
                </a:pPr>
                <a:r>
                  <a:rPr lang="en-US" altLang="ko-KR" b="1" dirty="0" smtClean="0"/>
                  <a:t>Unit is Ampere (A), </a:t>
                </a:r>
                <a:br>
                  <a:rPr lang="en-US" altLang="ko-KR" b="1" dirty="0" smtClean="0"/>
                </a:br>
                <a:r>
                  <a:rPr lang="en-US" altLang="ko-KR" b="1" dirty="0" smtClean="0"/>
                  <a:t>is one </a:t>
                </a:r>
                <a:r>
                  <a:rPr lang="en-US" altLang="ko-KR" b="1" dirty="0" smtClean="0">
                    <a:solidFill>
                      <a:srgbClr val="A50021"/>
                    </a:solidFill>
                  </a:rPr>
                  <a:t>Coulomb/second</a:t>
                </a:r>
                <a:r>
                  <a:rPr lang="en-US" altLang="ko-KR" b="1" dirty="0" smtClean="0"/>
                  <a:t>.</a:t>
                </a:r>
              </a:p>
              <a:p>
                <a:pPr>
                  <a:defRPr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388" y="730872"/>
                <a:ext cx="9072562" cy="5761037"/>
              </a:xfrm>
              <a:blipFill>
                <a:blip r:embed="rId2"/>
                <a:stretch>
                  <a:fillRect l="-1747" t="-1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152" y="4581128"/>
            <a:ext cx="3533775" cy="18764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DC vs. AC</a:t>
            </a:r>
            <a:endParaRPr lang="ko-KR" altLang="en-US" sz="2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73050" y="692150"/>
            <a:ext cx="5903913" cy="57610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DC vs. AC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eaLnBrk="1" hangingPunct="1">
              <a:defRPr/>
            </a:pPr>
            <a:r>
              <a:rPr lang="en-US" altLang="ko-KR" b="1" dirty="0" smtClean="0">
                <a:ea typeface="굴림" pitchFamily="50" charset="-127"/>
              </a:rPr>
              <a:t>A </a:t>
            </a:r>
            <a:r>
              <a:rPr lang="en-US" altLang="ko-KR" b="1" dirty="0">
                <a:ea typeface="굴림" pitchFamily="50" charset="-127"/>
              </a:rPr>
              <a:t>current that remains constant with time is called </a:t>
            </a:r>
            <a:r>
              <a:rPr lang="en-US" altLang="ko-KR" b="1" dirty="0">
                <a:solidFill>
                  <a:srgbClr val="A50021"/>
                </a:solidFill>
                <a:ea typeface="굴림" pitchFamily="50" charset="-127"/>
              </a:rPr>
              <a:t>Direct Current </a:t>
            </a:r>
            <a:r>
              <a:rPr lang="en-US" altLang="ko-KR" b="1" dirty="0">
                <a:ea typeface="굴림" pitchFamily="50" charset="-127"/>
              </a:rPr>
              <a:t>(DC).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itchFamily="50" charset="-127"/>
              </a:rPr>
              <a:t>Such current is represented by the capital </a:t>
            </a:r>
            <a:r>
              <a:rPr lang="en-US" altLang="ko-KR" b="1" i="1" dirty="0">
                <a:ea typeface="굴림" pitchFamily="50" charset="-127"/>
              </a:rPr>
              <a:t>I</a:t>
            </a:r>
            <a:r>
              <a:rPr lang="en-US" altLang="ko-KR" b="1" dirty="0">
                <a:ea typeface="굴림" pitchFamily="50" charset="-127"/>
              </a:rPr>
              <a:t>, time varying current uses the lowercase, </a:t>
            </a:r>
            <a:r>
              <a:rPr lang="en-US" altLang="ko-KR" b="1" i="1" dirty="0" err="1">
                <a:ea typeface="굴림" pitchFamily="50" charset="-127"/>
              </a:rPr>
              <a:t>i</a:t>
            </a:r>
            <a:r>
              <a:rPr lang="en-US" altLang="ko-KR" b="1" dirty="0">
                <a:ea typeface="굴림" pitchFamily="50" charset="-127"/>
              </a:rPr>
              <a:t>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itchFamily="50" charset="-127"/>
              </a:rPr>
              <a:t>A common source of DC is a battery.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itchFamily="50" charset="-127"/>
              </a:rPr>
              <a:t>A current that varies </a:t>
            </a:r>
            <a:r>
              <a:rPr lang="en-US" altLang="ko-KR" b="1" dirty="0" smtClean="0">
                <a:ea typeface="굴림" pitchFamily="50" charset="-127"/>
              </a:rPr>
              <a:t>sinusoidally </a:t>
            </a:r>
            <a:r>
              <a:rPr lang="en-US" altLang="ko-KR" b="1" dirty="0">
                <a:ea typeface="굴림" pitchFamily="50" charset="-127"/>
              </a:rPr>
              <a:t>with time  is called </a:t>
            </a:r>
            <a:r>
              <a:rPr lang="en-US" altLang="ko-KR" b="1" dirty="0">
                <a:solidFill>
                  <a:srgbClr val="A50021"/>
                </a:solidFill>
                <a:ea typeface="굴림" pitchFamily="50" charset="-127"/>
              </a:rPr>
              <a:t>Alternating Current </a:t>
            </a:r>
            <a:r>
              <a:rPr lang="en-US" altLang="ko-KR" b="1" dirty="0">
                <a:ea typeface="굴림" pitchFamily="50" charset="-127"/>
              </a:rPr>
              <a:t>(AC).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itchFamily="50" charset="-127"/>
              </a:rPr>
              <a:t>Mains power is an example of AC.</a:t>
            </a:r>
          </a:p>
          <a:p>
            <a:pPr>
              <a:defRPr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176" y="1844824"/>
            <a:ext cx="2667000" cy="45434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Direction of current</a:t>
            </a:r>
            <a:endParaRPr lang="ko-KR" altLang="en-US" sz="2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46842" y="692696"/>
            <a:ext cx="9001125" cy="55530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Direction of current</a:t>
            </a:r>
            <a:endParaRPr lang="en-US" altLang="ko-KR" sz="2000" b="1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defRPr/>
            </a:pPr>
            <a:r>
              <a:rPr lang="en-US" altLang="ko-KR" b="1" dirty="0" smtClean="0">
                <a:ea typeface="굴림" pitchFamily="50" charset="-127"/>
              </a:rPr>
              <a:t>The </a:t>
            </a:r>
            <a:r>
              <a:rPr lang="en-US" altLang="ko-KR" b="1" dirty="0" smtClean="0">
                <a:solidFill>
                  <a:srgbClr val="A50021"/>
                </a:solidFill>
                <a:ea typeface="굴림" pitchFamily="50" charset="-127"/>
              </a:rPr>
              <a:t>sign of the current indicates the direction </a:t>
            </a:r>
            <a:r>
              <a:rPr lang="en-US" altLang="ko-KR" b="1" dirty="0" smtClean="0">
                <a:ea typeface="굴림" pitchFamily="50" charset="-127"/>
              </a:rPr>
              <a:t>in which the charge is moving with reference to the direction of interest we define.</a:t>
            </a:r>
          </a:p>
          <a:p>
            <a:pPr eaLnBrk="1" hangingPunct="1">
              <a:defRPr/>
            </a:pPr>
            <a:r>
              <a:rPr lang="en-US" altLang="ko-KR" b="1" dirty="0" smtClean="0">
                <a:ea typeface="굴림" pitchFamily="50" charset="-127"/>
              </a:rPr>
              <a:t>We need not use the direction that the charge moves in as our reference, and often have</a:t>
            </a:r>
            <a:br>
              <a:rPr lang="en-US" altLang="ko-KR" b="1" dirty="0" smtClean="0">
                <a:ea typeface="굴림" pitchFamily="50" charset="-127"/>
              </a:rPr>
            </a:br>
            <a:r>
              <a:rPr lang="en-US" altLang="ko-KR" b="1" dirty="0" smtClean="0">
                <a:ea typeface="굴림" pitchFamily="50" charset="-127"/>
              </a:rPr>
              <a:t>no choice in the matter.</a:t>
            </a:r>
          </a:p>
          <a:p>
            <a:pPr eaLnBrk="1" hangingPunct="1">
              <a:defRPr/>
            </a:pPr>
            <a:r>
              <a:rPr lang="en-US" altLang="ko-KR" b="1" dirty="0" smtClean="0">
                <a:ea typeface="굴림" pitchFamily="50" charset="-127"/>
              </a:rPr>
              <a:t>A positive current through a </a:t>
            </a:r>
            <a:br>
              <a:rPr lang="en-US" altLang="ko-KR" b="1" dirty="0" smtClean="0">
                <a:ea typeface="굴림" pitchFamily="50" charset="-127"/>
              </a:rPr>
            </a:br>
            <a:r>
              <a:rPr lang="en-US" altLang="ko-KR" b="1" dirty="0" smtClean="0">
                <a:ea typeface="굴림" pitchFamily="50" charset="-127"/>
              </a:rPr>
              <a:t>component is the same as a </a:t>
            </a:r>
            <a:br>
              <a:rPr lang="en-US" altLang="ko-KR" b="1" dirty="0" smtClean="0">
                <a:ea typeface="굴림" pitchFamily="50" charset="-127"/>
              </a:rPr>
            </a:br>
            <a:r>
              <a:rPr lang="en-US" altLang="ko-KR" b="1" dirty="0" smtClean="0">
                <a:ea typeface="굴림" pitchFamily="50" charset="-127"/>
              </a:rPr>
              <a:t>negative current flowing in </a:t>
            </a:r>
            <a:br>
              <a:rPr lang="en-US" altLang="ko-KR" b="1" dirty="0" smtClean="0">
                <a:ea typeface="굴림" pitchFamily="50" charset="-127"/>
              </a:rPr>
            </a:br>
            <a:r>
              <a:rPr lang="en-US" altLang="ko-KR" b="1" dirty="0" smtClean="0">
                <a:ea typeface="굴림" pitchFamily="50" charset="-127"/>
              </a:rPr>
              <a:t>the opposite direction.</a:t>
            </a:r>
          </a:p>
          <a:p>
            <a:pPr eaLnBrk="1" hangingPunct="1">
              <a:defRPr/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600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4221088"/>
            <a:ext cx="3710098" cy="168237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4056</TotalTime>
  <Words>1048</Words>
  <Application>Microsoft Office PowerPoint</Application>
  <PresentationFormat>A4 용지(210x297mm)</PresentationFormat>
  <Paragraphs>223</Paragraphs>
  <Slides>29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  <vt:variant>
        <vt:lpstr>재구성한 쇼</vt:lpstr>
      </vt:variant>
      <vt:variant>
        <vt:i4>1</vt:i4>
      </vt:variant>
    </vt:vector>
  </HeadingPairs>
  <TitlesOfParts>
    <vt:vector size="50" baseType="lpstr">
      <vt:lpstr>Arial Unicode MS</vt:lpstr>
      <vt:lpstr>HY각헤드라인M</vt:lpstr>
      <vt:lpstr>HY견고딕</vt:lpstr>
      <vt:lpstr>HY동녘M</vt:lpstr>
      <vt:lpstr>HY목판L</vt:lpstr>
      <vt:lpstr>HY헤드라인M</vt:lpstr>
      <vt:lpstr>-갯마을M</vt:lpstr>
      <vt:lpstr>굴림</vt:lpstr>
      <vt:lpstr>돋움</vt:lpstr>
      <vt:lpstr>맑은 고딕</vt:lpstr>
      <vt:lpstr>Arial</vt:lpstr>
      <vt:lpstr>Arial Black</vt:lpstr>
      <vt:lpstr>Cambria Math</vt:lpstr>
      <vt:lpstr>Microsoft Sans Serif</vt:lpstr>
      <vt:lpstr>Times New Roman</vt:lpstr>
      <vt:lpstr>Verdana</vt:lpstr>
      <vt:lpstr>Wingdings</vt:lpstr>
      <vt:lpstr>Wingdings 2</vt:lpstr>
      <vt:lpstr>기본 디자인</vt:lpstr>
      <vt:lpstr>1_기본 디자인</vt:lpstr>
      <vt:lpstr>Introduction to  Electric and Electronics</vt:lpstr>
      <vt:lpstr>Learning Objectives</vt:lpstr>
      <vt:lpstr>What is Circuit ?</vt:lpstr>
      <vt:lpstr>Units</vt:lpstr>
      <vt:lpstr>SI Units</vt:lpstr>
      <vt:lpstr>Charge</vt:lpstr>
      <vt:lpstr>Current</vt:lpstr>
      <vt:lpstr>DC vs. AC</vt:lpstr>
      <vt:lpstr>Direction of current</vt:lpstr>
      <vt:lpstr>Voltage</vt:lpstr>
      <vt:lpstr>Voltage</vt:lpstr>
      <vt:lpstr>Power and Energy</vt:lpstr>
      <vt:lpstr>Passive Sign Convention</vt:lpstr>
      <vt:lpstr>Example 1.1</vt:lpstr>
      <vt:lpstr>Circuit Elements</vt:lpstr>
      <vt:lpstr>Circuit Elements</vt:lpstr>
      <vt:lpstr>Sources</vt:lpstr>
      <vt:lpstr>Ideal Voltage Source</vt:lpstr>
      <vt:lpstr>Ideal Current Source</vt:lpstr>
      <vt:lpstr>Ideal Source</vt:lpstr>
      <vt:lpstr>Dependent Source</vt:lpstr>
      <vt:lpstr>Example 1.3</vt:lpstr>
      <vt:lpstr>Tellegen’s Theorem</vt:lpstr>
      <vt:lpstr>Example 1.4</vt:lpstr>
      <vt:lpstr>Problem Solving</vt:lpstr>
      <vt:lpstr>Problem Solving II</vt:lpstr>
      <vt:lpstr>Problem Solving III</vt:lpstr>
      <vt:lpstr>Problem Solving IV</vt:lpstr>
      <vt:lpstr>Homework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user</cp:lastModifiedBy>
  <cp:revision>298</cp:revision>
  <cp:lastPrinted>2016-09-01T05:52:57Z</cp:lastPrinted>
  <dcterms:created xsi:type="dcterms:W3CDTF">2002-01-22T02:34:19Z</dcterms:created>
  <dcterms:modified xsi:type="dcterms:W3CDTF">2022-09-06T02:26:27Z</dcterms:modified>
</cp:coreProperties>
</file>