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50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412" r:id="rId5"/>
    <p:sldId id="469" r:id="rId6"/>
    <p:sldId id="470" r:id="rId7"/>
    <p:sldId id="471" r:id="rId8"/>
    <p:sldId id="472" r:id="rId9"/>
    <p:sldId id="473" r:id="rId10"/>
    <p:sldId id="474" r:id="rId11"/>
    <p:sldId id="476" r:id="rId12"/>
    <p:sldId id="477" r:id="rId13"/>
    <p:sldId id="478" r:id="rId14"/>
    <p:sldId id="479" r:id="rId15"/>
    <p:sldId id="496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9" r:id="rId24"/>
    <p:sldId id="490" r:id="rId25"/>
    <p:sldId id="491" r:id="rId26"/>
    <p:sldId id="492" r:id="rId27"/>
    <p:sldId id="493" r:id="rId28"/>
    <p:sldId id="494" r:id="rId29"/>
    <p:sldId id="498" r:id="rId30"/>
    <p:sldId id="499" r:id="rId31"/>
    <p:sldId id="289" r:id="rId32"/>
  </p:sldIdLst>
  <p:sldSz cx="9906000" cy="6858000" type="A4"/>
  <p:notesSz cx="6735763" cy="9866313"/>
  <p:custShowLst>
    <p:custShow name="재구성한 쇼1" id="0">
      <p:sldLst>
        <p:sld r:id="rId3"/>
      </p:sldLst>
    </p:custShow>
  </p:custShow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b="1" kern="1200">
        <a:solidFill>
          <a:schemeClr val="tx1"/>
        </a:solidFill>
        <a:latin typeface="Arial" panose="020B0604020202020204" pitchFamily="34" charset="0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orient="horz" pos="890">
          <p15:clr>
            <a:srgbClr val="A4A3A4"/>
          </p15:clr>
        </p15:guide>
        <p15:guide id="3" pos="1578">
          <p15:clr>
            <a:srgbClr val="A4A3A4"/>
          </p15:clr>
        </p15:guide>
        <p15:guide id="4" pos="1714">
          <p15:clr>
            <a:srgbClr val="A4A3A4"/>
          </p15:clr>
        </p15:guide>
        <p15:guide id="5" pos="3710">
          <p15:clr>
            <a:srgbClr val="A4A3A4"/>
          </p15:clr>
        </p15:guide>
        <p15:guide id="6" pos="5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50021"/>
    <a:srgbClr val="009AC6"/>
    <a:srgbClr val="66CCF5"/>
    <a:srgbClr val="0099D7"/>
    <a:srgbClr val="0099E7"/>
    <a:srgbClr val="66CCF0"/>
    <a:srgbClr val="1E03E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72" autoAdjust="0"/>
    <p:restoredTop sz="99762" autoAdjust="0"/>
  </p:normalViewPr>
  <p:slideViewPr>
    <p:cSldViewPr snapToObjects="1">
      <p:cViewPr varScale="1">
        <p:scale>
          <a:sx n="111" d="100"/>
          <a:sy n="111" d="100"/>
        </p:scale>
        <p:origin x="234" y="102"/>
      </p:cViewPr>
      <p:guideLst>
        <p:guide orient="horz" pos="1797"/>
        <p:guide orient="horz" pos="890"/>
        <p:guide pos="1578"/>
        <p:guide pos="1714"/>
        <p:guide pos="3710"/>
        <p:guide pos="58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-1296" y="-96"/>
      </p:cViewPr>
      <p:guideLst>
        <p:guide orient="horz" pos="3107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7C2B24F-F095-47FA-8B30-7B561CC46A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350" y="0"/>
            <a:ext cx="29178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>
            <a:lvl1pPr algn="r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5325" y="738188"/>
            <a:ext cx="5345113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l" defTabSz="911062" eaLnBrk="1" latinLnBrk="1" hangingPunct="1">
              <a:defRPr sz="13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350" y="9371013"/>
            <a:ext cx="2917825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49" tIns="45525" rIns="91049" bIns="45525" numCol="1" anchor="b" anchorCtr="0" compatLnSpc="1">
            <a:prstTxWarp prst="textNoShape">
              <a:avLst/>
            </a:prstTxWarp>
          </a:bodyPr>
          <a:lstStyle>
            <a:lvl1pPr algn="r" defTabSz="910126" eaLnBrk="1" latinLnBrk="1" hangingPunct="1">
              <a:defRPr sz="13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63F77CA8-EFBD-4465-B3E9-3E00CBF80F7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ltGray">
          <a:xfrm>
            <a:off x="0" y="6597650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  <a:ea typeface="HY헤드라인M" panose="02030600000101010101" pitchFamily="18" charset="-127"/>
              <a:sym typeface="Wingdings 2" panose="05020102010507070707" pitchFamily="18" charset="2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ltGray">
          <a:xfrm>
            <a:off x="0" y="6742113"/>
            <a:ext cx="9906000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639763" y="24923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39763" y="2840038"/>
            <a:ext cx="3808412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4448175" y="2555875"/>
            <a:ext cx="0" cy="6350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ltGray">
          <a:xfrm>
            <a:off x="0" y="0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i="1" smtClean="0">
                <a:solidFill>
                  <a:schemeClr val="bg1"/>
                </a:solidFill>
              </a:rPr>
              <a:t>Pusan National University </a:t>
            </a:r>
            <a:endParaRPr lang="en-US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0" y="84138"/>
            <a:ext cx="7113588" cy="357187"/>
            <a:chOff x="0" y="53"/>
            <a:chExt cx="5569" cy="225"/>
          </a:xfrm>
        </p:grpSpPr>
        <p:sp>
          <p:nvSpPr>
            <p:cNvPr id="11" name="Line 1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19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20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21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22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23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7" name="Picture 29" descr="sub06_img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884238"/>
            <a:ext cx="95885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423988" y="1552575"/>
            <a:ext cx="18510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3400" i="1" smtClean="0">
                <a:solidFill>
                  <a:srgbClr val="99CC00"/>
                </a:solidFill>
                <a:latin typeface="Arial Black" pitchFamily="34" charset="0"/>
              </a:rPr>
              <a:t>power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2986088" y="1411288"/>
            <a:ext cx="170656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600" i="1" smtClean="0">
                <a:latin typeface="Arial Black" pitchFamily="34" charset="0"/>
              </a:rPr>
              <a:t>PNU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1473200" y="14827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i="1" smtClean="0">
                <a:solidFill>
                  <a:schemeClr val="bg2"/>
                </a:solidFill>
                <a:latin typeface="Arial Black" pitchFamily="34" charset="0"/>
              </a:rPr>
              <a:t> </a:t>
            </a:r>
            <a:r>
              <a:rPr lang="ko-KR" altLang="en-US" sz="1600" i="1" smtClean="0">
                <a:solidFill>
                  <a:schemeClr val="bg2"/>
                </a:solidFill>
                <a:latin typeface="Arial Black" pitchFamily="34" charset="0"/>
              </a:rPr>
              <a:t>세계로   미래로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07864" y="2996952"/>
            <a:ext cx="3497064" cy="661988"/>
          </a:xfrm>
        </p:spPr>
        <p:txBody>
          <a:bodyPr rIns="9000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ko-KR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0021" y="4149080"/>
            <a:ext cx="4508103" cy="1752600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endParaRPr lang="ko-KR" altLang="ko-KR"/>
          </a:p>
        </p:txBody>
      </p:sp>
      <p:pic>
        <p:nvPicPr>
          <p:cNvPr id="21" name="Picture 16" descr="https://search.pstatic.net/common/?src=http%3A%2F%2Fshopping.phinf.naver.net%2Fmain_2407405%2F24074056059.20200907235600.jpg&amp;type=sc960_83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842" y="1045147"/>
            <a:ext cx="459296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9643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29500" y="-11113"/>
            <a:ext cx="2476500" cy="639286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-11113"/>
            <a:ext cx="7277100" cy="63928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3890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42130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26038" y="765175"/>
            <a:ext cx="4559300" cy="27320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126038" y="3649663"/>
            <a:ext cx="4559300" cy="27320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947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822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6816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3069451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60388" y="2122488"/>
            <a:ext cx="4279900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92688" y="2122488"/>
            <a:ext cx="4281487" cy="4186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3584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15832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08384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579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 bwMode="auto">
          <a:xfrm flipV="1">
            <a:off x="2360613" y="1268760"/>
            <a:ext cx="72009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4488" y="836712"/>
            <a:ext cx="9073008" cy="5760640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250462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3186398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76328252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560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96125" y="812800"/>
            <a:ext cx="2178050" cy="54959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60388" y="812800"/>
            <a:ext cx="6383337" cy="54959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7343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879609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15925" y="765175"/>
            <a:ext cx="45577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038" y="765175"/>
            <a:ext cx="45593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28098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910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9080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7607131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5525730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1113"/>
            <a:ext cx="9906000" cy="54927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63381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1"/>
          <p:cNvSpPr>
            <a:spLocks noChangeArrowheads="1"/>
          </p:cNvSpPr>
          <p:nvPr/>
        </p:nvSpPr>
        <p:spPr bwMode="ltGray">
          <a:xfrm>
            <a:off x="0" y="0"/>
            <a:ext cx="9906000" cy="549275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1800" smtClean="0">
              <a:solidFill>
                <a:schemeClr val="bg1"/>
              </a:solidFill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ltGray">
          <a:xfrm>
            <a:off x="0" y="-11113"/>
            <a:ext cx="9906000" cy="54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486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692150"/>
            <a:ext cx="9269413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1</a:t>
            </a:r>
            <a:endParaRPr lang="ko-KR" altLang="en-US" smtClean="0"/>
          </a:p>
          <a:p>
            <a:pPr lvl="1"/>
            <a:r>
              <a:rPr lang="en-US" altLang="ko-KR" smtClean="0"/>
              <a:t>2</a:t>
            </a:r>
            <a:endParaRPr lang="ko-KR" altLang="en-US" smtClean="0"/>
          </a:p>
          <a:p>
            <a:pPr lvl="2"/>
            <a:r>
              <a:rPr lang="en-US" altLang="ko-KR" smtClean="0"/>
              <a:t>3</a:t>
            </a:r>
            <a:endParaRPr lang="ko-KR" altLang="en-US" smtClean="0"/>
          </a:p>
          <a:p>
            <a:pPr lvl="3"/>
            <a:r>
              <a:rPr lang="en-US" altLang="ko-KR" smtClean="0"/>
              <a:t>4</a:t>
            </a:r>
            <a:endParaRPr lang="ko-KR" altLang="en-US" smtClean="0"/>
          </a:p>
          <a:p>
            <a:pPr lvl="4"/>
            <a:r>
              <a:rPr lang="en-US" altLang="ko-KR" smtClean="0"/>
              <a:t>5</a:t>
            </a:r>
            <a:endParaRPr lang="ko-KR" altLang="en-US" smtClean="0"/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ltGray">
          <a:xfrm>
            <a:off x="0" y="6624638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HY목판L" pitchFamily="18" charset="-127"/>
                <a:ea typeface="HY목판L" pitchFamily="18" charset="-127"/>
              </a:rPr>
              <a:t>      Advanced Broadcasting &amp; Communications Lab.</a:t>
            </a:r>
            <a:endParaRPr lang="en-US" altLang="ko-KR" sz="1800" smtClean="0">
              <a:solidFill>
                <a:schemeClr val="bg1"/>
              </a:solidFill>
              <a:latin typeface="HY목판L" pitchFamily="18" charset="-127"/>
              <a:ea typeface="HY목판L" pitchFamily="18" charset="-127"/>
              <a:sym typeface="Wingdings 2" panose="05020102010507070707" pitchFamily="18" charset="2"/>
            </a:endParaRPr>
          </a:p>
        </p:txBody>
      </p:sp>
      <p:sp>
        <p:nvSpPr>
          <p:cNvPr id="1030" name="Oval 8"/>
          <p:cNvSpPr>
            <a:spLocks noChangeArrowheads="1"/>
          </p:cNvSpPr>
          <p:nvPr/>
        </p:nvSpPr>
        <p:spPr bwMode="ltGray">
          <a:xfrm>
            <a:off x="8913813" y="6616700"/>
            <a:ext cx="468312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D788C6AC-0ED4-49BC-B78C-33D12D5B4A82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ltGray">
          <a:xfrm>
            <a:off x="4592638" y="6742113"/>
            <a:ext cx="4122737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032" name="Group 28"/>
          <p:cNvGrpSpPr>
            <a:grpSpLocks/>
          </p:cNvGrpSpPr>
          <p:nvPr/>
        </p:nvGrpSpPr>
        <p:grpSpPr bwMode="auto">
          <a:xfrm>
            <a:off x="6350" y="128588"/>
            <a:ext cx="6465888" cy="357187"/>
            <a:chOff x="0" y="53"/>
            <a:chExt cx="5569" cy="225"/>
          </a:xfrm>
        </p:grpSpPr>
        <p:sp>
          <p:nvSpPr>
            <p:cNvPr id="1037" name="Line 29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8" name="Line 30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39" name="Line 31"/>
            <p:cNvSpPr>
              <a:spLocks noChangeShapeType="1"/>
            </p:cNvSpPr>
            <p:nvPr userDrawn="1"/>
          </p:nvSpPr>
          <p:spPr bwMode="ltGray">
            <a:xfrm>
              <a:off x="0" y="17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0" name="Line 32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1" name="Line 33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2" name="Line 34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3" name="Group 43"/>
          <p:cNvGrpSpPr>
            <a:grpSpLocks/>
          </p:cNvGrpSpPr>
          <p:nvPr/>
        </p:nvGrpSpPr>
        <p:grpSpPr bwMode="auto">
          <a:xfrm>
            <a:off x="180975" y="84138"/>
            <a:ext cx="1643063" cy="427037"/>
            <a:chOff x="135" y="621"/>
            <a:chExt cx="1035" cy="269"/>
          </a:xfrm>
        </p:grpSpPr>
        <p:sp>
          <p:nvSpPr>
            <p:cNvPr id="1034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1035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1036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79" r:id="rId2"/>
    <p:sldLayoutId id="2147484480" r:id="rId3"/>
    <p:sldLayoutId id="2147484481" r:id="rId4"/>
    <p:sldLayoutId id="2147484482" r:id="rId5"/>
    <p:sldLayoutId id="2147484483" r:id="rId6"/>
    <p:sldLayoutId id="2147484484" r:id="rId7"/>
    <p:sldLayoutId id="2147484485" r:id="rId8"/>
    <p:sldLayoutId id="2147484486" r:id="rId9"/>
    <p:sldLayoutId id="2147484487" r:id="rId10"/>
    <p:sldLayoutId id="2147484488" r:id="rId11"/>
    <p:sldLayoutId id="2147484489" r:id="rId12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2pPr>
      <a:lvl3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3pPr>
      <a:lvl4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4pPr>
      <a:lvl5pPr algn="r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5pPr>
      <a:lvl6pPr marL="4572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6pPr>
      <a:lvl7pPr marL="9144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7pPr>
      <a:lvl8pPr marL="13716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8pPr>
      <a:lvl9pPr marL="1828800" algn="r" rtl="0" fontAlgn="base" latinLnBrk="1">
        <a:spcBef>
          <a:spcPct val="0"/>
        </a:spcBef>
        <a:spcAft>
          <a:spcPct val="0"/>
        </a:spcAft>
        <a:defRPr kumimoji="1" b="1">
          <a:solidFill>
            <a:schemeClr val="bg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>
          <a:solidFill>
            <a:schemeClr val="tx1"/>
          </a:solidFill>
          <a:latin typeface="Arial" pitchFamily="34" charset="0"/>
          <a:ea typeface="맑은 고딕" pitchFamily="50" charset="-127"/>
          <a:cs typeface="Arial" pitchFamily="34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Arial" pitchFamily="34" charset="0"/>
          <a:ea typeface="돋움" pitchFamily="50" charset="-127"/>
          <a:cs typeface="Arial" pitchFamily="34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돋움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ltGray">
          <a:xfrm>
            <a:off x="0" y="6538913"/>
            <a:ext cx="9906000" cy="260350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</a:rPr>
              <a:t>Broadcasting &amp; Communication Systems Lab.</a:t>
            </a:r>
            <a:endParaRPr lang="en-US" altLang="ko-KR" sz="1800" smtClean="0">
              <a:solidFill>
                <a:schemeClr val="bg1"/>
              </a:solidFill>
              <a:sym typeface="Wingdings 2" panose="05020102010507070707" pitchFamily="18" charset="2"/>
            </a:endParaRPr>
          </a:p>
        </p:txBody>
      </p:sp>
      <p:sp>
        <p:nvSpPr>
          <p:cNvPr id="2051" name="Oval 6"/>
          <p:cNvSpPr>
            <a:spLocks noChangeArrowheads="1"/>
          </p:cNvSpPr>
          <p:nvPr/>
        </p:nvSpPr>
        <p:spPr bwMode="ltGray">
          <a:xfrm>
            <a:off x="9261475" y="6569075"/>
            <a:ext cx="468313" cy="21907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fld id="{5E8B36F9-94BC-44E9-B925-1A72A6CC3000}" type="slidenum">
              <a:rPr lang="en-US" altLang="ko-KR" sz="1200" smtClean="0">
                <a:solidFill>
                  <a:schemeClr val="bg1"/>
                </a:solidFill>
                <a:latin typeface="Verdana" panose="020B0604030504040204" pitchFamily="34" charset="0"/>
                <a:ea typeface="HY각헤드라인M" pitchFamily="18" charset="-127"/>
              </a:rPr>
              <a:pPr algn="r" eaLnBrk="1" latinLnBrk="1" hangingPunct="1">
                <a:defRPr/>
              </a:pPr>
              <a:t>‹#›</a:t>
            </a:fld>
            <a:endParaRPr lang="en-US" altLang="ko-KR" sz="1200" smtClean="0">
              <a:solidFill>
                <a:schemeClr val="bg1"/>
              </a:solidFill>
              <a:latin typeface="Verdana" panose="020B0604030504040204" pitchFamily="34" charset="0"/>
              <a:ea typeface="HY각헤드라인M" pitchFamily="18" charset="-127"/>
            </a:endParaRPr>
          </a:p>
        </p:txBody>
      </p:sp>
      <p:sp>
        <p:nvSpPr>
          <p:cNvPr id="2052" name="Line 7"/>
          <p:cNvSpPr>
            <a:spLocks noChangeShapeType="1"/>
          </p:cNvSpPr>
          <p:nvPr/>
        </p:nvSpPr>
        <p:spPr bwMode="ltGray">
          <a:xfrm>
            <a:off x="3625850" y="6669088"/>
            <a:ext cx="5430838" cy="0"/>
          </a:xfrm>
          <a:prstGeom prst="line">
            <a:avLst/>
          </a:prstGeom>
          <a:noFill/>
          <a:ln w="38100">
            <a:solidFill>
              <a:srgbClr val="777777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3" name="Line 21"/>
          <p:cNvSpPr>
            <a:spLocks noChangeShapeType="1"/>
          </p:cNvSpPr>
          <p:nvPr/>
        </p:nvSpPr>
        <p:spPr bwMode="auto">
          <a:xfrm>
            <a:off x="2273300" y="1196975"/>
            <a:ext cx="7545388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4" name="Rectangle 24"/>
          <p:cNvSpPr>
            <a:spLocks noChangeArrowheads="1"/>
          </p:cNvSpPr>
          <p:nvPr/>
        </p:nvSpPr>
        <p:spPr bwMode="ltGray">
          <a:xfrm>
            <a:off x="20638" y="-26988"/>
            <a:ext cx="9906000" cy="534988"/>
          </a:xfrm>
          <a:prstGeom prst="rect">
            <a:avLst/>
          </a:prstGeom>
          <a:solidFill>
            <a:srgbClr val="2929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r" eaLnBrk="1" latinLnBrk="1" hangingPunct="1">
              <a:defRPr/>
            </a:pPr>
            <a:endParaRPr lang="ko-KR" altLang="ko-KR" sz="1000" smtClean="0">
              <a:solidFill>
                <a:schemeClr val="bg1"/>
              </a:solidFill>
            </a:endParaRPr>
          </a:p>
        </p:txBody>
      </p:sp>
      <p:grpSp>
        <p:nvGrpSpPr>
          <p:cNvPr id="2055" name="Group 25"/>
          <p:cNvGrpSpPr>
            <a:grpSpLocks/>
          </p:cNvGrpSpPr>
          <p:nvPr/>
        </p:nvGrpSpPr>
        <p:grpSpPr bwMode="auto">
          <a:xfrm>
            <a:off x="0" y="44450"/>
            <a:ext cx="5961063" cy="357188"/>
            <a:chOff x="0" y="53"/>
            <a:chExt cx="5569" cy="225"/>
          </a:xfrm>
        </p:grpSpPr>
        <p:sp>
          <p:nvSpPr>
            <p:cNvPr id="2063" name="Line 26"/>
            <p:cNvSpPr>
              <a:spLocks noChangeShapeType="1"/>
            </p:cNvSpPr>
            <p:nvPr userDrawn="1"/>
          </p:nvSpPr>
          <p:spPr bwMode="ltGray">
            <a:xfrm>
              <a:off x="0" y="27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4" name="Line 27"/>
            <p:cNvSpPr>
              <a:spLocks noChangeShapeType="1"/>
            </p:cNvSpPr>
            <p:nvPr userDrawn="1"/>
          </p:nvSpPr>
          <p:spPr bwMode="ltGray">
            <a:xfrm>
              <a:off x="0" y="23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5" name="Line 28"/>
            <p:cNvSpPr>
              <a:spLocks noChangeShapeType="1"/>
            </p:cNvSpPr>
            <p:nvPr userDrawn="1"/>
          </p:nvSpPr>
          <p:spPr bwMode="ltGray">
            <a:xfrm>
              <a:off x="0" y="18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6" name="Line 29"/>
            <p:cNvSpPr>
              <a:spLocks noChangeShapeType="1"/>
            </p:cNvSpPr>
            <p:nvPr userDrawn="1"/>
          </p:nvSpPr>
          <p:spPr bwMode="ltGray">
            <a:xfrm>
              <a:off x="0" y="14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7" name="Line 30"/>
            <p:cNvSpPr>
              <a:spLocks noChangeShapeType="1"/>
            </p:cNvSpPr>
            <p:nvPr userDrawn="1"/>
          </p:nvSpPr>
          <p:spPr bwMode="ltGray">
            <a:xfrm>
              <a:off x="0" y="98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68" name="Line 31"/>
            <p:cNvSpPr>
              <a:spLocks noChangeShapeType="1"/>
            </p:cNvSpPr>
            <p:nvPr userDrawn="1"/>
          </p:nvSpPr>
          <p:spPr bwMode="ltGray">
            <a:xfrm>
              <a:off x="0" y="53"/>
              <a:ext cx="5569" cy="0"/>
            </a:xfrm>
            <a:prstGeom prst="line">
              <a:avLst/>
            </a:prstGeom>
            <a:noFill/>
            <a:ln w="38100">
              <a:solidFill>
                <a:srgbClr val="777777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6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2122488"/>
            <a:ext cx="8713787" cy="418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r>
              <a:rPr lang="en-US" altLang="ko-KR" smtClean="0"/>
              <a:t>z</a:t>
            </a:r>
            <a:endParaRPr lang="ko-KR" altLang="en-US" smtClean="0"/>
          </a:p>
        </p:txBody>
      </p:sp>
      <p:sp>
        <p:nvSpPr>
          <p:cNvPr id="2057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530225" y="557213"/>
            <a:ext cx="87137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Contents</a:t>
            </a:r>
          </a:p>
        </p:txBody>
      </p:sp>
      <p:sp>
        <p:nvSpPr>
          <p:cNvPr id="18" name="제목 1"/>
          <p:cNvSpPr txBox="1">
            <a:spLocks/>
          </p:cNvSpPr>
          <p:nvPr userDrawn="1"/>
        </p:nvSpPr>
        <p:spPr>
          <a:xfrm>
            <a:off x="-87313" y="44450"/>
            <a:ext cx="9906001" cy="549275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Arial" charset="0"/>
                <a:ea typeface="-갯마을M" pitchFamily="18" charset="-127"/>
              </a:defRPr>
            </a:lvl9pPr>
          </a:lstStyle>
          <a:p>
            <a:pPr algn="r">
              <a:defRPr/>
            </a:pPr>
            <a:r>
              <a:rPr lang="ko-KR" altLang="en-US" sz="2000" i="0" smtClean="0">
                <a:solidFill>
                  <a:schemeClr val="bg1"/>
                </a:solidFill>
                <a:latin typeface="Arial Black" pitchFamily="34" charset="0"/>
                <a:ea typeface="HY견고딕" pitchFamily="18" charset="-127"/>
              </a:rPr>
              <a:t>마스터 제목 스타일 편집</a:t>
            </a:r>
            <a:endParaRPr lang="ko-KR" altLang="en-US" sz="2000" i="0">
              <a:solidFill>
                <a:schemeClr val="bg1"/>
              </a:solidFill>
              <a:latin typeface="Arial Black" pitchFamily="34" charset="0"/>
              <a:ea typeface="HY견고딕" pitchFamily="18" charset="-127"/>
            </a:endParaRPr>
          </a:p>
        </p:txBody>
      </p:sp>
      <p:grpSp>
        <p:nvGrpSpPr>
          <p:cNvPr id="2059" name="Group 43"/>
          <p:cNvGrpSpPr>
            <a:grpSpLocks/>
          </p:cNvGrpSpPr>
          <p:nvPr userDrawn="1"/>
        </p:nvGrpSpPr>
        <p:grpSpPr bwMode="auto">
          <a:xfrm>
            <a:off x="-3175" y="44450"/>
            <a:ext cx="1643063" cy="427038"/>
            <a:chOff x="135" y="621"/>
            <a:chExt cx="1035" cy="269"/>
          </a:xfrm>
        </p:grpSpPr>
        <p:sp>
          <p:nvSpPr>
            <p:cNvPr id="22" name="Text Box 38"/>
            <p:cNvSpPr txBox="1">
              <a:spLocks noChangeArrowheads="1"/>
            </p:cNvSpPr>
            <p:nvPr userDrawn="1"/>
          </p:nvSpPr>
          <p:spPr bwMode="auto">
            <a:xfrm>
              <a:off x="135" y="656"/>
              <a:ext cx="5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1600" i="1" smtClean="0">
                  <a:solidFill>
                    <a:srgbClr val="99CC00"/>
                  </a:solidFill>
                  <a:latin typeface="Arial Black" pitchFamily="34" charset="0"/>
                </a:rPr>
                <a:t>power</a:t>
              </a:r>
            </a:p>
          </p:txBody>
        </p:sp>
        <p:sp>
          <p:nvSpPr>
            <p:cNvPr id="23" name="Text Box 39"/>
            <p:cNvSpPr txBox="1">
              <a:spLocks noChangeArrowheads="1"/>
            </p:cNvSpPr>
            <p:nvPr userDrawn="1"/>
          </p:nvSpPr>
          <p:spPr bwMode="auto">
            <a:xfrm>
              <a:off x="632" y="621"/>
              <a:ext cx="5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en-US" altLang="ko-KR" sz="2200" i="1" smtClean="0">
                  <a:solidFill>
                    <a:schemeClr val="bg1"/>
                  </a:solidFill>
                  <a:latin typeface="Arial Black" pitchFamily="34" charset="0"/>
                </a:rPr>
                <a:t>PNU</a:t>
              </a:r>
            </a:p>
          </p:txBody>
        </p:sp>
        <p:sp>
          <p:nvSpPr>
            <p:cNvPr id="24" name="Text Box 40"/>
            <p:cNvSpPr txBox="1">
              <a:spLocks noChangeArrowheads="1"/>
            </p:cNvSpPr>
            <p:nvPr userDrawn="1"/>
          </p:nvSpPr>
          <p:spPr bwMode="auto">
            <a:xfrm>
              <a:off x="152" y="623"/>
              <a:ext cx="621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charset="0"/>
                  <a:ea typeface="돋움" pitchFamily="50" charset="-127"/>
                </a:defRPr>
              </a:lvl9pPr>
            </a:lstStyle>
            <a:p>
              <a:pPr eaLnBrk="1" latinLnBrk="1" hangingPunct="1">
                <a:defRPr/>
              </a:pP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세계로</a:t>
              </a:r>
              <a:r>
                <a:rPr lang="ko-KR" altLang="en-US" sz="900" i="1" smtClean="0">
                  <a:solidFill>
                    <a:schemeClr val="bg2"/>
                  </a:solidFill>
                  <a:latin typeface="Arial Black" pitchFamily="34" charset="0"/>
                </a:rPr>
                <a:t> </a:t>
              </a:r>
              <a:r>
                <a:rPr lang="ko-KR" altLang="en-US" sz="900" i="1" smtClean="0">
                  <a:solidFill>
                    <a:schemeClr val="bg1"/>
                  </a:solidFill>
                  <a:latin typeface="Arial Black" pitchFamily="34" charset="0"/>
                </a:rPr>
                <a:t>미래로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0" r:id="rId1"/>
    <p:sldLayoutId id="2147484491" r:id="rId2"/>
    <p:sldLayoutId id="2147484492" r:id="rId3"/>
    <p:sldLayoutId id="2147484493" r:id="rId4"/>
    <p:sldLayoutId id="2147484494" r:id="rId5"/>
    <p:sldLayoutId id="2147484495" r:id="rId6"/>
    <p:sldLayoutId id="2147484496" r:id="rId7"/>
    <p:sldLayoutId id="2147484497" r:id="rId8"/>
    <p:sldLayoutId id="2147484498" r:id="rId9"/>
    <p:sldLayoutId id="2147484499" r:id="rId10"/>
    <p:sldLayoutId id="2147484500" r:id="rId11"/>
  </p:sldLayoutIdLst>
  <p:transition spd="med"/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 i="1">
          <a:solidFill>
            <a:schemeClr val="tx1"/>
          </a:solidFill>
          <a:latin typeface="Arial" charset="0"/>
          <a:ea typeface="-갯마을M" pitchFamily="18" charset="-127"/>
        </a:defRPr>
      </a:lvl9pPr>
    </p:titleStyle>
    <p:bodyStyle>
      <a:lvl1pPr marL="533400" indent="-5334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295400" indent="-3810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600" b="1">
          <a:solidFill>
            <a:schemeClr val="tx1"/>
          </a:solidFill>
          <a:latin typeface="+mn-lt"/>
          <a:ea typeface="+mn-ea"/>
        </a:defRPr>
      </a:lvl3pPr>
      <a:lvl4pPr marL="17145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4pPr>
      <a:lvl5pPr marL="2171700" indent="-3429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5pPr>
      <a:lvl6pPr marL="26289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6pPr>
      <a:lvl7pPr marL="30861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7pPr>
      <a:lvl8pPr marL="35433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8pPr>
      <a:lvl9pPr marL="4000500" indent="-3429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l"/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4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2.jpeg"/><Relationship Id="rId4" Type="http://schemas.openxmlformats.org/officeDocument/2006/relationships/image" Target="../media/image4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1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jpeg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6363" y="3140968"/>
            <a:ext cx="4896544" cy="1065213"/>
          </a:xfrm>
        </p:spPr>
        <p:txBody>
          <a:bodyPr/>
          <a:lstStyle/>
          <a:p>
            <a:pPr algn="ctr" eaLnBrk="1" hangingPunct="1"/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Introduction to 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  <a:t>Electric and Electronics</a:t>
            </a:r>
            <a:br>
              <a:rPr lang="en-US" altLang="ko-KR" sz="2800" b="0" dirty="0">
                <a:solidFill>
                  <a:srgbClr val="A50021"/>
                </a:solidFill>
                <a:latin typeface="Arial Black" panose="020B0A04020102020204" pitchFamily="34" charset="0"/>
              </a:rPr>
            </a:br>
            <a:endParaRPr lang="en-US" altLang="ko-KR" sz="2800" b="0" dirty="0" smtClean="0">
              <a:solidFill>
                <a:srgbClr val="A50021"/>
              </a:solidFill>
              <a:latin typeface="Arial Black" panose="020B0A04020102020204" pitchFamily="34" charset="0"/>
              <a:ea typeface="HY동녘M" pitchFamily="18" charset="-127"/>
              <a:cs typeface="Arial" panose="020B0604020202020204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3050" y="4545013"/>
            <a:ext cx="5400030" cy="828203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Chapter </a:t>
            </a:r>
            <a:r>
              <a:rPr lang="en-US" altLang="ko-KR" dirty="0" smtClean="0"/>
              <a:t>5 </a:t>
            </a:r>
            <a:r>
              <a:rPr lang="en-US" altLang="ko-KR" dirty="0" smtClean="0"/>
              <a:t>–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ko-KR" dirty="0" smtClean="0"/>
              <a:t>AC Steady State</a:t>
            </a:r>
            <a:r>
              <a:rPr lang="en-US" altLang="ko-KR" dirty="0" smtClean="0"/>
              <a:t> </a:t>
            </a:r>
            <a:r>
              <a:rPr lang="en-US" altLang="ko-KR" dirty="0" smtClean="0"/>
              <a:t>Analysis</a:t>
            </a:r>
            <a:endParaRPr lang="en-US" altLang="ko-KR" sz="32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altLang="ko-KR" sz="1800" dirty="0" smtClean="0">
                <a:ea typeface="굴림" panose="020B0600000101010101" pitchFamily="50" charset="-127"/>
              </a:rPr>
              <a:t>Phasor </a:t>
            </a:r>
            <a:r>
              <a:rPr lang="en-US" altLang="ko-KR" sz="1800" dirty="0" smtClean="0">
                <a:ea typeface="굴림" panose="020B0600000101010101" pitchFamily="50" charset="-127"/>
              </a:rPr>
              <a:t>Relationships for Circuit Elements</a:t>
            </a:r>
            <a:endParaRPr lang="en-US" altLang="ko-KR" sz="1200" dirty="0" smtClean="0">
              <a:ea typeface="굴림" panose="020B0600000101010101" pitchFamily="50" charset="-127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85813"/>
            <a:ext cx="9505950" cy="5903912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Phasor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Relationships for Circuit Elements</a:t>
            </a:r>
            <a:endParaRPr lang="en-US" altLang="ko-KR" sz="18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Here is a handy table for transforming various time domain sinusoids into phasor domain:</a:t>
            </a:r>
          </a:p>
          <a:p>
            <a:pPr>
              <a:defRPr/>
            </a:pPr>
            <a:endParaRPr lang="en-US" altLang="ko-KR" b="0" dirty="0">
              <a:ea typeface="굴림" charset="-127"/>
              <a:sym typeface="Symbol" pitchFamily="18" charset="2"/>
            </a:endParaRPr>
          </a:p>
          <a:p>
            <a:pPr>
              <a:defRPr/>
            </a:pPr>
            <a:endParaRPr lang="en-US" altLang="ko-KR" b="0" dirty="0">
              <a:ea typeface="굴림" charset="-127"/>
              <a:sym typeface="Symbol" pitchFamily="18" charset="2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4" y="2852936"/>
            <a:ext cx="706575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385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Phasor </a:t>
            </a:r>
            <a:r>
              <a:rPr lang="en-US" altLang="ko-KR" sz="1800" dirty="0" smtClean="0">
                <a:ea typeface="굴림" panose="020B0600000101010101" pitchFamily="50" charset="-127"/>
              </a:rPr>
              <a:t>Relationships for Circuit Elements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85813"/>
            <a:ext cx="9505950" cy="5903912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 smtClean="0">
                <a:solidFill>
                  <a:srgbClr val="A50021"/>
                </a:solidFill>
                <a:ea typeface="굴림" charset="-127"/>
              </a:rPr>
              <a:t>Sinusoids-Phasor Transformation</a:t>
            </a:r>
            <a:endParaRPr lang="en-US" altLang="ko-KR" sz="1800" b="1" dirty="0" smtClean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Note that the frequency of the phasor is not explicitly shown in the phasor diagram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For this reason phasor domain is also known as frequency domain.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Applying a derivative to a phasor yields: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Applying an integral to a phasor </a:t>
            </a:r>
            <a:r>
              <a:rPr lang="en-US" altLang="ko-KR" dirty="0" smtClean="0">
                <a:ea typeface="굴림" charset="-127"/>
              </a:rPr>
              <a:t>yields</a:t>
            </a:r>
            <a:r>
              <a:rPr lang="en-US" altLang="ko-KR" dirty="0">
                <a:ea typeface="굴림" charset="-127"/>
              </a:rPr>
              <a:t>:</a:t>
            </a:r>
          </a:p>
        </p:txBody>
      </p:sp>
      <p:graphicFrame>
        <p:nvGraphicFramePr>
          <p:cNvPr id="36868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64701"/>
              </p:ext>
            </p:extLst>
          </p:nvPr>
        </p:nvGraphicFramePr>
        <p:xfrm>
          <a:off x="6319054" y="2996952"/>
          <a:ext cx="30448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3" imgW="1625600" imgH="508000" progId="Equation.DSMT4">
                  <p:embed/>
                </p:oleObj>
              </mc:Choice>
              <mc:Fallback>
                <p:oleObj name="Equation" r:id="rId3" imgW="1625600" imgH="508000" progId="Equation.DSMT4">
                  <p:embed/>
                  <p:pic>
                    <p:nvPicPr>
                      <p:cNvPr id="36868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054" y="2996952"/>
                        <a:ext cx="304482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851134"/>
              </p:ext>
            </p:extLst>
          </p:nvPr>
        </p:nvGraphicFramePr>
        <p:xfrm>
          <a:off x="6328579" y="4310732"/>
          <a:ext cx="306863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5" imgW="1625600" imgH="533400" progId="Equation.DSMT4">
                  <p:embed/>
                </p:oleObj>
              </mc:Choice>
              <mc:Fallback>
                <p:oleObj name="Equation" r:id="rId5" imgW="1625600" imgH="533400" progId="Equation.DSMT4">
                  <p:embed/>
                  <p:pic>
                    <p:nvPicPr>
                      <p:cNvPr id="36869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579" y="4310732"/>
                        <a:ext cx="3068637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57504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ea typeface="굴림" panose="020B0600000101010101" pitchFamily="50" charset="-127"/>
              </a:rPr>
              <a:t>Phasor Relationships for Circuit Elements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85813"/>
            <a:ext cx="9505950" cy="5903912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 smtClean="0">
                <a:solidFill>
                  <a:srgbClr val="A50021"/>
                </a:solidFill>
                <a:ea typeface="굴림" charset="-127"/>
              </a:rPr>
              <a:t>Phasor Relationships for Resistors</a:t>
            </a:r>
            <a:endParaRPr lang="en-US" altLang="ko-KR" sz="1800" b="1" dirty="0" smtClean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Each circuit element has a relationship 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between </a:t>
            </a:r>
            <a:r>
              <a:rPr lang="en-US" altLang="ko-KR" dirty="0">
                <a:ea typeface="굴림" charset="-127"/>
              </a:rPr>
              <a:t>its current and voltage.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These can be mapped into phasor 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relationships </a:t>
            </a:r>
            <a:r>
              <a:rPr lang="en-US" altLang="ko-KR" dirty="0">
                <a:ea typeface="굴림" charset="-127"/>
              </a:rPr>
              <a:t>very simply for resistors 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capacitors </a:t>
            </a:r>
            <a:r>
              <a:rPr lang="en-US" altLang="ko-KR" dirty="0">
                <a:ea typeface="굴림" charset="-127"/>
              </a:rPr>
              <a:t>and inductor.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For the resistor, the voltage and current 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are </a:t>
            </a:r>
            <a:r>
              <a:rPr lang="en-US" altLang="ko-KR" dirty="0">
                <a:ea typeface="굴림" charset="-127"/>
              </a:rPr>
              <a:t>related via Ohm’s law.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As such, the voltage and current are in 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phase </a:t>
            </a:r>
            <a:r>
              <a:rPr lang="en-US" altLang="ko-KR" dirty="0">
                <a:ea typeface="굴림" charset="-127"/>
              </a:rPr>
              <a:t>with each other.</a:t>
            </a:r>
          </a:p>
        </p:txBody>
      </p:sp>
      <p:pic>
        <p:nvPicPr>
          <p:cNvPr id="37892" name="Picture 7" descr="C:\Users\Joel\Documents\Teaching\McGraw Hill\Fundamentals of Electric Circuits 5e\figures\Ch09\Color Labeled\ale80571_09_0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1554021"/>
            <a:ext cx="2376264" cy="1929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 descr="C:\Users\Joel\Documents\Teaching\McGraw Hill\Fundamentals of Electric Circuits 5e\figures\Ch09\Color Labeled\ale80571_09_0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3926198"/>
            <a:ext cx="2631863" cy="225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66763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Phasor </a:t>
            </a:r>
            <a:r>
              <a:rPr lang="en-US" altLang="ko-KR" sz="1800" dirty="0" smtClean="0">
                <a:ea typeface="굴림" panose="020B0600000101010101" pitchFamily="50" charset="-127"/>
              </a:rPr>
              <a:t>Relationships for Circuit Elements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85813"/>
            <a:ext cx="9505950" cy="5903912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 smtClean="0">
                <a:solidFill>
                  <a:srgbClr val="A50021"/>
                </a:solidFill>
                <a:ea typeface="굴림" charset="-127"/>
              </a:rPr>
              <a:t>Phasor Relationships for Inductors</a:t>
            </a:r>
            <a:endParaRPr lang="en-US" altLang="ko-KR" sz="1800" b="1" dirty="0" smtClean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Inductors on the other hand have 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a phase </a:t>
            </a:r>
            <a:r>
              <a:rPr lang="en-US" altLang="ko-KR" dirty="0">
                <a:ea typeface="굴림" charset="-127"/>
              </a:rPr>
              <a:t>shift between the voltage 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and </a:t>
            </a:r>
            <a:r>
              <a:rPr lang="en-US" altLang="ko-KR" dirty="0">
                <a:ea typeface="굴림" charset="-127"/>
              </a:rPr>
              <a:t>current.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In this case, the voltage leads the 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current </a:t>
            </a:r>
            <a:r>
              <a:rPr lang="en-US" altLang="ko-KR" dirty="0">
                <a:ea typeface="굴림" charset="-127"/>
              </a:rPr>
              <a:t>by 90°.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Or one says the current lags the 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voltage</a:t>
            </a:r>
            <a:r>
              <a:rPr lang="en-US" altLang="ko-KR" dirty="0">
                <a:ea typeface="굴림" charset="-127"/>
              </a:rPr>
              <a:t>, which is the standard 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convention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This is represented on the phasor 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diagram </a:t>
            </a:r>
            <a:r>
              <a:rPr lang="en-US" altLang="ko-KR" dirty="0">
                <a:ea typeface="굴림" charset="-127"/>
              </a:rPr>
              <a:t>by a positive phase angle 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between </a:t>
            </a:r>
            <a:r>
              <a:rPr lang="en-US" altLang="ko-KR" dirty="0">
                <a:ea typeface="굴림" charset="-127"/>
              </a:rPr>
              <a:t>the voltage and current.</a:t>
            </a:r>
          </a:p>
        </p:txBody>
      </p:sp>
      <p:pic>
        <p:nvPicPr>
          <p:cNvPr id="38916" name="Picture 5" descr="C:\Users\Joel\Documents\Teaching\McGraw Hill\Fundamentals of Electric Circuits 5e\figures\Ch09\Color Labeled\ale80571_09_0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1522413"/>
            <a:ext cx="2636838" cy="235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6" descr="C:\Users\Joel\Documents\Teaching\McGraw Hill\Fundamentals of Electric Circuits 5e\figures\Ch09\Color Labeled\ale80571_09_01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93" y="4286293"/>
            <a:ext cx="3038797" cy="20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7487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Phasor </a:t>
            </a:r>
            <a:r>
              <a:rPr lang="en-US" altLang="ko-KR" sz="1800" dirty="0" smtClean="0">
                <a:ea typeface="굴림" panose="020B0600000101010101" pitchFamily="50" charset="-127"/>
              </a:rPr>
              <a:t>Relationships for Circuit Elements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85813"/>
            <a:ext cx="9433495" cy="5903912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2800" b="1" dirty="0" smtClean="0">
                <a:solidFill>
                  <a:srgbClr val="A50021"/>
                </a:solidFill>
                <a:ea typeface="굴림" charset="-127"/>
              </a:rPr>
              <a:t>Phasor Relationships for </a:t>
            </a:r>
            <a:r>
              <a:rPr lang="en-US" altLang="ko-KR" sz="2800" b="1" dirty="0" smtClean="0">
                <a:solidFill>
                  <a:srgbClr val="A50021"/>
                </a:solidFill>
                <a:ea typeface="굴림" charset="-127"/>
              </a:rPr>
              <a:t>Capacitors</a:t>
            </a:r>
            <a:endParaRPr lang="en-US" altLang="ko-KR" sz="1800" b="1" dirty="0" smtClean="0">
              <a:solidFill>
                <a:srgbClr val="A50021"/>
              </a:solidFill>
              <a:ea typeface="굴림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Capacitors have the opposite </a:t>
            </a: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phase </a:t>
            </a:r>
            <a:r>
              <a:rPr lang="en-US" altLang="ko-KR" dirty="0">
                <a:ea typeface="굴림" panose="020B0600000101010101" pitchFamily="50" charset="-127"/>
              </a:rPr>
              <a:t>relationship as compared </a:t>
            </a: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to </a:t>
            </a:r>
            <a:r>
              <a:rPr lang="en-US" altLang="ko-KR" dirty="0">
                <a:ea typeface="굴림" panose="020B0600000101010101" pitchFamily="50" charset="-127"/>
              </a:rPr>
              <a:t>inductors.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In their case, the current leads </a:t>
            </a: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the voltage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In a phasor diagram, </a:t>
            </a: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this </a:t>
            </a:r>
            <a:r>
              <a:rPr lang="en-US" altLang="ko-KR" dirty="0">
                <a:ea typeface="굴림" panose="020B0600000101010101" pitchFamily="50" charset="-127"/>
              </a:rPr>
              <a:t>corresponds </a:t>
            </a:r>
            <a:r>
              <a:rPr lang="en-US" altLang="ko-KR" dirty="0" smtClean="0">
                <a:ea typeface="굴림" panose="020B0600000101010101" pitchFamily="50" charset="-127"/>
              </a:rPr>
              <a:t>to </a:t>
            </a:r>
            <a:r>
              <a:rPr lang="en-US" altLang="ko-KR" dirty="0">
                <a:ea typeface="굴림" panose="020B0600000101010101" pitchFamily="50" charset="-127"/>
              </a:rPr>
              <a:t>a negative </a:t>
            </a: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phase </a:t>
            </a:r>
            <a:r>
              <a:rPr lang="en-US" altLang="ko-KR" dirty="0">
                <a:ea typeface="굴림" panose="020B0600000101010101" pitchFamily="50" charset="-127"/>
              </a:rPr>
              <a:t>angle </a:t>
            </a:r>
            <a:r>
              <a:rPr lang="en-US" altLang="ko-KR" dirty="0" smtClean="0">
                <a:ea typeface="굴림" panose="020B0600000101010101" pitchFamily="50" charset="-127"/>
              </a:rPr>
              <a:t>between the </a:t>
            </a:r>
            <a:r>
              <a:rPr lang="en-US" altLang="ko-KR" dirty="0">
                <a:ea typeface="굴림" panose="020B0600000101010101" pitchFamily="50" charset="-127"/>
              </a:rPr>
              <a:t>voltage </a:t>
            </a: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en-US" altLang="ko-KR" dirty="0" smtClean="0">
                <a:ea typeface="굴림" panose="020B0600000101010101" pitchFamily="50" charset="-127"/>
              </a:rPr>
              <a:t>and </a:t>
            </a:r>
            <a:r>
              <a:rPr lang="en-US" altLang="ko-KR" dirty="0">
                <a:ea typeface="굴림" panose="020B0600000101010101" pitchFamily="50" charset="-127"/>
              </a:rPr>
              <a:t>current.</a:t>
            </a:r>
          </a:p>
        </p:txBody>
      </p:sp>
      <p:pic>
        <p:nvPicPr>
          <p:cNvPr id="6" name="Picture 5" descr="C:\Users\Joel\Documents\Teaching\McGraw Hill\Fundamentals of Electric Circuits 5e\figures\Ch09\Color Labeled\ale80571_09_0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120" y="1484784"/>
            <a:ext cx="2678220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Joel\Documents\Teaching\McGraw Hill\Fundamentals of Electric Circuits 5e\figures\Ch09\Color Labeled\ale80571_09_0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05" y="4560019"/>
            <a:ext cx="26670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84647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Phasor </a:t>
            </a:r>
            <a:r>
              <a:rPr lang="en-US" altLang="ko-KR" sz="1800" dirty="0" smtClean="0">
                <a:ea typeface="굴림" panose="020B0600000101010101" pitchFamily="50" charset="-127"/>
              </a:rPr>
              <a:t>Relationships for Circuit Elements</a:t>
            </a:r>
            <a:endParaRPr lang="ko-KR" altLang="en-US" sz="18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5175"/>
            <a:ext cx="9505950" cy="5903913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</a:pPr>
            <a:r>
              <a:rPr lang="en-US" altLang="ko-KR" sz="3200" b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Voltage current relationships</a:t>
            </a:r>
            <a:endParaRPr lang="en-US" altLang="ko-KR" sz="2000" b="1" dirty="0" smtClean="0">
              <a:solidFill>
                <a:srgbClr val="A50021"/>
              </a:solidFill>
              <a:ea typeface="굴림" panose="020B0600000101010101" pitchFamily="50" charset="-127"/>
            </a:endParaRPr>
          </a:p>
          <a:p>
            <a:pPr marL="0" indent="0">
              <a:buFontTx/>
              <a:buNone/>
            </a:pPr>
            <a:endParaRPr lang="en-US" altLang="ko-KR" sz="2000" dirty="0" smtClean="0"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1948332"/>
            <a:ext cx="7822918" cy="322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654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Phasor </a:t>
            </a:r>
            <a:r>
              <a:rPr lang="en-US" altLang="ko-KR" sz="1800" dirty="0" smtClean="0">
                <a:ea typeface="굴림" panose="020B0600000101010101" pitchFamily="50" charset="-127"/>
              </a:rPr>
              <a:t>Relationships for Circuit Elements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85813"/>
            <a:ext cx="9505950" cy="590391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A50021"/>
                </a:solidFill>
                <a:ea typeface="굴림" charset="-127"/>
              </a:rPr>
              <a:t>Example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800" dirty="0" smtClean="0">
                <a:ea typeface="굴림" charset="-127"/>
              </a:rPr>
              <a:t>                                          is applied to a 0.1 H inductor.</a:t>
            </a:r>
            <a:br>
              <a:rPr lang="en-US" altLang="ko-KR" sz="2800" dirty="0" smtClean="0">
                <a:ea typeface="굴림" charset="-127"/>
              </a:rPr>
            </a:br>
            <a:r>
              <a:rPr lang="en-US" altLang="ko-KR" sz="2800" dirty="0" smtClean="0">
                <a:ea typeface="굴림" charset="-127"/>
              </a:rPr>
              <a:t>Find the steady-state current through the inductor.</a:t>
            </a:r>
            <a:br>
              <a:rPr lang="en-US" altLang="ko-KR" sz="2800" dirty="0" smtClean="0">
                <a:ea typeface="굴림" charset="-127"/>
              </a:rPr>
            </a:br>
            <a:endParaRPr lang="en-US" altLang="ko-KR" b="0" dirty="0" smtClean="0">
              <a:ea typeface="굴림" charset="-127"/>
            </a:endParaRPr>
          </a:p>
        </p:txBody>
      </p:sp>
      <p:graphicFrame>
        <p:nvGraphicFramePr>
          <p:cNvPr id="40964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617271"/>
              </p:ext>
            </p:extLst>
          </p:nvPr>
        </p:nvGraphicFramePr>
        <p:xfrm>
          <a:off x="632520" y="1647821"/>
          <a:ext cx="40703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Equation" r:id="rId3" imgW="1435100" imgH="203200" progId="Equation.DSMT4">
                  <p:embed/>
                </p:oleObj>
              </mc:Choice>
              <mc:Fallback>
                <p:oleObj name="Equation" r:id="rId3" imgW="1435100" imgH="203200" progId="Equation.DSMT4">
                  <p:embed/>
                  <p:pic>
                    <p:nvPicPr>
                      <p:cNvPr id="40964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520" y="1647821"/>
                        <a:ext cx="40703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85865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altLang="ko-KR" sz="1800" dirty="0" smtClean="0">
                <a:ea typeface="굴림" panose="020B0600000101010101" pitchFamily="50" charset="-127"/>
              </a:rPr>
              <a:t>Impedance </a:t>
            </a:r>
            <a:r>
              <a:rPr lang="en-US" altLang="ko-KR" sz="1800" dirty="0" smtClean="0">
                <a:ea typeface="굴림" panose="020B0600000101010101" pitchFamily="50" charset="-127"/>
              </a:rPr>
              <a:t>and Admittance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463" y="692696"/>
            <a:ext cx="9505950" cy="5903912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3600" b="1" dirty="0" smtClean="0">
                <a:solidFill>
                  <a:srgbClr val="0070C0"/>
                </a:solidFill>
                <a:ea typeface="굴림" charset="-127"/>
              </a:rPr>
              <a:t>Impedance </a:t>
            </a:r>
            <a:r>
              <a:rPr lang="en-US" altLang="ko-KR" sz="3600" b="1" dirty="0">
                <a:solidFill>
                  <a:srgbClr val="0070C0"/>
                </a:solidFill>
                <a:ea typeface="굴림" charset="-127"/>
              </a:rPr>
              <a:t>and </a:t>
            </a:r>
            <a:r>
              <a:rPr lang="en-US" altLang="ko-KR" sz="3600" b="1" dirty="0" smtClean="0">
                <a:solidFill>
                  <a:srgbClr val="0070C0"/>
                </a:solidFill>
                <a:ea typeface="굴림" charset="-127"/>
              </a:rPr>
              <a:t>Admittance</a:t>
            </a:r>
            <a:endParaRPr lang="en-US" altLang="ko-KR" sz="3600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It is possible to expand Ohm’s law to capacitors and inductors.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In time domain, this would be tricky as the ratios of voltage and current and always changing.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But in frequency domain it is straightforward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The impedance of a circuit element is the ratio of the phasor voltage to the phasor current.</a:t>
            </a: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Admittance is simply the inverse of impedance.</a:t>
            </a:r>
          </a:p>
        </p:txBody>
      </p:sp>
      <p:graphicFrame>
        <p:nvGraphicFramePr>
          <p:cNvPr id="41988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225968"/>
              </p:ext>
            </p:extLst>
          </p:nvPr>
        </p:nvGraphicFramePr>
        <p:xfrm>
          <a:off x="2540759" y="4568344"/>
          <a:ext cx="2190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Equation" r:id="rId3" imgW="1256755" imgH="393529" progId="Equation.DSMT4">
                  <p:embed/>
                </p:oleObj>
              </mc:Choice>
              <mc:Fallback>
                <p:oleObj name="Equation" r:id="rId3" imgW="1256755" imgH="393529" progId="Equation.DSMT4">
                  <p:embed/>
                  <p:pic>
                    <p:nvPicPr>
                      <p:cNvPr id="41988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759" y="4568344"/>
                        <a:ext cx="21907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4157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Impedance </a:t>
            </a:r>
            <a:r>
              <a:rPr lang="en-US" altLang="ko-KR" sz="1800" dirty="0" smtClean="0">
                <a:ea typeface="굴림" panose="020B0600000101010101" pitchFamily="50" charset="-127"/>
              </a:rPr>
              <a:t>and Admittance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5175"/>
            <a:ext cx="6121127" cy="5903913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A50021"/>
                </a:solidFill>
                <a:ea typeface="굴림" charset="-127"/>
              </a:rPr>
              <a:t>Impedance </a:t>
            </a:r>
            <a:r>
              <a:rPr lang="en-US" altLang="ko-KR" sz="3200" b="1" dirty="0">
                <a:solidFill>
                  <a:srgbClr val="A50021"/>
                </a:solidFill>
                <a:ea typeface="굴림" charset="-127"/>
              </a:rPr>
              <a:t>and </a:t>
            </a:r>
            <a:r>
              <a:rPr lang="en-US" altLang="ko-KR" sz="3200" b="1" dirty="0" smtClean="0">
                <a:solidFill>
                  <a:srgbClr val="A50021"/>
                </a:solidFill>
                <a:ea typeface="굴림" charset="-127"/>
              </a:rPr>
              <a:t>Admittance II</a:t>
            </a:r>
            <a:endParaRPr lang="en-US" altLang="ko-KR" sz="2000" b="1" dirty="0" smtClean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It is important to realize that in frequency domain, the values obtained for impedance are only valid at that frequency.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Changing to a new frequency will require recalculating the values.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The impedance of capacitors and inductors are shown here:</a:t>
            </a:r>
          </a:p>
        </p:txBody>
      </p:sp>
      <p:pic>
        <p:nvPicPr>
          <p:cNvPr id="43012" name="Picture 5" descr="C:\Users\Joel\Documents\Teaching\McGraw Hill\Fundamentals of Electric Circuits 5e\figures\Ch09\Color Labeled\ale80571_09_0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2015331"/>
            <a:ext cx="3095625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3738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Impedance </a:t>
            </a:r>
            <a:r>
              <a:rPr lang="en-US" altLang="ko-KR" sz="1800" dirty="0" smtClean="0">
                <a:ea typeface="굴림" panose="020B0600000101010101" pitchFamily="50" charset="-127"/>
              </a:rPr>
              <a:t>and Admittance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92696"/>
            <a:ext cx="9505950" cy="5903913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A50021"/>
                </a:solidFill>
                <a:ea typeface="굴림" charset="-127"/>
              </a:rPr>
              <a:t>Impedance </a:t>
            </a:r>
            <a:r>
              <a:rPr lang="en-US" altLang="ko-KR" sz="3200" b="1" dirty="0">
                <a:solidFill>
                  <a:srgbClr val="A50021"/>
                </a:solidFill>
                <a:ea typeface="굴림" charset="-127"/>
              </a:rPr>
              <a:t>and </a:t>
            </a:r>
            <a:r>
              <a:rPr lang="en-US" altLang="ko-KR" sz="3200" b="1" dirty="0" smtClean="0">
                <a:solidFill>
                  <a:srgbClr val="A50021"/>
                </a:solidFill>
                <a:ea typeface="굴림" charset="-127"/>
              </a:rPr>
              <a:t>Admittance III</a:t>
            </a:r>
            <a:endParaRPr lang="en-US" altLang="ko-KR" sz="2000" b="1" dirty="0" smtClean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As a complex quantity, the impedance may be expressed in rectangular form.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The separation of the real and imaginary components is useful.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The real part is the resistance.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The imaginary component is called the reactance, </a:t>
            </a:r>
            <a:r>
              <a:rPr lang="en-US" altLang="ko-KR" sz="2800" i="1" dirty="0">
                <a:ea typeface="굴림" charset="-127"/>
              </a:rPr>
              <a:t>X</a:t>
            </a:r>
            <a:r>
              <a:rPr lang="en-US" altLang="ko-KR" sz="2800" dirty="0">
                <a:ea typeface="굴림" charset="-127"/>
              </a:rPr>
              <a:t>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When it is positive, we say the impedance is inductive, and capacitive when it is negative.</a:t>
            </a:r>
          </a:p>
        </p:txBody>
      </p:sp>
    </p:spTree>
    <p:extLst>
      <p:ext uri="{BB962C8B-B14F-4D97-AF65-F5344CB8AC3E}">
        <p14:creationId xmlns:p14="http://schemas.microsoft.com/office/powerpoint/2010/main" val="399208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/>
              <a:t>Learning Objectives</a:t>
            </a:r>
            <a:endParaRPr lang="ko-KR" altLang="en-US" sz="24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713"/>
            <a:ext cx="9505950" cy="590391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Microsoft Sans Serif" panose="020B0604020202020204" pitchFamily="34" charset="0"/>
              </a:rPr>
              <a:t>Learning </a:t>
            </a:r>
            <a:r>
              <a:rPr lang="en-US" altLang="ko-KR" sz="2800" b="1" dirty="0">
                <a:solidFill>
                  <a:srgbClr val="0070C0"/>
                </a:solidFill>
                <a:ea typeface="Microsoft Sans Serif" panose="020B0604020202020204" pitchFamily="34" charset="0"/>
              </a:rPr>
              <a:t>Objectives 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>
                <a:ea typeface="Microsoft Sans Serif" panose="020B0604020202020204" pitchFamily="34" charset="0"/>
              </a:rPr>
              <a:t>To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understand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the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ac forcing function</a:t>
            </a:r>
            <a:endParaRPr lang="en-US" altLang="ko-KR" b="1" i="1" dirty="0" smtClean="0">
              <a:solidFill>
                <a:srgbClr val="A50021"/>
              </a:solidFill>
              <a:ea typeface="Microsoft Sans Serif" panose="020B0604020202020204" pitchFamily="34" charset="0"/>
            </a:endParaRP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be able to determine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the network response to a sinusoidal signal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understand the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phasor </a:t>
            </a:r>
            <a:r>
              <a:rPr lang="en-US" altLang="ko-KR" b="1" dirty="0" smtClean="0">
                <a:ea typeface="Microsoft Sans Serif" panose="020B0604020202020204" pitchFamily="34" charset="0"/>
              </a:rPr>
              <a:t>concept and its use in ac steady-state analysis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learn the concepts </a:t>
            </a:r>
            <a:r>
              <a:rPr lang="en-US" altLang="ko-KR" b="1" dirty="0" smtClean="0">
                <a:solidFill>
                  <a:srgbClr val="A50021"/>
                </a:solidFill>
                <a:ea typeface="Microsoft Sans Serif" panose="020B0604020202020204" pitchFamily="34" charset="0"/>
              </a:rPr>
              <a:t>of impedance and admittance</a:t>
            </a:r>
          </a:p>
          <a:p>
            <a:pPr>
              <a:spcBef>
                <a:spcPts val="1800"/>
              </a:spcBef>
              <a:defRPr/>
            </a:pPr>
            <a:r>
              <a:rPr lang="en-US" altLang="ko-KR" b="1" dirty="0" smtClean="0">
                <a:ea typeface="Microsoft Sans Serif" panose="020B0604020202020204" pitchFamily="34" charset="0"/>
              </a:rPr>
              <a:t>To be able to apply all the analysis procedures to ac sinusoidal steady-state circuits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Impedance </a:t>
            </a:r>
            <a:r>
              <a:rPr lang="en-US" altLang="ko-KR" sz="1800" dirty="0" smtClean="0">
                <a:ea typeface="굴림" panose="020B0600000101010101" pitchFamily="50" charset="-127"/>
              </a:rPr>
              <a:t>and Admittance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688"/>
            <a:ext cx="9505950" cy="5903913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3600" b="1" dirty="0" smtClean="0">
                <a:solidFill>
                  <a:srgbClr val="A50021"/>
                </a:solidFill>
                <a:ea typeface="굴림" charset="-127"/>
              </a:rPr>
              <a:t>Impedance </a:t>
            </a:r>
            <a:r>
              <a:rPr lang="en-US" altLang="ko-KR" sz="3600" b="1" dirty="0">
                <a:solidFill>
                  <a:srgbClr val="A50021"/>
                </a:solidFill>
                <a:ea typeface="굴림" charset="-127"/>
              </a:rPr>
              <a:t>and </a:t>
            </a:r>
            <a:r>
              <a:rPr lang="en-US" altLang="ko-KR" sz="3600" b="1" dirty="0" smtClean="0">
                <a:solidFill>
                  <a:srgbClr val="A50021"/>
                </a:solidFill>
                <a:ea typeface="굴림" charset="-127"/>
              </a:rPr>
              <a:t>Admittance IV</a:t>
            </a:r>
            <a:endParaRPr lang="en-US" altLang="ko-KR" b="1" dirty="0" smtClean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Admittance, being the reciprocal of the impedance, is also a complex number.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It is measured in units of Siemens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The real part of the admittance is called the conductance, </a:t>
            </a:r>
            <a:r>
              <a:rPr lang="en-US" altLang="ko-KR" i="1" dirty="0">
                <a:ea typeface="굴림" charset="-127"/>
              </a:rPr>
              <a:t>G</a:t>
            </a:r>
            <a:endParaRPr lang="en-US" altLang="ko-KR" dirty="0"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The imaginary part is called the susceptance, </a:t>
            </a:r>
            <a:r>
              <a:rPr lang="en-US" altLang="ko-KR" i="1" dirty="0">
                <a:ea typeface="굴림" charset="-127"/>
              </a:rPr>
              <a:t>B</a:t>
            </a:r>
            <a:endParaRPr lang="en-US" altLang="ko-KR" dirty="0"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These are all expressed in Siemens or (mhos)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The impedance and admittance components can be related to each other: </a:t>
            </a:r>
          </a:p>
        </p:txBody>
      </p:sp>
      <p:graphicFrame>
        <p:nvGraphicFramePr>
          <p:cNvPr id="45060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613671"/>
              </p:ext>
            </p:extLst>
          </p:nvPr>
        </p:nvGraphicFramePr>
        <p:xfrm>
          <a:off x="2864768" y="5229200"/>
          <a:ext cx="409845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Equation" r:id="rId3" imgW="1866090" imgH="393529" progId="Equation.DSMT4">
                  <p:embed/>
                </p:oleObj>
              </mc:Choice>
              <mc:Fallback>
                <p:oleObj name="Equation" r:id="rId3" imgW="1866090" imgH="393529" progId="Equation.DSMT4">
                  <p:embed/>
                  <p:pic>
                    <p:nvPicPr>
                      <p:cNvPr id="4506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4768" y="5229200"/>
                        <a:ext cx="4098455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43745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Impedance </a:t>
            </a:r>
            <a:r>
              <a:rPr lang="en-US" altLang="ko-KR" sz="1800" dirty="0" smtClean="0">
                <a:ea typeface="굴림" panose="020B0600000101010101" pitchFamily="50" charset="-127"/>
              </a:rPr>
              <a:t>and Admittance</a:t>
            </a:r>
            <a:endParaRPr lang="ko-KR" altLang="en-US" sz="1800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833" y="620688"/>
            <a:ext cx="9505950" cy="5903913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</a:pPr>
            <a:r>
              <a:rPr lang="en-US" altLang="ko-KR" sz="3200" b="1" dirty="0" smtClean="0">
                <a:solidFill>
                  <a:srgbClr val="A50021"/>
                </a:solidFill>
                <a:ea typeface="굴림" panose="020B0600000101010101" pitchFamily="50" charset="-127"/>
              </a:rPr>
              <a:t>Impedance and Admittance V</a:t>
            </a:r>
            <a:endParaRPr lang="en-US" altLang="ko-KR" sz="2000" b="1" dirty="0" smtClean="0">
              <a:solidFill>
                <a:srgbClr val="A50021"/>
              </a:solidFill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8" y="1628800"/>
            <a:ext cx="506886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137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Impedance </a:t>
            </a:r>
            <a:r>
              <a:rPr lang="en-US" altLang="ko-KR" sz="1800" dirty="0" smtClean="0">
                <a:ea typeface="굴림" panose="020B0600000101010101" pitchFamily="50" charset="-127"/>
              </a:rPr>
              <a:t>and Admittance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132" y="692696"/>
            <a:ext cx="9505950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A50021"/>
                </a:solidFill>
                <a:ea typeface="굴림" charset="-127"/>
              </a:rPr>
              <a:t>Example</a:t>
            </a:r>
            <a:endParaRPr lang="en-US" altLang="ko-KR" sz="3200" b="1" dirty="0">
              <a:solidFill>
                <a:srgbClr val="A50021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sz="2800" dirty="0" smtClean="0">
                <a:ea typeface="굴림" charset="-127"/>
              </a:rPr>
              <a:t>Find </a:t>
            </a:r>
            <a:r>
              <a:rPr lang="en-US" altLang="ko-KR" sz="2800" i="1" dirty="0" smtClean="0">
                <a:latin typeface="+mn-lt"/>
                <a:ea typeface="굴림" charset="-127"/>
              </a:rPr>
              <a:t>v(t)</a:t>
            </a:r>
            <a:r>
              <a:rPr lang="en-US" altLang="ko-KR" sz="2800" dirty="0" smtClean="0">
                <a:ea typeface="굴림" charset="-127"/>
              </a:rPr>
              <a:t> and </a:t>
            </a:r>
            <a:r>
              <a:rPr lang="en-US" altLang="ko-KR" sz="2800" i="1" dirty="0" err="1" smtClean="0">
                <a:latin typeface="+mn-lt"/>
                <a:ea typeface="굴림" charset="-127"/>
              </a:rPr>
              <a:t>i</a:t>
            </a:r>
            <a:r>
              <a:rPr lang="en-US" altLang="ko-KR" sz="2800" i="1" dirty="0" smtClean="0">
                <a:latin typeface="+mn-lt"/>
                <a:ea typeface="굴림" charset="-127"/>
              </a:rPr>
              <a:t>(t)</a:t>
            </a:r>
            <a:r>
              <a:rPr lang="en-US" altLang="ko-KR" sz="2800" dirty="0">
                <a:ea typeface="굴림" charset="-127"/>
              </a:rPr>
              <a:t/>
            </a:r>
            <a:br>
              <a:rPr lang="en-US" altLang="ko-KR" sz="2800" dirty="0">
                <a:ea typeface="굴림" charset="-127"/>
              </a:rPr>
            </a:br>
            <a:endParaRPr lang="en-US" altLang="ko-KR" sz="2800" dirty="0" smtClean="0">
              <a:ea typeface="굴림" charset="-127"/>
            </a:endParaRPr>
          </a:p>
          <a:p>
            <a:pPr>
              <a:defRPr/>
            </a:pPr>
            <a:endParaRPr lang="en-US" altLang="ko-KR" sz="2800" dirty="0">
              <a:ea typeface="굴림" charset="-127"/>
            </a:endParaRPr>
          </a:p>
          <a:p>
            <a:pPr>
              <a:defRPr/>
            </a:pPr>
            <a:endParaRPr lang="en-US" altLang="ko-KR" sz="2800" dirty="0">
              <a:ea typeface="굴림" charset="-127"/>
            </a:endParaRPr>
          </a:p>
          <a:p>
            <a:pPr>
              <a:defRPr/>
            </a:pPr>
            <a:endParaRPr lang="en-US" altLang="ko-KR" sz="2800" dirty="0"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28" y="1296176"/>
            <a:ext cx="4953000" cy="24384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7345" name="_x155062056" descr="DRW0000314833c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2" y="3429000"/>
            <a:ext cx="4346575" cy="21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4172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altLang="ko-KR" sz="1800" dirty="0" smtClean="0">
                <a:ea typeface="굴림" panose="020B0600000101010101" pitchFamily="50" charset="-127"/>
              </a:rPr>
              <a:t>Impedance </a:t>
            </a:r>
            <a:r>
              <a:rPr lang="en-US" altLang="ko-KR" sz="1800" dirty="0" smtClean="0">
                <a:ea typeface="굴림" panose="020B0600000101010101" pitchFamily="50" charset="-127"/>
              </a:rPr>
              <a:t>Combinations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8" y="692696"/>
            <a:ext cx="9505950" cy="5903912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Impedance </a:t>
            </a:r>
            <a:r>
              <a:rPr lang="en-US" altLang="ko-KR" sz="3200" b="1" dirty="0" smtClean="0">
                <a:solidFill>
                  <a:srgbClr val="0070C0"/>
                </a:solidFill>
                <a:ea typeface="굴림" charset="-127"/>
              </a:rPr>
              <a:t>Combinations</a:t>
            </a:r>
            <a:endParaRPr lang="en-US" altLang="ko-KR" sz="3200" b="1" dirty="0">
              <a:solidFill>
                <a:srgbClr val="0070C0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Once in frequency domain, the impedance elements are generalized.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Combinations will follow the rules for resistors:</a:t>
            </a:r>
          </a:p>
          <a:p>
            <a:pPr>
              <a:defRPr/>
            </a:pPr>
            <a:endParaRPr lang="en-US" altLang="ko-KR" dirty="0">
              <a:ea typeface="굴림" charset="-127"/>
            </a:endParaRPr>
          </a:p>
        </p:txBody>
      </p:sp>
      <p:pic>
        <p:nvPicPr>
          <p:cNvPr id="50180" name="Picture 9" descr="C:\Users\Joel\Documents\Teaching\McGraw Hill\Fundamentals of Electric Circuits 5e\figures\Ch09\Color Labeled\ale80571_09_0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3429000"/>
            <a:ext cx="509587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13757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Impedance </a:t>
            </a:r>
            <a:r>
              <a:rPr lang="en-US" altLang="ko-KR" sz="1800" dirty="0" smtClean="0">
                <a:ea typeface="굴림" panose="020B0600000101010101" pitchFamily="50" charset="-127"/>
              </a:rPr>
              <a:t>Combinations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5175"/>
            <a:ext cx="9324975" cy="5903913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A50021"/>
                </a:solidFill>
                <a:ea typeface="굴림" charset="-127"/>
              </a:rPr>
              <a:t>Series </a:t>
            </a:r>
            <a:r>
              <a:rPr lang="en-US" altLang="ko-KR" sz="3200" b="1" dirty="0" smtClean="0">
                <a:solidFill>
                  <a:srgbClr val="A50021"/>
                </a:solidFill>
                <a:ea typeface="굴림" charset="-127"/>
              </a:rPr>
              <a:t>Combinations </a:t>
            </a:r>
            <a:endParaRPr lang="en-US" altLang="ko-KR" sz="2000" b="1" dirty="0" smtClean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Series combinations will result in a sum of the impedance elements:</a:t>
            </a: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Here then two elements in series can act like a voltage divider</a:t>
            </a: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</p:txBody>
      </p:sp>
      <p:graphicFrame>
        <p:nvGraphicFramePr>
          <p:cNvPr id="51204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201971"/>
              </p:ext>
            </p:extLst>
          </p:nvPr>
        </p:nvGraphicFramePr>
        <p:xfrm>
          <a:off x="2141537" y="2379662"/>
          <a:ext cx="38909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2" name="Equation" r:id="rId3" imgW="1688367" imgH="241195" progId="Equation.DSMT4">
                  <p:embed/>
                </p:oleObj>
              </mc:Choice>
              <mc:Fallback>
                <p:oleObj name="Equation" r:id="rId3" imgW="1688367" imgH="241195" progId="Equation.DSMT4">
                  <p:embed/>
                  <p:pic>
                    <p:nvPicPr>
                      <p:cNvPr id="51204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7" y="2379662"/>
                        <a:ext cx="38909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77471"/>
              </p:ext>
            </p:extLst>
          </p:nvPr>
        </p:nvGraphicFramePr>
        <p:xfrm>
          <a:off x="816418" y="4077072"/>
          <a:ext cx="47069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3" name="Equation" r:id="rId5" imgW="1905000" imgH="431800" progId="Equation.DSMT4">
                  <p:embed/>
                </p:oleObj>
              </mc:Choice>
              <mc:Fallback>
                <p:oleObj name="Equation" r:id="rId5" imgW="1905000" imgH="431800" progId="Equation.DSMT4">
                  <p:embed/>
                  <p:pic>
                    <p:nvPicPr>
                      <p:cNvPr id="51205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418" y="4077072"/>
                        <a:ext cx="47069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6" name="Picture 8" descr="C:\Users\Joel\Documents\Teaching\McGraw Hill\Fundamentals of Electric Circuits 5e\figures\Ch09\Color Labeled\ale80571_09_019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19" y="3861048"/>
            <a:ext cx="2976563" cy="183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08664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Impedance </a:t>
            </a:r>
            <a:r>
              <a:rPr lang="en-US" altLang="ko-KR" sz="1800" dirty="0" smtClean="0">
                <a:ea typeface="굴림" panose="020B0600000101010101" pitchFamily="50" charset="-127"/>
              </a:rPr>
              <a:t>Combinations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0453" y="667543"/>
            <a:ext cx="9324975" cy="5903913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A50021"/>
                </a:solidFill>
                <a:ea typeface="굴림" charset="-127"/>
              </a:rPr>
              <a:t>Parallel Combinations </a:t>
            </a:r>
            <a:endParaRPr lang="en-US" altLang="ko-KR" sz="2000" b="1" dirty="0" smtClean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Likewise, elements combined in parallel will combine in the same fashion as resistors in parallel:</a:t>
            </a: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</p:txBody>
      </p:sp>
      <p:graphicFrame>
        <p:nvGraphicFramePr>
          <p:cNvPr id="52228" name="개체 3"/>
          <p:cNvGraphicFramePr>
            <a:graphicFrameLocks noChangeAspect="1"/>
          </p:cNvGraphicFramePr>
          <p:nvPr/>
        </p:nvGraphicFramePr>
        <p:xfrm>
          <a:off x="2657475" y="2781300"/>
          <a:ext cx="34480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Equation" r:id="rId3" imgW="1828800" imgH="444500" progId="Equation.DSMT4">
                  <p:embed/>
                </p:oleObj>
              </mc:Choice>
              <mc:Fallback>
                <p:oleObj name="Equation" r:id="rId3" imgW="1828800" imgH="444500" progId="Equation.DSMT4">
                  <p:embed/>
                  <p:pic>
                    <p:nvPicPr>
                      <p:cNvPr id="52228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781300"/>
                        <a:ext cx="34480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29" name="Picture 4" descr="C:\Users\Joel\Documents\Teaching\McGraw Hill\Fundamentals of Electric Circuits 5e\figures\Ch09\Color Labeled\ale80571_09_02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60" y="3896915"/>
            <a:ext cx="3992562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8740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490" y="2564315"/>
            <a:ext cx="3876675" cy="2657475"/>
          </a:xfrm>
          <a:prstGeom prst="rect">
            <a:avLst/>
          </a:prstGeom>
        </p:spPr>
      </p:pic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Impedance </a:t>
            </a:r>
            <a:r>
              <a:rPr lang="en-US" altLang="ko-KR" sz="1800" dirty="0" smtClean="0">
                <a:ea typeface="굴림" panose="020B0600000101010101" pitchFamily="50" charset="-127"/>
              </a:rPr>
              <a:t>Combinations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5175"/>
            <a:ext cx="9324975" cy="5903913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A50021"/>
                </a:solidFill>
                <a:ea typeface="굴림" charset="-127"/>
              </a:rPr>
              <a:t>Delta-Wye transformation </a:t>
            </a:r>
            <a:endParaRPr lang="en-US" altLang="ko-KR" sz="2000" b="1" dirty="0" smtClean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</p:txBody>
      </p:sp>
      <p:graphicFrame>
        <p:nvGraphicFramePr>
          <p:cNvPr id="53252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629422"/>
              </p:ext>
            </p:extLst>
          </p:nvPr>
        </p:nvGraphicFramePr>
        <p:xfrm>
          <a:off x="178392" y="2537119"/>
          <a:ext cx="229235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Equation" r:id="rId4" imgW="1117600" imgH="1333500" progId="Equation.DSMT4">
                  <p:embed/>
                </p:oleObj>
              </mc:Choice>
              <mc:Fallback>
                <p:oleObj name="Equation" r:id="rId4" imgW="1117600" imgH="1333500" progId="Equation.DSMT4">
                  <p:embed/>
                  <p:pic>
                    <p:nvPicPr>
                      <p:cNvPr id="53252" name="개체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92" y="2537119"/>
                        <a:ext cx="229235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598498"/>
              </p:ext>
            </p:extLst>
          </p:nvPr>
        </p:nvGraphicFramePr>
        <p:xfrm>
          <a:off x="6551910" y="2536756"/>
          <a:ext cx="3127375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1" name="Equation" r:id="rId6" imgW="1524000" imgH="1333500" progId="Equation.DSMT4">
                  <p:embed/>
                </p:oleObj>
              </mc:Choice>
              <mc:Fallback>
                <p:oleObj name="Equation" r:id="rId6" imgW="1524000" imgH="1333500" progId="Equation.DSMT4">
                  <p:embed/>
                  <p:pic>
                    <p:nvPicPr>
                      <p:cNvPr id="53253" name="개체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910" y="2536756"/>
                        <a:ext cx="3127375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14361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Impedance </a:t>
            </a:r>
            <a:r>
              <a:rPr lang="en-US" altLang="ko-KR" sz="1800" dirty="0" smtClean="0">
                <a:ea typeface="굴림" panose="020B0600000101010101" pitchFamily="50" charset="-127"/>
              </a:rPr>
              <a:t>Combinations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65175"/>
            <a:ext cx="9505950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A50021"/>
                </a:solidFill>
                <a:ea typeface="굴림" charset="-127"/>
              </a:rPr>
              <a:t>Example 5.5</a:t>
            </a:r>
          </a:p>
          <a:p>
            <a:pPr>
              <a:defRPr/>
            </a:pPr>
            <a:endParaRPr lang="en-US" altLang="ko-KR" dirty="0" smtClean="0">
              <a:solidFill>
                <a:schemeClr val="accent1">
                  <a:lumMod val="50000"/>
                </a:schemeClr>
              </a:solidFill>
              <a:ea typeface="굴림" charset="-127"/>
            </a:endParaRPr>
          </a:p>
          <a:p>
            <a:pPr>
              <a:defRPr/>
            </a:pPr>
            <a:endParaRPr lang="en-US" altLang="ko-KR" dirty="0">
              <a:solidFill>
                <a:schemeClr val="accent1">
                  <a:lumMod val="50000"/>
                </a:schemeClr>
              </a:solidFill>
              <a:ea typeface="굴림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endParaRPr lang="en-US" altLang="ko-KR" dirty="0">
              <a:ea typeface="굴림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28" y="1700808"/>
            <a:ext cx="4794093" cy="456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701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Kirchhoff’s Law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92696"/>
            <a:ext cx="9505950" cy="5903913"/>
          </a:xfrm>
        </p:spPr>
        <p:txBody>
          <a:bodyPr/>
          <a:lstStyle/>
          <a:p>
            <a:pPr marL="0" indent="0"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A50021"/>
                </a:solidFill>
                <a:ea typeface="굴림" charset="-127"/>
              </a:rPr>
              <a:t>Kirchhoff’s </a:t>
            </a:r>
            <a:r>
              <a:rPr lang="en-US" altLang="ko-KR" sz="3200" b="1" dirty="0">
                <a:solidFill>
                  <a:srgbClr val="A50021"/>
                </a:solidFill>
                <a:ea typeface="굴림" charset="-127"/>
              </a:rPr>
              <a:t>Laws in Frequency Domain</a:t>
            </a:r>
            <a:endParaRPr lang="en-US" altLang="ko-KR" sz="3200" b="1" dirty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A powerful aspect of phasors is that </a:t>
            </a:r>
            <a:r>
              <a:rPr lang="en-US" altLang="ko-KR" dirty="0" smtClean="0">
                <a:ea typeface="굴림" charset="-127"/>
              </a:rPr>
              <a:t>Kirchhoff’s </a:t>
            </a:r>
            <a:r>
              <a:rPr lang="en-US" altLang="ko-KR" dirty="0">
                <a:ea typeface="굴림" charset="-127"/>
              </a:rPr>
              <a:t>laws apply to them as well.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This means that a circuit transformed to frequency domain can be evaluated by the same methodology developed for KVL and KCL.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One consequence is that there will likely be complex values.</a:t>
            </a:r>
          </a:p>
        </p:txBody>
      </p:sp>
    </p:spTree>
    <p:extLst>
      <p:ext uri="{BB962C8B-B14F-4D97-AF65-F5344CB8AC3E}">
        <p14:creationId xmlns:p14="http://schemas.microsoft.com/office/powerpoint/2010/main" val="29387487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Analysis Techniques</a:t>
            </a:r>
            <a:endParaRPr lang="ko-KR" altLang="en-US" sz="18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00" y="719804"/>
            <a:ext cx="5400600" cy="57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144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The AC Forcing Function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745" y="764704"/>
            <a:ext cx="9433495" cy="590391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The AC </a:t>
            </a:r>
            <a:r>
              <a:rPr lang="en-US" altLang="ko-KR" sz="2800" b="1" dirty="0" smtClean="0">
                <a:solidFill>
                  <a:srgbClr val="0070C0"/>
                </a:solidFill>
                <a:ea typeface="굴림" charset="-127"/>
              </a:rPr>
              <a:t>Forcing Function</a:t>
            </a:r>
            <a:endParaRPr lang="en-US" altLang="ko-KR" sz="2800" b="1" dirty="0" smtClean="0">
              <a:solidFill>
                <a:srgbClr val="0070C0"/>
              </a:solidFill>
              <a:ea typeface="굴림" charset="-127"/>
            </a:endParaRPr>
          </a:p>
          <a:p>
            <a:pPr>
              <a:defRPr/>
            </a:pPr>
            <a:r>
              <a:rPr lang="en-US" altLang="ko-KR" dirty="0" smtClean="0">
                <a:ea typeface="굴림" panose="020B0600000101010101" pitchFamily="50" charset="-127"/>
              </a:rPr>
              <a:t>Sinusoidal function</a:t>
            </a:r>
          </a:p>
          <a:p>
            <a:pPr marL="0" indent="0">
              <a:buFontTx/>
              <a:buNone/>
              <a:defRPr/>
            </a:pPr>
            <a:endParaRPr lang="en-US" altLang="ko-KR" dirty="0">
              <a:ea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395" y="2095481"/>
            <a:ext cx="3377856" cy="2081748"/>
          </a:xfrm>
          <a:prstGeom prst="rect">
            <a:avLst/>
          </a:prstGeom>
        </p:spPr>
      </p:pic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27" name="_x153729576" descr="DRW00003148339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002008"/>
            <a:ext cx="3493287" cy="43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48" y="2666800"/>
            <a:ext cx="5678210" cy="1447995"/>
          </a:xfrm>
          <a:prstGeom prst="rect">
            <a:avLst/>
          </a:prstGeom>
        </p:spPr>
      </p:pic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568624" y="3862672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29" name="_x155632984" descr="DRW0000314833b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4579312"/>
            <a:ext cx="6780213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1148853" y="4579312"/>
            <a:ext cx="690049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31" name="_x155422960" descr="DRW0000314833b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51" y="5227979"/>
            <a:ext cx="6618288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512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smtClean="0"/>
              <a:t>Homework</a:t>
            </a:r>
            <a:endParaRPr lang="ko-KR" altLang="en-US" sz="2400" smtClean="0"/>
          </a:p>
        </p:txBody>
      </p:sp>
      <p:sp>
        <p:nvSpPr>
          <p:cNvPr id="38915" name="내용 개체 틀 2"/>
          <p:cNvSpPr>
            <a:spLocks noGrp="1"/>
          </p:cNvSpPr>
          <p:nvPr>
            <p:ph idx="1"/>
          </p:nvPr>
        </p:nvSpPr>
        <p:spPr>
          <a:xfrm>
            <a:off x="704850" y="692150"/>
            <a:ext cx="9072563" cy="576103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en-US" altLang="ko-KR" sz="3200" dirty="0" smtClean="0">
                <a:solidFill>
                  <a:srgbClr val="0070C0"/>
                </a:solidFill>
                <a:latin typeface="Arial Black" pitchFamily="34" charset="0"/>
              </a:rPr>
              <a:t>Homework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Read </a:t>
            </a:r>
            <a:r>
              <a:rPr lang="en-US" altLang="ko-KR" sz="2000" b="1" dirty="0" smtClean="0"/>
              <a:t>Text Chapter </a:t>
            </a:r>
            <a:r>
              <a:rPr lang="en-US" altLang="ko-KR" sz="2000" b="1" dirty="0" smtClean="0"/>
              <a:t>6. </a:t>
            </a:r>
            <a:endParaRPr lang="en-US" altLang="ko-KR" sz="2000" b="1" dirty="0" smtClean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ko-KR" sz="2000" b="1" dirty="0" smtClean="0"/>
              <a:t>Prepare Presentation</a:t>
            </a:r>
          </a:p>
          <a:p>
            <a:pPr>
              <a:defRPr/>
            </a:pPr>
            <a:endParaRPr lang="ko-KR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549275"/>
          </a:xfrm>
        </p:spPr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Phasors </a:t>
            </a:r>
            <a:r>
              <a:rPr lang="en-US" altLang="ko-KR" sz="1800" dirty="0" smtClean="0">
                <a:ea typeface="굴림" panose="020B0600000101010101" pitchFamily="50" charset="-127"/>
              </a:rPr>
              <a:t>and Complex Number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20688"/>
            <a:ext cx="9505950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600" b="1" dirty="0" smtClean="0">
                <a:solidFill>
                  <a:srgbClr val="0070C0"/>
                </a:solidFill>
                <a:ea typeface="굴림" charset="-127"/>
              </a:rPr>
              <a:t>Phasors </a:t>
            </a:r>
            <a:r>
              <a:rPr lang="en-US" altLang="ko-KR" sz="3600" b="1" dirty="0" smtClean="0">
                <a:solidFill>
                  <a:srgbClr val="0070C0"/>
                </a:solidFill>
                <a:ea typeface="굴림" charset="-127"/>
              </a:rPr>
              <a:t>and Complex Number</a:t>
            </a:r>
            <a:endParaRPr lang="en-US" altLang="ko-KR" sz="3600" b="1" dirty="0" smtClean="0">
              <a:solidFill>
                <a:srgbClr val="0070C0"/>
              </a:solidFill>
              <a:ea typeface="굴림" pitchFamily="50" charset="-127"/>
            </a:endParaRPr>
          </a:p>
          <a:p>
            <a:pPr marL="0" indent="0">
              <a:buFontTx/>
              <a:buNone/>
              <a:defRPr/>
            </a:pPr>
            <a:r>
              <a:rPr lang="en-US" altLang="ko-KR" sz="2800" b="1" dirty="0" smtClean="0">
                <a:solidFill>
                  <a:srgbClr val="A50021"/>
                </a:solidFill>
                <a:ea typeface="굴림" charset="-127"/>
              </a:rPr>
              <a:t>Complex Numbers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A powerful method for representing sinusoids is the phasor.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But in order to understand how they work, we need to cover some complex numbers first.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A complex number </a:t>
            </a:r>
            <a:r>
              <a:rPr lang="en-US" altLang="ko-KR" i="1" dirty="0">
                <a:ea typeface="굴림" charset="-127"/>
              </a:rPr>
              <a:t>z</a:t>
            </a:r>
            <a:r>
              <a:rPr lang="en-US" altLang="ko-KR" dirty="0">
                <a:ea typeface="굴림" charset="-127"/>
              </a:rPr>
              <a:t> can be represented in rectangular form as:</a:t>
            </a:r>
          </a:p>
          <a:p>
            <a:pPr>
              <a:defRPr/>
            </a:pPr>
            <a:endParaRPr lang="en-US" altLang="ko-KR" sz="2800" dirty="0">
              <a:ea typeface="굴림" charset="-127"/>
            </a:endParaRPr>
          </a:p>
          <a:p>
            <a:pPr>
              <a:defRPr/>
            </a:pPr>
            <a:r>
              <a:rPr lang="en-US" altLang="ko-KR" dirty="0" smtClean="0">
                <a:ea typeface="굴림" charset="-127"/>
              </a:rPr>
              <a:t>It </a:t>
            </a:r>
            <a:r>
              <a:rPr lang="en-US" altLang="ko-KR" dirty="0">
                <a:ea typeface="굴림" charset="-127"/>
              </a:rPr>
              <a:t>can also be written in polar or exponential form as:</a:t>
            </a:r>
          </a:p>
        </p:txBody>
      </p:sp>
      <p:graphicFrame>
        <p:nvGraphicFramePr>
          <p:cNvPr id="28676" name="개체 1"/>
          <p:cNvGraphicFramePr>
            <a:graphicFrameLocks noChangeAspect="1"/>
          </p:cNvGraphicFramePr>
          <p:nvPr/>
        </p:nvGraphicFramePr>
        <p:xfrm>
          <a:off x="3224213" y="4149725"/>
          <a:ext cx="177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Equation" r:id="rId3" imgW="634725" imgH="190417" progId="Equation.DSMT4">
                  <p:embed/>
                </p:oleObj>
              </mc:Choice>
              <mc:Fallback>
                <p:oleObj name="Equation" r:id="rId3" imgW="634725" imgH="190417" progId="Equation.DSMT4">
                  <p:embed/>
                  <p:pic>
                    <p:nvPicPr>
                      <p:cNvPr id="28676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4149725"/>
                        <a:ext cx="1778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개체 2"/>
          <p:cNvGraphicFramePr>
            <a:graphicFrameLocks noChangeAspect="1"/>
          </p:cNvGraphicFramePr>
          <p:nvPr/>
        </p:nvGraphicFramePr>
        <p:xfrm>
          <a:off x="3008313" y="5503863"/>
          <a:ext cx="238918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5" name="Equation" r:id="rId5" imgW="927100" imgH="228600" progId="Equation.DSMT4">
                  <p:embed/>
                </p:oleObj>
              </mc:Choice>
              <mc:Fallback>
                <p:oleObj name="Equation" r:id="rId5" imgW="927100" imgH="228600" progId="Equation.DSMT4">
                  <p:embed/>
                  <p:pic>
                    <p:nvPicPr>
                      <p:cNvPr id="28677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5503863"/>
                        <a:ext cx="238918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5459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549275"/>
          </a:xfrm>
        </p:spPr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Phasors </a:t>
            </a:r>
            <a:r>
              <a:rPr lang="en-US" altLang="ko-KR" sz="1800" dirty="0" smtClean="0">
                <a:ea typeface="굴림" panose="020B0600000101010101" pitchFamily="50" charset="-127"/>
              </a:rPr>
              <a:t>and Complex Number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39775"/>
            <a:ext cx="9505950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A50021"/>
                </a:solidFill>
                <a:ea typeface="굴림" charset="-127"/>
              </a:rPr>
              <a:t>Complex Numbers II</a:t>
            </a:r>
            <a:endParaRPr lang="en-US" altLang="ko-KR" sz="3200" b="1" dirty="0" smtClean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The different forms can be 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interconverted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Starting with rectangular form, 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one </a:t>
            </a:r>
            <a:r>
              <a:rPr lang="en-US" altLang="ko-KR" dirty="0">
                <a:ea typeface="굴림" charset="-127"/>
              </a:rPr>
              <a:t>can go to polar:</a:t>
            </a:r>
          </a:p>
          <a:p>
            <a:pPr>
              <a:defRPr/>
            </a:pPr>
            <a:endParaRPr lang="en-US" altLang="ko-KR" dirty="0">
              <a:ea typeface="굴림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Likewise, from polar to 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rectangular </a:t>
            </a:r>
            <a:r>
              <a:rPr lang="en-US" altLang="ko-KR" dirty="0">
                <a:ea typeface="굴림" charset="-127"/>
              </a:rPr>
              <a:t>form goes as </a:t>
            </a:r>
            <a:r>
              <a:rPr lang="en-US" altLang="ko-KR" dirty="0" smtClean="0">
                <a:ea typeface="굴림" charset="-127"/>
              </a:rPr>
              <a:t/>
            </a:r>
            <a:br>
              <a:rPr lang="en-US" altLang="ko-KR" dirty="0" smtClean="0">
                <a:ea typeface="굴림" charset="-127"/>
              </a:rPr>
            </a:br>
            <a:r>
              <a:rPr lang="en-US" altLang="ko-KR" dirty="0" smtClean="0">
                <a:ea typeface="굴림" charset="-127"/>
              </a:rPr>
              <a:t>follows</a:t>
            </a:r>
            <a:r>
              <a:rPr lang="en-US" altLang="ko-KR" dirty="0">
                <a:ea typeface="굴림" charset="-127"/>
              </a:rPr>
              <a:t>:</a:t>
            </a:r>
          </a:p>
        </p:txBody>
      </p:sp>
      <p:graphicFrame>
        <p:nvGraphicFramePr>
          <p:cNvPr id="29700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85976"/>
              </p:ext>
            </p:extLst>
          </p:nvPr>
        </p:nvGraphicFramePr>
        <p:xfrm>
          <a:off x="1437481" y="3250124"/>
          <a:ext cx="27797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Equation" r:id="rId3" imgW="1625600" imgH="393700" progId="Equation.DSMT4">
                  <p:embed/>
                </p:oleObj>
              </mc:Choice>
              <mc:Fallback>
                <p:oleObj name="Equation" r:id="rId3" imgW="1625600" imgH="393700" progId="Equation.DSMT4">
                  <p:embed/>
                  <p:pic>
                    <p:nvPicPr>
                      <p:cNvPr id="2970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481" y="3250124"/>
                        <a:ext cx="277971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개체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876419"/>
              </p:ext>
            </p:extLst>
          </p:nvPr>
        </p:nvGraphicFramePr>
        <p:xfrm>
          <a:off x="1522412" y="5085018"/>
          <a:ext cx="26098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Equation" r:id="rId5" imgW="1422400" imgH="215900" progId="Equation.DSMT4">
                  <p:embed/>
                </p:oleObj>
              </mc:Choice>
              <mc:Fallback>
                <p:oleObj name="Equation" r:id="rId5" imgW="1422400" imgH="215900" progId="Equation.DSMT4">
                  <p:embed/>
                  <p:pic>
                    <p:nvPicPr>
                      <p:cNvPr id="29701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2" y="5085018"/>
                        <a:ext cx="26098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Picture 6" descr="C:\Users\Joel\Documents\Teaching\McGraw Hill\Fundamentals of Electric Circuits 5e\figures\Ch09\Color Labeled\ale80571_09_006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23" y="2043750"/>
            <a:ext cx="3168352" cy="3298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18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549275"/>
          </a:xfrm>
        </p:spPr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Phasors </a:t>
            </a:r>
            <a:r>
              <a:rPr lang="en-US" altLang="ko-KR" sz="1800" dirty="0" smtClean="0">
                <a:ea typeface="굴림" panose="020B0600000101010101" pitchFamily="50" charset="-127"/>
              </a:rPr>
              <a:t>and Complex Number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39775"/>
            <a:ext cx="9505950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200" b="1" dirty="0" smtClean="0">
                <a:solidFill>
                  <a:srgbClr val="A50021"/>
                </a:solidFill>
                <a:ea typeface="굴림" charset="-127"/>
              </a:rPr>
              <a:t>Complex Numbers III</a:t>
            </a:r>
            <a:endParaRPr lang="en-US" altLang="ko-KR" sz="3200" b="1" dirty="0" smtClean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dirty="0">
                <a:ea typeface="굴림" charset="-127"/>
              </a:rPr>
              <a:t>The following mathematical operations are important</a:t>
            </a:r>
          </a:p>
        </p:txBody>
      </p:sp>
      <p:graphicFrame>
        <p:nvGraphicFramePr>
          <p:cNvPr id="307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833033"/>
              </p:ext>
            </p:extLst>
          </p:nvPr>
        </p:nvGraphicFramePr>
        <p:xfrm>
          <a:off x="793280" y="2892425"/>
          <a:ext cx="8941214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1" name="Equation" r:id="rId3" imgW="5105400" imgH="1397000" progId="Equation.DSMT4">
                  <p:embed/>
                </p:oleObj>
              </mc:Choice>
              <mc:Fallback>
                <p:oleObj name="Equation" r:id="rId3" imgW="5105400" imgH="1397000" progId="Equation.DSMT4">
                  <p:embed/>
                  <p:pic>
                    <p:nvPicPr>
                      <p:cNvPr id="3072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280" y="2892425"/>
                        <a:ext cx="8941214" cy="2448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Box 8"/>
          <p:cNvSpPr txBox="1">
            <a:spLocks noChangeArrowheads="1"/>
          </p:cNvSpPr>
          <p:nvPr/>
        </p:nvSpPr>
        <p:spPr bwMode="auto">
          <a:xfrm>
            <a:off x="736415" y="2547967"/>
            <a:ext cx="1112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0" dirty="0">
                <a:ea typeface="굴림" panose="020B0600000101010101" pitchFamily="50" charset="-127"/>
              </a:rPr>
              <a:t>Addition</a:t>
            </a:r>
          </a:p>
        </p:txBody>
      </p:sp>
      <p:sp>
        <p:nvSpPr>
          <p:cNvPr id="30726" name="TextBox 9"/>
          <p:cNvSpPr txBox="1">
            <a:spLocks noChangeArrowheads="1"/>
          </p:cNvSpPr>
          <p:nvPr/>
        </p:nvSpPr>
        <p:spPr bwMode="auto">
          <a:xfrm>
            <a:off x="4088904" y="2539221"/>
            <a:ext cx="1481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0" dirty="0">
                <a:ea typeface="굴림" panose="020B0600000101010101" pitchFamily="50" charset="-127"/>
              </a:rPr>
              <a:t>Subtraction</a:t>
            </a:r>
          </a:p>
        </p:txBody>
      </p:sp>
      <p:sp>
        <p:nvSpPr>
          <p:cNvPr id="30727" name="TextBox 10"/>
          <p:cNvSpPr txBox="1">
            <a:spLocks noChangeArrowheads="1"/>
          </p:cNvSpPr>
          <p:nvPr/>
        </p:nvSpPr>
        <p:spPr bwMode="auto">
          <a:xfrm>
            <a:off x="7473280" y="2558271"/>
            <a:ext cx="166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0" dirty="0">
                <a:ea typeface="굴림" panose="020B0600000101010101" pitchFamily="50" charset="-127"/>
              </a:rPr>
              <a:t>Multiplication</a:t>
            </a:r>
          </a:p>
        </p:txBody>
      </p:sp>
      <p:sp>
        <p:nvSpPr>
          <p:cNvPr id="30728" name="TextBox 11"/>
          <p:cNvSpPr txBox="1">
            <a:spLocks noChangeArrowheads="1"/>
          </p:cNvSpPr>
          <p:nvPr/>
        </p:nvSpPr>
        <p:spPr bwMode="auto">
          <a:xfrm>
            <a:off x="723765" y="3463146"/>
            <a:ext cx="1084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0" dirty="0">
                <a:ea typeface="굴림" panose="020B0600000101010101" pitchFamily="50" charset="-127"/>
              </a:rPr>
              <a:t>Division</a:t>
            </a:r>
          </a:p>
        </p:txBody>
      </p:sp>
      <p:sp>
        <p:nvSpPr>
          <p:cNvPr id="30729" name="TextBox 12"/>
          <p:cNvSpPr txBox="1">
            <a:spLocks noChangeArrowheads="1"/>
          </p:cNvSpPr>
          <p:nvPr/>
        </p:nvSpPr>
        <p:spPr bwMode="auto">
          <a:xfrm>
            <a:off x="4736976" y="3460211"/>
            <a:ext cx="1398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0" dirty="0">
                <a:ea typeface="굴림" panose="020B0600000101010101" pitchFamily="50" charset="-127"/>
              </a:rPr>
              <a:t>Reciprocal</a:t>
            </a:r>
          </a:p>
        </p:txBody>
      </p:sp>
      <p:sp>
        <p:nvSpPr>
          <p:cNvPr id="30730" name="TextBox 13"/>
          <p:cNvSpPr txBox="1">
            <a:spLocks noChangeArrowheads="1"/>
          </p:cNvSpPr>
          <p:nvPr/>
        </p:nvSpPr>
        <p:spPr bwMode="auto">
          <a:xfrm>
            <a:off x="7440499" y="3491706"/>
            <a:ext cx="1624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0" dirty="0">
                <a:ea typeface="굴림" panose="020B0600000101010101" pitchFamily="50" charset="-127"/>
              </a:rPr>
              <a:t>Square Root</a:t>
            </a:r>
          </a:p>
        </p:txBody>
      </p:sp>
      <p:sp>
        <p:nvSpPr>
          <p:cNvPr id="30731" name="TextBox 14"/>
          <p:cNvSpPr txBox="1">
            <a:spLocks noChangeArrowheads="1"/>
          </p:cNvSpPr>
          <p:nvPr/>
        </p:nvSpPr>
        <p:spPr bwMode="auto">
          <a:xfrm>
            <a:off x="736415" y="4556184"/>
            <a:ext cx="2439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000" b="0" dirty="0">
                <a:ea typeface="굴림" panose="020B0600000101010101" pitchFamily="50" charset="-127"/>
              </a:rPr>
              <a:t>Complex Conjugate</a:t>
            </a:r>
          </a:p>
        </p:txBody>
      </p:sp>
    </p:spTree>
    <p:extLst>
      <p:ext uri="{BB962C8B-B14F-4D97-AF65-F5344CB8AC3E}">
        <p14:creationId xmlns:p14="http://schemas.microsoft.com/office/powerpoint/2010/main" val="4182413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549275"/>
          </a:xfrm>
        </p:spPr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Phasors </a:t>
            </a:r>
            <a:r>
              <a:rPr lang="en-US" altLang="ko-KR" sz="1800" dirty="0" smtClean="0">
                <a:ea typeface="굴림" panose="020B0600000101010101" pitchFamily="50" charset="-127"/>
              </a:rPr>
              <a:t>and Complex Number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39775"/>
            <a:ext cx="9505950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600" b="1" dirty="0" smtClean="0">
                <a:solidFill>
                  <a:srgbClr val="A50021"/>
                </a:solidFill>
                <a:ea typeface="굴림" charset="-127"/>
              </a:rPr>
              <a:t>Phasors</a:t>
            </a:r>
            <a:endParaRPr lang="en-US" altLang="ko-KR" sz="3600" b="1" dirty="0" smtClean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The idea of a phasor representation is based on Euler’s identity:</a:t>
            </a:r>
          </a:p>
          <a:p>
            <a:pPr>
              <a:defRPr/>
            </a:pPr>
            <a:endParaRPr lang="en-US" altLang="ko-KR" sz="2800" dirty="0">
              <a:ea typeface="굴림" charset="-127"/>
            </a:endParaRP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From this we can represent a sinusoid as the real component of a vector in the complex plane.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The length of the vector is the amplitude of the sinusoid.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The vector</a:t>
            </a:r>
            <a:r>
              <a:rPr lang="en-US" altLang="ko-KR" sz="2800" dirty="0" smtClean="0">
                <a:ea typeface="굴림" charset="-127"/>
              </a:rPr>
              <a:t>, </a:t>
            </a:r>
            <a:r>
              <a:rPr lang="en-US" altLang="ko-KR" sz="2800" i="1" dirty="0" smtClean="0">
                <a:ea typeface="굴림" charset="-127"/>
              </a:rPr>
              <a:t>V</a:t>
            </a:r>
            <a:r>
              <a:rPr lang="en-US" altLang="ko-KR" sz="2800" dirty="0">
                <a:ea typeface="굴림" charset="-127"/>
              </a:rPr>
              <a:t>, in polar form, is at an angle </a:t>
            </a:r>
            <a:r>
              <a:rPr lang="en-US" altLang="ko-KR" sz="2800" i="1" dirty="0">
                <a:ea typeface="굴림" charset="-127"/>
                <a:sym typeface="Symbol" pitchFamily="18" charset="2"/>
              </a:rPr>
              <a:t>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 with respect to the positive real axis.</a:t>
            </a:r>
            <a:endParaRPr lang="en-US" altLang="ko-KR" sz="2800" dirty="0">
              <a:ea typeface="굴림" charset="-127"/>
            </a:endParaRPr>
          </a:p>
        </p:txBody>
      </p:sp>
      <p:graphicFrame>
        <p:nvGraphicFramePr>
          <p:cNvPr id="31748" name="개체 1"/>
          <p:cNvGraphicFramePr>
            <a:graphicFrameLocks noChangeAspect="1"/>
          </p:cNvGraphicFramePr>
          <p:nvPr/>
        </p:nvGraphicFramePr>
        <p:xfrm>
          <a:off x="992188" y="2636838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Equation" r:id="rId3" imgW="1257300" imgH="228600" progId="Equation.DSMT4">
                  <p:embed/>
                </p:oleObj>
              </mc:Choice>
              <mc:Fallback>
                <p:oleObj name="Equation" r:id="rId3" imgW="1257300" imgH="228600" progId="Equation.DSMT4">
                  <p:embed/>
                  <p:pic>
                    <p:nvPicPr>
                      <p:cNvPr id="31748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2636838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03143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549275"/>
          </a:xfrm>
        </p:spPr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Phasors </a:t>
            </a:r>
            <a:r>
              <a:rPr lang="en-US" altLang="ko-KR" sz="1800" dirty="0" smtClean="0">
                <a:ea typeface="굴림" panose="020B0600000101010101" pitchFamily="50" charset="-127"/>
              </a:rPr>
              <a:t>and Complex Number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739775"/>
            <a:ext cx="9505950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600" b="1" dirty="0" smtClean="0">
                <a:solidFill>
                  <a:srgbClr val="A50021"/>
                </a:solidFill>
                <a:ea typeface="굴림" charset="-127"/>
              </a:rPr>
              <a:t>Phasors II</a:t>
            </a:r>
            <a:endParaRPr lang="en-US" altLang="ko-KR" sz="3600" b="1" dirty="0" smtClean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Phasors are typically represented at </a:t>
            </a:r>
            <a:r>
              <a:rPr lang="en-US" altLang="ko-KR" sz="2800" i="1" dirty="0">
                <a:ea typeface="굴림" charset="-127"/>
              </a:rPr>
              <a:t>t=0</a:t>
            </a:r>
            <a:r>
              <a:rPr lang="en-US" altLang="ko-KR" sz="2800" dirty="0">
                <a:ea typeface="굴림" charset="-127"/>
              </a:rPr>
              <a:t>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As such, the transformation between time domain to phasor domain is:</a:t>
            </a:r>
          </a:p>
          <a:p>
            <a:pPr>
              <a:defRPr/>
            </a:pPr>
            <a:endParaRPr lang="en-US" altLang="ko-KR" sz="2800" dirty="0">
              <a:ea typeface="굴림" charset="-127"/>
            </a:endParaRPr>
          </a:p>
          <a:p>
            <a:pPr>
              <a:defRPr/>
            </a:pPr>
            <a:r>
              <a:rPr lang="en-US" altLang="ko-KR" sz="2800" dirty="0" smtClean="0">
                <a:ea typeface="굴림" charset="-127"/>
              </a:rPr>
              <a:t>They </a:t>
            </a:r>
            <a:r>
              <a:rPr lang="en-US" altLang="ko-KR" sz="2800" dirty="0">
                <a:ea typeface="굴림" charset="-127"/>
              </a:rPr>
              <a:t>can be graphically represented as shown here.</a:t>
            </a:r>
          </a:p>
        </p:txBody>
      </p:sp>
      <p:graphicFrame>
        <p:nvGraphicFramePr>
          <p:cNvPr id="32772" name="개체 2"/>
          <p:cNvGraphicFramePr>
            <a:graphicFrameLocks noChangeAspect="1"/>
          </p:cNvGraphicFramePr>
          <p:nvPr/>
        </p:nvGraphicFramePr>
        <p:xfrm>
          <a:off x="4016375" y="2708275"/>
          <a:ext cx="54070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Equation" r:id="rId3" imgW="2387600" imgH="444500" progId="Equation.DSMT4">
                  <p:embed/>
                </p:oleObj>
              </mc:Choice>
              <mc:Fallback>
                <p:oleObj name="Equation" r:id="rId3" imgW="2387600" imgH="444500" progId="Equation.DSMT4">
                  <p:embed/>
                  <p:pic>
                    <p:nvPicPr>
                      <p:cNvPr id="32772" name="개체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2708275"/>
                        <a:ext cx="5407025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3" name="Picture 6" descr="C:\Users\Joel\Documents\Teaching\McGraw Hill\Fundamentals of Electric Circuits 5e\figures\Ch09\Color Labeled\ale80571_09_007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365625"/>
            <a:ext cx="5200650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660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906000" cy="549275"/>
          </a:xfrm>
        </p:spPr>
        <p:txBody>
          <a:bodyPr/>
          <a:lstStyle/>
          <a:p>
            <a:pPr eaLnBrk="1" hangingPunct="1"/>
            <a:r>
              <a:rPr lang="en-US" altLang="ko-KR" sz="1800" dirty="0" smtClean="0">
                <a:ea typeface="굴림" panose="020B0600000101010101" pitchFamily="50" charset="-127"/>
              </a:rPr>
              <a:t>Phasors </a:t>
            </a:r>
            <a:r>
              <a:rPr lang="en-US" altLang="ko-KR" sz="1800" dirty="0" smtClean="0">
                <a:ea typeface="굴림" panose="020B0600000101010101" pitchFamily="50" charset="-127"/>
              </a:rPr>
              <a:t>and Complex Number</a:t>
            </a:r>
            <a:endParaRPr lang="ko-KR" altLang="en-US" sz="1800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025" y="692696"/>
            <a:ext cx="4897438" cy="59039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800"/>
              </a:spcAft>
              <a:buFontTx/>
              <a:buNone/>
              <a:defRPr/>
            </a:pPr>
            <a:r>
              <a:rPr lang="en-US" altLang="ko-KR" sz="3600" b="1" dirty="0" smtClean="0">
                <a:solidFill>
                  <a:srgbClr val="A50021"/>
                </a:solidFill>
                <a:ea typeface="굴림" charset="-127"/>
              </a:rPr>
              <a:t>Phasor Diagram</a:t>
            </a:r>
            <a:endParaRPr lang="en-US" altLang="ko-KR" sz="3600" b="1" dirty="0" smtClean="0">
              <a:solidFill>
                <a:srgbClr val="A50021"/>
              </a:solidFill>
              <a:ea typeface="굴림" pitchFamily="50" charset="-127"/>
            </a:endParaRP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A convenient way to compare sinusoids of the same frequency is to use a phasor diagram.</a:t>
            </a:r>
          </a:p>
          <a:p>
            <a:pPr>
              <a:defRPr/>
            </a:pPr>
            <a:r>
              <a:rPr lang="en-US" altLang="ko-KR" sz="2800" dirty="0">
                <a:ea typeface="굴림" charset="-127"/>
              </a:rPr>
              <a:t>Here the magnitude is represented as the length of the arrow and the phase is represented by the angle</a:t>
            </a:r>
            <a:r>
              <a:rPr lang="en-US" altLang="ko-KR" sz="2800" dirty="0" smtClean="0">
                <a:ea typeface="굴림" charset="-127"/>
              </a:rPr>
              <a:t>.</a:t>
            </a:r>
            <a:endParaRPr lang="en-US" altLang="ko-KR" sz="2800" dirty="0">
              <a:ea typeface="굴림" charset="-127"/>
            </a:endParaRP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989138"/>
            <a:ext cx="40386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7260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Arial"/>
        <a:ea typeface="-갯마을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7620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18803</TotalTime>
  <Words>884</Words>
  <Application>Microsoft Office PowerPoint</Application>
  <PresentationFormat>A4 용지(210x297mm)</PresentationFormat>
  <Paragraphs>153</Paragraphs>
  <Slides>30</Slides>
  <Notes>0</Notes>
  <HiddenSlides>0</HiddenSlides>
  <MMClips>0</MMClips>
  <ScaleCrop>false</ScaleCrop>
  <HeadingPairs>
    <vt:vector size="10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30</vt:i4>
      </vt:variant>
      <vt:variant>
        <vt:lpstr>재구성한 쇼</vt:lpstr>
      </vt:variant>
      <vt:variant>
        <vt:i4>1</vt:i4>
      </vt:variant>
    </vt:vector>
  </HeadingPairs>
  <TitlesOfParts>
    <vt:vector size="51" baseType="lpstr">
      <vt:lpstr>HY각헤드라인M</vt:lpstr>
      <vt:lpstr>HY견고딕</vt:lpstr>
      <vt:lpstr>HY동녘M</vt:lpstr>
      <vt:lpstr>HY목판L</vt:lpstr>
      <vt:lpstr>HY헤드라인M</vt:lpstr>
      <vt:lpstr>-갯마을M</vt:lpstr>
      <vt:lpstr>굴림</vt:lpstr>
      <vt:lpstr>돋움</vt:lpstr>
      <vt:lpstr>맑은 고딕</vt:lpstr>
      <vt:lpstr>Arial</vt:lpstr>
      <vt:lpstr>Arial Black</vt:lpstr>
      <vt:lpstr>Microsoft Sans Serif</vt:lpstr>
      <vt:lpstr>Symbol</vt:lpstr>
      <vt:lpstr>Times New Roman</vt:lpstr>
      <vt:lpstr>Verdana</vt:lpstr>
      <vt:lpstr>Wingdings</vt:lpstr>
      <vt:lpstr>Wingdings 2</vt:lpstr>
      <vt:lpstr>기본 디자인</vt:lpstr>
      <vt:lpstr>1_기본 디자인</vt:lpstr>
      <vt:lpstr>MathType 6.0 Equation</vt:lpstr>
      <vt:lpstr>Introduction to  Electric and Electronics </vt:lpstr>
      <vt:lpstr>Learning Objectives</vt:lpstr>
      <vt:lpstr>The AC Forcing Function</vt:lpstr>
      <vt:lpstr>Phasors and Complex Number</vt:lpstr>
      <vt:lpstr>Phasors and Complex Number</vt:lpstr>
      <vt:lpstr>Phasors and Complex Number</vt:lpstr>
      <vt:lpstr>Phasors and Complex Number</vt:lpstr>
      <vt:lpstr>Phasors and Complex Number</vt:lpstr>
      <vt:lpstr>Phasors and Complex Number</vt:lpstr>
      <vt:lpstr>Phasor Relationships for Circuit Elements</vt:lpstr>
      <vt:lpstr>Phasor Relationships for Circuit Elements</vt:lpstr>
      <vt:lpstr> Phasor Relationships for Circuit Elements</vt:lpstr>
      <vt:lpstr>Phasor Relationships for Circuit Elements</vt:lpstr>
      <vt:lpstr>Phasor Relationships for Circuit Elements</vt:lpstr>
      <vt:lpstr>Phasor Relationships for Circuit Elements</vt:lpstr>
      <vt:lpstr>Phasor Relationships for Circuit Elements</vt:lpstr>
      <vt:lpstr>Impedance and Admittance</vt:lpstr>
      <vt:lpstr>Impedance and Admittance</vt:lpstr>
      <vt:lpstr>Impedance and Admittance</vt:lpstr>
      <vt:lpstr>Impedance and Admittance</vt:lpstr>
      <vt:lpstr>Impedance and Admittance</vt:lpstr>
      <vt:lpstr>Impedance and Admittance</vt:lpstr>
      <vt:lpstr>Impedance Combinations</vt:lpstr>
      <vt:lpstr>Impedance Combinations</vt:lpstr>
      <vt:lpstr>Impedance Combinations</vt:lpstr>
      <vt:lpstr>Impedance Combinations</vt:lpstr>
      <vt:lpstr>Impedance Combinations</vt:lpstr>
      <vt:lpstr>Kirchhoff’s Law</vt:lpstr>
      <vt:lpstr>Analysis Techniques</vt:lpstr>
      <vt:lpstr>Homework</vt:lpstr>
      <vt:lpstr>재구성한 쇼1</vt:lpstr>
    </vt:vector>
  </TitlesOfParts>
  <Company>파워피티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이승일</dc:creator>
  <cp:lastModifiedBy>user</cp:lastModifiedBy>
  <cp:revision>417</cp:revision>
  <cp:lastPrinted>2016-09-01T05:52:57Z</cp:lastPrinted>
  <dcterms:created xsi:type="dcterms:W3CDTF">2002-01-22T02:34:19Z</dcterms:created>
  <dcterms:modified xsi:type="dcterms:W3CDTF">2022-10-24T07:40:04Z</dcterms:modified>
</cp:coreProperties>
</file>