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94" r:id="rId4"/>
    <p:sldId id="295" r:id="rId5"/>
    <p:sldId id="257" r:id="rId6"/>
    <p:sldId id="296" r:id="rId7"/>
    <p:sldId id="297" r:id="rId8"/>
    <p:sldId id="298" r:id="rId9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9762" autoAdjust="0"/>
  </p:normalViewPr>
  <p:slideViewPr>
    <p:cSldViewPr snapToObjects="1">
      <p:cViewPr varScale="1">
        <p:scale>
          <a:sx n="76" d="100"/>
          <a:sy n="76" d="100"/>
        </p:scale>
        <p:origin x="108" y="1530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>
                <a:solidFill>
                  <a:schemeClr val="bg1"/>
                </a:solidFill>
              </a:rPr>
              <a:t>Pusan National University </a:t>
            </a:r>
            <a:endParaRPr lang="en-US" altLang="ko-KR" sz="100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1</a:t>
            </a:r>
            <a:endParaRPr lang="ko-KR" altLang="en-US"/>
          </a:p>
          <a:p>
            <a:pPr lvl="1"/>
            <a:r>
              <a:rPr lang="en-US" altLang="ko-KR"/>
              <a:t>2</a:t>
            </a:r>
            <a:endParaRPr lang="ko-KR" altLang="en-US"/>
          </a:p>
          <a:p>
            <a:pPr lvl="2"/>
            <a:r>
              <a:rPr lang="en-US" altLang="ko-KR"/>
              <a:t>3</a:t>
            </a:r>
            <a:endParaRPr lang="ko-KR" altLang="en-US"/>
          </a:p>
          <a:p>
            <a:pPr lvl="3"/>
            <a:r>
              <a:rPr lang="en-US" altLang="ko-KR"/>
              <a:t>4</a:t>
            </a:r>
            <a:endParaRPr lang="ko-KR" altLang="en-US"/>
          </a:p>
          <a:p>
            <a:pPr lvl="4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Advanced Broadcasting &amp; Communications Lab.</a:t>
            </a:r>
            <a:endParaRPr lang="en-US" altLang="ko-KR" sz="180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p:transition spd="med"/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</a:rPr>
              <a:t>Broadcasting &amp; Communication Systems Lab.</a:t>
            </a:r>
            <a:endParaRPr lang="en-US" altLang="ko-KR" sz="180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r>
              <a:rPr lang="en-US" altLang="ko-KR"/>
              <a:t>z</a:t>
            </a:r>
            <a:endParaRPr lang="ko-KR" altLang="en-US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Contents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p:transition spd="med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363" y="3140968"/>
            <a:ext cx="4896544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Introduction to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Electric and Electronics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endParaRPr lang="en-US" altLang="ko-KR" sz="2800" b="0" dirty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545013"/>
            <a:ext cx="5400030" cy="972219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/>
              <a:t>Homework #4</a:t>
            </a:r>
          </a:p>
          <a:p>
            <a:pPr eaLnBrk="1" hangingPunct="1">
              <a:lnSpc>
                <a:spcPct val="90000"/>
              </a:lnSpc>
            </a:pPr>
            <a:endParaRPr lang="en-US" altLang="ko-KR" sz="32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Homework #4</a:t>
            </a:r>
            <a:endParaRPr lang="ko-KR" altLang="en-US" sz="2400" dirty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>
                <a:solidFill>
                  <a:srgbClr val="0070C0"/>
                </a:solidFill>
                <a:latin typeface="Arial Black" pitchFamily="34" charset="0"/>
              </a:rPr>
              <a:t>Homework #4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 dirty="0">
                <a:solidFill>
                  <a:srgbClr val="A50021"/>
                </a:solidFill>
              </a:rPr>
              <a:t>Solve Problems 6.28, 9.9, 9.17, 10.4, 10.28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 dirty="0"/>
              <a:t>Submission</a:t>
            </a:r>
            <a:r>
              <a:rPr lang="ko-KR" altLang="en-US" sz="2000" b="1" i="1" dirty="0"/>
              <a:t> </a:t>
            </a:r>
            <a:r>
              <a:rPr lang="en-US" altLang="ko-KR" sz="2000" b="1" i="1" dirty="0"/>
              <a:t>within</a:t>
            </a:r>
            <a:r>
              <a:rPr lang="ko-KR" altLang="en-US" sz="2000" b="1" i="1" dirty="0"/>
              <a:t> </a:t>
            </a:r>
            <a:r>
              <a:rPr lang="en-US" altLang="ko-KR" sz="2000" b="1" i="1" dirty="0"/>
              <a:t>a</a:t>
            </a:r>
            <a:r>
              <a:rPr lang="ko-KR" altLang="en-US" sz="2000" b="1" i="1" dirty="0"/>
              <a:t> </a:t>
            </a:r>
            <a:r>
              <a:rPr lang="en-US" altLang="ko-KR" sz="2000" b="1" i="1" dirty="0"/>
              <a:t>week</a:t>
            </a:r>
            <a:r>
              <a:rPr lang="ko-KR" altLang="en-US" sz="2000" b="1" i="1" dirty="0"/>
              <a:t> </a:t>
            </a:r>
            <a:r>
              <a:rPr lang="en-US" altLang="ko-KR" sz="2000" b="1" i="1" dirty="0"/>
              <a:t>from</a:t>
            </a:r>
            <a:r>
              <a:rPr lang="ko-KR" altLang="en-US" sz="2000" b="1" i="1" dirty="0"/>
              <a:t> </a:t>
            </a:r>
            <a:r>
              <a:rPr lang="en-US" altLang="ko-KR" sz="2000" b="1" i="1" dirty="0"/>
              <a:t>day</a:t>
            </a:r>
            <a:r>
              <a:rPr lang="ko-KR" altLang="en-US" sz="2000" b="1" i="1" dirty="0"/>
              <a:t> </a:t>
            </a:r>
            <a:r>
              <a:rPr lang="en-US" altLang="ko-KR" sz="2000" b="1" i="1" dirty="0"/>
              <a:t>assigned. </a:t>
            </a:r>
            <a:br>
              <a:rPr lang="en-US" altLang="ko-KR" sz="2000" b="1" i="1" dirty="0"/>
            </a:br>
            <a:r>
              <a:rPr lang="en-US" altLang="ko-KR" sz="2000" b="1" i="1" dirty="0"/>
              <a:t>(Homework #4 is not assigned yet)</a:t>
            </a:r>
          </a:p>
          <a:p>
            <a:pPr marL="0" indent="0">
              <a:buNone/>
              <a:defRPr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8589120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#4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0025" y="620713"/>
                <a:ext cx="9505950" cy="5903912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ko-KR" sz="2800" b="1" dirty="0">
                    <a:solidFill>
                      <a:srgbClr val="0070C0"/>
                    </a:solidFill>
                    <a:ea typeface="Microsoft Sans Serif" panose="020B0604020202020204" pitchFamily="34" charset="0"/>
                  </a:rPr>
                  <a:t>Problem #1</a:t>
                </a:r>
              </a:p>
              <a:p>
                <a:pPr marL="457200" indent="-457200">
                  <a:spcBef>
                    <a:spcPts val="1800"/>
                  </a:spcBef>
                  <a:buAutoNum type="arabicPeriod"/>
                  <a:defRPr/>
                </a:pPr>
                <a:r>
                  <a:rPr lang="en-US" altLang="ko-KR" b="1" dirty="0">
                    <a:ea typeface="Microsoft Sans Serif" panose="020B0604020202020204" pitchFamily="34" charset="0"/>
                  </a:rPr>
                  <a:t>If the parameter</a:t>
                </a:r>
                <a:r>
                  <a:rPr lang="ko-KR" altLang="en-US" b="1" dirty="0">
                    <a:ea typeface="Microsoft Sans Serif" panose="020B0604020202020204" pitchFamily="34" charset="0"/>
                  </a:rPr>
                  <a:t> </a:t>
                </a:r>
                <a:r>
                  <a:rPr lang="en-US" altLang="ko-KR" b="1" dirty="0">
                    <a:ea typeface="Microsoft Sans Serif" panose="020B0604020202020204" pitchFamily="34" charset="0"/>
                  </a:rPr>
                  <a:t>for the RLC circuit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𝝎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𝟎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𝟓𝟎𝟎𝟎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𝒓𝒂𝒅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/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𝒔</m:t>
                    </m:r>
                  </m:oMath>
                </a14:m>
                <a:r>
                  <a:rPr lang="en-US" altLang="ko-KR" b="1" dirty="0">
                    <a:ea typeface="Microsoft Sans Serif" panose="020B0604020202020204" pitchFamily="34" charset="0"/>
                  </a:rPr>
                  <a:t> and Q=30, determine the unknown circuit parameters.</a:t>
                </a: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r>
                  <a:rPr lang="en-US" altLang="ko-KR" b="1" dirty="0">
                    <a:ea typeface="Microsoft Sans Serif" panose="020B0604020202020204" pitchFamily="34" charset="0"/>
                  </a:rPr>
                  <a:t>                                       Figure P6.28</a:t>
                </a: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0025" y="620713"/>
                <a:ext cx="9505950" cy="5903912"/>
              </a:xfrm>
              <a:blipFill>
                <a:blip r:embed="rId2"/>
                <a:stretch>
                  <a:fillRect l="-1347" t="-1136" r="-2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52" y="2852936"/>
            <a:ext cx="370752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8178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#4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580636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Problem #2</a:t>
            </a:r>
          </a:p>
          <a:p>
            <a:pPr marL="457200" indent="-457200">
              <a:buFont typeface="+mj-lt"/>
              <a:buAutoNum type="arabicPeriod" startAt="2"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Assuming ideal diodes, calculate the current through (a) D</a:t>
            </a:r>
            <a:r>
              <a:rPr lang="en-US" altLang="ko-KR" b="1" baseline="-25000" dirty="0">
                <a:ea typeface="Microsoft Sans Serif" panose="020B0604020202020204" pitchFamily="34" charset="0"/>
              </a:rPr>
              <a:t>1</a:t>
            </a:r>
            <a:r>
              <a:rPr lang="en-US" altLang="ko-KR" b="1" dirty="0">
                <a:ea typeface="Microsoft Sans Serif" panose="020B0604020202020204" pitchFamily="34" charset="0"/>
              </a:rPr>
              <a:t>, (b) D</a:t>
            </a:r>
            <a:r>
              <a:rPr lang="en-US" altLang="ko-KR" b="1" baseline="-25000" dirty="0">
                <a:ea typeface="Microsoft Sans Serif" panose="020B0604020202020204" pitchFamily="34" charset="0"/>
              </a:rPr>
              <a:t>2</a:t>
            </a:r>
            <a:r>
              <a:rPr lang="en-US" altLang="ko-KR" b="1" dirty="0">
                <a:ea typeface="Microsoft Sans Serif" panose="020B0604020202020204" pitchFamily="34" charset="0"/>
              </a:rPr>
              <a:t>, and (c) V, the source. </a:t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endParaRPr lang="en-US" altLang="ko-KR" b="1" dirty="0">
              <a:ea typeface="Microsoft Sans Serif" panose="020B0604020202020204" pitchFamily="34" charset="0"/>
            </a:endParaRPr>
          </a:p>
          <a:p>
            <a:pPr marL="457200" indent="-457200">
              <a:buFont typeface="+mj-lt"/>
              <a:buAutoNum type="arabicPeriod" startAt="2"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br>
              <a:rPr lang="en-US" altLang="ko-KR" b="1" dirty="0">
                <a:ea typeface="Microsoft Sans Serif" panose="020B0604020202020204" pitchFamily="34" charset="0"/>
              </a:rPr>
            </a:b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                                          Figure P9.9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3063652"/>
            <a:ext cx="5998019" cy="202153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#4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0025" y="620713"/>
                <a:ext cx="9505950" cy="5903912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ko-KR" sz="2800" b="1" dirty="0">
                    <a:solidFill>
                      <a:srgbClr val="0070C0"/>
                    </a:solidFill>
                    <a:ea typeface="Microsoft Sans Serif" panose="020B0604020202020204" pitchFamily="34" charset="0"/>
                  </a:rPr>
                  <a:t>Problem #3</a:t>
                </a:r>
              </a:p>
              <a:p>
                <a:pPr marL="457200" indent="-457200">
                  <a:buFont typeface="+mj-lt"/>
                  <a:buAutoNum type="arabicPeriod" startAt="2"/>
                  <a:defRPr/>
                </a:pPr>
                <a:endParaRPr lang="en-US" altLang="ko-KR" b="1" dirty="0">
                  <a:ea typeface="Microsoft Sans Serif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 startAt="3"/>
                  <a:defRPr/>
                </a:pPr>
                <a:r>
                  <a:rPr lang="en-US" altLang="ko-KR" b="1" dirty="0">
                    <a:ea typeface="Microsoft Sans Serif" panose="020B0604020202020204" pitchFamily="34" charset="0"/>
                  </a:rPr>
                  <a:t>Draw the output waveform for the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𝒗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Microsoft Sans Serif" panose="020B0604020202020204" pitchFamily="34" charset="0"/>
                          </a:rPr>
                          <m:t>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Microsoft Sans Serif" panose="020B0604020202020204" pitchFamily="34" charset="0"/>
                      </a:rPr>
                      <m:t>)</m:t>
                    </m:r>
                  </m:oMath>
                </a14:m>
                <a:r>
                  <a:rPr lang="en-US" altLang="ko-KR" b="1" dirty="0">
                    <a:ea typeface="Microsoft Sans Serif" panose="020B0604020202020204" pitchFamily="34" charset="0"/>
                  </a:rPr>
                  <a:t>.</a:t>
                </a:r>
              </a:p>
              <a:p>
                <a:pPr marL="0" indent="0">
                  <a:buNone/>
                  <a:defRPr/>
                </a:pP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br>
                  <a:rPr lang="en-US" altLang="ko-KR" b="1" dirty="0">
                    <a:ea typeface="Microsoft Sans Serif" panose="020B0604020202020204" pitchFamily="34" charset="0"/>
                  </a:rPr>
                </a:br>
                <a:endParaRPr lang="en-US" altLang="ko-KR" b="1" dirty="0">
                  <a:ea typeface="Microsoft Sans Serif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:r>
                  <a:rPr lang="en-US" altLang="ko-KR" b="1" dirty="0">
                    <a:ea typeface="Microsoft Sans Serif" panose="020B0604020202020204" pitchFamily="34" charset="0"/>
                  </a:rPr>
                  <a:t>                                          Figure P9.17</a:t>
                </a: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0025" y="620713"/>
                <a:ext cx="9505950" cy="5903912"/>
              </a:xfrm>
              <a:blipFill>
                <a:blip r:embed="rId2"/>
                <a:stretch>
                  <a:fillRect l="-1347" t="-1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708920"/>
            <a:ext cx="7026850" cy="203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271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#4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Problem #4</a:t>
            </a:r>
          </a:p>
          <a:p>
            <a:pPr marL="457200" indent="-457200">
              <a:buFont typeface="+mj-lt"/>
              <a:buAutoNum type="arabicPeriod" startAt="2"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457200" indent="-457200">
              <a:buFont typeface="+mj-lt"/>
              <a:buAutoNum type="arabicPeriod" startAt="4"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Determine the value of R2 that will produce a gain of at least 41.</a:t>
            </a:r>
          </a:p>
          <a:p>
            <a:pPr marL="0" indent="0">
              <a:buNone/>
              <a:defRPr/>
            </a:pP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                                          Figure P10.4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76" y="2564904"/>
            <a:ext cx="3528392" cy="263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371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#4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Problem #5</a:t>
            </a:r>
          </a:p>
          <a:p>
            <a:pPr marL="457200" indent="-457200">
              <a:buFont typeface="+mj-lt"/>
              <a:buAutoNum type="arabicPeriod" startAt="2"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5.  Determine the waveform of the output voltage if v</a:t>
            </a:r>
            <a:r>
              <a:rPr lang="en-US" altLang="ko-KR" b="1" baseline="-25000" dirty="0">
                <a:ea typeface="Microsoft Sans Serif" panose="020B0604020202020204" pitchFamily="34" charset="0"/>
              </a:rPr>
              <a:t>i</a:t>
            </a:r>
            <a:r>
              <a:rPr lang="en-US" altLang="ko-KR" b="1" dirty="0">
                <a:ea typeface="Microsoft Sans Serif" panose="020B0604020202020204" pitchFamily="34" charset="0"/>
              </a:rPr>
              <a:t>(t)=0 at t=0.</a:t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                                          Figure P10.28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3068960"/>
            <a:ext cx="4156216" cy="18722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104" y="2924944"/>
            <a:ext cx="317975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290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14277</TotalTime>
  <Words>219</Words>
  <Application>Microsoft Office PowerPoint</Application>
  <PresentationFormat>A4 용지(210x297mm)</PresentationFormat>
  <Paragraphs>37</Paragraphs>
  <Slides>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  <vt:variant>
        <vt:lpstr>재구성한 쇼</vt:lpstr>
      </vt:variant>
      <vt:variant>
        <vt:i4>1</vt:i4>
      </vt:variant>
    </vt:vector>
  </HeadingPairs>
  <TitlesOfParts>
    <vt:vector size="18" baseType="lpstr">
      <vt:lpstr>HY목판L</vt:lpstr>
      <vt:lpstr>HY헤드라인M</vt:lpstr>
      <vt:lpstr>굴림</vt:lpstr>
      <vt:lpstr>Arial</vt:lpstr>
      <vt:lpstr>Arial Black</vt:lpstr>
      <vt:lpstr>Cambria Math</vt:lpstr>
      <vt:lpstr>Verdana</vt:lpstr>
      <vt:lpstr>Wingdings</vt:lpstr>
      <vt:lpstr>기본 디자인</vt:lpstr>
      <vt:lpstr>1_기본 디자인</vt:lpstr>
      <vt:lpstr>Introduction to  Electric and Electronics </vt:lpstr>
      <vt:lpstr>Homework #4</vt:lpstr>
      <vt:lpstr>Homework #4</vt:lpstr>
      <vt:lpstr>Homework #4</vt:lpstr>
      <vt:lpstr>Homework #4</vt:lpstr>
      <vt:lpstr>Homework #4</vt:lpstr>
      <vt:lpstr>Homework #4</vt:lpstr>
      <vt:lpstr>재구성한 쇼1</vt:lpstr>
    </vt:vector>
  </TitlesOfParts>
  <Company>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이승일</dc:creator>
  <cp:lastModifiedBy>정구 김</cp:lastModifiedBy>
  <cp:revision>354</cp:revision>
  <cp:lastPrinted>2016-09-01T05:52:57Z</cp:lastPrinted>
  <dcterms:created xsi:type="dcterms:W3CDTF">2002-01-22T02:34:19Z</dcterms:created>
  <dcterms:modified xsi:type="dcterms:W3CDTF">2024-11-13T05:12:39Z</dcterms:modified>
</cp:coreProperties>
</file>