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519" r:id="rId5"/>
    <p:sldId id="520" r:id="rId6"/>
    <p:sldId id="521" r:id="rId7"/>
    <p:sldId id="542" r:id="rId8"/>
    <p:sldId id="543" r:id="rId9"/>
    <p:sldId id="544" r:id="rId10"/>
    <p:sldId id="545" r:id="rId11"/>
    <p:sldId id="546" r:id="rId12"/>
    <p:sldId id="547" r:id="rId13"/>
    <p:sldId id="548" r:id="rId14"/>
    <p:sldId id="534" r:id="rId15"/>
    <p:sldId id="549" r:id="rId16"/>
    <p:sldId id="550" r:id="rId17"/>
    <p:sldId id="529" r:id="rId18"/>
    <p:sldId id="530" r:id="rId19"/>
    <p:sldId id="551" r:id="rId20"/>
    <p:sldId id="539" r:id="rId21"/>
    <p:sldId id="540" r:id="rId22"/>
    <p:sldId id="289" r:id="rId23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72" autoAdjust="0"/>
    <p:restoredTop sz="99762" autoAdjust="0"/>
  </p:normalViewPr>
  <p:slideViewPr>
    <p:cSldViewPr snapToObjects="1">
      <p:cViewPr varScale="1">
        <p:scale>
          <a:sx n="111" d="100"/>
          <a:sy n="111" d="100"/>
        </p:scale>
        <p:origin x="882" y="66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44036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 smtClean="0">
                <a:latin typeface="Times New Roman" panose="02020603050405020304" pitchFamily="18" charset="0"/>
              </a:rPr>
              <a:t>EE141</a:t>
            </a:r>
            <a:endParaRPr lang="en-US" altLang="ko-KR" sz="1400" i="0" smtClean="0">
              <a:latin typeface="Times New Roman" panose="02020603050405020304" pitchFamily="18" charset="0"/>
            </a:endParaRPr>
          </a:p>
        </p:txBody>
      </p:sp>
      <p:sp>
        <p:nvSpPr>
          <p:cNvPr id="44037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89A34-0E59-4E89-972F-07DB8F4FA125}" type="slidenum">
              <a:rPr lang="ko-KR" altLang="en-US" sz="1400" i="0">
                <a:latin typeface="Times New Roman" panose="02020603050405020304" pitchFamily="18" charset="0"/>
              </a:rPr>
              <a:pPr/>
              <a:t>12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00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44036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 smtClean="0">
                <a:latin typeface="Times New Roman" panose="02020603050405020304" pitchFamily="18" charset="0"/>
              </a:rPr>
              <a:t>EE141</a:t>
            </a:r>
            <a:endParaRPr lang="en-US" altLang="ko-KR" sz="1400" i="0" smtClean="0">
              <a:latin typeface="Times New Roman" panose="02020603050405020304" pitchFamily="18" charset="0"/>
            </a:endParaRPr>
          </a:p>
        </p:txBody>
      </p:sp>
      <p:sp>
        <p:nvSpPr>
          <p:cNvPr id="44037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89A34-0E59-4E89-972F-07DB8F4FA125}" type="slidenum">
              <a:rPr lang="ko-KR" altLang="en-US" sz="1400" i="0">
                <a:latin typeface="Times New Roman" panose="02020603050405020304" pitchFamily="18" charset="0"/>
              </a:rPr>
              <a:pPr/>
              <a:t>13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972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44036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 smtClean="0">
                <a:latin typeface="Times New Roman" panose="02020603050405020304" pitchFamily="18" charset="0"/>
              </a:rPr>
              <a:t>EE141</a:t>
            </a:r>
            <a:endParaRPr lang="en-US" altLang="ko-KR" sz="1400" i="0" smtClean="0">
              <a:latin typeface="Times New Roman" panose="02020603050405020304" pitchFamily="18" charset="0"/>
            </a:endParaRPr>
          </a:p>
        </p:txBody>
      </p:sp>
      <p:sp>
        <p:nvSpPr>
          <p:cNvPr id="44037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89A34-0E59-4E89-972F-07DB8F4FA125}" type="slidenum">
              <a:rPr lang="ko-KR" altLang="en-US" sz="1400" i="0">
                <a:latin typeface="Times New Roman" panose="02020603050405020304" pitchFamily="18" charset="0"/>
              </a:rPr>
              <a:pPr/>
              <a:t>14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9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 smtClean="0">
                <a:solidFill>
                  <a:schemeClr val="bg1"/>
                </a:solidFill>
              </a:rPr>
              <a:t>Pusan National University 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 smtClean="0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 smtClean="0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 smtClean="0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 smtClean="0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1</a:t>
            </a:r>
            <a:endParaRPr lang="ko-KR" altLang="en-US" smtClean="0"/>
          </a:p>
          <a:p>
            <a:pPr lvl="1"/>
            <a:r>
              <a:rPr lang="en-US" altLang="ko-KR" smtClean="0"/>
              <a:t>2</a:t>
            </a:r>
            <a:endParaRPr lang="ko-KR" altLang="en-US" smtClean="0"/>
          </a:p>
          <a:p>
            <a:pPr lvl="2"/>
            <a:r>
              <a:rPr lang="en-US" altLang="ko-KR" smtClean="0"/>
              <a:t>3</a:t>
            </a:r>
            <a:endParaRPr lang="ko-KR" altLang="en-US" smtClean="0"/>
          </a:p>
          <a:p>
            <a:pPr lvl="3"/>
            <a:r>
              <a:rPr lang="en-US" altLang="ko-KR" smtClean="0"/>
              <a:t>4</a:t>
            </a:r>
            <a:endParaRPr lang="ko-KR" altLang="en-US" smtClean="0"/>
          </a:p>
          <a:p>
            <a:pPr lvl="4"/>
            <a:r>
              <a:rPr lang="en-US" altLang="ko-KR" smtClean="0"/>
              <a:t>5</a:t>
            </a:r>
            <a:endParaRPr lang="ko-KR" altLang="en-US" smtClean="0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 smtClean="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 smtClean="0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 smtClean="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r>
              <a:rPr lang="en-US" altLang="ko-KR" smtClean="0"/>
              <a:t>z</a:t>
            </a:r>
            <a:endParaRPr lang="ko-KR" altLang="en-US" smtClean="0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Contents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 smtClean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  <a:endParaRPr lang="ko-KR" altLang="en-US" sz="2000" i="0">
              <a:solidFill>
                <a:schemeClr val="bg1"/>
              </a:solidFill>
              <a:latin typeface="Arial Black" pitchFamily="34" charset="0"/>
              <a:ea typeface="HY견고딕" pitchFamily="18" charset="-127"/>
            </a:endParaRP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 smtClean="0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2.png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0.wmf"/><Relationship Id="rId10" Type="http://schemas.openxmlformats.org/officeDocument/2006/relationships/image" Target="../media/image45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363" y="3140968"/>
            <a:ext cx="4896544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Introduction to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Electric and Electronics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endParaRPr lang="en-US" altLang="ko-KR" sz="2800" b="0" dirty="0" smtClean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545013"/>
            <a:ext cx="5400030" cy="1188243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 smtClean="0"/>
              <a:t>Chapter </a:t>
            </a:r>
            <a:r>
              <a:rPr lang="en-US" altLang="ko-KR" dirty="0" smtClean="0"/>
              <a:t>9 </a:t>
            </a:r>
            <a:r>
              <a:rPr lang="en-US" altLang="ko-KR" dirty="0" smtClean="0"/>
              <a:t>–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ko-KR" dirty="0" smtClean="0"/>
              <a:t>Diode, Semiconductors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ko-KR" dirty="0" smtClean="0"/>
              <a:t>and Applications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a p-n junction diode works</a:t>
            </a:r>
            <a:endParaRPr lang="ko-KR" altLang="en-US" dirty="0" smtClean="0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>
          <a:xfrm>
            <a:off x="200472" y="732185"/>
            <a:ext cx="4680520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b="1" i="1" dirty="0" smtClean="0">
                <a:solidFill>
                  <a:srgbClr val="A50021"/>
                </a:solidFill>
              </a:rPr>
              <a:t>Example 9.1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ko-KR" altLang="en-US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380257"/>
            <a:ext cx="5890487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Rectifier circuits and power supplies</a:t>
            </a:r>
            <a:endParaRPr lang="ko-KR" altLang="en-US" dirty="0" smtClean="0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>
          <a:xfrm>
            <a:off x="355438" y="732185"/>
            <a:ext cx="9073008" cy="576064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 smtClean="0">
                <a:solidFill>
                  <a:srgbClr val="0070C0"/>
                </a:solidFill>
              </a:rPr>
              <a:t>Half-wave rectifier circuits 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ko-KR" altLang="en-US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09" y="1256944"/>
            <a:ext cx="5119707" cy="2980942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800347"/>
              </p:ext>
            </p:extLst>
          </p:nvPr>
        </p:nvGraphicFramePr>
        <p:xfrm>
          <a:off x="2576736" y="4611596"/>
          <a:ext cx="5375951" cy="1911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0" name="Equation" r:id="rId4" imgW="3390900" imgH="1206500" progId="Equation.3">
                  <p:embed/>
                </p:oleObj>
              </mc:Choice>
              <mc:Fallback>
                <p:oleObj name="Equation" r:id="rId4" imgW="3390900" imgH="1206500" progId="Equation.3">
                  <p:embed/>
                  <p:pic>
                    <p:nvPicPr>
                      <p:cNvPr id="297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736" y="4611596"/>
                        <a:ext cx="5375951" cy="1911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3056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Rectifier circuits and power supplies</a:t>
            </a:r>
            <a:endParaRPr lang="ko-KR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55438" y="732185"/>
                <a:ext cx="9073008" cy="5760640"/>
              </a:xfrm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altLang="ko-KR" sz="2800" b="1" dirty="0" smtClean="0">
                    <a:solidFill>
                      <a:srgbClr val="0070C0"/>
                    </a:solidFill>
                  </a:rPr>
                  <a:t>Full-wave bridge rectifier circuits </a:t>
                </a:r>
                <a:endParaRPr lang="en-US" altLang="ko-KR" sz="2800" b="1" dirty="0">
                  <a:solidFill>
                    <a:srgbClr val="0070C0"/>
                  </a:solidFill>
                </a:endParaRPr>
              </a:p>
              <a:p>
                <a:r>
                  <a:rPr lang="en-US" altLang="ko-KR" b="1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𝒔𝒊𝒏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 smtClean="0"/>
              </a:p>
              <a:p>
                <a:endParaRPr lang="en-US" altLang="ko-KR" b="1" dirty="0"/>
              </a:p>
              <a:p>
                <a:endParaRPr lang="en-US" altLang="ko-KR" b="1" dirty="0" smtClean="0"/>
              </a:p>
              <a:p>
                <a:endParaRPr lang="en-US" altLang="ko-KR" b="1" dirty="0" smtClean="0"/>
              </a:p>
              <a:p>
                <a:endParaRPr lang="en-US" altLang="ko-KR" b="1" dirty="0" smtClean="0"/>
              </a:p>
              <a:p>
                <a:endParaRPr lang="en-US" altLang="ko-KR" b="1" dirty="0" smtClean="0"/>
              </a:p>
              <a:p>
                <a:endParaRPr lang="en-US" altLang="ko-KR" b="1" dirty="0" smtClean="0"/>
              </a:p>
              <a:p>
                <a:endParaRPr lang="en-US" altLang="ko-KR" b="1" dirty="0" smtClean="0"/>
              </a:p>
              <a:p>
                <a:endParaRPr lang="en-US" altLang="ko-KR" b="1" dirty="0" smtClean="0"/>
              </a:p>
              <a:p>
                <a:endParaRPr lang="en-US" altLang="ko-KR" b="1" dirty="0" smtClean="0"/>
              </a:p>
              <a:p>
                <a:endParaRPr lang="en-US" altLang="ko-KR" b="1" dirty="0" smtClean="0"/>
              </a:p>
              <a:p>
                <a:endParaRPr lang="ko-KR" altLang="en-US" b="1" dirty="0" smtClean="0"/>
              </a:p>
            </p:txBody>
          </p:sp>
        </mc:Choice>
        <mc:Fallback>
          <p:sp>
            <p:nvSpPr>
              <p:cNvPr id="2355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438" y="732185"/>
                <a:ext cx="9073008" cy="5760640"/>
              </a:xfrm>
              <a:blipFill>
                <a:blip r:embed="rId3"/>
                <a:stretch>
                  <a:fillRect l="-1343" t="-10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389691"/>
              </p:ext>
            </p:extLst>
          </p:nvPr>
        </p:nvGraphicFramePr>
        <p:xfrm>
          <a:off x="6105128" y="1168246"/>
          <a:ext cx="1368152" cy="785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5" name="Equation" r:id="rId4" imgW="685800" imgH="393700" progId="Equation.3">
                  <p:embed/>
                </p:oleObj>
              </mc:Choice>
              <mc:Fallback>
                <p:oleObj name="Equation" r:id="rId4" imgW="685800" imgH="393700" progId="Equation.3">
                  <p:embed/>
                  <p:pic>
                    <p:nvPicPr>
                      <p:cNvPr id="337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5128" y="1168246"/>
                        <a:ext cx="1368152" cy="785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528" y="2060848"/>
            <a:ext cx="3652773" cy="21557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528" y="4561047"/>
            <a:ext cx="4114800" cy="14478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3040" y="2144301"/>
            <a:ext cx="3732261" cy="386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945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Power </a:t>
            </a:r>
            <a:r>
              <a:rPr lang="en-US" altLang="ko-KR" dirty="0" smtClean="0"/>
              <a:t>Supply Circuits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9381" y="692696"/>
            <a:ext cx="9073008" cy="576064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</a:rPr>
              <a:t>Power supply circuits</a:t>
            </a:r>
            <a:endParaRPr lang="en-US" altLang="ko-KR" sz="2800" b="1" dirty="0" smtClean="0"/>
          </a:p>
          <a:p>
            <a:pPr>
              <a:defRPr/>
            </a:pPr>
            <a:r>
              <a:rPr lang="en-US" altLang="ko-KR" b="1" dirty="0" smtClean="0">
                <a:solidFill>
                  <a:srgbClr val="A50021"/>
                </a:solidFill>
              </a:rPr>
              <a:t>Filter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: produce smooth dc from ac input</a:t>
            </a:r>
          </a:p>
          <a:p>
            <a:pPr>
              <a:defRPr/>
            </a:pPr>
            <a:r>
              <a:rPr lang="en-US" altLang="ko-KR" b="1" dirty="0" smtClean="0">
                <a:solidFill>
                  <a:srgbClr val="A50021"/>
                </a:solidFill>
              </a:rPr>
              <a:t>Ripple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: small variation in voltage from filter output</a:t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2540872"/>
            <a:ext cx="4575873" cy="389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34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Clipper 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9381" y="692696"/>
            <a:ext cx="9073008" cy="576064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</a:rPr>
              <a:t>Clipper</a:t>
            </a:r>
            <a:endParaRPr lang="en-US" altLang="ko-KR" sz="2800" b="1" dirty="0" smtClean="0"/>
          </a:p>
          <a:p>
            <a:pPr>
              <a:defRPr/>
            </a:pPr>
            <a:endParaRPr lang="en-US" altLang="ko-KR" b="1" dirty="0" smtClean="0">
              <a:solidFill>
                <a:srgbClr val="A50021"/>
              </a:solidFill>
            </a:endParaRPr>
          </a:p>
          <a:p>
            <a:pPr>
              <a:defRPr/>
            </a:pPr>
            <a:endParaRPr lang="en-US" altLang="ko-KR" b="1" dirty="0">
              <a:solidFill>
                <a:srgbClr val="A50021"/>
              </a:solidFill>
            </a:endParaRPr>
          </a:p>
          <a:p>
            <a:pPr>
              <a:defRPr/>
            </a:pPr>
            <a:endParaRPr lang="en-US" altLang="ko-KR" b="1" dirty="0" smtClean="0">
              <a:solidFill>
                <a:srgbClr val="A50021"/>
              </a:solidFill>
            </a:endParaRPr>
          </a:p>
          <a:p>
            <a:pPr>
              <a:defRPr/>
            </a:pPr>
            <a:endParaRPr lang="en-US" altLang="ko-KR" b="1" dirty="0">
              <a:solidFill>
                <a:srgbClr val="A50021"/>
              </a:solidFill>
            </a:endParaRPr>
          </a:p>
          <a:p>
            <a:pPr>
              <a:defRPr/>
            </a:pPr>
            <a:r>
              <a:rPr lang="en-US" altLang="ko-KR" b="1" dirty="0" smtClean="0">
                <a:solidFill>
                  <a:srgbClr val="A50021"/>
                </a:solidFill>
              </a:rPr>
              <a:t>Example 9.4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340768"/>
            <a:ext cx="4803658" cy="1566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0" y="3284984"/>
            <a:ext cx="5051324" cy="32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62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Clamper </a:t>
            </a:r>
            <a:endParaRPr lang="ko-KR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39381" y="692696"/>
                <a:ext cx="9073008" cy="5760640"/>
              </a:xfrm>
            </p:spPr>
            <p:txBody>
              <a:bodyPr/>
              <a:lstStyle/>
              <a:p>
                <a:pPr>
                  <a:buFontTx/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</a:rPr>
                  <a:t>Clamper</a:t>
                </a:r>
                <a:endParaRPr lang="en-US" altLang="ko-KR" sz="2800" b="1" dirty="0" smtClean="0"/>
              </a:p>
              <a:p>
                <a:pPr>
                  <a:defRPr/>
                </a:pPr>
                <a:r>
                  <a:rPr lang="en-US" altLang="ko-KR" b="1" dirty="0" smtClean="0">
                    <a:solidFill>
                      <a:srgbClr val="A50021"/>
                    </a:solidFill>
                  </a:rPr>
                  <a:t>Example 9.5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ko-KR" b="1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ko-KR" b="1" dirty="0" smtClean="0">
                    <a:solidFill>
                      <a:schemeClr val="tx1"/>
                    </a:solidFill>
                  </a:rPr>
                </a:br>
                <a:r>
                  <a:rPr lang="en-US" altLang="ko-KR" b="1" dirty="0" smtClean="0"/>
                  <a:t/>
                </a:r>
                <a:br>
                  <a:rPr lang="en-US" altLang="ko-KR" b="1" dirty="0" smtClean="0"/>
                </a:br>
                <a:r>
                  <a:rPr lang="en-US" altLang="ko-KR" b="1" dirty="0" smtClean="0"/>
                  <a:t/>
                </a:r>
                <a:br>
                  <a:rPr lang="en-US" altLang="ko-KR" b="1" dirty="0" smtClean="0"/>
                </a:br>
                <a:endParaRPr lang="en-US" altLang="ko-KR" b="1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381" y="692696"/>
                <a:ext cx="9073008" cy="5760640"/>
              </a:xfrm>
              <a:blipFill>
                <a:blip r:embed="rId3"/>
                <a:stretch>
                  <a:fillRect l="-1411" t="-11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20" y="2852936"/>
            <a:ext cx="2415109" cy="18722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20" y="2060848"/>
            <a:ext cx="3224231" cy="399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533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Real silicon Diode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620688"/>
            <a:ext cx="9073008" cy="5976664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sz="2800" b="1" dirty="0" smtClean="0">
                <a:solidFill>
                  <a:srgbClr val="A50021"/>
                </a:solidFill>
              </a:rPr>
              <a:t>Diode </a:t>
            </a:r>
            <a:r>
              <a:rPr lang="en-US" altLang="ko-KR" sz="2800" b="1" dirty="0" smtClean="0">
                <a:solidFill>
                  <a:srgbClr val="A50021"/>
                </a:solidFill>
              </a:rPr>
              <a:t>Equation and Model</a:t>
            </a:r>
          </a:p>
          <a:p>
            <a:pPr>
              <a:defRPr/>
            </a:pPr>
            <a:r>
              <a:rPr lang="en-US" altLang="ko-KR" b="1" dirty="0" smtClean="0"/>
              <a:t>Diode equation</a:t>
            </a:r>
            <a:br>
              <a:rPr lang="en-US" altLang="ko-KR" b="1" dirty="0" smtClean="0"/>
            </a:br>
            <a:r>
              <a:rPr lang="en-US" altLang="ko-KR" dirty="0" smtClean="0"/>
              <a:t>                                       </a:t>
            </a:r>
            <a:r>
              <a:rPr lang="en-US" altLang="ko-KR" dirty="0" smtClean="0"/>
              <a:t>     </a:t>
            </a:r>
            <a:r>
              <a:rPr lang="en-US" altLang="ko-KR" sz="2000" i="1" dirty="0" smtClean="0"/>
              <a:t>I</a:t>
            </a:r>
            <a:r>
              <a:rPr lang="en-US" altLang="ko-KR" sz="2000" i="1" baseline="-25000" dirty="0" smtClean="0"/>
              <a:t>D</a:t>
            </a:r>
            <a:r>
              <a:rPr lang="en-US" altLang="ko-KR" sz="2000" dirty="0" smtClean="0"/>
              <a:t> : diode current</a:t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                      </a:t>
            </a:r>
            <a:r>
              <a:rPr lang="en-US" altLang="ko-KR" sz="2000" dirty="0" smtClean="0"/>
              <a:t>            </a:t>
            </a:r>
            <a:r>
              <a:rPr lang="en-US" altLang="ko-KR" sz="2000" i="1" dirty="0" smtClean="0"/>
              <a:t>I</a:t>
            </a:r>
            <a:r>
              <a:rPr lang="en-US" altLang="ko-KR" sz="2000" i="1" baseline="-25000" dirty="0" smtClean="0"/>
              <a:t>o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: reverse saturation current</a:t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                    </a:t>
            </a:r>
            <a:r>
              <a:rPr lang="en-US" altLang="ko-KR" sz="2000" dirty="0" smtClean="0"/>
              <a:t>              </a:t>
            </a:r>
            <a:r>
              <a:rPr lang="en-US" altLang="ko-KR" sz="2000" i="1" dirty="0" smtClean="0"/>
              <a:t>q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: electronic charge</a:t>
            </a:r>
            <a:br>
              <a:rPr lang="en-US" altLang="ko-KR" sz="2000" dirty="0" smtClean="0"/>
            </a:br>
            <a:r>
              <a:rPr lang="en-US" altLang="ko-KR" sz="2000" i="1" dirty="0" smtClean="0"/>
              <a:t>                                       </a:t>
            </a:r>
            <a:r>
              <a:rPr lang="en-US" altLang="ko-KR" sz="2000" i="1" dirty="0" smtClean="0"/>
              <a:t>             V</a:t>
            </a:r>
            <a:r>
              <a:rPr lang="en-US" altLang="ko-KR" sz="2000" i="1" baseline="-25000" dirty="0" smtClean="0"/>
              <a:t>D</a:t>
            </a:r>
            <a:r>
              <a:rPr lang="en-US" altLang="ko-KR" sz="2000" i="1" dirty="0" smtClean="0"/>
              <a:t> </a:t>
            </a:r>
            <a:r>
              <a:rPr lang="en-US" altLang="ko-KR" sz="2000" dirty="0" smtClean="0"/>
              <a:t>: voltage across the diode</a:t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                                  </a:t>
            </a:r>
            <a:r>
              <a:rPr lang="en-US" altLang="ko-KR" sz="2000" i="1" dirty="0" smtClean="0"/>
              <a:t>k</a:t>
            </a:r>
            <a:r>
              <a:rPr lang="en-US" altLang="ko-KR" sz="2000" dirty="0" smtClean="0"/>
              <a:t>: Boltzmann’s constant   </a:t>
            </a:r>
            <a:r>
              <a:rPr lang="en-US" altLang="ko-KR" sz="2000" i="1" dirty="0" smtClean="0"/>
              <a:t>T</a:t>
            </a:r>
            <a:r>
              <a:rPr lang="en-US" altLang="ko-KR" sz="2000" dirty="0" smtClean="0"/>
              <a:t>: </a:t>
            </a:r>
            <a:r>
              <a:rPr lang="en-US" altLang="ko-KR" sz="2000" dirty="0" smtClean="0"/>
              <a:t>temperature</a:t>
            </a:r>
          </a:p>
          <a:p>
            <a:pPr>
              <a:defRPr/>
            </a:pPr>
            <a:r>
              <a:rPr lang="en-US" altLang="ko-KR" i="1" dirty="0" smtClean="0"/>
              <a:t>V-I</a:t>
            </a:r>
            <a:r>
              <a:rPr lang="en-US" altLang="ko-KR" dirty="0" smtClean="0"/>
              <a:t> curve with equation and series resistance</a:t>
            </a:r>
            <a:endParaRPr lang="ko-KR" altLang="en-US" dirty="0"/>
          </a:p>
        </p:txBody>
      </p:sp>
      <p:graphicFrame>
        <p:nvGraphicFramePr>
          <p:cNvPr id="266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447381"/>
              </p:ext>
            </p:extLst>
          </p:nvPr>
        </p:nvGraphicFramePr>
        <p:xfrm>
          <a:off x="1208584" y="1916832"/>
          <a:ext cx="2574408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4" name="Equation" r:id="rId3" imgW="1066800" imgH="508000" progId="Equation.3">
                  <p:embed/>
                </p:oleObj>
              </mc:Choice>
              <mc:Fallback>
                <p:oleObj name="Equation" r:id="rId3" imgW="1066800" imgH="508000" progId="Equation.3">
                  <p:embed/>
                  <p:pic>
                    <p:nvPicPr>
                      <p:cNvPr id="2662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584" y="1916832"/>
                        <a:ext cx="2574408" cy="1224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863368"/>
            <a:ext cx="3960440" cy="26894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4221088"/>
            <a:ext cx="1787139" cy="202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721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 silicon Diode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8464" y="692696"/>
            <a:ext cx="9073008" cy="5904656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sz="2800" b="1" dirty="0" smtClean="0">
                <a:solidFill>
                  <a:srgbClr val="A50021"/>
                </a:solidFill>
              </a:rPr>
              <a:t>The </a:t>
            </a:r>
            <a:r>
              <a:rPr lang="en-US" altLang="ko-KR" sz="2800" b="1" dirty="0" smtClean="0">
                <a:solidFill>
                  <a:srgbClr val="A50021"/>
                </a:solidFill>
              </a:rPr>
              <a:t>Piecewise Linear Diode Model</a:t>
            </a:r>
          </a:p>
          <a:p>
            <a:pPr>
              <a:defRPr/>
            </a:pPr>
            <a:r>
              <a:rPr lang="en-US" altLang="ko-KR" b="1" dirty="0" smtClean="0"/>
              <a:t>Turn-off voltage  </a:t>
            </a:r>
            <a:r>
              <a:rPr lang="en-US" altLang="ko-KR" b="1" i="1" dirty="0" smtClean="0"/>
              <a:t>V</a:t>
            </a:r>
            <a:r>
              <a:rPr lang="en-US" altLang="ko-KR" b="1" i="1" baseline="-25000" dirty="0" smtClean="0"/>
              <a:t>F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1 </a:t>
            </a:r>
            <a:r>
              <a:rPr lang="el-GR" altLang="ko-KR" b="1" dirty="0" smtClean="0"/>
              <a:t>μ</a:t>
            </a:r>
            <a:r>
              <a:rPr lang="en-US" altLang="ko-KR" b="1" dirty="0" smtClean="0"/>
              <a:t>A as the threshold of conduction, for silicon </a:t>
            </a:r>
            <a:r>
              <a:rPr lang="en-US" altLang="ko-KR" sz="2200" b="1" i="1" dirty="0">
                <a:latin typeface="+mn-lt"/>
              </a:rPr>
              <a:t>V</a:t>
            </a:r>
            <a:r>
              <a:rPr lang="en-US" altLang="ko-KR" sz="2200" b="1" i="1" baseline="-25000" dirty="0">
                <a:latin typeface="+mn-lt"/>
              </a:rPr>
              <a:t>F</a:t>
            </a:r>
            <a:r>
              <a:rPr lang="en-US" altLang="ko-KR" sz="2200" b="1" i="1" dirty="0">
                <a:latin typeface="+mn-lt"/>
              </a:rPr>
              <a:t>=0.7V</a:t>
            </a:r>
            <a:br>
              <a:rPr lang="en-US" altLang="ko-KR" sz="2200" b="1" i="1" dirty="0">
                <a:latin typeface="+mn-lt"/>
              </a:rPr>
            </a:br>
            <a:endParaRPr lang="en-US" altLang="ko-KR" b="1" dirty="0" smtClean="0">
              <a:latin typeface="+mn-lt"/>
            </a:endParaRPr>
          </a:p>
          <a:p>
            <a:pPr>
              <a:defRPr/>
            </a:pPr>
            <a:r>
              <a:rPr lang="en-US" altLang="ko-KR" b="1" i="1" dirty="0" smtClean="0"/>
              <a:t>V-I</a:t>
            </a:r>
            <a:r>
              <a:rPr lang="en-US" altLang="ko-KR" b="1" dirty="0" smtClean="0"/>
              <a:t> curve for piecewise linear model and symbol</a:t>
            </a:r>
          </a:p>
          <a:p>
            <a:pPr lvl="1">
              <a:defRPr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290" y="3284984"/>
            <a:ext cx="3875710" cy="284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80" y="3792511"/>
            <a:ext cx="2520280" cy="205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8690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Photo Diode, LED, and Schottky Diode</a:t>
            </a:r>
            <a:endParaRPr lang="ko-KR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91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16496" y="792163"/>
                <a:ext cx="9073007" cy="5541962"/>
              </a:xfrm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altLang="ko-KR" sz="2800" b="1" dirty="0" smtClean="0">
                    <a:solidFill>
                      <a:srgbClr val="0070C0"/>
                    </a:solidFill>
                  </a:rPr>
                  <a:t>Photo 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Diode and Light Emitting Diode</a:t>
                </a:r>
              </a:p>
              <a:p>
                <a:r>
                  <a:rPr lang="en-US" altLang="ko-KR" b="1" dirty="0" smtClean="0">
                    <a:solidFill>
                      <a:srgbClr val="A50021"/>
                    </a:solidFill>
                  </a:rPr>
                  <a:t>Photo diode</a:t>
                </a:r>
              </a:p>
              <a:p>
                <a:pPr lvl="1"/>
                <a:r>
                  <a:rPr lang="en-US" altLang="ko-KR" b="1" dirty="0" smtClean="0"/>
                  <a:t>is used to convert incident radiation to electrical current</a:t>
                </a:r>
              </a:p>
              <a:p>
                <a:pPr lvl="1"/>
                <a:r>
                  <a:rPr lang="en-US" altLang="ko-KR" b="1" dirty="0" smtClean="0"/>
                  <a:t>Solar cell is a large </a:t>
                </a:r>
                <a:r>
                  <a:rPr lang="en-US" altLang="ko-KR" b="1" i="1" dirty="0" smtClean="0"/>
                  <a:t>p-n</a:t>
                </a:r>
                <a:r>
                  <a:rPr lang="en-US" altLang="ko-KR" b="1" dirty="0" smtClean="0"/>
                  <a:t> diode which creates electron-hole pairs in the depletion region from the sun’s radiation.</a:t>
                </a:r>
              </a:p>
              <a:p>
                <a:pPr lvl="1"/>
                <a:r>
                  <a:rPr lang="en-US" altLang="ko-KR" b="1" dirty="0" smtClean="0"/>
                  <a:t>are also used for light intensity meters.</a:t>
                </a:r>
              </a:p>
              <a:p>
                <a:r>
                  <a:rPr lang="en-US" altLang="ko-KR" b="1" dirty="0" smtClean="0">
                    <a:solidFill>
                      <a:srgbClr val="A50021"/>
                    </a:solidFill>
                  </a:rPr>
                  <a:t>LED</a:t>
                </a:r>
                <a:endParaRPr lang="en-US" altLang="ko-KR" b="1" dirty="0" smtClean="0">
                  <a:solidFill>
                    <a:srgbClr val="A50021"/>
                  </a:solidFill>
                </a:endParaRPr>
              </a:p>
              <a:p>
                <a:pPr lvl="1"/>
                <a:r>
                  <a:rPr lang="en-US" altLang="ko-KR" b="1" dirty="0" smtClean="0"/>
                  <a:t>are p-n junction with Ga-As semiconductor.</a:t>
                </a:r>
              </a:p>
              <a:p>
                <a:pPr lvl="1"/>
                <a:r>
                  <a:rPr lang="en-US" altLang="ko-KR" b="1" dirty="0" smtClean="0"/>
                  <a:t>release energy in the form of light</a:t>
                </a:r>
                <a:r>
                  <a:rPr lang="en-US" altLang="ko-KR" b="1" dirty="0" smtClean="0"/>
                  <a:t>.</a:t>
                </a:r>
              </a:p>
              <a:p>
                <a:r>
                  <a:rPr lang="en-US" altLang="ko-KR" b="1" dirty="0" smtClean="0">
                    <a:solidFill>
                      <a:srgbClr val="A50021"/>
                    </a:solidFill>
                  </a:rPr>
                  <a:t>Schottky Diode</a:t>
                </a:r>
              </a:p>
              <a:p>
                <a:pPr lvl="1"/>
                <a:r>
                  <a:rPr lang="en-US" altLang="ko-KR" b="1" dirty="0" smtClean="0">
                    <a:solidFill>
                      <a:srgbClr val="A50021"/>
                    </a:solidFill>
                  </a:rPr>
                  <a:t>Metal-semiconductor</a:t>
                </a:r>
                <a:r>
                  <a:rPr lang="en-US" altLang="ko-KR" b="1" dirty="0" smtClean="0"/>
                  <a:t> junction</a:t>
                </a:r>
              </a:p>
              <a:p>
                <a:pPr lvl="1"/>
                <a:r>
                  <a:rPr lang="en-US" altLang="ko-KR" b="1" dirty="0" smtClean="0"/>
                  <a:t>Shows low turn-on voltage of range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altLang="ko-KR" b="1" dirty="0" smtClean="0"/>
                  <a:t/>
                </a:r>
                <a:br>
                  <a:rPr lang="en-US" altLang="ko-KR" b="1" dirty="0" smtClean="0"/>
                </a:br>
                <a:r>
                  <a:rPr lang="en-US" altLang="ko-KR" b="1" dirty="0" smtClean="0"/>
                  <a:t/>
                </a:r>
                <a:br>
                  <a:rPr lang="en-US" altLang="ko-KR" b="1" dirty="0" smtClean="0"/>
                </a:br>
                <a:r>
                  <a:rPr lang="en-US" altLang="ko-KR" b="1" dirty="0" smtClean="0"/>
                  <a:t/>
                </a:r>
                <a:br>
                  <a:rPr lang="en-US" altLang="ko-KR" b="1" dirty="0" smtClean="0"/>
                </a:br>
                <a:endParaRPr lang="en-US" altLang="ko-KR" b="1" dirty="0" smtClean="0"/>
              </a:p>
            </p:txBody>
          </p:sp>
        </mc:Choice>
        <mc:Fallback>
          <p:sp>
            <p:nvSpPr>
              <p:cNvPr id="3891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496" y="792163"/>
                <a:ext cx="9073007" cy="5541962"/>
              </a:xfrm>
              <a:blipFill>
                <a:blip r:embed="rId2"/>
                <a:stretch>
                  <a:fillRect l="-1343" t="-1210" b="-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264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Zener</a:t>
            </a:r>
            <a:r>
              <a:rPr lang="en-US" altLang="ko-KR" dirty="0" smtClean="0"/>
              <a:t>  or Avalanche Diode</a:t>
            </a:r>
            <a:endParaRPr lang="ko-KR" altLang="en-US" dirty="0" smtClean="0"/>
          </a:p>
        </p:txBody>
      </p:sp>
      <p:sp>
        <p:nvSpPr>
          <p:cNvPr id="6150" name="내용 개체 틀 2"/>
          <p:cNvSpPr>
            <a:spLocks noGrp="1"/>
          </p:cNvSpPr>
          <p:nvPr>
            <p:ph idx="1"/>
          </p:nvPr>
        </p:nvSpPr>
        <p:spPr>
          <a:xfrm>
            <a:off x="344488" y="671514"/>
            <a:ext cx="9015413" cy="5616575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</a:rPr>
              <a:t>The </a:t>
            </a:r>
            <a:r>
              <a:rPr lang="en-US" altLang="ko-KR" sz="2800" b="1" dirty="0">
                <a:solidFill>
                  <a:srgbClr val="0070C0"/>
                </a:solidFill>
              </a:rPr>
              <a:t>Zener or Avalanche Diode</a:t>
            </a:r>
          </a:p>
          <a:p>
            <a:pPr>
              <a:defRPr/>
            </a:pPr>
            <a:r>
              <a:rPr lang="en-US" altLang="ko-KR" b="1" dirty="0" smtClean="0">
                <a:solidFill>
                  <a:srgbClr val="A50021"/>
                </a:solidFill>
              </a:rPr>
              <a:t>Breakdown</a:t>
            </a:r>
          </a:p>
          <a:p>
            <a:pPr lvl="1">
              <a:defRPr/>
            </a:pPr>
            <a:r>
              <a:rPr lang="en-US" altLang="ko-KR" b="1" dirty="0" smtClean="0"/>
              <a:t>if reverse voltage increase high, a diode conducts a large current in the reverse direction. </a:t>
            </a:r>
          </a:p>
          <a:p>
            <a:pPr lvl="1">
              <a:defRPr/>
            </a:pPr>
            <a:r>
              <a:rPr lang="en-US" altLang="ko-KR" b="1" dirty="0" smtClean="0"/>
              <a:t>the reverse current remains extremely small until the reverse bias voltage reaches </a:t>
            </a:r>
            <a:r>
              <a:rPr lang="en-US" altLang="ko-KR" b="1" i="1" dirty="0" smtClean="0">
                <a:solidFill>
                  <a:srgbClr val="A50021"/>
                </a:solidFill>
              </a:rPr>
              <a:t>breakdown</a:t>
            </a:r>
            <a:r>
              <a:rPr lang="en-US" altLang="ko-KR" b="1" dirty="0" smtClean="0">
                <a:solidFill>
                  <a:srgbClr val="A50021"/>
                </a:solidFill>
              </a:rPr>
              <a:t> voltage</a:t>
            </a:r>
            <a:r>
              <a:rPr lang="en-US" altLang="ko-KR" b="1" dirty="0" smtClean="0"/>
              <a:t>, called </a:t>
            </a:r>
            <a:r>
              <a:rPr lang="en-US" altLang="ko-KR" b="1" i="1" dirty="0" smtClean="0">
                <a:solidFill>
                  <a:srgbClr val="A50021"/>
                </a:solidFill>
              </a:rPr>
              <a:t>avalanche</a:t>
            </a:r>
            <a:r>
              <a:rPr lang="en-US" altLang="ko-KR" b="1" dirty="0" smtClean="0">
                <a:solidFill>
                  <a:srgbClr val="A50021"/>
                </a:solidFill>
              </a:rPr>
              <a:t> or </a:t>
            </a:r>
            <a:r>
              <a:rPr lang="en-US" altLang="ko-KR" b="1" i="1" dirty="0" smtClean="0">
                <a:solidFill>
                  <a:srgbClr val="A50021"/>
                </a:solidFill>
              </a:rPr>
              <a:t>zener breakdown</a:t>
            </a:r>
            <a:r>
              <a:rPr lang="en-US" altLang="ko-KR" b="1" dirty="0" smtClean="0"/>
              <a:t> voltage, </a:t>
            </a:r>
            <a:r>
              <a:rPr lang="en-US" altLang="ko-KR" b="1" i="1" dirty="0" err="1" smtClean="0"/>
              <a:t>V</a:t>
            </a:r>
            <a:r>
              <a:rPr lang="en-US" altLang="ko-KR" b="1" i="1" baseline="-25000" dirty="0" err="1" smtClean="0"/>
              <a:t>z</a:t>
            </a:r>
            <a:r>
              <a:rPr lang="en-US" altLang="ko-KR" b="1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92" y="3616553"/>
            <a:ext cx="3370358" cy="26870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32" y="4005064"/>
            <a:ext cx="3384376" cy="20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758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Learning Objectives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Microsoft Sans Serif" panose="020B0604020202020204" pitchFamily="34" charset="0"/>
              </a:rPr>
              <a:t>Learning </a:t>
            </a: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Objectives 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To learn what a </a:t>
            </a:r>
            <a:r>
              <a:rPr lang="en-US" altLang="ko-KR" b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diode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 is and its </a:t>
            </a:r>
            <a:r>
              <a:rPr lang="en-US" altLang="ko-KR" b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basic characteristics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To understand properties of a </a:t>
            </a:r>
            <a:r>
              <a:rPr lang="en-US" altLang="ko-KR" b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semiconductor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 and how a </a:t>
            </a:r>
            <a:r>
              <a:rPr lang="en-US" altLang="ko-KR" b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p-n junction diode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 works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To learn how to </a:t>
            </a:r>
            <a:r>
              <a:rPr lang="en-US" altLang="ko-KR" b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analyze circuits containing diodes</a:t>
            </a:r>
            <a:endParaRPr lang="en-US" altLang="ko-KR" b="1" dirty="0" smtClean="0">
              <a:solidFill>
                <a:srgbClr val="A50021"/>
              </a:solidFill>
              <a:ea typeface="Microsoft Sans Serif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Load </a:t>
            </a:r>
            <a:r>
              <a:rPr lang="en-US" altLang="ko-KR" dirty="0" smtClean="0"/>
              <a:t>Lines and Graphical Solutions</a:t>
            </a:r>
            <a:endParaRPr lang="ko-KR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4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82337" y="679451"/>
                <a:ext cx="8943405" cy="5946775"/>
              </a:xfrm>
            </p:spPr>
            <p:txBody>
              <a:bodyPr/>
              <a:lstStyle/>
              <a:p>
                <a:pPr>
                  <a:buFontTx/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</a:rPr>
                  <a:t>Load 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Lines and Graphical Solutions</a:t>
                </a:r>
              </a:p>
              <a:p>
                <a:pPr>
                  <a:defRPr/>
                </a:pPr>
                <a:r>
                  <a:rPr lang="en-US" altLang="ko-KR" b="1" dirty="0" smtClean="0"/>
                  <a:t>current  </a:t>
                </a:r>
                <a:r>
                  <a:rPr lang="en-US" altLang="ko-KR" b="1" i="1" dirty="0" smtClean="0"/>
                  <a:t>I</a:t>
                </a:r>
                <a:r>
                  <a:rPr lang="en-US" altLang="ko-KR" b="1" i="1" baseline="-25000" dirty="0" smtClean="0"/>
                  <a:t>D</a:t>
                </a:r>
              </a:p>
              <a:p>
                <a:pPr lvl="1">
                  <a:defRPr/>
                </a:pPr>
                <a:r>
                  <a:rPr lang="en-US" altLang="ko-KR" b="1" dirty="0" smtClean="0"/>
                  <a:t>by diode equation</a:t>
                </a:r>
              </a:p>
              <a:p>
                <a:pPr lvl="1">
                  <a:defRPr/>
                </a:pPr>
                <a:r>
                  <a:rPr lang="en-US" altLang="ko-KR" b="1" dirty="0" smtClean="0"/>
                  <a:t>loop </a:t>
                </a:r>
                <a:r>
                  <a:rPr lang="en-US" altLang="ko-KR" b="1" dirty="0" smtClean="0"/>
                  <a:t>equation </a:t>
                </a:r>
                <a:endParaRPr lang="en-US" altLang="ko-KR" b="1" dirty="0" smtClean="0"/>
              </a:p>
              <a:p>
                <a:pPr lvl="1">
                  <a:defRPr/>
                </a:pPr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lvl="1">
                  <a:defRPr/>
                </a:pPr>
                <a:endParaRPr lang="en-US" altLang="ko-KR" b="1" i="1" dirty="0" smtClean="0">
                  <a:latin typeface="Cambria Math" panose="02040503050406030204" pitchFamily="18" charset="0"/>
                </a:endParaRPr>
              </a:p>
              <a:p>
                <a:pPr lvl="1">
                  <a:defRPr/>
                </a:pPr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lvl="1">
                  <a:defRPr/>
                </a:pPr>
                <a:endParaRPr lang="en-US" altLang="ko-KR" b="1" i="1" dirty="0" smtClean="0">
                  <a:latin typeface="Cambria Math" panose="02040503050406030204" pitchFamily="18" charset="0"/>
                </a:endParaRPr>
              </a:p>
              <a:p>
                <a:pPr lvl="1">
                  <a:defRPr/>
                </a:pPr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lvl="1">
                  <a:defRPr/>
                </a:pPr>
                <a:endParaRPr lang="en-US" altLang="ko-KR" b="1" i="1" dirty="0" smtClean="0">
                  <a:latin typeface="Cambria Math" panose="02040503050406030204" pitchFamily="18" charset="0"/>
                </a:endParaRPr>
              </a:p>
              <a:p>
                <a:pPr lvl="1">
                  <a:defRPr/>
                </a:pPr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lvl="1">
                  <a:defRPr/>
                </a:pPr>
                <a:endParaRPr lang="en-US" altLang="ko-KR" b="1" i="1" dirty="0" smtClean="0">
                  <a:latin typeface="Cambria Math" panose="02040503050406030204" pitchFamily="18" charset="0"/>
                </a:endParaRPr>
              </a:p>
              <a:p>
                <a:pPr lvl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∴ </m:t>
                        </m:r>
                        <m: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ko-KR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ko-KR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ko-KR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𝒎𝑨</m:t>
                    </m:r>
                  </m:oMath>
                </a14:m>
                <a:endParaRPr lang="en-US" altLang="ko-KR" b="1" dirty="0" smtClean="0">
                  <a:solidFill>
                    <a:srgbClr val="A50021"/>
                  </a:solidFill>
                </a:endParaRPr>
              </a:p>
            </p:txBody>
          </p:sp>
        </mc:Choice>
        <mc:Fallback>
          <p:sp>
            <p:nvSpPr>
              <p:cNvPr id="7174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337" y="679451"/>
                <a:ext cx="8943405" cy="5946775"/>
              </a:xfrm>
              <a:blipFill>
                <a:blip r:embed="rId3"/>
                <a:stretch>
                  <a:fillRect l="-1431" t="-10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89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426080"/>
              </p:ext>
            </p:extLst>
          </p:nvPr>
        </p:nvGraphicFramePr>
        <p:xfrm>
          <a:off x="4024445" y="1483772"/>
          <a:ext cx="397668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0" name="Equation" r:id="rId4" imgW="2146300" imgH="508000" progId="Equation.3">
                  <p:embed/>
                </p:oleObj>
              </mc:Choice>
              <mc:Fallback>
                <p:oleObj name="Equation" r:id="rId4" imgW="2146300" imgH="508000" progId="Equation.3">
                  <p:embed/>
                  <p:pic>
                    <p:nvPicPr>
                      <p:cNvPr id="3789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445" y="1483772"/>
                        <a:ext cx="397668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125677"/>
              </p:ext>
            </p:extLst>
          </p:nvPr>
        </p:nvGraphicFramePr>
        <p:xfrm>
          <a:off x="4024792" y="2413015"/>
          <a:ext cx="3576637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1" name="Equation" r:id="rId6" imgW="1930400" imgH="850900" progId="Equation.3">
                  <p:embed/>
                </p:oleObj>
              </mc:Choice>
              <mc:Fallback>
                <p:oleObj name="Equation" r:id="rId6" imgW="1930400" imgH="850900" progId="Equation.3">
                  <p:embed/>
                  <p:pic>
                    <p:nvPicPr>
                      <p:cNvPr id="3789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792" y="2413015"/>
                        <a:ext cx="3576637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520" y="3947024"/>
            <a:ext cx="2177546" cy="20529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60249" y="4165372"/>
            <a:ext cx="3456384" cy="18655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6816" y="3761584"/>
            <a:ext cx="2638298" cy="231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819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/>
              <a:t>Homework</a:t>
            </a:r>
            <a:endParaRPr lang="ko-KR" altLang="en-US" sz="2400" smtClean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 smtClean="0">
                <a:solidFill>
                  <a:srgbClr val="0070C0"/>
                </a:solidFill>
                <a:latin typeface="Arial Black" pitchFamily="34" charset="0"/>
              </a:rPr>
              <a:t>Homework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 smtClean="0"/>
              <a:t>Read </a:t>
            </a:r>
            <a:r>
              <a:rPr lang="en-US" altLang="ko-KR" sz="2000" b="1" dirty="0" smtClean="0"/>
              <a:t>Text Chapter </a:t>
            </a:r>
            <a:r>
              <a:rPr lang="en-US" altLang="ko-KR" sz="2000" b="1" dirty="0" smtClean="0"/>
              <a:t>10. </a:t>
            </a:r>
            <a:endParaRPr lang="en-US" altLang="ko-KR" sz="2000" b="1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 smtClean="0"/>
              <a:t>Prepare Presentation</a:t>
            </a:r>
          </a:p>
          <a:p>
            <a:pPr>
              <a:defRPr/>
            </a:pPr>
            <a:endParaRPr lang="ko-KR" alt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Diode and its basic characteristics</a:t>
            </a:r>
            <a:endParaRPr lang="ko-KR" altLang="en-US" dirty="0" smtClean="0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340660" y="819409"/>
            <a:ext cx="9073008" cy="576064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 smtClean="0">
                <a:solidFill>
                  <a:srgbClr val="0070C0"/>
                </a:solidFill>
              </a:rPr>
              <a:t>The Diode and its basic characteristics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r>
              <a:rPr lang="en-US" altLang="ko-KR" b="1" dirty="0" smtClean="0"/>
              <a:t>Diode</a:t>
            </a:r>
          </a:p>
          <a:p>
            <a:pPr lvl="1"/>
            <a:r>
              <a:rPr lang="en-US" altLang="ko-KR" b="1" dirty="0" smtClean="0"/>
              <a:t>two-terminal electronic device</a:t>
            </a:r>
          </a:p>
          <a:p>
            <a:pPr lvl="1"/>
            <a:r>
              <a:rPr lang="en-US" altLang="ko-KR" b="1" i="1" dirty="0" smtClean="0">
                <a:solidFill>
                  <a:srgbClr val="A50021"/>
                </a:solidFill>
              </a:rPr>
              <a:t>forward bias</a:t>
            </a:r>
            <a:r>
              <a:rPr lang="en-US" altLang="ko-KR" b="1" dirty="0" smtClean="0"/>
              <a:t>; conducts current</a:t>
            </a:r>
          </a:p>
          <a:p>
            <a:pPr lvl="1"/>
            <a:r>
              <a:rPr lang="en-US" altLang="ko-KR" b="1" i="1" dirty="0" smtClean="0">
                <a:solidFill>
                  <a:srgbClr val="A50021"/>
                </a:solidFill>
              </a:rPr>
              <a:t>reverse bias</a:t>
            </a:r>
            <a:r>
              <a:rPr lang="en-US" altLang="ko-KR" b="1" dirty="0" smtClean="0"/>
              <a:t>; refuses to conduct current</a:t>
            </a:r>
          </a:p>
          <a:p>
            <a:pPr lvl="1"/>
            <a:r>
              <a:rPr lang="en-US" altLang="ko-KR" b="1" dirty="0" smtClean="0"/>
              <a:t>“</a:t>
            </a:r>
            <a:r>
              <a:rPr lang="en-US" altLang="ko-KR" b="1" i="1" dirty="0" smtClean="0">
                <a:solidFill>
                  <a:srgbClr val="A50021"/>
                </a:solidFill>
              </a:rPr>
              <a:t>check</a:t>
            </a:r>
            <a:r>
              <a:rPr lang="en-US" altLang="ko-KR" b="1" dirty="0" smtClean="0"/>
              <a:t> “ valves or “</a:t>
            </a:r>
            <a:r>
              <a:rPr lang="en-US" altLang="ko-KR" b="1" i="1" dirty="0" smtClean="0">
                <a:solidFill>
                  <a:srgbClr val="A50021"/>
                </a:solidFill>
              </a:rPr>
              <a:t>flapper</a:t>
            </a:r>
            <a:r>
              <a:rPr lang="en-US" altLang="ko-KR" b="1" dirty="0" smtClean="0"/>
              <a:t>” valves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293096"/>
            <a:ext cx="1278647" cy="13681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4542221"/>
            <a:ext cx="4600406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88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to Semiconductors</a:t>
            </a:r>
            <a:endParaRPr lang="ko-KR" altLang="en-US" dirty="0" smtClean="0"/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>
          <a:xfrm>
            <a:off x="416496" y="593725"/>
            <a:ext cx="8905305" cy="5938838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ko-KR" sz="2800" b="1" dirty="0" smtClean="0">
                <a:solidFill>
                  <a:srgbClr val="0070C0"/>
                </a:solidFill>
              </a:rPr>
              <a:t>Introduction to Semiconductors 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ko-KR" b="1" dirty="0" smtClean="0"/>
              <a:t>Elements surrounding silicon in periodic table</a:t>
            </a:r>
          </a:p>
          <a:p>
            <a:pPr lvl="1">
              <a:spcBef>
                <a:spcPct val="0"/>
              </a:spcBef>
            </a:pPr>
            <a:r>
              <a:rPr lang="en-US" altLang="ko-KR" b="1" dirty="0" smtClean="0"/>
              <a:t>group four elements</a:t>
            </a:r>
          </a:p>
          <a:p>
            <a:pPr lvl="1">
              <a:spcBef>
                <a:spcPct val="0"/>
              </a:spcBef>
            </a:pPr>
            <a:r>
              <a:rPr lang="en-US" altLang="ko-KR" b="1" i="1" dirty="0" smtClean="0"/>
              <a:t>covalent bonds</a:t>
            </a:r>
          </a:p>
          <a:p>
            <a:pPr lvl="1">
              <a:spcBef>
                <a:spcPct val="0"/>
              </a:spcBef>
            </a:pPr>
            <a:r>
              <a:rPr lang="en-US" altLang="ko-KR" b="1" dirty="0" smtClean="0"/>
              <a:t>form crystal  </a:t>
            </a:r>
            <a:r>
              <a:rPr lang="en-US" altLang="ko-KR" b="1" dirty="0" smtClean="0"/>
              <a:t>lattice → </a:t>
            </a:r>
            <a:r>
              <a:rPr lang="en-US" altLang="ko-KR" b="1" dirty="0" smtClean="0"/>
              <a:t>poor conductor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212976"/>
            <a:ext cx="2664296" cy="26604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852936"/>
            <a:ext cx="3816424" cy="323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910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to Semiconductors</a:t>
            </a:r>
            <a:endParaRPr lang="ko-KR" altLang="en-US" dirty="0" smtClean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ko-KR" b="1" dirty="0" smtClean="0"/>
              <a:t>Dopping</a:t>
            </a:r>
          </a:p>
          <a:p>
            <a:pPr lvl="1">
              <a:spcBef>
                <a:spcPts val="600"/>
              </a:spcBef>
            </a:pPr>
            <a:r>
              <a:rPr lang="en-US" altLang="ko-KR" b="1" i="1" dirty="0" smtClean="0">
                <a:solidFill>
                  <a:srgbClr val="A50021"/>
                </a:solidFill>
              </a:rPr>
              <a:t>intrinsic</a:t>
            </a:r>
            <a:r>
              <a:rPr lang="en-US" altLang="ko-KR" b="1" dirty="0" smtClean="0"/>
              <a:t> ; pure silicon</a:t>
            </a:r>
          </a:p>
          <a:p>
            <a:pPr lvl="1">
              <a:spcBef>
                <a:spcPts val="600"/>
              </a:spcBef>
            </a:pPr>
            <a:r>
              <a:rPr lang="en-US" altLang="ko-KR" b="1" i="1" dirty="0" smtClean="0">
                <a:solidFill>
                  <a:srgbClr val="A50021"/>
                </a:solidFill>
              </a:rPr>
              <a:t>dopants</a:t>
            </a:r>
            <a:r>
              <a:rPr lang="en-US" altLang="ko-KR" b="1" dirty="0" smtClean="0"/>
              <a:t> ; impurities</a:t>
            </a:r>
          </a:p>
          <a:p>
            <a:pPr>
              <a:spcBef>
                <a:spcPts val="600"/>
              </a:spcBef>
            </a:pPr>
            <a:r>
              <a:rPr lang="en-US" altLang="ko-KR" b="1" dirty="0" smtClean="0"/>
              <a:t>n-Type silicon</a:t>
            </a:r>
          </a:p>
          <a:p>
            <a:pPr lvl="1">
              <a:spcBef>
                <a:spcPts val="600"/>
              </a:spcBef>
            </a:pPr>
            <a:r>
              <a:rPr lang="en-US" altLang="ko-KR" b="1" i="1" dirty="0" smtClean="0">
                <a:solidFill>
                  <a:srgbClr val="A50021"/>
                </a:solidFill>
              </a:rPr>
              <a:t>donor</a:t>
            </a:r>
          </a:p>
          <a:p>
            <a:pPr lvl="1">
              <a:spcBef>
                <a:spcPts val="600"/>
              </a:spcBef>
            </a:pPr>
            <a:r>
              <a:rPr lang="en-US" altLang="ko-KR" b="1" dirty="0" smtClean="0"/>
              <a:t>Phosphorus</a:t>
            </a:r>
          </a:p>
          <a:p>
            <a:pPr lvl="1">
              <a:spcBef>
                <a:spcPts val="600"/>
              </a:spcBef>
            </a:pPr>
            <a:r>
              <a:rPr lang="en-US" altLang="ko-KR" b="1" dirty="0" smtClean="0"/>
              <a:t>free electron</a:t>
            </a:r>
          </a:p>
          <a:p>
            <a:pPr>
              <a:spcBef>
                <a:spcPts val="600"/>
              </a:spcBef>
            </a:pPr>
            <a:r>
              <a:rPr lang="en-US" altLang="ko-KR" b="1" dirty="0" smtClean="0"/>
              <a:t>p-Type silicon</a:t>
            </a:r>
          </a:p>
          <a:p>
            <a:pPr lvl="1">
              <a:spcBef>
                <a:spcPts val="600"/>
              </a:spcBef>
            </a:pPr>
            <a:r>
              <a:rPr lang="en-US" altLang="ko-KR" b="1" i="1" dirty="0" smtClean="0">
                <a:solidFill>
                  <a:srgbClr val="A50021"/>
                </a:solidFill>
              </a:rPr>
              <a:t>acceptor</a:t>
            </a:r>
          </a:p>
          <a:p>
            <a:pPr lvl="1">
              <a:spcBef>
                <a:spcPts val="600"/>
              </a:spcBef>
            </a:pPr>
            <a:r>
              <a:rPr lang="en-US" altLang="ko-KR" b="1" dirty="0" smtClean="0"/>
              <a:t>Boron</a:t>
            </a:r>
          </a:p>
          <a:p>
            <a:pPr lvl="1">
              <a:spcBef>
                <a:spcPts val="600"/>
              </a:spcBef>
            </a:pPr>
            <a:r>
              <a:rPr lang="en-US" altLang="ko-KR" b="1" dirty="0" smtClean="0"/>
              <a:t>hole</a:t>
            </a:r>
            <a:endParaRPr lang="ko-KR" altLang="en-US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918" y="4581128"/>
            <a:ext cx="3383508" cy="17281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492896"/>
            <a:ext cx="3396742" cy="164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644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a p-n junction diode works</a:t>
            </a:r>
            <a:endParaRPr lang="ko-KR" altLang="en-US" dirty="0" smtClean="0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>
          <a:xfrm>
            <a:off x="355438" y="732185"/>
            <a:ext cx="9073008" cy="576064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How a p-n junction diode works </a:t>
            </a:r>
          </a:p>
          <a:p>
            <a:r>
              <a:rPr lang="en-US" altLang="ko-KR" b="1" i="1" dirty="0" smtClean="0"/>
              <a:t>p-n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junction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depletion </a:t>
            </a:r>
            <a:r>
              <a:rPr lang="en-US" altLang="ko-KR" b="1" dirty="0" smtClean="0"/>
              <a:t>region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ko-KR" altLang="en-US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741" y="1556792"/>
            <a:ext cx="5820494" cy="16561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800" y="4025647"/>
            <a:ext cx="5478608" cy="243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83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a p-n junction diode works</a:t>
            </a:r>
            <a:endParaRPr lang="ko-KR" altLang="en-US" dirty="0" smtClean="0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>
          <a:xfrm>
            <a:off x="200472" y="732185"/>
            <a:ext cx="9073008" cy="5760640"/>
          </a:xfrm>
        </p:spPr>
        <p:txBody>
          <a:bodyPr/>
          <a:lstStyle/>
          <a:p>
            <a:r>
              <a:rPr lang="en-US" altLang="ko-KR" b="1" i="1" dirty="0" smtClean="0">
                <a:solidFill>
                  <a:srgbClr val="A50021"/>
                </a:solidFill>
              </a:rPr>
              <a:t>Drift</a:t>
            </a:r>
            <a:r>
              <a:rPr lang="en-US" altLang="ko-KR" b="1" i="1" dirty="0" smtClean="0"/>
              <a:t> and </a:t>
            </a:r>
            <a:r>
              <a:rPr lang="en-US" altLang="ko-KR" b="1" i="1" dirty="0" smtClean="0">
                <a:solidFill>
                  <a:srgbClr val="A50021"/>
                </a:solidFill>
              </a:rPr>
              <a:t>diffusion currents </a:t>
            </a:r>
            <a:r>
              <a:rPr lang="en-US" altLang="ko-KR" b="1" i="1" dirty="0" smtClean="0"/>
              <a:t>in a p-n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junction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ko-KR" altLang="en-US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4" y="1484784"/>
            <a:ext cx="3816424" cy="486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28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a p-n junction diode works</a:t>
            </a:r>
            <a:endParaRPr lang="ko-KR" altLang="en-US" dirty="0" smtClean="0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>
          <a:xfrm>
            <a:off x="200472" y="732185"/>
            <a:ext cx="9073008" cy="5760640"/>
          </a:xfrm>
        </p:spPr>
        <p:txBody>
          <a:bodyPr/>
          <a:lstStyle/>
          <a:p>
            <a:r>
              <a:rPr lang="en-US" altLang="ko-KR" b="1" i="1" dirty="0" smtClean="0">
                <a:solidFill>
                  <a:srgbClr val="A50021"/>
                </a:solidFill>
              </a:rPr>
              <a:t>Forward- </a:t>
            </a:r>
            <a:r>
              <a:rPr lang="en-US" altLang="ko-KR" b="1" i="1" dirty="0" smtClean="0"/>
              <a:t>and </a:t>
            </a:r>
            <a:r>
              <a:rPr lang="en-US" altLang="ko-KR" b="1" i="1" dirty="0" smtClean="0">
                <a:solidFill>
                  <a:srgbClr val="A50021"/>
                </a:solidFill>
              </a:rPr>
              <a:t>reverse-biased</a:t>
            </a:r>
            <a:r>
              <a:rPr lang="en-US" altLang="ko-KR" b="1" i="1" dirty="0" smtClean="0"/>
              <a:t>  p-n</a:t>
            </a:r>
            <a:r>
              <a:rPr lang="en-US" altLang="ko-KR" b="1" dirty="0" smtClean="0"/>
              <a:t> junctions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ko-KR" altLang="en-US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640397"/>
            <a:ext cx="7026949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278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a p-n junction diode works</a:t>
            </a:r>
            <a:endParaRPr lang="ko-KR" altLang="en-US" dirty="0" smtClean="0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>
          <a:xfrm>
            <a:off x="200472" y="732185"/>
            <a:ext cx="4680520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b="1" i="1" dirty="0" smtClean="0">
                <a:solidFill>
                  <a:srgbClr val="A50021"/>
                </a:solidFill>
              </a:rPr>
              <a:t>The Ideal Diode Model</a:t>
            </a:r>
            <a:endParaRPr lang="en-US" altLang="ko-KR" sz="2800" b="1" dirty="0" smtClean="0"/>
          </a:p>
          <a:p>
            <a:r>
              <a:rPr lang="en-US" altLang="ko-KR" b="1" dirty="0" smtClean="0"/>
              <a:t>Actual diode and symbolic representation structure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Ideal diode and circuit models 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ko-KR" altLang="en-US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1124744"/>
            <a:ext cx="3855554" cy="20882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9" y="3861048"/>
            <a:ext cx="2929375" cy="18722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3861048"/>
            <a:ext cx="4790451" cy="250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001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19346</TotalTime>
  <Words>430</Words>
  <Application>Microsoft Office PowerPoint</Application>
  <PresentationFormat>A4 용지(210x297mm)</PresentationFormat>
  <Paragraphs>162</Paragraphs>
  <Slides>21</Slides>
  <Notes>3</Notes>
  <HiddenSlides>0</HiddenSlides>
  <MMClips>0</MMClips>
  <ScaleCrop>false</ScaleCrop>
  <HeadingPairs>
    <vt:vector size="10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  <vt:variant>
        <vt:lpstr>재구성한 쇼</vt:lpstr>
      </vt:variant>
      <vt:variant>
        <vt:i4>1</vt:i4>
      </vt:variant>
    </vt:vector>
  </HeadingPairs>
  <TitlesOfParts>
    <vt:vector size="42" baseType="lpstr">
      <vt:lpstr>HY각헤드라인M</vt:lpstr>
      <vt:lpstr>HY견고딕</vt:lpstr>
      <vt:lpstr>HY동녘M</vt:lpstr>
      <vt:lpstr>HY목판L</vt:lpstr>
      <vt:lpstr>HY헤드라인M</vt:lpstr>
      <vt:lpstr>-갯마을M</vt:lpstr>
      <vt:lpstr>굴림</vt:lpstr>
      <vt:lpstr>돋움</vt:lpstr>
      <vt:lpstr>맑은 고딕</vt:lpstr>
      <vt:lpstr>Arial</vt:lpstr>
      <vt:lpstr>Arial Black</vt:lpstr>
      <vt:lpstr>Cambria Math</vt:lpstr>
      <vt:lpstr>Microsoft Sans Serif</vt:lpstr>
      <vt:lpstr>Times New Roman</vt:lpstr>
      <vt:lpstr>Verdana</vt:lpstr>
      <vt:lpstr>Wingdings</vt:lpstr>
      <vt:lpstr>Wingdings 2</vt:lpstr>
      <vt:lpstr>기본 디자인</vt:lpstr>
      <vt:lpstr>1_기본 디자인</vt:lpstr>
      <vt:lpstr>Microsoft Equation 3.0</vt:lpstr>
      <vt:lpstr>Introduction to  Electric and Electronics </vt:lpstr>
      <vt:lpstr>Learning Objectives</vt:lpstr>
      <vt:lpstr>The Diode and its basic characteristics</vt:lpstr>
      <vt:lpstr>Introduction to Semiconductors</vt:lpstr>
      <vt:lpstr>Introduction to Semiconductors</vt:lpstr>
      <vt:lpstr>How a p-n junction diode works</vt:lpstr>
      <vt:lpstr>How a p-n junction diode works</vt:lpstr>
      <vt:lpstr>How a p-n junction diode works</vt:lpstr>
      <vt:lpstr>How a p-n junction diode works</vt:lpstr>
      <vt:lpstr>How a p-n junction diode works</vt:lpstr>
      <vt:lpstr>Rectifier circuits and power supplies</vt:lpstr>
      <vt:lpstr>Rectifier circuits and power supplies</vt:lpstr>
      <vt:lpstr>Power Supply Circuits</vt:lpstr>
      <vt:lpstr>Clipper </vt:lpstr>
      <vt:lpstr>Clamper </vt:lpstr>
      <vt:lpstr>Real silicon Diode</vt:lpstr>
      <vt:lpstr>Real silicon Diode</vt:lpstr>
      <vt:lpstr>Photo Diode, LED, and Schottky Diode</vt:lpstr>
      <vt:lpstr>The Zener  or Avalanche Diode</vt:lpstr>
      <vt:lpstr>Load Lines and Graphical Solutions</vt:lpstr>
      <vt:lpstr>Homework</vt:lpstr>
      <vt:lpstr>재구성한 쇼1</vt:lpstr>
    </vt:vector>
  </TitlesOfParts>
  <Company>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user</cp:lastModifiedBy>
  <cp:revision>449</cp:revision>
  <cp:lastPrinted>2016-09-01T05:52:57Z</cp:lastPrinted>
  <dcterms:created xsi:type="dcterms:W3CDTF">2002-01-22T02:34:19Z</dcterms:created>
  <dcterms:modified xsi:type="dcterms:W3CDTF">2022-11-09T13:26:58Z</dcterms:modified>
</cp:coreProperties>
</file>