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50" r:id="rId2"/>
  </p:sldMasterIdLst>
  <p:notesMasterIdLst>
    <p:notesMasterId r:id="rId41"/>
  </p:notesMasterIdLst>
  <p:handoutMasterIdLst>
    <p:handoutMasterId r:id="rId42"/>
  </p:handoutMasterIdLst>
  <p:sldIdLst>
    <p:sldId id="256" r:id="rId3"/>
    <p:sldId id="257" r:id="rId4"/>
    <p:sldId id="290" r:id="rId5"/>
    <p:sldId id="328" r:id="rId6"/>
    <p:sldId id="329" r:id="rId7"/>
    <p:sldId id="330" r:id="rId8"/>
    <p:sldId id="331" r:id="rId9"/>
    <p:sldId id="332" r:id="rId10"/>
    <p:sldId id="324" r:id="rId11"/>
    <p:sldId id="310" r:id="rId12"/>
    <p:sldId id="333" r:id="rId13"/>
    <p:sldId id="334" r:id="rId14"/>
    <p:sldId id="335" r:id="rId15"/>
    <p:sldId id="336" r:id="rId16"/>
    <p:sldId id="337" r:id="rId17"/>
    <p:sldId id="338" r:id="rId18"/>
    <p:sldId id="343" r:id="rId19"/>
    <p:sldId id="339" r:id="rId20"/>
    <p:sldId id="340" r:id="rId21"/>
    <p:sldId id="341" r:id="rId22"/>
    <p:sldId id="342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289" r:id="rId40"/>
  </p:sldIdLst>
  <p:sldSz cx="9906000" cy="6858000" type="A4"/>
  <p:notesSz cx="6735763" cy="9866313"/>
  <p:custShowLst>
    <p:custShow name="재구성한 쇼1" id="0">
      <p:sldLst>
        <p:sld r:id="rId3"/>
      </p:sldLst>
    </p:custShow>
  </p:custShow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pos="1578">
          <p15:clr>
            <a:srgbClr val="A4A3A4"/>
          </p15:clr>
        </p15:guide>
        <p15:guide id="4" pos="1714">
          <p15:clr>
            <a:srgbClr val="A4A3A4"/>
          </p15:clr>
        </p15:guide>
        <p15:guide id="5" pos="3710">
          <p15:clr>
            <a:srgbClr val="A4A3A4"/>
          </p15:clr>
        </p15:guide>
        <p15:guide id="6" pos="5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0021"/>
    <a:srgbClr val="009AC6"/>
    <a:srgbClr val="66CCF5"/>
    <a:srgbClr val="0099D7"/>
    <a:srgbClr val="0099E7"/>
    <a:srgbClr val="66CCF0"/>
    <a:srgbClr val="1E03E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9762" autoAdjust="0"/>
  </p:normalViewPr>
  <p:slideViewPr>
    <p:cSldViewPr snapToObjects="1">
      <p:cViewPr varScale="1">
        <p:scale>
          <a:sx n="111" d="100"/>
          <a:sy n="111" d="100"/>
        </p:scale>
        <p:origin x="1200" y="84"/>
      </p:cViewPr>
      <p:guideLst>
        <p:guide orient="horz" pos="1797"/>
        <p:guide orient="horz" pos="890"/>
        <p:guide pos="1578"/>
        <p:guide pos="1714"/>
        <p:guide pos="3710"/>
        <p:guide pos="5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1296" y="-96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7C2B24F-F095-47FA-8B30-7B561CC46A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5325" y="738188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63F77CA8-EFBD-4465-B3E9-3E00CBF80F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0" y="6597650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ko-KR" sz="1800" smtClean="0">
              <a:solidFill>
                <a:schemeClr val="bg1"/>
              </a:solidFill>
              <a:ea typeface="HY헤드라인M" panose="02030600000101010101" pitchFamily="18" charset="-127"/>
              <a:sym typeface="Wingdings 2" panose="05020102010507070707" pitchFamily="18" charset="2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ltGray">
          <a:xfrm>
            <a:off x="0" y="6742113"/>
            <a:ext cx="9906000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639763" y="24923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39763" y="2840038"/>
            <a:ext cx="3808412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448175" y="25558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ltGray">
          <a:xfrm>
            <a:off x="0" y="0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600" i="1" smtClean="0">
                <a:solidFill>
                  <a:schemeClr val="bg1"/>
                </a:solidFill>
              </a:rPr>
              <a:t>Pusan National University </a:t>
            </a:r>
            <a:endParaRPr lang="en-US" altLang="ko-KR" sz="1000" smtClean="0">
              <a:solidFill>
                <a:schemeClr val="bg1"/>
              </a:solidFill>
            </a:endParaRPr>
          </a:p>
        </p:txBody>
      </p: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0" y="84138"/>
            <a:ext cx="7113588" cy="357187"/>
            <a:chOff x="0" y="53"/>
            <a:chExt cx="5569" cy="225"/>
          </a:xfrm>
        </p:grpSpPr>
        <p:sp>
          <p:nvSpPr>
            <p:cNvPr id="11" name="Line 1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7" name="Picture 29" descr="sub06_img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884238"/>
            <a:ext cx="958850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1423988" y="1552575"/>
            <a:ext cx="1851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400" i="1" smtClean="0">
                <a:solidFill>
                  <a:srgbClr val="99CC00"/>
                </a:solidFill>
                <a:latin typeface="Arial Black" pitchFamily="34" charset="0"/>
              </a:rPr>
              <a:t>power</a:t>
            </a: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2986088" y="1411288"/>
            <a:ext cx="170656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4600" i="1" smtClean="0">
                <a:latin typeface="Arial Black" pitchFamily="34" charset="0"/>
              </a:rPr>
              <a:t>PNU</a:t>
            </a: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1473200" y="1482725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i="1" smtClean="0">
                <a:solidFill>
                  <a:schemeClr val="bg2"/>
                </a:solidFill>
                <a:latin typeface="Arial Black" pitchFamily="34" charset="0"/>
              </a:rPr>
              <a:t> </a:t>
            </a:r>
            <a:r>
              <a:rPr lang="ko-KR" altLang="en-US" sz="1600" i="1" smtClean="0">
                <a:solidFill>
                  <a:schemeClr val="bg2"/>
                </a:solidFill>
                <a:latin typeface="Arial Black" pitchFamily="34" charset="0"/>
              </a:rPr>
              <a:t>세계로   미래로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807864" y="2996952"/>
            <a:ext cx="3497064" cy="661988"/>
          </a:xfrm>
        </p:spPr>
        <p:txBody>
          <a:bodyPr rIns="90000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0021" y="4149080"/>
            <a:ext cx="4508103" cy="17526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endParaRPr lang="ko-KR" altLang="ko-KR"/>
          </a:p>
        </p:txBody>
      </p:sp>
      <p:pic>
        <p:nvPicPr>
          <p:cNvPr id="21" name="Picture 16" descr="https://search.pstatic.net/common/?src=http%3A%2F%2Fshopping.phinf.naver.net%2Fmain_2407405%2F24074056059.20200907235600.jpg&amp;type=sc960_83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842" y="1045147"/>
            <a:ext cx="459296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79643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9500" y="-11113"/>
            <a:ext cx="2476500" cy="63928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-11113"/>
            <a:ext cx="7277100" cy="63928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03890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42130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126038" y="765175"/>
            <a:ext cx="4559300" cy="27320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126038" y="3649663"/>
            <a:ext cx="4559300" cy="27320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89474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98223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968162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3069451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0388" y="2122488"/>
            <a:ext cx="4279900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92688" y="2122488"/>
            <a:ext cx="4281487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235848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15832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08384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579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 bwMode="auto">
          <a:xfrm flipV="1">
            <a:off x="2360613" y="1268760"/>
            <a:ext cx="72009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836712"/>
            <a:ext cx="9073008" cy="5760640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250462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3186398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63282523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56029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96125" y="812800"/>
            <a:ext cx="2178050" cy="54959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0388" y="812800"/>
            <a:ext cx="6383337" cy="54959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27343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8796096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28098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99104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90808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7607131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5525730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6338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ChangeArrowheads="1"/>
          </p:cNvSpPr>
          <p:nvPr/>
        </p:nvSpPr>
        <p:spPr bwMode="ltGray">
          <a:xfrm>
            <a:off x="0" y="0"/>
            <a:ext cx="9906000" cy="549275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ko-KR" sz="1800" smtClean="0">
              <a:solidFill>
                <a:schemeClr val="bg1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ltGray">
          <a:xfrm>
            <a:off x="0" y="-11113"/>
            <a:ext cx="9906000" cy="54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86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692150"/>
            <a:ext cx="9269413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1</a:t>
            </a:r>
            <a:endParaRPr lang="ko-KR" altLang="en-US" smtClean="0"/>
          </a:p>
          <a:p>
            <a:pPr lvl="1"/>
            <a:r>
              <a:rPr lang="en-US" altLang="ko-KR" smtClean="0"/>
              <a:t>2</a:t>
            </a:r>
            <a:endParaRPr lang="ko-KR" altLang="en-US" smtClean="0"/>
          </a:p>
          <a:p>
            <a:pPr lvl="2"/>
            <a:r>
              <a:rPr lang="en-US" altLang="ko-KR" smtClean="0"/>
              <a:t>3</a:t>
            </a:r>
            <a:endParaRPr lang="ko-KR" altLang="en-US" smtClean="0"/>
          </a:p>
          <a:p>
            <a:pPr lvl="3"/>
            <a:r>
              <a:rPr lang="en-US" altLang="ko-KR" smtClean="0"/>
              <a:t>4</a:t>
            </a:r>
            <a:endParaRPr lang="ko-KR" altLang="en-US" smtClean="0"/>
          </a:p>
          <a:p>
            <a:pPr lvl="4"/>
            <a:r>
              <a:rPr lang="en-US" altLang="ko-KR" smtClean="0"/>
              <a:t>5</a:t>
            </a:r>
            <a:endParaRPr lang="ko-KR" altLang="en-US" smtClean="0"/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ltGray">
          <a:xfrm>
            <a:off x="0" y="6624638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 smtClean="0">
                <a:solidFill>
                  <a:schemeClr val="bg1"/>
                </a:solidFill>
                <a:latin typeface="HY목판L" pitchFamily="18" charset="-127"/>
                <a:ea typeface="HY목판L" pitchFamily="18" charset="-127"/>
              </a:rPr>
              <a:t>      Advanced Broadcasting &amp; Communications Lab.</a:t>
            </a:r>
            <a:endParaRPr lang="en-US" altLang="ko-KR" sz="1800" smtClean="0">
              <a:solidFill>
                <a:schemeClr val="bg1"/>
              </a:solidFill>
              <a:latin typeface="HY목판L" pitchFamily="18" charset="-127"/>
              <a:ea typeface="HY목판L" pitchFamily="18" charset="-127"/>
              <a:sym typeface="Wingdings 2" panose="05020102010507070707" pitchFamily="18" charset="2"/>
            </a:endParaRPr>
          </a:p>
        </p:txBody>
      </p:sp>
      <p:sp>
        <p:nvSpPr>
          <p:cNvPr id="1030" name="Oval 8"/>
          <p:cNvSpPr>
            <a:spLocks noChangeArrowheads="1"/>
          </p:cNvSpPr>
          <p:nvPr/>
        </p:nvSpPr>
        <p:spPr bwMode="ltGray">
          <a:xfrm>
            <a:off x="8913813" y="6616700"/>
            <a:ext cx="468312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D788C6AC-0ED4-49BC-B78C-33D12D5B4A82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 smtClean="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ltGray">
          <a:xfrm>
            <a:off x="4592638" y="6742113"/>
            <a:ext cx="4122737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32" name="Group 28"/>
          <p:cNvGrpSpPr>
            <a:grpSpLocks/>
          </p:cNvGrpSpPr>
          <p:nvPr/>
        </p:nvGrpSpPr>
        <p:grpSpPr bwMode="auto">
          <a:xfrm>
            <a:off x="6350" y="128588"/>
            <a:ext cx="6465888" cy="357187"/>
            <a:chOff x="0" y="53"/>
            <a:chExt cx="5569" cy="225"/>
          </a:xfrm>
        </p:grpSpPr>
        <p:sp>
          <p:nvSpPr>
            <p:cNvPr id="1037" name="Line 29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8" name="Line 30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9" name="Line 31"/>
            <p:cNvSpPr>
              <a:spLocks noChangeShapeType="1"/>
            </p:cNvSpPr>
            <p:nvPr userDrawn="1"/>
          </p:nvSpPr>
          <p:spPr bwMode="ltGray">
            <a:xfrm>
              <a:off x="0" y="17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0" name="Line 32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1" name="Line 33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2" name="Line 34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33" name="Group 43"/>
          <p:cNvGrpSpPr>
            <a:grpSpLocks/>
          </p:cNvGrpSpPr>
          <p:nvPr/>
        </p:nvGrpSpPr>
        <p:grpSpPr bwMode="auto">
          <a:xfrm>
            <a:off x="180975" y="84138"/>
            <a:ext cx="1643063" cy="427037"/>
            <a:chOff x="135" y="621"/>
            <a:chExt cx="1035" cy="269"/>
          </a:xfrm>
        </p:grpSpPr>
        <p:sp>
          <p:nvSpPr>
            <p:cNvPr id="1034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 smtClean="0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1035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 smtClean="0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1036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 smtClean="0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4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Blip>
          <a:blip r:embed="rId15"/>
        </a:buBlip>
        <a:defRPr kumimoji="1" sz="20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ltGray">
          <a:xfrm>
            <a:off x="0" y="6538913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 smtClean="0">
                <a:solidFill>
                  <a:schemeClr val="bg1"/>
                </a:solidFill>
              </a:rPr>
              <a:t>Broadcasting &amp; Communication Systems Lab.</a:t>
            </a:r>
            <a:endParaRPr lang="en-US" altLang="ko-KR" sz="1800" smtClean="0">
              <a:solidFill>
                <a:schemeClr val="bg1"/>
              </a:solidFill>
              <a:sym typeface="Wingdings 2" panose="05020102010507070707" pitchFamily="18" charset="2"/>
            </a:endParaRPr>
          </a:p>
        </p:txBody>
      </p:sp>
      <p:sp>
        <p:nvSpPr>
          <p:cNvPr id="2051" name="Oval 6"/>
          <p:cNvSpPr>
            <a:spLocks noChangeArrowheads="1"/>
          </p:cNvSpPr>
          <p:nvPr/>
        </p:nvSpPr>
        <p:spPr bwMode="ltGray">
          <a:xfrm>
            <a:off x="9261475" y="6569075"/>
            <a:ext cx="468313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5E8B36F9-94BC-44E9-B925-1A72A6CC3000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 smtClean="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2052" name="Line 7"/>
          <p:cNvSpPr>
            <a:spLocks noChangeShapeType="1"/>
          </p:cNvSpPr>
          <p:nvPr/>
        </p:nvSpPr>
        <p:spPr bwMode="ltGray">
          <a:xfrm>
            <a:off x="3625850" y="6669088"/>
            <a:ext cx="5430838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3" name="Line 21"/>
          <p:cNvSpPr>
            <a:spLocks noChangeShapeType="1"/>
          </p:cNvSpPr>
          <p:nvPr/>
        </p:nvSpPr>
        <p:spPr bwMode="auto">
          <a:xfrm>
            <a:off x="2273300" y="1196975"/>
            <a:ext cx="7545388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4" name="Rectangle 24"/>
          <p:cNvSpPr>
            <a:spLocks noChangeArrowheads="1"/>
          </p:cNvSpPr>
          <p:nvPr/>
        </p:nvSpPr>
        <p:spPr bwMode="ltGray">
          <a:xfrm>
            <a:off x="20638" y="-26988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endParaRPr lang="ko-KR" altLang="ko-KR" sz="1000" smtClean="0">
              <a:solidFill>
                <a:schemeClr val="bg1"/>
              </a:solidFill>
            </a:endParaRPr>
          </a:p>
        </p:txBody>
      </p:sp>
      <p:grpSp>
        <p:nvGrpSpPr>
          <p:cNvPr id="2055" name="Group 25"/>
          <p:cNvGrpSpPr>
            <a:grpSpLocks/>
          </p:cNvGrpSpPr>
          <p:nvPr/>
        </p:nvGrpSpPr>
        <p:grpSpPr bwMode="auto">
          <a:xfrm>
            <a:off x="0" y="44450"/>
            <a:ext cx="5961063" cy="357188"/>
            <a:chOff x="0" y="53"/>
            <a:chExt cx="5569" cy="225"/>
          </a:xfrm>
        </p:grpSpPr>
        <p:sp>
          <p:nvSpPr>
            <p:cNvPr id="2063" name="Line 2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4" name="Line 27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5" name="Line 28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6" name="Line 29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7" name="Line 30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8" name="Line 31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56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2122488"/>
            <a:ext cx="8713787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r>
              <a:rPr lang="en-US" altLang="ko-KR" smtClean="0"/>
              <a:t>z</a:t>
            </a:r>
            <a:endParaRPr lang="ko-KR" altLang="en-US" smtClean="0"/>
          </a:p>
        </p:txBody>
      </p:sp>
      <p:sp>
        <p:nvSpPr>
          <p:cNvPr id="2057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530225" y="557213"/>
            <a:ext cx="87137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Contents</a:t>
            </a:r>
          </a:p>
        </p:txBody>
      </p:sp>
      <p:sp>
        <p:nvSpPr>
          <p:cNvPr id="18" name="제목 1"/>
          <p:cNvSpPr txBox="1">
            <a:spLocks/>
          </p:cNvSpPr>
          <p:nvPr userDrawn="1"/>
        </p:nvSpPr>
        <p:spPr>
          <a:xfrm>
            <a:off x="-87313" y="44450"/>
            <a:ext cx="9906001" cy="54927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9pPr>
          </a:lstStyle>
          <a:p>
            <a:pPr algn="r">
              <a:defRPr/>
            </a:pPr>
            <a:r>
              <a:rPr lang="ko-KR" altLang="en-US" sz="2000" i="0" smtClean="0">
                <a:solidFill>
                  <a:schemeClr val="bg1"/>
                </a:solidFill>
                <a:latin typeface="Arial Black" pitchFamily="34" charset="0"/>
                <a:ea typeface="HY견고딕" pitchFamily="18" charset="-127"/>
              </a:rPr>
              <a:t>마스터 제목 스타일 편집</a:t>
            </a:r>
            <a:endParaRPr lang="ko-KR" altLang="en-US" sz="2000" i="0">
              <a:solidFill>
                <a:schemeClr val="bg1"/>
              </a:solidFill>
              <a:latin typeface="Arial Black" pitchFamily="34" charset="0"/>
              <a:ea typeface="HY견고딕" pitchFamily="18" charset="-127"/>
            </a:endParaRPr>
          </a:p>
        </p:txBody>
      </p:sp>
      <p:grpSp>
        <p:nvGrpSpPr>
          <p:cNvPr id="2059" name="Group 43"/>
          <p:cNvGrpSpPr>
            <a:grpSpLocks/>
          </p:cNvGrpSpPr>
          <p:nvPr userDrawn="1"/>
        </p:nvGrpSpPr>
        <p:grpSpPr bwMode="auto">
          <a:xfrm>
            <a:off x="-3175" y="44450"/>
            <a:ext cx="1643063" cy="427038"/>
            <a:chOff x="135" y="621"/>
            <a:chExt cx="1035" cy="269"/>
          </a:xfrm>
        </p:grpSpPr>
        <p:sp>
          <p:nvSpPr>
            <p:cNvPr id="22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 smtClean="0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23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 smtClean="0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24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 smtClean="0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91" r:id="rId2"/>
    <p:sldLayoutId id="2147484492" r:id="rId3"/>
    <p:sldLayoutId id="2147484493" r:id="rId4"/>
    <p:sldLayoutId id="2147484494" r:id="rId5"/>
    <p:sldLayoutId id="2147484495" r:id="rId6"/>
    <p:sldLayoutId id="2147484496" r:id="rId7"/>
    <p:sldLayoutId id="2147484497" r:id="rId8"/>
    <p:sldLayoutId id="2147484498" r:id="rId9"/>
    <p:sldLayoutId id="2147484499" r:id="rId10"/>
    <p:sldLayoutId id="2147484500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9pPr>
    </p:titleStyle>
    <p:bodyStyle>
      <a:lvl1pPr marL="533400" indent="-5334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295400" indent="-3810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3pPr>
      <a:lvl4pPr marL="17145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4pPr>
      <a:lvl5pPr marL="21717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5pPr>
      <a:lvl6pPr marL="2628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6pPr>
      <a:lvl7pPr marL="30861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7pPr>
      <a:lvl8pPr marL="35433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8pPr>
      <a:lvl9pPr marL="40005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2.png"/><Relationship Id="rId4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7.png"/><Relationship Id="rId4" Type="http://schemas.openxmlformats.org/officeDocument/2006/relationships/image" Target="../media/image2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39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0.wmf"/><Relationship Id="rId11" Type="http://schemas.openxmlformats.org/officeDocument/2006/relationships/image" Target="../media/image54.png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53.png"/><Relationship Id="rId4" Type="http://schemas.openxmlformats.org/officeDocument/2006/relationships/image" Target="../media/image49.wmf"/><Relationship Id="rId9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9.png"/><Relationship Id="rId4" Type="http://schemas.openxmlformats.org/officeDocument/2006/relationships/image" Target="../media/image68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1.png"/><Relationship Id="rId4" Type="http://schemas.openxmlformats.org/officeDocument/2006/relationships/image" Target="../media/image70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6363" y="3140968"/>
            <a:ext cx="4896544" cy="1065213"/>
          </a:xfrm>
        </p:spPr>
        <p:txBody>
          <a:bodyPr/>
          <a:lstStyle/>
          <a:p>
            <a:pPr algn="ctr" eaLnBrk="1" hangingPunct="1"/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Introduction to 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Electric and Electronics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endParaRPr lang="en-US" altLang="ko-KR" sz="2800" b="0" dirty="0" smtClean="0">
              <a:solidFill>
                <a:srgbClr val="A50021"/>
              </a:solidFill>
              <a:latin typeface="Arial Black" panose="020B0A04020102020204" pitchFamily="34" charset="0"/>
              <a:ea typeface="HY동녘M" pitchFamily="18" charset="-127"/>
              <a:cs typeface="Arial" panose="020B0604020202020204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3050" y="4545013"/>
            <a:ext cx="5400030" cy="649287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ko-KR" dirty="0" smtClean="0"/>
              <a:t>Chapter 2 – 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ko-KR" dirty="0" smtClean="0"/>
              <a:t>The Basic Laws of Circuit Analysis</a:t>
            </a:r>
          </a:p>
          <a:p>
            <a:pPr eaLnBrk="1" hangingPunct="1">
              <a:lnSpc>
                <a:spcPct val="90000"/>
              </a:lnSpc>
            </a:pPr>
            <a:endParaRPr lang="en-US" altLang="ko-KR" sz="32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624" y="3397712"/>
            <a:ext cx="2975840" cy="3251381"/>
          </a:xfrm>
          <a:prstGeom prst="rect">
            <a:avLst/>
          </a:prstGeom>
        </p:spPr>
      </p:pic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ea typeface="굴림" panose="020B0600000101010101" pitchFamily="50" charset="-127"/>
              </a:rPr>
              <a:t>Kirchhoff’s Law</a:t>
            </a:r>
            <a:endParaRPr lang="ko-KR" altLang="en-US" sz="24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692696"/>
            <a:ext cx="5472607" cy="56261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pitchFamily="50" charset="-127"/>
              </a:rPr>
              <a:t>Node, loop, mesh, and branch</a:t>
            </a:r>
          </a:p>
          <a:p>
            <a:pPr>
              <a:defRPr/>
            </a:pPr>
            <a:r>
              <a:rPr lang="en-US" altLang="ko-KR" sz="1800" b="1" dirty="0" smtClean="0">
                <a:ea typeface="굴림" charset="-127"/>
              </a:rPr>
              <a:t>A</a:t>
            </a:r>
            <a:r>
              <a:rPr lang="en-US" altLang="ko-KR" sz="1800" b="1" i="1" dirty="0" smtClean="0">
                <a:ea typeface="굴림" charset="-127"/>
              </a:rPr>
              <a:t> </a:t>
            </a:r>
            <a:r>
              <a:rPr lang="en-US" altLang="ko-KR" sz="1800" b="1" i="1" dirty="0">
                <a:solidFill>
                  <a:srgbClr val="A50021"/>
                </a:solidFill>
                <a:ea typeface="굴림" charset="-127"/>
              </a:rPr>
              <a:t>node</a:t>
            </a:r>
            <a:r>
              <a:rPr lang="en-US" altLang="ko-KR" sz="1800" b="1" i="1" dirty="0">
                <a:ea typeface="굴림" charset="-127"/>
              </a:rPr>
              <a:t> </a:t>
            </a:r>
            <a:r>
              <a:rPr lang="en-US" altLang="ko-KR" sz="1800" b="1" dirty="0">
                <a:ea typeface="굴림" charset="-127"/>
              </a:rPr>
              <a:t>is the point of connection between two or more </a:t>
            </a:r>
            <a:r>
              <a:rPr lang="en-US" altLang="ko-KR" sz="1800" b="1" dirty="0" smtClean="0">
                <a:ea typeface="굴림" charset="-127"/>
              </a:rPr>
              <a:t>elements.</a:t>
            </a:r>
          </a:p>
          <a:p>
            <a:pPr lvl="1">
              <a:defRPr/>
            </a:pPr>
            <a:r>
              <a:rPr lang="en-US" altLang="ko-KR" sz="1600" b="1" dirty="0" smtClean="0">
                <a:ea typeface="굴림" charset="-127"/>
              </a:rPr>
              <a:t>5 nodes, labeled A through E</a:t>
            </a:r>
          </a:p>
          <a:p>
            <a:pPr>
              <a:defRPr/>
            </a:pPr>
            <a:r>
              <a:rPr lang="en-US" altLang="ko-KR" sz="1800" b="1" dirty="0">
                <a:ea typeface="굴림" charset="-127"/>
              </a:rPr>
              <a:t>A </a:t>
            </a:r>
            <a:r>
              <a:rPr lang="en-US" altLang="ko-KR" sz="1800" b="1" i="1" dirty="0">
                <a:solidFill>
                  <a:srgbClr val="A50021"/>
                </a:solidFill>
                <a:ea typeface="굴림" charset="-127"/>
              </a:rPr>
              <a:t>loop</a:t>
            </a:r>
            <a:r>
              <a:rPr lang="en-US" altLang="ko-KR" sz="1800" b="1" dirty="0">
                <a:ea typeface="굴림" charset="-127"/>
              </a:rPr>
              <a:t> is any closed path </a:t>
            </a:r>
            <a:r>
              <a:rPr lang="en-US" altLang="ko-KR" sz="1800" b="1" dirty="0" smtClean="0">
                <a:ea typeface="굴림" charset="-127"/>
              </a:rPr>
              <a:t>through the network in which no node is traversed more than once.</a:t>
            </a:r>
          </a:p>
          <a:p>
            <a:pPr lvl="1">
              <a:defRPr/>
            </a:pPr>
            <a:r>
              <a:rPr lang="en-US" altLang="ko-KR" sz="1600" b="1" dirty="0" smtClean="0">
                <a:ea typeface="굴림" charset="-127"/>
              </a:rPr>
              <a:t>ACEBA and BCDEB are loops and ACDECA is not a loop</a:t>
            </a:r>
          </a:p>
          <a:p>
            <a:pPr>
              <a:defRPr/>
            </a:pPr>
            <a:r>
              <a:rPr lang="en-US" altLang="ko-KR" sz="1800" b="1" dirty="0" smtClean="0">
                <a:ea typeface="굴림" charset="-127"/>
              </a:rPr>
              <a:t>A </a:t>
            </a:r>
            <a:r>
              <a:rPr lang="en-US" altLang="ko-KR" sz="1800" b="1" i="1" dirty="0" smtClean="0">
                <a:solidFill>
                  <a:srgbClr val="A50021"/>
                </a:solidFill>
                <a:ea typeface="굴림" charset="-127"/>
              </a:rPr>
              <a:t>mesh</a:t>
            </a:r>
            <a:r>
              <a:rPr lang="en-US" altLang="ko-KR" sz="1800" b="1" dirty="0" smtClean="0">
                <a:ea typeface="굴림" charset="-127"/>
              </a:rPr>
              <a:t> is defined as a loop that does not contain another loop. “</a:t>
            </a:r>
            <a:r>
              <a:rPr lang="en-US" altLang="ko-KR" sz="1800" b="1" i="1" dirty="0" smtClean="0">
                <a:solidFill>
                  <a:srgbClr val="A50021"/>
                </a:solidFill>
                <a:ea typeface="굴림" charset="-127"/>
              </a:rPr>
              <a:t>Windowpane</a:t>
            </a:r>
            <a:r>
              <a:rPr lang="en-US" altLang="ko-KR" sz="1800" b="1" dirty="0" smtClean="0">
                <a:ea typeface="굴림" charset="-127"/>
              </a:rPr>
              <a:t>”</a:t>
            </a:r>
            <a:endParaRPr lang="en-US" altLang="ko-KR" sz="1800" b="1" dirty="0">
              <a:ea typeface="굴림" charset="-127"/>
            </a:endParaRPr>
          </a:p>
          <a:p>
            <a:pPr lvl="1">
              <a:defRPr/>
            </a:pPr>
            <a:r>
              <a:rPr lang="en-US" altLang="ko-KR" sz="1600" b="1" dirty="0" smtClean="0">
                <a:ea typeface="굴림" charset="-127"/>
              </a:rPr>
              <a:t>ACDA and CDEC are meshes and ADECA is not a mesh</a:t>
            </a:r>
            <a:endParaRPr lang="en-US" altLang="ko-KR" sz="1600" b="1" dirty="0">
              <a:ea typeface="굴림" charset="-127"/>
            </a:endParaRPr>
          </a:p>
          <a:p>
            <a:pPr>
              <a:defRPr/>
            </a:pPr>
            <a:r>
              <a:rPr lang="en-US" altLang="ko-KR" sz="1800" b="1" dirty="0" smtClean="0">
                <a:ea typeface="굴림" charset="-127"/>
              </a:rPr>
              <a:t>A </a:t>
            </a:r>
            <a:r>
              <a:rPr lang="en-US" altLang="ko-KR" sz="1800" b="1" i="1" dirty="0">
                <a:solidFill>
                  <a:srgbClr val="A50021"/>
                </a:solidFill>
                <a:ea typeface="굴림" charset="-127"/>
              </a:rPr>
              <a:t>branch </a:t>
            </a:r>
            <a:r>
              <a:rPr lang="en-US" altLang="ko-KR" sz="1800" b="1" dirty="0" smtClean="0">
                <a:ea typeface="굴림" charset="-127"/>
              </a:rPr>
              <a:t>is any element connected between two nodes.</a:t>
            </a:r>
          </a:p>
          <a:p>
            <a:pPr lvl="1">
              <a:defRPr/>
            </a:pPr>
            <a:r>
              <a:rPr lang="en-US" altLang="ko-KR" sz="1600" b="1" dirty="0" smtClean="0">
                <a:ea typeface="굴림" charset="-127"/>
              </a:rPr>
              <a:t>8 branches.</a:t>
            </a:r>
            <a:endParaRPr lang="en-US" altLang="ko-KR" sz="1600" b="1" dirty="0">
              <a:ea typeface="굴림" charset="-127"/>
            </a:endParaRPr>
          </a:p>
          <a:p>
            <a:pPr>
              <a:defRPr/>
            </a:pPr>
            <a:endParaRPr lang="en-US" altLang="ko-KR" sz="1800" dirty="0" smtClean="0">
              <a:ea typeface="굴림" pitchFamily="50" charset="-127"/>
            </a:endParaRPr>
          </a:p>
          <a:p>
            <a:pPr eaLnBrk="1" hangingPunct="1">
              <a:defRPr/>
            </a:pPr>
            <a:endParaRPr lang="en-US" altLang="ko-KR" sz="1800" dirty="0" smtClean="0">
              <a:ea typeface="굴림" pitchFamily="50" charset="-127"/>
            </a:endParaRPr>
          </a:p>
          <a:p>
            <a:pPr eaLnBrk="1" hangingPunct="1">
              <a:defRPr/>
            </a:pPr>
            <a:endParaRPr lang="en-US" altLang="ko-KR" sz="1200" dirty="0" smtClean="0">
              <a:ea typeface="굴림" pitchFamily="50" charset="-127"/>
            </a:endParaRPr>
          </a:p>
          <a:p>
            <a:pPr>
              <a:defRPr/>
            </a:pPr>
            <a:endParaRPr lang="en-US" altLang="ko-KR" sz="1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116" y="657689"/>
            <a:ext cx="2968888" cy="262453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ea typeface="굴림" panose="020B0600000101010101" pitchFamily="50" charset="-127"/>
              </a:rPr>
              <a:t>Kirchhoff’s Law</a:t>
            </a:r>
            <a:endParaRPr lang="ko-KR" altLang="en-US" sz="24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692696"/>
            <a:ext cx="9217024" cy="56261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pitchFamily="50" charset="-127"/>
              </a:rPr>
              <a:t>Kirchhoff’s Laws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Ohm’s law is not sufficient for circuit analysis</a:t>
            </a:r>
          </a:p>
          <a:p>
            <a:pPr>
              <a:defRPr/>
            </a:pP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Kirchhoff’s laws </a:t>
            </a:r>
            <a:r>
              <a:rPr lang="en-US" altLang="ko-KR" b="1" dirty="0">
                <a:ea typeface="굴림" panose="020B0600000101010101" pitchFamily="50" charset="-127"/>
              </a:rPr>
              <a:t>complete the needed tools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There are two laws:</a:t>
            </a:r>
          </a:p>
          <a:p>
            <a:pPr lvl="1"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Kirchhoff’s Current law (</a:t>
            </a:r>
            <a:r>
              <a:rPr lang="en-US" altLang="ko-KR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KCL</a:t>
            </a:r>
            <a:r>
              <a:rPr lang="en-US" altLang="ko-KR" b="1" dirty="0" smtClean="0">
                <a:ea typeface="굴림" panose="020B0600000101010101" pitchFamily="50" charset="-127"/>
              </a:rPr>
              <a:t>)</a:t>
            </a:r>
            <a:endParaRPr lang="en-US" altLang="ko-KR" b="1" dirty="0"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Kirchhoff’s </a:t>
            </a:r>
            <a:r>
              <a:rPr lang="en-US" altLang="ko-KR" b="1" dirty="0" smtClean="0">
                <a:ea typeface="굴림" panose="020B0600000101010101" pitchFamily="50" charset="-127"/>
              </a:rPr>
              <a:t>Voltage law (</a:t>
            </a:r>
            <a:r>
              <a:rPr lang="en-US" altLang="ko-KR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KVL</a:t>
            </a:r>
            <a:r>
              <a:rPr lang="en-US" altLang="ko-KR" b="1" dirty="0" smtClean="0">
                <a:ea typeface="굴림" panose="020B0600000101010101" pitchFamily="50" charset="-127"/>
              </a:rPr>
              <a:t>)</a:t>
            </a:r>
            <a:endParaRPr lang="en-US" altLang="ko-KR" b="1" dirty="0"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en-US" altLang="ko-KR" dirty="0" smtClean="0">
              <a:ea typeface="굴림" pitchFamily="50" charset="-127"/>
            </a:endParaRPr>
          </a:p>
          <a:p>
            <a:pPr eaLnBrk="1" hangingPunct="1">
              <a:defRPr/>
            </a:pPr>
            <a:endParaRPr lang="en-US" altLang="ko-KR" sz="1600" dirty="0" smtClean="0">
              <a:ea typeface="굴림" pitchFamily="50" charset="-127"/>
            </a:endParaRPr>
          </a:p>
          <a:p>
            <a:pPr>
              <a:defRPr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688924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ea typeface="굴림" panose="020B0600000101010101" pitchFamily="50" charset="-127"/>
              </a:rPr>
              <a:t>Kirchhoff’s Law</a:t>
            </a:r>
            <a:endParaRPr lang="ko-KR" altLang="en-US" sz="24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692696"/>
            <a:ext cx="9217024" cy="56261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pitchFamily="50" charset="-127"/>
              </a:rPr>
              <a:t>Kirchhoff’s Current Law (KCL)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Kirchhoff’s current law is based on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conservation of charge</a:t>
            </a:r>
          </a:p>
          <a:p>
            <a:pPr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the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algebraic </a:t>
            </a:r>
            <a:r>
              <a:rPr lang="en-US" altLang="ko-KR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sum of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currents entering a node </a:t>
            </a:r>
            <a:r>
              <a:rPr lang="en-US" altLang="ko-KR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is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zero</a:t>
            </a:r>
            <a:r>
              <a:rPr lang="en-US" altLang="ko-KR" b="1" dirty="0" smtClean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the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algebraic sum of currents </a:t>
            </a:r>
            <a:r>
              <a:rPr lang="en-US" altLang="ko-KR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leaving a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node is zero</a:t>
            </a:r>
            <a:r>
              <a:rPr lang="en-US" altLang="ko-KR" b="1" dirty="0" smtClean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the </a:t>
            </a:r>
            <a:r>
              <a:rPr lang="en-US" altLang="ko-KR" b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currents entering a node must be equal to the currents leaving the node</a:t>
            </a:r>
            <a:r>
              <a:rPr lang="en-US" altLang="ko-KR" b="1" dirty="0" smtClean="0">
                <a:ea typeface="굴림" panose="020B0600000101010101" pitchFamily="50" charset="-127"/>
              </a:rPr>
              <a:t>.</a:t>
            </a: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It </a:t>
            </a:r>
            <a:r>
              <a:rPr lang="en-US" altLang="ko-KR" b="1" dirty="0">
                <a:ea typeface="굴림" panose="020B0600000101010101" pitchFamily="50" charset="-127"/>
              </a:rPr>
              <a:t>can be expressed as:</a:t>
            </a:r>
          </a:p>
          <a:p>
            <a:pPr eaLnBrk="1" hangingPunct="1">
              <a:defRPr/>
            </a:pPr>
            <a:endParaRPr lang="en-US" altLang="ko-KR" dirty="0" smtClean="0">
              <a:ea typeface="굴림" pitchFamily="50" charset="-127"/>
            </a:endParaRPr>
          </a:p>
          <a:p>
            <a:pPr eaLnBrk="1" hangingPunct="1">
              <a:defRPr/>
            </a:pPr>
            <a:endParaRPr lang="en-US" altLang="ko-KR" sz="1600" dirty="0" smtClean="0">
              <a:ea typeface="굴림" pitchFamily="50" charset="-127"/>
            </a:endParaRPr>
          </a:p>
          <a:p>
            <a:pPr>
              <a:defRPr/>
            </a:pPr>
            <a:endParaRPr lang="en-US" altLang="ko-KR" dirty="0" smtClean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719369"/>
              </p:ext>
            </p:extLst>
          </p:nvPr>
        </p:nvGraphicFramePr>
        <p:xfrm>
          <a:off x="1856656" y="4509120"/>
          <a:ext cx="1872208" cy="1447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3" imgW="558558" imgH="431613" progId="Equation.DSMT4">
                  <p:embed/>
                </p:oleObj>
              </mc:Choice>
              <mc:Fallback>
                <p:oleObj name="Equation" r:id="rId3" imgW="558558" imgH="431613" progId="Equation.DSMT4">
                  <p:embed/>
                  <p:pic>
                    <p:nvPicPr>
                      <p:cNvPr id="4608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6656" y="4509120"/>
                        <a:ext cx="1872208" cy="14477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5457" y="3591985"/>
            <a:ext cx="2864280" cy="304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99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KCL, Example 2.4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36253" y="684213"/>
                <a:ext cx="5364819" cy="5409083"/>
              </a:xfrm>
            </p:spPr>
            <p:txBody>
              <a:bodyPr/>
              <a:lstStyle/>
              <a:p>
                <a:pPr>
                  <a:defRPr/>
                </a:pPr>
                <a:r>
                  <a:rPr lang="en-US" altLang="ko-KR" sz="2000" b="1" dirty="0" smtClean="0">
                    <a:ea typeface="굴림" pitchFamily="50" charset="-127"/>
                  </a:rPr>
                  <a:t>Node A </a:t>
                </a:r>
                <a:endParaRPr lang="en-US" altLang="ko-KR" sz="2000" b="1" i="1" dirty="0">
                  <a:latin typeface="Cambria Math" panose="02040503050406030204" pitchFamily="18" charset="0"/>
                  <a:ea typeface="굴림" pitchFamily="50" charset="-127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𝒊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𝟏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𝒊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𝟐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𝒊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𝟑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𝟎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,   </m:t>
                      </m:r>
                      <m:sSub>
                        <m:sSub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𝒊</m:t>
                          </m:r>
                        </m:e>
                        <m:sub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𝟏</m:t>
                          </m:r>
                        </m:sub>
                      </m:sSub>
                      <m:r>
                        <a:rPr lang="en-US" altLang="ko-KR" sz="2000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𝒊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𝟑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𝒊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ko-KR" sz="2000" b="1" dirty="0" smtClean="0">
                  <a:ea typeface="굴림" pitchFamily="50" charset="-127"/>
                </a:endParaRPr>
              </a:p>
              <a:p>
                <a:pPr marL="0" indent="0">
                  <a:buNone/>
                  <a:defRPr/>
                </a:pPr>
                <a:r>
                  <a:rPr lang="en-US" altLang="ko-KR" sz="2000" b="1" dirty="0" smtClean="0">
                    <a:ea typeface="굴림" pitchFamily="50" charset="-127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−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𝟒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+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𝟏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𝒊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𝟑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𝟎</m:t>
                    </m:r>
                  </m:oMath>
                </a14:m>
                <a:endParaRPr lang="en-US" altLang="ko-KR" sz="2000" b="1" dirty="0">
                  <a:ea typeface="굴림" pitchFamily="50" charset="-127"/>
                </a:endParaRPr>
              </a:p>
              <a:p>
                <a:pPr>
                  <a:defRPr/>
                </a:pPr>
                <a:r>
                  <a:rPr lang="en-US" altLang="ko-KR" sz="2000" b="1" dirty="0">
                    <a:ea typeface="굴림" pitchFamily="50" charset="-127"/>
                  </a:rPr>
                  <a:t>Node </a:t>
                </a:r>
                <a:r>
                  <a:rPr lang="en-US" altLang="ko-KR" sz="2000" b="1" dirty="0" smtClean="0">
                    <a:ea typeface="굴림" pitchFamily="50" charset="-127"/>
                  </a:rPr>
                  <a:t>B</a:t>
                </a:r>
              </a:p>
              <a:p>
                <a:pPr marL="0" indent="0" algn="r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𝟒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−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𝟔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𝒊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𝟒</m:t>
                          </m:r>
                        </m:sub>
                      </m:sSub>
                      <m:r>
                        <a:rPr lang="en-US" altLang="ko-KR" sz="2000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𝟎</m:t>
                      </m:r>
                    </m:oMath>
                  </m:oMathPara>
                </a14:m>
                <a:endParaRPr lang="en-US" altLang="ko-KR" sz="2000" b="1" dirty="0" smtClean="0">
                  <a:ea typeface="굴림" pitchFamily="50" charset="-127"/>
                </a:endParaRPr>
              </a:p>
              <a:p>
                <a:pPr>
                  <a:defRPr/>
                </a:pPr>
                <a:r>
                  <a:rPr lang="en-US" altLang="ko-KR" sz="2000" b="1" dirty="0">
                    <a:ea typeface="굴림" pitchFamily="50" charset="-127"/>
                  </a:rPr>
                  <a:t>Node C </a:t>
                </a:r>
                <a:endParaRPr lang="en-US" altLang="ko-KR" sz="2000" b="1" dirty="0" smtClean="0">
                  <a:ea typeface="굴림" pitchFamily="50" charset="-127"/>
                </a:endParaRPr>
              </a:p>
              <a:p>
                <a:pPr marL="0" indent="0" algn="ctr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−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𝟏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𝒊</m:t>
                          </m:r>
                        </m:e>
                        <m:sub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𝟒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𝟐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𝒊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𝟕</m:t>
                          </m:r>
                        </m:sub>
                      </m:sSub>
                      <m:r>
                        <a:rPr lang="en-US" altLang="ko-KR" sz="2000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𝟎</m:t>
                      </m:r>
                    </m:oMath>
                  </m:oMathPara>
                </a14:m>
                <a:endParaRPr lang="en-US" altLang="ko-KR" sz="2000" b="1" dirty="0">
                  <a:ea typeface="굴림" pitchFamily="50" charset="-127"/>
                </a:endParaRPr>
              </a:p>
              <a:p>
                <a:pPr>
                  <a:defRPr/>
                </a:pPr>
                <a:r>
                  <a:rPr lang="en-US" altLang="ko-KR" sz="2000" b="1" dirty="0">
                    <a:ea typeface="굴림" pitchFamily="50" charset="-127"/>
                  </a:rPr>
                  <a:t>Node </a:t>
                </a:r>
                <a:r>
                  <a:rPr lang="en-US" altLang="ko-KR" sz="2000" b="1" dirty="0" smtClean="0">
                    <a:ea typeface="굴림" pitchFamily="50" charset="-127"/>
                  </a:rPr>
                  <a:t>D</a:t>
                </a:r>
                <a:r>
                  <a:rPr lang="en-US" altLang="ko-KR" sz="2000" b="1" dirty="0">
                    <a:ea typeface="굴림" pitchFamily="50" charset="-127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2000" b="1">
                        <a:latin typeface="Cambria Math" panose="02040503050406030204" pitchFamily="18" charset="0"/>
                        <a:ea typeface="굴림" pitchFamily="50" charset="-127"/>
                      </a:rPr>
                      <m:t>                </m:t>
                    </m:r>
                  </m:oMath>
                </a14:m>
                <a:endParaRPr lang="en-US" altLang="ko-KR" sz="2000" b="1" dirty="0" smtClean="0">
                  <a:latin typeface="Cambria Math" panose="02040503050406030204" pitchFamily="18" charset="0"/>
                  <a:ea typeface="굴림" pitchFamily="50" charset="-127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𝒊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𝟑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−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𝟐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𝒊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𝟖</m:t>
                          </m:r>
                        </m:sub>
                      </m:sSub>
                      <m:r>
                        <a:rPr lang="en-US" altLang="ko-KR" sz="2000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𝟎</m:t>
                      </m:r>
                    </m:oMath>
                  </m:oMathPara>
                </a14:m>
                <a:endParaRPr lang="en-US" altLang="ko-KR" sz="2000" b="1" dirty="0">
                  <a:ea typeface="굴림" pitchFamily="50" charset="-127"/>
                </a:endParaRPr>
              </a:p>
              <a:p>
                <a:pPr>
                  <a:defRPr/>
                </a:pPr>
                <a:r>
                  <a:rPr lang="en-US" altLang="ko-KR" sz="2000" b="1" dirty="0">
                    <a:ea typeface="굴림" pitchFamily="50" charset="-127"/>
                  </a:rPr>
                  <a:t>Node </a:t>
                </a:r>
                <a:r>
                  <a:rPr lang="en-US" altLang="ko-KR" sz="2000" b="1" dirty="0" smtClean="0">
                    <a:ea typeface="굴림" pitchFamily="50" charset="-127"/>
                  </a:rPr>
                  <a:t>E</a:t>
                </a:r>
                <a:r>
                  <a:rPr lang="en-US" altLang="ko-KR" sz="2000" b="1" dirty="0">
                    <a:ea typeface="굴림" pitchFamily="50" charset="-127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2000" b="1">
                        <a:latin typeface="Cambria Math" panose="02040503050406030204" pitchFamily="18" charset="0"/>
                        <a:ea typeface="굴림" pitchFamily="50" charset="-127"/>
                      </a:rPr>
                      <m:t>                </m:t>
                    </m:r>
                  </m:oMath>
                </a14:m>
                <a:endParaRPr lang="en-US" altLang="ko-KR" sz="2000" b="1" dirty="0" smtClean="0">
                  <a:latin typeface="Cambria Math" panose="02040503050406030204" pitchFamily="18" charset="0"/>
                  <a:ea typeface="굴림" pitchFamily="50" charset="-127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𝟔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𝒊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𝟕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𝒊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𝟖</m:t>
                          </m:r>
                        </m:sub>
                      </m:sSub>
                      <m:r>
                        <a:rPr lang="en-US" altLang="ko-KR" sz="2000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𝟎</m:t>
                      </m:r>
                    </m:oMath>
                  </m:oMathPara>
                </a14:m>
                <a:endParaRPr lang="en-US" altLang="ko-KR" sz="2000" b="1" dirty="0" smtClean="0">
                  <a:ea typeface="굴림" pitchFamily="50" charset="-127"/>
                </a:endParaRPr>
              </a:p>
              <a:p>
                <a:pPr marL="0" indent="0">
                  <a:buNone/>
                  <a:defRPr/>
                </a:pPr>
                <a:endParaRPr lang="en-US" altLang="ko-KR" sz="20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ko-KR" sz="2000" b="1" dirty="0">
                    <a:ea typeface="굴림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ko-KR" sz="2000" b="1" dirty="0">
                    <a:ea typeface="굴림" pitchFamily="50" charset="-127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endParaRPr lang="en-US" altLang="ko-KR" sz="2000" b="1" dirty="0">
                  <a:ea typeface="굴림" pitchFamily="50" charset="-127"/>
                </a:endParaRPr>
              </a:p>
              <a:p>
                <a:pPr marL="0" indent="0">
                  <a:buNone/>
                  <a:defRPr/>
                </a:pPr>
                <a:endParaRPr lang="en-US" altLang="ko-KR" sz="2000" b="1" dirty="0" smtClean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 smtClean="0">
                  <a:ea typeface="굴림" pitchFamily="50" charset="-127"/>
                </a:endParaRP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253" y="684213"/>
                <a:ext cx="5364819" cy="5409083"/>
              </a:xfrm>
              <a:blipFill>
                <a:blip r:embed="rId2"/>
                <a:stretch>
                  <a:fillRect t="-450" b="-18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28" y="538163"/>
            <a:ext cx="3105576" cy="25922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136" y="3501008"/>
            <a:ext cx="3461490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445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ea typeface="굴림" panose="020B0600000101010101" pitchFamily="50" charset="-127"/>
              </a:rPr>
              <a:t>Kirchhoff’s Law</a:t>
            </a:r>
            <a:endParaRPr lang="ko-KR" altLang="en-US" sz="24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720168"/>
            <a:ext cx="9217024" cy="56261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pitchFamily="50" charset="-127"/>
              </a:rPr>
              <a:t>Kirchhoff’s Voltage Law (KVL)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Kirchhoff’s voltage law is based on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conservation of energy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It states that the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algebraic sum </a:t>
            </a:r>
            <a:r>
              <a:rPr lang="en-US" altLang="ko-KR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of voltages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around </a:t>
            </a:r>
            <a:r>
              <a:rPr lang="en-US" altLang="ko-KR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any loop is zero</a:t>
            </a:r>
            <a:r>
              <a:rPr lang="en-US" altLang="ko-KR" b="1" dirty="0" smtClean="0">
                <a:ea typeface="굴림" panose="020B0600000101010101" pitchFamily="50" charset="-127"/>
              </a:rPr>
              <a:t>.</a:t>
            </a: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It can be expressed as:</a:t>
            </a:r>
          </a:p>
          <a:p>
            <a:pPr eaLnBrk="1" hangingPunct="1">
              <a:defRPr/>
            </a:pPr>
            <a:endParaRPr lang="en-US" altLang="ko-KR" dirty="0" smtClean="0">
              <a:ea typeface="굴림" pitchFamily="50" charset="-127"/>
            </a:endParaRPr>
          </a:p>
          <a:p>
            <a:pPr eaLnBrk="1" hangingPunct="1">
              <a:defRPr/>
            </a:pPr>
            <a:endParaRPr lang="en-US" altLang="ko-KR" sz="1600" dirty="0" smtClean="0">
              <a:ea typeface="굴림" pitchFamily="50" charset="-127"/>
            </a:endParaRPr>
          </a:p>
          <a:p>
            <a:pPr>
              <a:defRPr/>
            </a:pPr>
            <a:endParaRPr lang="en-US" altLang="ko-KR" dirty="0" smtClean="0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288316"/>
              </p:ext>
            </p:extLst>
          </p:nvPr>
        </p:nvGraphicFramePr>
        <p:xfrm>
          <a:off x="2288704" y="4014182"/>
          <a:ext cx="1777322" cy="1287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3" imgW="596900" imgH="431800" progId="Equation.DSMT4">
                  <p:embed/>
                </p:oleObj>
              </mc:Choice>
              <mc:Fallback>
                <p:oleObj name="Equation" r:id="rId3" imgW="596900" imgH="431800" progId="Equation.DSMT4">
                  <p:embed/>
                  <p:pic>
                    <p:nvPicPr>
                      <p:cNvPr id="4710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8704" y="4014182"/>
                        <a:ext cx="1777322" cy="1287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4968" y="3429000"/>
            <a:ext cx="44862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42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KVL, Example 2.5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36253" y="684213"/>
                <a:ext cx="9757307" cy="5409083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altLang="ko-KR" sz="2800" b="1" dirty="0" smtClean="0">
                    <a:solidFill>
                      <a:srgbClr val="0070C0"/>
                    </a:solidFill>
                    <a:ea typeface="굴림" pitchFamily="50" charset="-127"/>
                  </a:rPr>
                  <a:t>Example 2.5</a:t>
                </a:r>
              </a:p>
              <a:p>
                <a:pPr>
                  <a:defRPr/>
                </a:pPr>
                <a:endParaRPr lang="en-US" altLang="ko-KR" sz="2000" b="1" dirty="0" smtClean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 smtClean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 smtClean="0">
                  <a:ea typeface="굴림" pitchFamily="50" charset="-127"/>
                </a:endParaRPr>
              </a:p>
              <a:p>
                <a:pPr>
                  <a:defRPr/>
                </a:pPr>
                <a:r>
                  <a:rPr lang="en-US" altLang="ko-KR" sz="2000" b="1" dirty="0" smtClean="0">
                    <a:ea typeface="굴림" pitchFamily="50" charset="-127"/>
                  </a:rPr>
                  <a:t>From node E, KVL equation is </a:t>
                </a:r>
                <a:endParaRPr lang="en-US" altLang="ko-KR" sz="2000" b="1" i="1" dirty="0">
                  <a:latin typeface="Cambria Math" panose="02040503050406030204" pitchFamily="18" charset="0"/>
                  <a:ea typeface="굴림" pitchFamily="50" charset="-127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𝑽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𝟏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𝟐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𝟒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𝟔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𝟖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, </m:t>
                      </m:r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  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𝑽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𝟏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𝟐𝟒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𝑽</m:t>
                      </m:r>
                    </m:oMath>
                  </m:oMathPara>
                </a14:m>
                <a:endParaRPr lang="en-US" altLang="ko-KR" sz="2000" b="1" dirty="0" smtClean="0">
                  <a:ea typeface="굴림" pitchFamily="50" charset="-127"/>
                </a:endParaRPr>
              </a:p>
              <a:p>
                <a:pPr>
                  <a:defRPr/>
                </a:pPr>
                <a:r>
                  <a:rPr lang="en-US" altLang="ko-KR" sz="2000" b="1" dirty="0" smtClean="0">
                    <a:ea typeface="굴림" pitchFamily="50" charset="-127"/>
                  </a:rPr>
                  <a:t>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𝑽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𝑨𝑬</m:t>
                        </m:r>
                      </m:sub>
                    </m:sSub>
                  </m:oMath>
                </a14:m>
                <a:endParaRPr lang="en-US" altLang="ko-KR" sz="2000" b="1" i="1" dirty="0" smtClean="0">
                  <a:latin typeface="Cambria Math" panose="02040503050406030204" pitchFamily="18" charset="0"/>
                  <a:ea typeface="굴림" pitchFamily="50" charset="-127"/>
                </a:endParaRPr>
              </a:p>
              <a:p>
                <a:pPr marL="0" indent="0" algn="ctr"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ko-KR" sz="2000" b="1" i="0" smtClean="0">
                        <a:latin typeface="Cambria Math" panose="02040503050406030204" pitchFamily="18" charset="0"/>
                        <a:ea typeface="굴림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𝑽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𝟏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+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𝟐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𝑽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𝑨𝑬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𝟎</m:t>
                    </m:r>
                  </m:oMath>
                </a14:m>
                <a:r>
                  <a:rPr lang="en-US" altLang="ko-KR" sz="2000" b="1" dirty="0" smtClean="0">
                    <a:ea typeface="굴림" pitchFamily="50" charset="-127"/>
                  </a:rPr>
                  <a:t>,</a:t>
                </a:r>
                <a:r>
                  <a:rPr lang="en-US" altLang="ko-KR" sz="2000" b="1" dirty="0">
                    <a:ea typeface="굴림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  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∴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𝑽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𝑨𝑬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𝟐𝟐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𝑽</m:t>
                    </m:r>
                  </m:oMath>
                </a14:m>
                <a:r>
                  <a:rPr lang="en-US" altLang="ko-KR" sz="2000" b="1" dirty="0" smtClean="0">
                    <a:ea typeface="굴림" pitchFamily="50" charset="-127"/>
                  </a:rPr>
                  <a:t> </a:t>
                </a:r>
              </a:p>
              <a:p>
                <a:pPr>
                  <a:defRPr/>
                </a:pPr>
                <a:r>
                  <a:rPr lang="en-US" altLang="ko-KR" sz="2000" b="1" dirty="0">
                    <a:ea typeface="굴림" pitchFamily="50" charset="-127"/>
                  </a:rPr>
                  <a:t>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𝑽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𝑬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𝑪</m:t>
                        </m:r>
                      </m:sub>
                    </m:sSub>
                  </m:oMath>
                </a14:m>
                <a:endParaRPr lang="en-US" altLang="ko-KR" sz="2000" b="1" i="1" dirty="0">
                  <a:latin typeface="Cambria Math" panose="02040503050406030204" pitchFamily="18" charset="0"/>
                  <a:ea typeface="굴림" pitchFamily="50" charset="-127"/>
                </a:endParaRPr>
              </a:p>
              <a:p>
                <a:pPr marL="0" indent="0" algn="ctr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𝑽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𝑬𝑪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+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𝟖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+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𝟒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𝟎</m:t>
                    </m:r>
                  </m:oMath>
                </a14:m>
                <a:r>
                  <a:rPr lang="en-US" altLang="ko-KR" sz="2000" b="1" dirty="0">
                    <a:ea typeface="굴림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  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∴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𝑽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𝑬𝑪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−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𝟏𝟐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𝑽</m:t>
                    </m:r>
                  </m:oMath>
                </a14:m>
                <a:endParaRPr lang="en-US" altLang="ko-KR" sz="2000" b="1" dirty="0" smtClean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 smtClean="0">
                  <a:ea typeface="굴림" pitchFamily="50" charset="-127"/>
                </a:endParaRP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253" y="684213"/>
                <a:ext cx="9757307" cy="5409083"/>
              </a:xfrm>
              <a:blipFill>
                <a:blip r:embed="rId2"/>
                <a:stretch>
                  <a:fillRect l="-1313" t="-1126" b="-3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24" y="684213"/>
            <a:ext cx="3776443" cy="290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565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KVL, Single Loop Circuit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36253" y="684213"/>
                <a:ext cx="9469275" cy="5697115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altLang="ko-KR" sz="2800" b="1" dirty="0" smtClean="0">
                    <a:solidFill>
                      <a:srgbClr val="0070C0"/>
                    </a:solidFill>
                    <a:ea typeface="굴림" pitchFamily="50" charset="-127"/>
                  </a:rPr>
                  <a:t>Single loop circuit</a:t>
                </a:r>
              </a:p>
              <a:p>
                <a:pPr>
                  <a:defRPr/>
                </a:pPr>
                <a:endParaRPr lang="en-US" altLang="ko-KR" sz="2000" b="1" dirty="0" smtClean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 smtClean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 smtClean="0">
                  <a:ea typeface="굴림" pitchFamily="50" charset="-127"/>
                </a:endParaRPr>
              </a:p>
              <a:p>
                <a:pPr marL="0" indent="0">
                  <a:buNone/>
                  <a:defRPr/>
                </a:pPr>
                <a:endParaRPr lang="en-US" altLang="ko-KR" sz="2000" b="1" i="1" dirty="0" smtClean="0">
                  <a:ea typeface="굴림" pitchFamily="50" charset="-127"/>
                </a:endParaRPr>
              </a:p>
              <a:p>
                <a:pPr>
                  <a:defRPr/>
                </a:pPr>
                <a:r>
                  <a:rPr lang="en-US" altLang="ko-KR" sz="2000" b="1" dirty="0" smtClean="0">
                    <a:ea typeface="굴림" pitchFamily="50" charset="-127"/>
                  </a:rPr>
                  <a:t>KVL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−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𝒗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𝒗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𝒗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𝟏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+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𝒗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𝒗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𝟑</m:t>
                            </m:r>
                          </m:sub>
                        </m:sSub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𝟎</m:t>
                    </m:r>
                  </m:oMath>
                </a14:m>
                <a:r>
                  <a:rPr lang="en-US" altLang="ko-KR" sz="2000" b="1" i="1" dirty="0" smtClean="0">
                    <a:ea typeface="굴림" pitchFamily="50" charset="-127"/>
                  </a:rPr>
                  <a:t/>
                </a:r>
                <a:br>
                  <a:rPr lang="en-US" altLang="ko-KR" sz="2000" b="1" i="1" dirty="0" smtClean="0">
                    <a:ea typeface="굴림" pitchFamily="50" charset="-127"/>
                  </a:rPr>
                </a:br>
                <a:r>
                  <a:rPr lang="en-US" altLang="ko-KR" sz="2000" b="1" i="1" dirty="0" smtClean="0">
                    <a:ea typeface="굴림" pitchFamily="50" charset="-127"/>
                  </a:rPr>
                  <a:t>with Ohm’s Law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−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𝒗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𝒊</m:t>
                        </m:r>
                        <m:d>
                          <m:d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𝒕</m:t>
                            </m:r>
                          </m:e>
                        </m:d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𝑹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𝒊</m:t>
                            </m:r>
                            <m:d>
                              <m:dPr>
                                <m:ctrlPr>
                                  <a:rPr lang="en-US" altLang="ko-KR" sz="2000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+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𝒗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𝒊</m:t>
                        </m:r>
                        <m:d>
                          <m:d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𝒕</m:t>
                            </m:r>
                          </m:e>
                        </m:d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𝑹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𝟑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𝟎</m:t>
                    </m:r>
                  </m:oMath>
                </a14:m>
                <a:endParaRPr lang="en-US" altLang="ko-KR" sz="2000" b="1" i="1" dirty="0" smtClean="0">
                  <a:ea typeface="굴림" pitchFamily="50" charset="-127"/>
                </a:endParaRPr>
              </a:p>
              <a:p>
                <a:pPr marL="0" indent="0">
                  <a:buNone/>
                  <a:defRPr/>
                </a:pPr>
                <a:r>
                  <a:rPr lang="en-US" altLang="ko-KR" sz="2000" b="1" dirty="0" smtClean="0">
                    <a:ea typeface="굴림" pitchFamily="50" charset="-127"/>
                  </a:rPr>
                  <a:t>     </a:t>
                </a:r>
                <a:r>
                  <a:rPr lang="en-US" altLang="ko-KR" sz="2000" b="1" i="1" dirty="0" smtClean="0">
                    <a:ea typeface="굴림" pitchFamily="50" charset="-127"/>
                  </a:rPr>
                  <a:t>then</a:t>
                </a:r>
                <a:r>
                  <a:rPr lang="en-US" altLang="ko-KR" sz="2000" b="1" dirty="0" smtClean="0">
                    <a:ea typeface="굴림" pitchFamily="50" charset="-127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[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+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𝑹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𝟐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𝑹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𝟑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]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𝒊</m:t>
                    </m:r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𝒗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𝒗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altLang="ko-KR" sz="2000" b="1" i="1" dirty="0" smtClean="0">
                    <a:ea typeface="굴림" pitchFamily="50" charset="-127"/>
                  </a:rPr>
                  <a:t> </a:t>
                </a:r>
                <a:r>
                  <a:rPr lang="en-US" altLang="ko-KR" sz="2000" b="1" i="1" dirty="0">
                    <a:ea typeface="굴림" pitchFamily="50" charset="-127"/>
                  </a:rPr>
                  <a:t> </a:t>
                </a:r>
                <a:r>
                  <a:rPr lang="en-US" altLang="ko-KR" sz="2000" b="1" i="1" dirty="0" smtClean="0">
                    <a:ea typeface="굴림" pitchFamily="50" charset="-127"/>
                  </a:rPr>
                  <a:t>    or    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𝒊</m:t>
                    </m:r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𝑹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𝒔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𝒗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𝒔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(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𝒕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)</m:t>
                    </m:r>
                  </m:oMath>
                </a14:m>
                <a:endParaRPr lang="en-US" altLang="ko-KR" sz="2000" b="1" i="1" dirty="0">
                  <a:ea typeface="굴림" pitchFamily="50" charset="-127"/>
                </a:endParaRPr>
              </a:p>
              <a:p>
                <a:pPr marL="0" indent="0">
                  <a:buNone/>
                  <a:defRPr/>
                </a:pPr>
                <a:r>
                  <a:rPr lang="en-US" altLang="ko-KR" sz="2000" b="1" i="1" dirty="0" smtClean="0">
                    <a:ea typeface="굴림" pitchFamily="50" charset="-127"/>
                  </a:rPr>
                  <a:t>     where                   </a:t>
                </a:r>
                <a:r>
                  <a:rPr lang="en-US" altLang="ko-KR" sz="2000" b="1" dirty="0">
                    <a:ea typeface="굴림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1" i="0" smtClean="0">
                        <a:latin typeface="Cambria Math" panose="02040503050406030204" pitchFamily="18" charset="0"/>
                        <a:ea typeface="굴림" pitchFamily="50" charset="-127"/>
                      </a:rPr>
                      <m:t>          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𝑹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𝒔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+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𝑹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𝟐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𝑹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ko-KR" sz="2000" b="1" i="1" dirty="0" smtClean="0">
                    <a:ea typeface="굴림" pitchFamily="50" charset="-127"/>
                  </a:rPr>
                  <a:t>    and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𝒔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𝒕</m:t>
                            </m:r>
                          </m:e>
                        </m:d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−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𝒗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𝒗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</m:oMath>
                </a14:m>
                <a:endParaRPr lang="en-US" altLang="ko-KR" sz="2000" b="1" i="1" dirty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i="1" dirty="0" smtClean="0">
                  <a:solidFill>
                    <a:srgbClr val="A50021"/>
                  </a:solidFill>
                  <a:ea typeface="굴림" pitchFamily="50" charset="-127"/>
                </a:endParaRPr>
              </a:p>
              <a:p>
                <a:pPr>
                  <a:defRPr/>
                </a:pPr>
                <a:r>
                  <a:rPr lang="en-US" altLang="ko-KR" sz="2000" b="1" i="1" dirty="0" smtClean="0">
                    <a:solidFill>
                      <a:srgbClr val="A50021"/>
                    </a:solidFill>
                    <a:ea typeface="굴림" pitchFamily="50" charset="-127"/>
                  </a:rPr>
                  <a:t>Current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∴ </m:t>
                        </m:r>
                        <m:r>
                          <a:rPr lang="en-US" altLang="ko-KR" sz="2000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  <m:t>𝒊</m:t>
                        </m:r>
                        <m:d>
                          <m:dPr>
                            <m:ctrlPr>
                              <a:rPr lang="en-US" altLang="ko-KR" sz="2000" b="1" i="1" smtClean="0">
                                <a:solidFill>
                                  <a:srgbClr val="A50021"/>
                                </a:solidFill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2000" b="1" i="1" smtClean="0">
                                <a:solidFill>
                                  <a:srgbClr val="A50021"/>
                                </a:solidFill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𝒕</m:t>
                            </m:r>
                          </m:e>
                        </m:d>
                        <m:r>
                          <a:rPr lang="en-US" altLang="ko-KR" sz="2000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  <m:t>=</m:t>
                        </m:r>
                        <m:r>
                          <a:rPr lang="en-US" altLang="ko-KR" sz="2000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  <m:t>𝒗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  <m:t>𝒔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굴림" pitchFamily="50" charset="-127"/>
                      </a:rPr>
                      <m:t>(</m:t>
                    </m:r>
                    <m:r>
                      <a:rPr lang="en-US" altLang="ko-KR" sz="2000" b="1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굴림" pitchFamily="50" charset="-127"/>
                      </a:rPr>
                      <m:t>𝒕</m:t>
                    </m:r>
                    <m:r>
                      <a:rPr lang="en-US" altLang="ko-KR" sz="2000" b="1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굴림" pitchFamily="50" charset="-127"/>
                      </a:rPr>
                      <m:t>)/</m:t>
                    </m:r>
                    <m:sSub>
                      <m:sSubPr>
                        <m:ctrlPr>
                          <a:rPr lang="en-US" altLang="ko-KR" sz="2000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  <m:t>𝑹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  <m:t>𝒔</m:t>
                        </m:r>
                      </m:sub>
                    </m:sSub>
                  </m:oMath>
                </a14:m>
                <a:endParaRPr lang="en-US" altLang="ko-KR" sz="2000" b="1" i="1" dirty="0" smtClean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 smtClean="0">
                  <a:ea typeface="굴림" pitchFamily="50" charset="-127"/>
                </a:endParaRP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253" y="684213"/>
                <a:ext cx="9469275" cy="5697115"/>
              </a:xfrm>
              <a:blipFill>
                <a:blip r:embed="rId2"/>
                <a:stretch>
                  <a:fillRect l="-1352" t="-1070" b="-22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6" y="1303370"/>
            <a:ext cx="2664296" cy="21848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752" y="1348384"/>
            <a:ext cx="2569431" cy="21628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728" y="1348384"/>
            <a:ext cx="4547934" cy="216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78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Series Resistors</a:t>
            </a:r>
            <a:endParaRPr lang="ko-KR" alt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36253" y="684213"/>
            <a:ext cx="9469275" cy="569711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pitchFamily="50" charset="-127"/>
              </a:rPr>
              <a:t>Series Resistors</a:t>
            </a:r>
          </a:p>
          <a:p>
            <a:pPr>
              <a:defRPr/>
            </a:pPr>
            <a:r>
              <a:rPr lang="en-US" altLang="ko-KR" sz="2000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Resistors in series add, and voltage sources in series add algebraically.</a:t>
            </a:r>
            <a:endParaRPr lang="en-US" altLang="ko-KR" sz="2000" b="1" i="1" dirty="0">
              <a:solidFill>
                <a:srgbClr val="A50021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2000" b="1" dirty="0" smtClean="0">
                <a:ea typeface="굴림" panose="020B0600000101010101" pitchFamily="50" charset="-127"/>
              </a:rPr>
              <a:t>In the circuit shown, applying </a:t>
            </a:r>
            <a:r>
              <a:rPr lang="en-US" altLang="ko-KR" sz="2000" b="1" dirty="0">
                <a:ea typeface="굴림" panose="020B0600000101010101" pitchFamily="50" charset="-127"/>
              </a:rPr>
              <a:t>Ohm’s law to </a:t>
            </a:r>
            <a:r>
              <a:rPr lang="en-US" altLang="ko-KR" sz="2000" b="1" dirty="0" smtClean="0">
                <a:ea typeface="굴림" panose="020B0600000101010101" pitchFamily="50" charset="-127"/>
              </a:rPr>
              <a:t/>
            </a:r>
            <a:br>
              <a:rPr lang="en-US" altLang="ko-KR" sz="2000" b="1" dirty="0" smtClean="0">
                <a:ea typeface="굴림" panose="020B0600000101010101" pitchFamily="50" charset="-127"/>
              </a:rPr>
            </a:br>
            <a:r>
              <a:rPr lang="en-US" altLang="ko-KR" sz="2000" b="1" dirty="0" smtClean="0">
                <a:ea typeface="굴림" panose="020B0600000101010101" pitchFamily="50" charset="-127"/>
              </a:rPr>
              <a:t>both resistors;</a:t>
            </a:r>
            <a:endParaRPr lang="en-US" altLang="ko-KR" sz="2000" b="1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2000" b="1" dirty="0" smtClean="0">
                <a:ea typeface="굴림" panose="020B0600000101010101" pitchFamily="50" charset="-127"/>
              </a:rPr>
              <a:t>If </a:t>
            </a:r>
            <a:r>
              <a:rPr lang="en-US" altLang="ko-KR" sz="2000" b="1" dirty="0">
                <a:ea typeface="굴림" panose="020B0600000101010101" pitchFamily="50" charset="-127"/>
              </a:rPr>
              <a:t>we apply KVL to the loop we have:</a:t>
            </a:r>
            <a:endParaRPr lang="en-US" altLang="ko-KR" sz="2000" b="1" dirty="0">
              <a:ea typeface="굴림" charset="-127"/>
            </a:endParaRPr>
          </a:p>
          <a:p>
            <a:pPr>
              <a:defRPr/>
            </a:pPr>
            <a:r>
              <a:rPr lang="en-US" altLang="ko-KR" sz="2000" b="1" dirty="0" smtClean="0">
                <a:ea typeface="굴림" pitchFamily="50" charset="-127"/>
              </a:rPr>
              <a:t>Combining </a:t>
            </a:r>
            <a:r>
              <a:rPr lang="en-US" altLang="ko-KR" sz="2000" b="1" dirty="0">
                <a:ea typeface="굴림" pitchFamily="50" charset="-127"/>
              </a:rPr>
              <a:t>the two equations:</a:t>
            </a:r>
          </a:p>
          <a:p>
            <a:pPr>
              <a:defRPr/>
            </a:pPr>
            <a:r>
              <a:rPr lang="en-US" altLang="ko-KR" sz="2000" b="1" dirty="0" smtClean="0">
                <a:ea typeface="굴림" pitchFamily="50" charset="-127"/>
              </a:rPr>
              <a:t>From </a:t>
            </a:r>
            <a:r>
              <a:rPr lang="en-US" altLang="ko-KR" sz="2000" b="1" dirty="0">
                <a:ea typeface="굴림" pitchFamily="50" charset="-127"/>
              </a:rPr>
              <a:t>this we can see there is an </a:t>
            </a:r>
            <a:r>
              <a:rPr lang="en-US" altLang="ko-KR" sz="2000" b="1" dirty="0" smtClean="0">
                <a:ea typeface="굴림" pitchFamily="50" charset="-127"/>
              </a:rPr>
              <a:t/>
            </a:r>
            <a:br>
              <a:rPr lang="en-US" altLang="ko-KR" sz="2000" b="1" dirty="0" smtClean="0">
                <a:ea typeface="굴림" pitchFamily="50" charset="-127"/>
              </a:rPr>
            </a:br>
            <a:r>
              <a:rPr lang="en-US" altLang="ko-KR" sz="2000" b="1" dirty="0" smtClean="0">
                <a:ea typeface="굴림" pitchFamily="50" charset="-127"/>
              </a:rPr>
              <a:t>equivalent </a:t>
            </a:r>
            <a:r>
              <a:rPr lang="en-US" altLang="ko-KR" sz="2000" b="1" dirty="0">
                <a:ea typeface="굴림" pitchFamily="50" charset="-127"/>
              </a:rPr>
              <a:t>resistance of the two resistors:</a:t>
            </a:r>
          </a:p>
          <a:p>
            <a:pPr>
              <a:defRPr/>
            </a:pPr>
            <a:r>
              <a:rPr lang="en-US" altLang="ko-KR" sz="2000" b="1" dirty="0" smtClean="0">
                <a:solidFill>
                  <a:srgbClr val="A50021"/>
                </a:solidFill>
                <a:ea typeface="굴림" pitchFamily="50" charset="-127"/>
              </a:rPr>
              <a:t>For </a:t>
            </a:r>
            <a:r>
              <a:rPr lang="en-US" altLang="ko-KR" sz="2000" b="1" i="1" dirty="0">
                <a:solidFill>
                  <a:srgbClr val="A50021"/>
                </a:solidFill>
                <a:ea typeface="굴림" panose="020B0600000101010101" pitchFamily="50" charset="-127"/>
              </a:rPr>
              <a:t>N</a:t>
            </a:r>
            <a:r>
              <a:rPr lang="en-US" altLang="ko-KR" sz="2000" b="1" dirty="0">
                <a:solidFill>
                  <a:srgbClr val="A50021"/>
                </a:solidFill>
                <a:ea typeface="굴림" panose="020B0600000101010101" pitchFamily="50" charset="-127"/>
              </a:rPr>
              <a:t> resistors in series:</a:t>
            </a:r>
          </a:p>
          <a:p>
            <a:pPr>
              <a:defRPr/>
            </a:pPr>
            <a:endParaRPr lang="en-US" altLang="ko-KR" sz="2000" b="1" dirty="0" smtClean="0">
              <a:ea typeface="굴림" pitchFamily="50" charset="-127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762840"/>
              </p:ext>
            </p:extLst>
          </p:nvPr>
        </p:nvGraphicFramePr>
        <p:xfrm>
          <a:off x="6002436" y="1943296"/>
          <a:ext cx="2082029" cy="435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Equation" r:id="rId3" imgW="1091726" imgH="228501" progId="Equation.DSMT4">
                  <p:embed/>
                </p:oleObj>
              </mc:Choice>
              <mc:Fallback>
                <p:oleObj name="Equation" r:id="rId3" imgW="1091726" imgH="228501" progId="Equation.DSMT4">
                  <p:embed/>
                  <p:pic>
                    <p:nvPicPr>
                      <p:cNvPr id="5018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2436" y="1943296"/>
                        <a:ext cx="2082029" cy="4358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461273"/>
              </p:ext>
            </p:extLst>
          </p:nvPr>
        </p:nvGraphicFramePr>
        <p:xfrm>
          <a:off x="5889879" y="2453139"/>
          <a:ext cx="1962129" cy="477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5" imgW="939800" imgH="228600" progId="Equation.DSMT4">
                  <p:embed/>
                </p:oleObj>
              </mc:Choice>
              <mc:Fallback>
                <p:oleObj name="Equation" r:id="rId5" imgW="939800" imgH="228600" progId="Equation.DSMT4">
                  <p:embed/>
                  <p:pic>
                    <p:nvPicPr>
                      <p:cNvPr id="5018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879" y="2453139"/>
                        <a:ext cx="1962129" cy="4773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341045"/>
              </p:ext>
            </p:extLst>
          </p:nvPr>
        </p:nvGraphicFramePr>
        <p:xfrm>
          <a:off x="5889879" y="2986513"/>
          <a:ext cx="2467049" cy="448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7" imgW="1396394" imgH="253890" progId="Equation.DSMT4">
                  <p:embed/>
                </p:oleObj>
              </mc:Choice>
              <mc:Fallback>
                <p:oleObj name="Equation" r:id="rId7" imgW="1396394" imgH="253890" progId="Equation.DSMT4">
                  <p:embed/>
                  <p:pic>
                    <p:nvPicPr>
                      <p:cNvPr id="5120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879" y="2986513"/>
                        <a:ext cx="2467049" cy="448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24219"/>
              </p:ext>
            </p:extLst>
          </p:nvPr>
        </p:nvGraphicFramePr>
        <p:xfrm>
          <a:off x="6326615" y="3664142"/>
          <a:ext cx="1335413" cy="396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Equation" r:id="rId9" imgW="812447" imgH="241195" progId="Equation.DSMT4">
                  <p:embed/>
                </p:oleObj>
              </mc:Choice>
              <mc:Fallback>
                <p:oleObj name="Equation" r:id="rId9" imgW="812447" imgH="241195" progId="Equation.DSMT4">
                  <p:embed/>
                  <p:pic>
                    <p:nvPicPr>
                      <p:cNvPr id="5120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6615" y="3664142"/>
                        <a:ext cx="1335413" cy="396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085521"/>
              </p:ext>
            </p:extLst>
          </p:nvPr>
        </p:nvGraphicFramePr>
        <p:xfrm>
          <a:off x="6870943" y="5020069"/>
          <a:ext cx="1223331" cy="716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Equation" r:id="rId11" imgW="736600" imgH="431800" progId="Equation.DSMT4">
                  <p:embed/>
                </p:oleObj>
              </mc:Choice>
              <mc:Fallback>
                <p:oleObj name="Equation" r:id="rId11" imgW="736600" imgH="431800" progId="Equation.DSMT4">
                  <p:embed/>
                  <p:pic>
                    <p:nvPicPr>
                      <p:cNvPr id="5120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943" y="5020069"/>
                        <a:ext cx="1223331" cy="7169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20752" y="4413758"/>
            <a:ext cx="3888432" cy="222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95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Example 2.6</a:t>
            </a:r>
            <a:endParaRPr lang="ko-KR" alt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36253" y="684213"/>
            <a:ext cx="9757307" cy="540908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pitchFamily="50" charset="-127"/>
              </a:rPr>
              <a:t>Example 2.6</a:t>
            </a:r>
          </a:p>
          <a:p>
            <a:pPr>
              <a:defRPr/>
            </a:pPr>
            <a:r>
              <a:rPr lang="en-US" altLang="ko-KR" sz="2000" b="1" dirty="0" smtClean="0">
                <a:ea typeface="굴림" pitchFamily="50" charset="-127"/>
              </a:rPr>
              <a:t>Let us determine current, voltage, and the power supplied or absorbed by each element.</a:t>
            </a:r>
          </a:p>
          <a:p>
            <a:pPr>
              <a:defRPr/>
            </a:pPr>
            <a:endParaRPr lang="en-US" altLang="ko-KR" sz="2000" b="1" dirty="0">
              <a:ea typeface="굴림" pitchFamily="50" charset="-127"/>
            </a:endParaRPr>
          </a:p>
          <a:p>
            <a:pPr>
              <a:defRPr/>
            </a:pPr>
            <a:endParaRPr lang="en-US" altLang="ko-KR" sz="2000" b="1" dirty="0" smtClean="0">
              <a:ea typeface="굴림" pitchFamily="50" charset="-127"/>
            </a:endParaRPr>
          </a:p>
          <a:p>
            <a:pPr>
              <a:defRPr/>
            </a:pPr>
            <a:endParaRPr lang="en-US" altLang="ko-KR" sz="2000" b="1" dirty="0">
              <a:ea typeface="굴림" pitchFamily="50" charset="-127"/>
            </a:endParaRPr>
          </a:p>
          <a:p>
            <a:pPr marL="0" indent="0">
              <a:buNone/>
              <a:defRPr/>
            </a:pPr>
            <a:endParaRPr lang="en-US" altLang="ko-KR" sz="2000" b="1" dirty="0" smtClean="0">
              <a:ea typeface="굴림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752" y="2132856"/>
            <a:ext cx="4608512" cy="354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344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Voltage Division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36253" y="684213"/>
                <a:ext cx="9469275" cy="5697115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altLang="ko-KR" sz="2800" b="1" dirty="0" smtClean="0">
                    <a:solidFill>
                      <a:srgbClr val="0070C0"/>
                    </a:solidFill>
                    <a:ea typeface="굴림" pitchFamily="50" charset="-127"/>
                  </a:rPr>
                  <a:t>Voltage Division</a:t>
                </a:r>
              </a:p>
              <a:p>
                <a:pPr>
                  <a:defRPr/>
                </a:pPr>
                <a:r>
                  <a:rPr lang="en-US" altLang="ko-KR" b="1" dirty="0">
                    <a:ea typeface="굴림" panose="020B0600000101010101" pitchFamily="50" charset="-127"/>
                  </a:rPr>
                  <a:t>The </a:t>
                </a:r>
                <a:r>
                  <a:rPr lang="en-US" altLang="ko-KR" b="1" i="1" dirty="0">
                    <a:solidFill>
                      <a:srgbClr val="A50021"/>
                    </a:solidFill>
                    <a:ea typeface="굴림" panose="020B0600000101010101" pitchFamily="50" charset="-127"/>
                  </a:rPr>
                  <a:t>voltage drop</a:t>
                </a:r>
                <a:r>
                  <a:rPr lang="en-US" altLang="ko-KR" b="1" dirty="0">
                    <a:ea typeface="굴림" panose="020B0600000101010101" pitchFamily="50" charset="-127"/>
                  </a:rPr>
                  <a:t> across </a:t>
                </a:r>
                <a:r>
                  <a:rPr lang="en-US" altLang="ko-KR" b="1" dirty="0" smtClean="0">
                    <a:ea typeface="굴림" panose="020B0600000101010101" pitchFamily="50" charset="-127"/>
                  </a:rPr>
                  <a:t>any </a:t>
                </a:r>
                <a:r>
                  <a:rPr lang="en-US" altLang="ko-KR" b="1" dirty="0">
                    <a:ea typeface="굴림" panose="020B0600000101010101" pitchFamily="50" charset="-127"/>
                  </a:rPr>
                  <a:t>one resistor can </a:t>
                </a:r>
                <a:r>
                  <a:rPr lang="en-US" altLang="ko-KR" b="1" dirty="0" smtClean="0">
                    <a:ea typeface="굴림" panose="020B0600000101010101" pitchFamily="50" charset="-127"/>
                  </a:rPr>
                  <a:t>be known</a:t>
                </a:r>
                <a:r>
                  <a:rPr lang="en-US" altLang="ko-KR" b="1" dirty="0">
                    <a:ea typeface="굴림" panose="020B0600000101010101" pitchFamily="50" charset="-127"/>
                  </a:rPr>
                  <a:t>.</a:t>
                </a:r>
              </a:p>
              <a:p>
                <a:pPr>
                  <a:defRPr/>
                </a:pPr>
                <a:r>
                  <a:rPr lang="en-US" altLang="ko-KR" b="1" dirty="0" smtClean="0">
                    <a:ea typeface="굴림" pitchFamily="50" charset="-127"/>
                  </a:rPr>
                  <a:t>KVL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𝒗</m:t>
                        </m:r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𝒕</m:t>
                            </m:r>
                          </m:e>
                        </m:d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𝒊</m:t>
                        </m:r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𝒕</m:t>
                            </m:r>
                          </m:e>
                        </m:d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𝑹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+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𝒊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𝒕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)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𝑹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b="1" i="1" dirty="0" smtClean="0">
                    <a:ea typeface="굴림" pitchFamily="50" charset="-127"/>
                  </a:rPr>
                  <a:t/>
                </a:r>
                <a:br>
                  <a:rPr lang="en-US" altLang="ko-KR" b="1" i="1" dirty="0" smtClean="0">
                    <a:ea typeface="굴림" pitchFamily="50" charset="-127"/>
                  </a:rPr>
                </a:br>
                <a:r>
                  <a:rPr lang="en-US" altLang="ko-KR" b="1" i="1" dirty="0" smtClean="0">
                    <a:ea typeface="굴림" pitchFamily="50" charset="-127"/>
                  </a:rPr>
                  <a:t>thus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𝒊</m:t>
                        </m:r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𝒕</m:t>
                            </m:r>
                          </m:e>
                        </m:d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𝒗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)/(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𝑹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𝑹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𝟐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)</m:t>
                    </m:r>
                  </m:oMath>
                </a14:m>
                <a:endParaRPr lang="en-US" altLang="ko-KR" b="1" i="1" dirty="0" smtClean="0">
                  <a:ea typeface="굴림" pitchFamily="50" charset="-127"/>
                </a:endParaRPr>
              </a:p>
              <a:p>
                <a:pPr marL="0" indent="0">
                  <a:buNone/>
                  <a:defRPr/>
                </a:pPr>
                <a:r>
                  <a:rPr lang="en-US" altLang="ko-KR" b="1" dirty="0" smtClean="0">
                    <a:ea typeface="굴림" pitchFamily="50" charset="-127"/>
                  </a:rPr>
                  <a:t>     here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𝒗</m:t>
                        </m:r>
                      </m:e>
                      <m:sub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𝒊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𝑹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b="1" i="1" dirty="0">
                    <a:ea typeface="굴림" pitchFamily="50" charset="-127"/>
                  </a:rPr>
                  <a:t> </a:t>
                </a:r>
                <a:r>
                  <a:rPr lang="en-US" altLang="ko-KR" b="1" i="1" dirty="0" smtClean="0">
                    <a:ea typeface="굴림" pitchFamily="50" charset="-127"/>
                  </a:rPr>
                  <a:t>    and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𝒗</m:t>
                        </m:r>
                      </m:e>
                      <m:sub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r>
                      <a:rPr lang="en-US" altLang="ko-KR" b="1" i="1">
                        <a:latin typeface="Cambria Math" panose="02040503050406030204" pitchFamily="18" charset="0"/>
                        <a:ea typeface="굴림" pitchFamily="50" charset="-127"/>
                      </a:rPr>
                      <m:t>𝒊</m:t>
                    </m:r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𝑹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𝟐</m:t>
                        </m:r>
                      </m:sub>
                    </m:sSub>
                  </m:oMath>
                </a14:m>
                <a:endParaRPr lang="en-US" altLang="ko-KR" b="1" i="1" dirty="0" smtClean="0">
                  <a:ea typeface="굴림" pitchFamily="50" charset="-127"/>
                </a:endParaRPr>
              </a:p>
              <a:p>
                <a:pPr marL="0" indent="0">
                  <a:buNone/>
                  <a:defRPr/>
                </a:pPr>
                <a:r>
                  <a:rPr lang="en-US" altLang="ko-KR" b="1" i="1" dirty="0" smtClean="0">
                    <a:ea typeface="굴림" pitchFamily="50" charset="-127"/>
                  </a:rPr>
                  <a:t>     so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𝒗</m:t>
                        </m:r>
                      </m:e>
                      <m:sub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𝟐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𝒗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𝒕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)</m:t>
                    </m:r>
                  </m:oMath>
                </a14:m>
                <a:r>
                  <a:rPr lang="en-US" altLang="ko-KR" b="1" i="1" dirty="0" smtClean="0">
                    <a:ea typeface="굴림" pitchFamily="50" charset="-127"/>
                  </a:rPr>
                  <a:t>   and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𝒗</m:t>
                        </m:r>
                      </m:e>
                      <m:sub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𝟐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ko-KR" b="1" i="1">
                        <a:latin typeface="Cambria Math" panose="02040503050406030204" pitchFamily="18" charset="0"/>
                        <a:ea typeface="굴림" pitchFamily="50" charset="-127"/>
                      </a:rPr>
                      <m:t>𝒗</m:t>
                    </m:r>
                    <m:r>
                      <a:rPr lang="en-US" altLang="ko-KR" b="1" i="1">
                        <a:latin typeface="Cambria Math" panose="02040503050406030204" pitchFamily="18" charset="0"/>
                        <a:ea typeface="굴림" pitchFamily="50" charset="-127"/>
                      </a:rPr>
                      <m:t>(</m:t>
                    </m:r>
                    <m:r>
                      <a:rPr lang="en-US" altLang="ko-KR" b="1" i="1">
                        <a:latin typeface="Cambria Math" panose="02040503050406030204" pitchFamily="18" charset="0"/>
                        <a:ea typeface="굴림" pitchFamily="50" charset="-127"/>
                      </a:rPr>
                      <m:t>𝒕</m:t>
                    </m:r>
                    <m:r>
                      <a:rPr lang="en-US" altLang="ko-KR" b="1" i="1">
                        <a:latin typeface="Cambria Math" panose="02040503050406030204" pitchFamily="18" charset="0"/>
                        <a:ea typeface="굴림" pitchFamily="50" charset="-127"/>
                      </a:rPr>
                      <m:t>)</m:t>
                    </m:r>
                  </m:oMath>
                </a14:m>
                <a:r>
                  <a:rPr lang="en-US" altLang="ko-KR" b="1" i="1" dirty="0">
                    <a:ea typeface="굴림" pitchFamily="50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253" y="684213"/>
                <a:ext cx="9469275" cy="5697115"/>
              </a:xfrm>
              <a:blipFill>
                <a:blip r:embed="rId2"/>
                <a:stretch>
                  <a:fillRect l="-1352" t="-10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56" y="3999440"/>
            <a:ext cx="3201299" cy="256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639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Learning Objectives</a:t>
            </a:r>
            <a:endParaRPr lang="ko-KR" altLang="en-US" sz="24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Microsoft Sans Serif" panose="020B0604020202020204" pitchFamily="34" charset="0"/>
              </a:rPr>
              <a:t>Learning </a:t>
            </a:r>
            <a:r>
              <a:rPr lang="en-US" altLang="ko-KR" sz="28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Objectives 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To 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learn three basic laws:</a:t>
            </a:r>
          </a:p>
          <a:p>
            <a:pPr lvl="1">
              <a:spcBef>
                <a:spcPts val="1800"/>
              </a:spcBef>
              <a:defRPr/>
            </a:pPr>
            <a:r>
              <a:rPr lang="en-US" altLang="ko-KR" b="1" i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Ohm’s Law</a:t>
            </a:r>
          </a:p>
          <a:p>
            <a:pPr lvl="1">
              <a:spcBef>
                <a:spcPts val="1800"/>
              </a:spcBef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Kirchhoff’s Current Law(</a:t>
            </a:r>
            <a:r>
              <a:rPr lang="en-US" altLang="ko-KR" b="1" i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KCL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)</a:t>
            </a:r>
          </a:p>
          <a:p>
            <a:pPr lvl="1">
              <a:spcBef>
                <a:spcPts val="1800"/>
              </a:spcBef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Kirchhoff’s Voltage Law(</a:t>
            </a:r>
            <a:r>
              <a:rPr lang="en-US" altLang="ko-KR" b="1" i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KVL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)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To understand </a:t>
            </a:r>
            <a:r>
              <a:rPr lang="en-US" altLang="ko-KR" b="1" i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current division 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and </a:t>
            </a:r>
            <a:r>
              <a:rPr lang="en-US" altLang="ko-KR" b="1" i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voltage division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To be able to </a:t>
            </a:r>
            <a:r>
              <a:rPr lang="en-US" altLang="ko-KR" b="1" i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simplify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 complicated resistor networks and reduce them </a:t>
            </a:r>
            <a:r>
              <a:rPr lang="en-US" altLang="ko-KR" b="1" i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to a single resistor</a:t>
            </a:r>
            <a:endParaRPr lang="en-US" altLang="ko-KR" b="1" i="1" dirty="0" smtClean="0">
              <a:ea typeface="Microsoft Sans Serif" panose="020B0604020202020204" pitchFamily="34" charset="0"/>
            </a:endParaRPr>
          </a:p>
          <a:p>
            <a:pPr>
              <a:spcBef>
                <a:spcPts val="1800"/>
              </a:spcBef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To be able to analyze simple networks containing both </a:t>
            </a:r>
            <a:r>
              <a:rPr lang="en-US" altLang="ko-KR" b="1" i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independent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 and </a:t>
            </a:r>
            <a:r>
              <a:rPr lang="en-US" altLang="ko-KR" b="1" i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dependent sources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Examples 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04537" y="684213"/>
                <a:ext cx="4144407" cy="5624512"/>
              </a:xfrm>
            </p:spPr>
            <p:txBody>
              <a:bodyPr/>
              <a:lstStyle/>
              <a:p>
                <a:pPr marL="0" indent="0">
                  <a:buFontTx/>
                  <a:buNone/>
                  <a:defRPr/>
                </a:pPr>
                <a:r>
                  <a:rPr lang="en-US" altLang="ko-KR" sz="2800" b="1" dirty="0" smtClean="0">
                    <a:solidFill>
                      <a:srgbClr val="0070C0"/>
                    </a:solidFill>
                    <a:ea typeface="굴림" pitchFamily="50" charset="-127"/>
                  </a:rPr>
                  <a:t>Example 2.7</a:t>
                </a:r>
                <a:endParaRPr lang="en-US" altLang="ko-KR" sz="1800" b="1" dirty="0" smtClean="0">
                  <a:solidFill>
                    <a:srgbClr val="0070C0"/>
                  </a:solidFill>
                  <a:ea typeface="굴림" pitchFamily="50" charset="-127"/>
                </a:endParaRPr>
              </a:p>
              <a:p>
                <a:pPr>
                  <a:defRPr/>
                </a:pPr>
                <a:r>
                  <a:rPr lang="en-US" altLang="ko-KR" b="1" dirty="0" smtClean="0">
                    <a:ea typeface="굴림" pitchFamily="50" charset="-127"/>
                  </a:rPr>
                  <a:t>Let us determine the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𝒗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b="1" dirty="0" smtClean="0">
                    <a:ea typeface="굴림" pitchFamily="50" charset="-127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𝒗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b="1" dirty="0" smtClean="0">
                    <a:ea typeface="굴림" pitchFamily="50" charset="-127"/>
                  </a:rPr>
                  <a:t>.</a:t>
                </a:r>
              </a:p>
              <a:p>
                <a:pPr>
                  <a:defRPr/>
                </a:pPr>
                <a:endParaRPr lang="en-US" altLang="ko-KR" b="1" dirty="0" smtClean="0">
                  <a:ea typeface="굴림" pitchFamily="50" charset="-127"/>
                </a:endParaRP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537" y="684213"/>
                <a:ext cx="4144407" cy="5624512"/>
              </a:xfrm>
              <a:blipFill>
                <a:blip r:embed="rId2"/>
                <a:stretch>
                  <a:fillRect l="-3088" t="-1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 bwMode="auto">
              <a:xfrm>
                <a:off x="5169024" y="684213"/>
                <a:ext cx="4392488" cy="5624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spcBef>
                    <a:spcPct val="20000"/>
                  </a:spcBef>
                  <a:spcAft>
                    <a:spcPts val="600"/>
                  </a:spcAft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Arial" pitchFamily="34" charset="0"/>
                  </a:defRPr>
                </a:lvl1pPr>
                <a:lvl2pPr marL="742950" indent="-285750" algn="l" rtl="0" eaLnBrk="0" fontAlgn="base" latinLnBrk="1" hangingPunct="0">
                  <a:spcBef>
                    <a:spcPct val="20000"/>
                  </a:spcBef>
                  <a:spcAft>
                    <a:spcPts val="600"/>
                  </a:spcAft>
                  <a:buBlip>
                    <a:blip r:embed="rId4"/>
                  </a:buBlip>
                  <a:defRPr kumimoji="1" sz="20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Arial" pitchFamily="34" charset="0"/>
                  </a:defRPr>
                </a:lvl2pPr>
                <a:lvl3pPr marL="1143000" indent="-228600" algn="l" rtl="0" eaLnBrk="0" fontAlgn="base" latinLnBrk="1" hangingPunct="0">
                  <a:spcBef>
                    <a:spcPct val="20000"/>
                  </a:spcBef>
                  <a:spcAft>
                    <a:spcPts val="600"/>
                  </a:spcAft>
                  <a:buChar char="•"/>
                  <a:defRPr kumimoji="1" sz="1800">
                    <a:solidFill>
                      <a:schemeClr val="tx1"/>
                    </a:solidFill>
                    <a:latin typeface="Arial" pitchFamily="34" charset="0"/>
                    <a:ea typeface="돋움" pitchFamily="50" charset="-127"/>
                    <a:cs typeface="Arial" pitchFamily="34" charset="0"/>
                  </a:defRPr>
                </a:lvl3pPr>
                <a:lvl4pPr marL="1600200" indent="-228600" algn="l" rtl="0" eaLnBrk="0" fontAlgn="base" latinLnBrk="1" hangingPunct="0">
                  <a:spcBef>
                    <a:spcPct val="20000"/>
                  </a:spcBef>
                  <a:spcAft>
                    <a:spcPts val="600"/>
                  </a:spcAft>
                  <a:buChar char="–"/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돋움" pitchFamily="50" charset="-127"/>
                    <a:cs typeface="Arial" pitchFamily="34" charset="0"/>
                  </a:defRPr>
                </a:lvl4pPr>
                <a:lvl5pPr marL="2057400" indent="-228600" algn="l" rtl="0" eaLnBrk="0" fontAlgn="base" latinLnBrk="1" hangingPunct="0">
                  <a:spcBef>
                    <a:spcPct val="20000"/>
                  </a:spcBef>
                  <a:spcAft>
                    <a:spcPts val="60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돋움" pitchFamily="50" charset="-127"/>
                    <a:cs typeface="Arial" pitchFamily="34" charset="0"/>
                  </a:defRPr>
                </a:lvl5pPr>
                <a:lvl6pPr marL="2514600" indent="-228600" algn="l" rtl="0" fontAlgn="base" latinLnBrk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+mn-lt"/>
                    <a:ea typeface="돋움" pitchFamily="50" charset="-127"/>
                  </a:defRPr>
                </a:lvl6pPr>
                <a:lvl7pPr marL="2971800" indent="-228600" algn="l" rtl="0" fontAlgn="base" latinLnBrk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+mn-lt"/>
                    <a:ea typeface="돋움" pitchFamily="50" charset="-127"/>
                  </a:defRPr>
                </a:lvl7pPr>
                <a:lvl8pPr marL="3429000" indent="-228600" algn="l" rtl="0" fontAlgn="base" latinLnBrk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+mn-lt"/>
                    <a:ea typeface="돋움" pitchFamily="50" charset="-127"/>
                  </a:defRPr>
                </a:lvl8pPr>
                <a:lvl9pPr marL="3886200" indent="-228600" algn="l" rtl="0" fontAlgn="base" latinLnBrk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+mn-lt"/>
                    <a:ea typeface="돋움" pitchFamily="50" charset="-127"/>
                  </a:defRPr>
                </a:lvl9pPr>
              </a:lstStyle>
              <a:p>
                <a:pPr marL="0" indent="0">
                  <a:buFontTx/>
                  <a:buNone/>
                  <a:defRPr/>
                </a:pPr>
                <a:r>
                  <a:rPr lang="en-US" altLang="ko-KR" sz="2800" b="1" kern="0" dirty="0" smtClean="0">
                    <a:solidFill>
                      <a:srgbClr val="0070C0"/>
                    </a:solidFill>
                    <a:ea typeface="굴림" pitchFamily="50" charset="-127"/>
                  </a:rPr>
                  <a:t>Example 2.8</a:t>
                </a:r>
                <a:endParaRPr lang="en-US" altLang="ko-KR" sz="1800" b="1" kern="0" dirty="0" smtClean="0">
                  <a:solidFill>
                    <a:srgbClr val="0070C0"/>
                  </a:solidFill>
                  <a:ea typeface="굴림" pitchFamily="50" charset="-127"/>
                </a:endParaRPr>
              </a:p>
              <a:p>
                <a:pPr>
                  <a:defRPr/>
                </a:pPr>
                <a:r>
                  <a:rPr lang="en-US" altLang="ko-KR" b="1" kern="0" dirty="0" smtClean="0">
                    <a:ea typeface="굴림" pitchFamily="50" charset="-127"/>
                  </a:rPr>
                  <a:t>Let us determine the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𝒗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altLang="ko-KR" b="1" kern="0" dirty="0" smtClean="0">
                    <a:ea typeface="굴림" pitchFamily="50" charset="-127"/>
                  </a:rPr>
                  <a:t>.</a:t>
                </a:r>
              </a:p>
              <a:p>
                <a:pPr>
                  <a:defRPr/>
                </a:pPr>
                <a:endParaRPr lang="en-US" altLang="ko-KR" b="1" kern="0" dirty="0" smtClean="0">
                  <a:ea typeface="굴림" pitchFamily="50" charset="-127"/>
                </a:endParaRPr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69024" y="684213"/>
                <a:ext cx="4392488" cy="5624512"/>
              </a:xfrm>
              <a:prstGeom prst="rect">
                <a:avLst/>
              </a:prstGeom>
              <a:blipFill>
                <a:blip r:embed="rId5"/>
                <a:stretch>
                  <a:fillRect l="-2917" t="-10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4" y="2924944"/>
            <a:ext cx="3656189" cy="260068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728359"/>
            <a:ext cx="3996064" cy="279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441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KCL, Single Node-Pair Circuit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36253" y="684213"/>
                <a:ext cx="9469275" cy="5697115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altLang="ko-KR" sz="2800" b="1" dirty="0" smtClean="0">
                    <a:solidFill>
                      <a:srgbClr val="0070C0"/>
                    </a:solidFill>
                    <a:ea typeface="굴림" pitchFamily="50" charset="-127"/>
                  </a:rPr>
                  <a:t>Single Node-Pair circuit</a:t>
                </a:r>
              </a:p>
              <a:p>
                <a:pPr>
                  <a:defRPr/>
                </a:pPr>
                <a:endParaRPr lang="en-US" altLang="ko-KR" sz="2000" b="1" dirty="0" smtClean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 smtClean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 smtClean="0">
                  <a:ea typeface="굴림" pitchFamily="50" charset="-127"/>
                </a:endParaRPr>
              </a:p>
              <a:p>
                <a:pPr>
                  <a:defRPr/>
                </a:pPr>
                <a:r>
                  <a:rPr lang="en-US" altLang="ko-KR" sz="2000" b="1" dirty="0" smtClean="0">
                    <a:ea typeface="굴림" pitchFamily="50" charset="-127"/>
                  </a:rPr>
                  <a:t>KCL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𝒊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𝒊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𝑨</m:t>
                        </m:r>
                      </m:sub>
                    </m:sSub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𝒊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+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𝒊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𝑩</m:t>
                        </m:r>
                      </m:sub>
                    </m:sSub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𝒊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𝟑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(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𝒕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)=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𝟎</m:t>
                    </m:r>
                  </m:oMath>
                </a14:m>
                <a:r>
                  <a:rPr lang="en-US" altLang="ko-KR" sz="2000" b="1" i="1" dirty="0" smtClean="0">
                    <a:ea typeface="굴림" pitchFamily="50" charset="-127"/>
                  </a:rPr>
                  <a:t/>
                </a:r>
                <a:br>
                  <a:rPr lang="en-US" altLang="ko-KR" sz="2000" b="1" i="1" dirty="0" smtClean="0">
                    <a:ea typeface="굴림" pitchFamily="50" charset="-127"/>
                  </a:rPr>
                </a:br>
                <a:r>
                  <a:rPr lang="en-US" altLang="ko-KR" sz="2000" b="1" i="1" dirty="0" smtClean="0">
                    <a:ea typeface="굴림" pitchFamily="50" charset="-127"/>
                  </a:rPr>
                  <a:t>here</a:t>
                </a:r>
                <a:r>
                  <a:rPr lang="en-US" altLang="ko-KR" sz="2000" b="1" dirty="0" smtClean="0">
                    <a:ea typeface="굴림" pitchFamily="50" charset="-127"/>
                  </a:rPr>
                  <a:t>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𝒊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𝒋</m:t>
                        </m:r>
                      </m:sub>
                    </m:sSub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𝒗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(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𝒕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)/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𝑹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sz="2000" b="1" i="1" dirty="0" smtClean="0">
                    <a:ea typeface="굴림" pitchFamily="50" charset="-127"/>
                  </a:rPr>
                  <a:t> </a:t>
                </a:r>
              </a:p>
              <a:p>
                <a:pPr>
                  <a:defRPr/>
                </a:pPr>
                <a:r>
                  <a:rPr lang="en-US" altLang="ko-KR" sz="2000" b="1" i="1" dirty="0" smtClean="0">
                    <a:ea typeface="굴림" pitchFamily="50" charset="-127"/>
                  </a:rPr>
                  <a:t>Thus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2000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2000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𝟐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2000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𝟑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𝒗</m:t>
                    </m:r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𝒊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𝑨</m:t>
                        </m:r>
                      </m:sub>
                    </m:sSub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𝒊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𝑩</m:t>
                        </m:r>
                      </m:sub>
                    </m:sSub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altLang="ko-KR" sz="2000" b="1" i="1" dirty="0" smtClean="0">
                    <a:ea typeface="굴림" pitchFamily="50" charset="-127"/>
                  </a:rPr>
                  <a:t>     or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[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𝟏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/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𝑹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𝒑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]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𝒗</m:t>
                    </m:r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𝒊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𝒐</m:t>
                        </m:r>
                      </m:sub>
                    </m:sSub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altLang="ko-KR" sz="2000" b="1" i="1" dirty="0" smtClean="0">
                    <a:ea typeface="굴림" pitchFamily="50" charset="-127"/>
                  </a:rPr>
                  <a:t> </a:t>
                </a:r>
              </a:p>
              <a:p>
                <a:pPr marL="0" indent="0">
                  <a:buNone/>
                  <a:defRPr/>
                </a:pPr>
                <a:r>
                  <a:rPr lang="en-US" altLang="ko-KR" sz="2000" b="1" i="1" dirty="0">
                    <a:ea typeface="굴림" pitchFamily="50" charset="-127"/>
                  </a:rPr>
                  <a:t> </a:t>
                </a:r>
                <a:r>
                  <a:rPr lang="en-US" altLang="ko-KR" sz="2000" b="1" i="1" dirty="0" smtClean="0">
                    <a:ea typeface="굴림" pitchFamily="50" charset="-127"/>
                  </a:rPr>
                  <a:t>    here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fPr>
                      <m:num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ko-KR" sz="2000" b="1" i="1" dirty="0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 dirty="0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2000" b="1" i="1" dirty="0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𝒑</m:t>
                            </m:r>
                          </m:sub>
                        </m:sSub>
                      </m:den>
                    </m:f>
                    <m:r>
                      <a:rPr lang="en-US" altLang="ko-KR" sz="2000" b="1" i="1" dirty="0" smtClean="0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2000" b="1" i="1" dirty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fPr>
                      <m:num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ko-KR" sz="2000" b="1" i="1" dirty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 dirty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2000" b="1" i="1" dirty="0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altLang="ko-KR" sz="2000" b="1" i="1" dirty="0" smtClean="0">
                        <a:latin typeface="Cambria Math" panose="02040503050406030204" pitchFamily="18" charset="0"/>
                        <a:ea typeface="굴림" pitchFamily="50" charset="-127"/>
                      </a:rPr>
                      <m:t>+</m:t>
                    </m:r>
                    <m:f>
                      <m:fPr>
                        <m:ctrlPr>
                          <a:rPr lang="en-US" altLang="ko-KR" sz="2000" b="1" i="1" dirty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fPr>
                      <m:num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ko-KR" sz="2000" b="1" i="1" dirty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 dirty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2000" b="1" i="1" dirty="0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en-US" altLang="ko-KR" sz="2000" b="1" i="1" dirty="0" smtClean="0">
                        <a:latin typeface="Cambria Math" panose="02040503050406030204" pitchFamily="18" charset="0"/>
                        <a:ea typeface="굴림" pitchFamily="50" charset="-127"/>
                      </a:rPr>
                      <m:t>+</m:t>
                    </m:r>
                    <m:f>
                      <m:fPr>
                        <m:ctrlPr>
                          <a:rPr lang="en-US" altLang="ko-KR" sz="2000" b="1" i="1" dirty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fPr>
                      <m:num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ko-KR" sz="2000" b="1" i="1" dirty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 dirty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2000" b="1" i="1" dirty="0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000" b="1" i="1" dirty="0" smtClean="0">
                    <a:ea typeface="굴림" pitchFamily="50" charset="-127"/>
                  </a:rPr>
                  <a:t>   and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𝒐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𝒕</m:t>
                            </m:r>
                          </m:e>
                        </m:d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=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𝒊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𝑨</m:t>
                        </m:r>
                      </m:sub>
                    </m:sSub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𝒊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𝑩</m:t>
                        </m:r>
                      </m:sub>
                    </m:sSub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</m:oMath>
                </a14:m>
                <a:endParaRPr lang="en-US" altLang="ko-KR" sz="2000" b="1" i="1" dirty="0">
                  <a:ea typeface="굴림" pitchFamily="50" charset="-127"/>
                </a:endParaRPr>
              </a:p>
              <a:p>
                <a:pPr marL="0" indent="0">
                  <a:buNone/>
                  <a:defRPr/>
                </a:pPr>
                <a:r>
                  <a:rPr lang="en-US" altLang="ko-KR" sz="2000" b="1" i="1" dirty="0" smtClean="0">
                    <a:solidFill>
                      <a:srgbClr val="A50021"/>
                    </a:solidFill>
                    <a:ea typeface="굴림" pitchFamily="50" charset="-127"/>
                  </a:rPr>
                  <a:t>    </a:t>
                </a:r>
                <a:r>
                  <a:rPr lang="en-US" altLang="ko-KR" sz="2000" b="1" dirty="0" smtClean="0">
                    <a:ea typeface="굴림" pitchFamily="50" charset="-127"/>
                  </a:rPr>
                  <a:t>and it  can be written as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𝟐</m:t>
                            </m:r>
                          </m:sub>
                        </m:s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𝒗</m:t>
                    </m:r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𝒊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𝑨</m:t>
                        </m:r>
                      </m:sub>
                    </m:sSub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𝒊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𝑩</m:t>
                        </m:r>
                      </m:sub>
                    </m:sSub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altLang="ko-KR" sz="2000" b="1" i="1" dirty="0" smtClean="0">
                    <a:solidFill>
                      <a:schemeClr val="tx1"/>
                    </a:solidFill>
                    <a:ea typeface="굴림" pitchFamily="50" charset="-127"/>
                  </a:rPr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  <m:t>𝑮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  <m:t>𝒋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굴림" pitchFamily="50" charset="-127"/>
                      </a:rPr>
                      <m:t>𝟏</m:t>
                    </m:r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굴림" pitchFamily="50" charset="-127"/>
                      </a:rPr>
                      <m:t>/</m:t>
                    </m:r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  <m:t>𝑹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  <m:t>𝒋</m:t>
                        </m:r>
                      </m:sub>
                    </m:sSub>
                  </m:oMath>
                </a14:m>
                <a:endParaRPr lang="en-US" altLang="ko-KR" sz="2000" b="1" i="1" dirty="0" smtClean="0">
                  <a:solidFill>
                    <a:srgbClr val="A50021"/>
                  </a:solidFill>
                  <a:ea typeface="굴림" pitchFamily="50" charset="-127"/>
                </a:endParaRPr>
              </a:p>
              <a:p>
                <a:pPr marL="0" indent="0">
                  <a:buNone/>
                  <a:defRPr/>
                </a:pPr>
                <a:r>
                  <a:rPr lang="en-US" altLang="ko-KR" sz="2000" b="1" i="1" dirty="0" smtClean="0">
                    <a:solidFill>
                      <a:srgbClr val="A50021"/>
                    </a:solidFill>
                    <a:ea typeface="굴림" pitchFamily="50" charset="-127"/>
                  </a:rPr>
                  <a:t>    </a:t>
                </a:r>
                <a:endParaRPr lang="en-US" altLang="ko-KR" sz="2000" b="1" dirty="0" smtClean="0">
                  <a:ea typeface="굴림" pitchFamily="50" charset="-127"/>
                </a:endParaRP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253" y="684213"/>
                <a:ext cx="9469275" cy="5697115"/>
              </a:xfrm>
              <a:blipFill>
                <a:blip r:embed="rId2"/>
                <a:stretch>
                  <a:fillRect l="-1352" t="-10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50" y="1412776"/>
            <a:ext cx="9468458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965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Parallel Resistors</a:t>
            </a:r>
            <a:endParaRPr lang="ko-KR" alt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36253" y="684213"/>
            <a:ext cx="9469275" cy="569711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pitchFamily="50" charset="-127"/>
              </a:rPr>
              <a:t>Parallel Resistors</a:t>
            </a:r>
          </a:p>
          <a:p>
            <a:pPr>
              <a:defRPr/>
            </a:pPr>
            <a:r>
              <a:rPr lang="en-US" altLang="ko-KR" sz="2000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Conductors add in parallel and current source in parallel add algebraically</a:t>
            </a:r>
            <a:endParaRPr lang="en-US" altLang="ko-KR" sz="2000" b="1" i="1" dirty="0">
              <a:solidFill>
                <a:srgbClr val="A50021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2000" b="1" dirty="0">
                <a:ea typeface="굴림" panose="020B0600000101010101" pitchFamily="50" charset="-127"/>
              </a:rPr>
              <a:t>When resistors are in parallel, the voltage drop across them is the same</a:t>
            </a:r>
          </a:p>
          <a:p>
            <a:pPr>
              <a:defRPr/>
            </a:pPr>
            <a:endParaRPr lang="en-US" altLang="ko-KR" sz="2000" b="1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2000" b="1" dirty="0">
                <a:ea typeface="굴림" panose="020B0600000101010101" pitchFamily="50" charset="-127"/>
              </a:rPr>
              <a:t>By KCL, the current at node </a:t>
            </a:r>
            <a:r>
              <a:rPr lang="en-US" altLang="ko-KR" sz="2000" b="1" i="1" dirty="0">
                <a:ea typeface="굴림" panose="020B0600000101010101" pitchFamily="50" charset="-127"/>
              </a:rPr>
              <a:t>a</a:t>
            </a:r>
            <a:r>
              <a:rPr lang="en-US" altLang="ko-KR" sz="2000" b="1" dirty="0">
                <a:ea typeface="굴림" panose="020B0600000101010101" pitchFamily="50" charset="-127"/>
              </a:rPr>
              <a:t> </a:t>
            </a:r>
            <a:r>
              <a:rPr lang="en-US" altLang="ko-KR" sz="2000" b="1" dirty="0" smtClean="0">
                <a:ea typeface="굴림" panose="020B0600000101010101" pitchFamily="50" charset="-127"/>
              </a:rPr>
              <a:t>is:</a:t>
            </a:r>
            <a:endParaRPr lang="en-US" altLang="ko-KR" sz="2000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2000" b="1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2000" b="1" dirty="0">
                <a:ea typeface="굴림" panose="020B0600000101010101" pitchFamily="50" charset="-127"/>
              </a:rPr>
              <a:t>The equivalent resistance is:</a:t>
            </a:r>
          </a:p>
          <a:p>
            <a:pPr>
              <a:defRPr/>
            </a:pPr>
            <a:endParaRPr lang="en-US" altLang="ko-KR" sz="2000" b="1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2000" b="1" dirty="0" smtClean="0">
                <a:solidFill>
                  <a:srgbClr val="A50021"/>
                </a:solidFill>
                <a:ea typeface="굴림" pitchFamily="50" charset="-127"/>
              </a:rPr>
              <a:t>For </a:t>
            </a:r>
            <a:r>
              <a:rPr lang="en-US" altLang="ko-KR" sz="2000" b="1" i="1" dirty="0">
                <a:solidFill>
                  <a:srgbClr val="A50021"/>
                </a:solidFill>
                <a:ea typeface="굴림" panose="020B0600000101010101" pitchFamily="50" charset="-127"/>
              </a:rPr>
              <a:t>N</a:t>
            </a:r>
            <a:r>
              <a:rPr lang="en-US" altLang="ko-KR" sz="2000" b="1" dirty="0">
                <a:solidFill>
                  <a:srgbClr val="A50021"/>
                </a:solidFill>
                <a:ea typeface="굴림" panose="020B0600000101010101" pitchFamily="50" charset="-127"/>
              </a:rPr>
              <a:t> resistors in </a:t>
            </a:r>
            <a:r>
              <a:rPr lang="en-US" altLang="ko-KR" sz="2000" b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parallel:</a:t>
            </a:r>
            <a:endParaRPr lang="en-US" altLang="ko-KR" sz="2000" b="1" dirty="0">
              <a:solidFill>
                <a:srgbClr val="A50021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2000" b="1" dirty="0" smtClean="0">
              <a:ea typeface="굴림" pitchFamily="50" charset="-127"/>
            </a:endParaRPr>
          </a:p>
          <a:p>
            <a:pPr marL="0" indent="0">
              <a:buNone/>
              <a:defRPr/>
            </a:pPr>
            <a:r>
              <a:rPr lang="en-US" altLang="ko-KR" sz="2000" b="1" dirty="0" smtClean="0">
                <a:ea typeface="굴림" pitchFamily="50" charset="-127"/>
              </a:rPr>
              <a:t>                                                        or </a:t>
            </a: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245300"/>
              </p:ext>
            </p:extLst>
          </p:nvPr>
        </p:nvGraphicFramePr>
        <p:xfrm>
          <a:off x="4031704" y="2408278"/>
          <a:ext cx="170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3" imgW="850900" imgH="228600" progId="Equation.DSMT4">
                  <p:embed/>
                </p:oleObj>
              </mc:Choice>
              <mc:Fallback>
                <p:oleObj name="Equation" r:id="rId3" imgW="850900" imgH="228600" progId="Equation.DSMT4">
                  <p:embed/>
                  <p:pic>
                    <p:nvPicPr>
                      <p:cNvPr id="5325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1704" y="2408278"/>
                        <a:ext cx="170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196104"/>
              </p:ext>
            </p:extLst>
          </p:nvPr>
        </p:nvGraphicFramePr>
        <p:xfrm>
          <a:off x="4249192" y="3317363"/>
          <a:ext cx="106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5" imgW="533169" imgH="228501" progId="Equation.DSMT4">
                  <p:embed/>
                </p:oleObj>
              </mc:Choice>
              <mc:Fallback>
                <p:oleObj name="Equation" r:id="rId5" imgW="533169" imgH="228501" progId="Equation.DSMT4">
                  <p:embed/>
                  <p:pic>
                    <p:nvPicPr>
                      <p:cNvPr id="5325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192" y="3317363"/>
                        <a:ext cx="1066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380095"/>
              </p:ext>
            </p:extLst>
          </p:nvPr>
        </p:nvGraphicFramePr>
        <p:xfrm>
          <a:off x="4031704" y="4040071"/>
          <a:ext cx="15017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7" imgW="850531" imgH="431613" progId="Equation.DSMT4">
                  <p:embed/>
                </p:oleObj>
              </mc:Choice>
              <mc:Fallback>
                <p:oleObj name="Equation" r:id="rId7" imgW="850531" imgH="431613" progId="Equation.DSMT4">
                  <p:embed/>
                  <p:pic>
                    <p:nvPicPr>
                      <p:cNvPr id="5325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1704" y="4040071"/>
                        <a:ext cx="15017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29529" y="3022112"/>
            <a:ext cx="3397435" cy="22681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44739" y="5407033"/>
                <a:ext cx="2532873" cy="8233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𝒆𝒒</m:t>
                              </m:r>
                            </m:sub>
                          </m:sSub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739" y="5407033"/>
                <a:ext cx="2532873" cy="82336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51529" y="5350362"/>
                <a:ext cx="2181816" cy="763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𝒆𝒒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529" y="5350362"/>
                <a:ext cx="2181816" cy="7630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6968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Example 2.9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36253" y="684213"/>
                <a:ext cx="9757307" cy="5409083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altLang="ko-KR" sz="2800" b="1" dirty="0" smtClean="0">
                    <a:solidFill>
                      <a:srgbClr val="0070C0"/>
                    </a:solidFill>
                    <a:ea typeface="굴림" pitchFamily="50" charset="-127"/>
                  </a:rPr>
                  <a:t>Example 2.9</a:t>
                </a:r>
              </a:p>
              <a:p>
                <a:pPr>
                  <a:defRPr/>
                </a:pPr>
                <a:r>
                  <a:rPr lang="en-US" altLang="ko-KR" sz="2000" b="1" dirty="0" smtClean="0">
                    <a:ea typeface="굴림" pitchFamily="50" charset="-127"/>
                  </a:rPr>
                  <a:t>Let us determine current,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𝑽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altLang="ko-KR" sz="2000" b="1" dirty="0" smtClean="0">
                    <a:ea typeface="굴림" pitchFamily="50" charset="-127"/>
                  </a:rPr>
                  <a:t>, the current in each element, and the power supplied and absorbed in the network.</a:t>
                </a: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253" y="684213"/>
                <a:ext cx="9757307" cy="5409083"/>
              </a:xfrm>
              <a:blipFill>
                <a:blip r:embed="rId2"/>
                <a:stretch>
                  <a:fillRect l="-1313" t="-11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2546109"/>
            <a:ext cx="8488531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294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Current Division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36253" y="684213"/>
                <a:ext cx="9469275" cy="5697115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altLang="ko-KR" sz="2800" b="1" dirty="0" smtClean="0">
                    <a:solidFill>
                      <a:srgbClr val="0070C0"/>
                    </a:solidFill>
                    <a:ea typeface="굴림" pitchFamily="50" charset="-127"/>
                  </a:rPr>
                  <a:t>Current Division</a:t>
                </a:r>
              </a:p>
              <a:p>
                <a:pPr marL="0">
                  <a:spcBef>
                    <a:spcPts val="1200"/>
                  </a:spcBef>
                  <a:defRPr/>
                </a:pPr>
                <a:r>
                  <a:rPr lang="en-US" altLang="ko-KR" sz="2000" b="1" dirty="0" smtClean="0">
                    <a:ea typeface="굴림" panose="020B0600000101010101" pitchFamily="50" charset="-127"/>
                  </a:rPr>
                  <a:t>Current divides among parallel resistors in a manner similar to the way in which voltage divides among series resistors.</a:t>
                </a:r>
              </a:p>
              <a:p>
                <a:pPr marL="0">
                  <a:spcBef>
                    <a:spcPts val="1200"/>
                  </a:spcBef>
                  <a:defRPr/>
                </a:pPr>
                <a:r>
                  <a:rPr lang="en-US" altLang="ko-KR" sz="2000" b="1" dirty="0" smtClean="0">
                    <a:ea typeface="굴림" panose="020B0600000101010101" pitchFamily="50" charset="-127"/>
                  </a:rPr>
                  <a:t>KVL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𝟏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𝟐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altLang="ko-KR" sz="2000" b="1" i="1" dirty="0" smtClean="0">
                    <a:ea typeface="굴림" pitchFamily="50" charset="-127"/>
                  </a:rPr>
                  <a:t>  or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2000" b="1" i="1" smtClean="0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2000" b="1" i="1" smtClean="0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𝟐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𝑽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𝒔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altLang="ko-KR" sz="2000" b="1" i="1" dirty="0" smtClean="0">
                    <a:ea typeface="굴림" pitchFamily="50" charset="-127"/>
                  </a:rPr>
                  <a:t/>
                </a:r>
                <a:br>
                  <a:rPr lang="en-US" altLang="ko-KR" sz="2000" b="1" i="1" dirty="0" smtClean="0">
                    <a:ea typeface="굴림" pitchFamily="50" charset="-127"/>
                  </a:rPr>
                </a:br>
                <a:r>
                  <a:rPr lang="en-US" altLang="ko-KR" sz="2000" b="1" i="1" dirty="0" smtClean="0">
                    <a:ea typeface="굴림" pitchFamily="50" charset="-127"/>
                  </a:rPr>
                  <a:t>     thus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𝑽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𝒔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=[</m:t>
                    </m:r>
                    <m:f>
                      <m:f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]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𝒔</m:t>
                        </m:r>
                      </m:sub>
                    </m:sSub>
                  </m:oMath>
                </a14:m>
                <a:endParaRPr lang="en-US" altLang="ko-KR" sz="2000" b="1" i="1" dirty="0" smtClean="0">
                  <a:ea typeface="굴림" pitchFamily="50" charset="-127"/>
                </a:endParaRPr>
              </a:p>
              <a:p>
                <a:pPr marL="0" indent="0">
                  <a:spcBef>
                    <a:spcPts val="1200"/>
                  </a:spcBef>
                  <a:buNone/>
                  <a:defRPr/>
                </a:pPr>
                <a:r>
                  <a:rPr lang="en-US" altLang="ko-KR" sz="2000" b="1" dirty="0" smtClean="0">
                    <a:ea typeface="굴림" pitchFamily="50" charset="-127"/>
                  </a:rPr>
                  <a:t>     here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𝟏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𝑽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𝒔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/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𝑹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000" b="1" i="1" dirty="0">
                    <a:ea typeface="굴림" pitchFamily="50" charset="-127"/>
                  </a:rPr>
                  <a:t> </a:t>
                </a:r>
                <a:r>
                  <a:rPr lang="en-US" altLang="ko-KR" sz="2000" b="1" i="1" dirty="0" smtClean="0">
                    <a:ea typeface="굴림" pitchFamily="50" charset="-127"/>
                  </a:rPr>
                  <a:t>    and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𝟐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𝑽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𝒔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/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𝑹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𝟐</m:t>
                        </m:r>
                      </m:sub>
                    </m:sSub>
                  </m:oMath>
                </a14:m>
                <a:endParaRPr lang="en-US" altLang="ko-KR" sz="2000" b="1" i="1" dirty="0" smtClean="0">
                  <a:ea typeface="굴림" pitchFamily="50" charset="-127"/>
                </a:endParaRPr>
              </a:p>
              <a:p>
                <a:pPr marL="0" indent="0">
                  <a:spcBef>
                    <a:spcPts val="1200"/>
                  </a:spcBef>
                  <a:buNone/>
                  <a:defRPr/>
                </a:pPr>
                <a:r>
                  <a:rPr lang="en-US" altLang="ko-KR" sz="2000" b="1" i="1" dirty="0" smtClean="0">
                    <a:ea typeface="굴림" pitchFamily="50" charset="-127"/>
                  </a:rPr>
                  <a:t>     so that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𝟏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2000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2000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𝟐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altLang="ko-KR" sz="2000" b="1" i="1" dirty="0" smtClean="0">
                    <a:ea typeface="굴림" pitchFamily="50" charset="-127"/>
                  </a:rPr>
                  <a:t>   and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𝟐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2000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2000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𝟐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𝒔</m:t>
                        </m:r>
                      </m:sub>
                    </m:sSub>
                  </m:oMath>
                </a14:m>
                <a:endParaRPr lang="en-US" altLang="ko-KR" sz="2000" b="1" i="1" dirty="0">
                  <a:ea typeface="굴림" pitchFamily="50" charset="-127"/>
                </a:endParaRP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253" y="684213"/>
                <a:ext cx="9469275" cy="5697115"/>
              </a:xfrm>
              <a:blipFill>
                <a:blip r:embed="rId2"/>
                <a:stretch>
                  <a:fillRect l="-1352" t="-1070" r="-3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60" y="4838379"/>
            <a:ext cx="4386705" cy="154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131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Example 2.10</a:t>
            </a:r>
            <a:endParaRPr lang="ko-KR" alt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36253" y="684213"/>
            <a:ext cx="9757307" cy="540908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pitchFamily="50" charset="-127"/>
              </a:rPr>
              <a:t>Example 2.10</a:t>
            </a:r>
          </a:p>
          <a:p>
            <a:pPr>
              <a:defRPr/>
            </a:pPr>
            <a:r>
              <a:rPr lang="en-US" altLang="ko-KR" sz="2000" b="1" dirty="0" smtClean="0">
                <a:ea typeface="굴림" pitchFamily="50" charset="-127"/>
              </a:rPr>
              <a:t>Let us calculate the current in the two resistors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2708920"/>
            <a:ext cx="5990855" cy="198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164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Resistor combinations</a:t>
            </a:r>
            <a:endParaRPr lang="ko-KR" alt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36253" y="684213"/>
            <a:ext cx="9757307" cy="540908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pitchFamily="50" charset="-127"/>
              </a:rPr>
              <a:t>Resistor combinations</a:t>
            </a:r>
          </a:p>
          <a:p>
            <a:pPr>
              <a:defRPr/>
            </a:pPr>
            <a:r>
              <a:rPr lang="en-US" altLang="ko-KR" b="1" dirty="0" smtClean="0">
                <a:ea typeface="굴림" pitchFamily="50" charset="-127"/>
              </a:rPr>
              <a:t>For N resistors in series</a:t>
            </a:r>
          </a:p>
          <a:p>
            <a:pPr>
              <a:defRPr/>
            </a:pPr>
            <a:endParaRPr lang="en-US" altLang="ko-KR" b="1" dirty="0">
              <a:ea typeface="굴림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itchFamily="50" charset="-127"/>
            </a:endParaRPr>
          </a:p>
          <a:p>
            <a:pPr>
              <a:defRPr/>
            </a:pPr>
            <a:r>
              <a:rPr lang="en-US" altLang="ko-KR" b="1" dirty="0" smtClean="0">
                <a:ea typeface="굴림" pitchFamily="50" charset="-127"/>
              </a:rPr>
              <a:t>For N resistor in parallel</a:t>
            </a:r>
            <a:endParaRPr lang="en-US" altLang="ko-KR" b="1" dirty="0">
              <a:ea typeface="굴림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itchFamily="50" charset="-127"/>
            </a:endParaRPr>
          </a:p>
          <a:p>
            <a:pPr>
              <a:defRPr/>
            </a:pPr>
            <a:endParaRPr lang="en-US" altLang="ko-KR" b="1" dirty="0">
              <a:ea typeface="굴림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itchFamily="50" charset="-127"/>
            </a:endParaRPr>
          </a:p>
          <a:p>
            <a:pPr>
              <a:defRPr/>
            </a:pPr>
            <a:r>
              <a:rPr lang="en-US" altLang="ko-KR" b="1" i="1" dirty="0" smtClean="0">
                <a:solidFill>
                  <a:srgbClr val="A50021"/>
                </a:solidFill>
                <a:ea typeface="굴림" pitchFamily="50" charset="-127"/>
              </a:rPr>
              <a:t>Example 2.11</a:t>
            </a:r>
            <a:endParaRPr lang="en-US" altLang="ko-KR" b="1" i="1" dirty="0">
              <a:solidFill>
                <a:srgbClr val="A50021"/>
              </a:solidFill>
              <a:ea typeface="굴림" pitchFamily="50" charset="-127"/>
            </a:endParaRPr>
          </a:p>
          <a:p>
            <a:pPr marL="0" indent="0">
              <a:buNone/>
              <a:defRPr/>
            </a:pPr>
            <a:endParaRPr lang="en-US" altLang="ko-KR" b="1" dirty="0" smtClean="0">
              <a:ea typeface="굴림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08584" y="3437372"/>
                <a:ext cx="2412647" cy="8232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584" y="3437372"/>
                <a:ext cx="2412647" cy="8232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36576" y="1844824"/>
                <a:ext cx="2050368" cy="763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576" y="1844824"/>
                <a:ext cx="2050368" cy="763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1390396"/>
            <a:ext cx="4403938" cy="24706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2108" y="4149080"/>
            <a:ext cx="3312368" cy="221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774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Wye-Delta Transformations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785813"/>
            <a:ext cx="9297987" cy="590391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charset="-127"/>
              </a:rPr>
              <a:t>Wye-Delta Transformations  </a:t>
            </a:r>
          </a:p>
          <a:p>
            <a:pPr>
              <a:defRPr/>
            </a:pPr>
            <a:r>
              <a:rPr lang="en-US" altLang="ko-KR" b="1" dirty="0" smtClean="0">
                <a:ea typeface="굴림" charset="-127"/>
              </a:rPr>
              <a:t>There are cases where </a:t>
            </a:r>
            <a:br>
              <a:rPr lang="en-US" altLang="ko-KR" b="1" dirty="0" smtClean="0">
                <a:ea typeface="굴림" charset="-127"/>
              </a:rPr>
            </a:br>
            <a:r>
              <a:rPr lang="en-US" altLang="ko-KR" b="1" dirty="0" smtClean="0">
                <a:ea typeface="굴림" charset="-127"/>
              </a:rPr>
              <a:t>resistors are neither parallel </a:t>
            </a:r>
            <a:br>
              <a:rPr lang="en-US" altLang="ko-KR" b="1" dirty="0" smtClean="0">
                <a:ea typeface="굴림" charset="-127"/>
              </a:rPr>
            </a:br>
            <a:r>
              <a:rPr lang="en-US" altLang="ko-KR" b="1" dirty="0" smtClean="0">
                <a:ea typeface="굴림" charset="-127"/>
              </a:rPr>
              <a:t>nor series</a:t>
            </a:r>
          </a:p>
          <a:p>
            <a:pPr>
              <a:defRPr/>
            </a:pPr>
            <a:r>
              <a:rPr lang="en-US" altLang="ko-KR" b="1" dirty="0" smtClean="0">
                <a:ea typeface="굴림" charset="-127"/>
              </a:rPr>
              <a:t>Consider the bridge circuit</a:t>
            </a:r>
            <a:br>
              <a:rPr lang="en-US" altLang="ko-KR" b="1" dirty="0" smtClean="0">
                <a:ea typeface="굴림" charset="-127"/>
              </a:rPr>
            </a:br>
            <a:r>
              <a:rPr lang="en-US" altLang="ko-KR" b="1" dirty="0" smtClean="0">
                <a:ea typeface="굴림" charset="-127"/>
              </a:rPr>
              <a:t>shown here</a:t>
            </a:r>
          </a:p>
          <a:p>
            <a:pPr>
              <a:defRPr/>
            </a:pPr>
            <a:r>
              <a:rPr lang="en-US" altLang="ko-KR" b="1" dirty="0" smtClean="0">
                <a:ea typeface="굴림" charset="-127"/>
              </a:rPr>
              <a:t>This circuit can be simplified</a:t>
            </a:r>
            <a:br>
              <a:rPr lang="en-US" altLang="ko-KR" b="1" dirty="0" smtClean="0">
                <a:ea typeface="굴림" charset="-127"/>
              </a:rPr>
            </a:br>
            <a:r>
              <a:rPr lang="en-US" altLang="ko-KR" b="1" dirty="0" smtClean="0">
                <a:ea typeface="굴림" charset="-127"/>
              </a:rPr>
              <a:t>to a three-terminal equivalent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920" y="1412776"/>
            <a:ext cx="3923928" cy="31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441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802" y="4078301"/>
            <a:ext cx="5626427" cy="2016224"/>
          </a:xfrm>
          <a:prstGeom prst="rect">
            <a:avLst/>
          </a:prstGeom>
        </p:spPr>
      </p:pic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Wye-Delta Transformations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465" y="692696"/>
            <a:ext cx="8280919" cy="590391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charset="-127"/>
              </a:rPr>
              <a:t>Wye-Delta Transformations  II</a:t>
            </a:r>
          </a:p>
          <a:p>
            <a:pPr>
              <a:spcBef>
                <a:spcPts val="0"/>
              </a:spcBef>
              <a:spcAft>
                <a:spcPts val="1800"/>
              </a:spcAft>
              <a:defRPr/>
            </a:pPr>
            <a:r>
              <a:rPr lang="en-US" altLang="ko-KR" b="1" dirty="0" smtClean="0">
                <a:ea typeface="굴림" charset="-127"/>
              </a:rPr>
              <a:t>Two topologies can be </a:t>
            </a:r>
            <a:br>
              <a:rPr lang="en-US" altLang="ko-KR" b="1" dirty="0" smtClean="0">
                <a:ea typeface="굴림" charset="-127"/>
              </a:rPr>
            </a:br>
            <a:r>
              <a:rPr lang="en-US" altLang="ko-KR" b="1" dirty="0" smtClean="0">
                <a:ea typeface="굴림" charset="-127"/>
              </a:rPr>
              <a:t>interchanged:</a:t>
            </a:r>
          </a:p>
          <a:p>
            <a:pPr lvl="1">
              <a:spcBef>
                <a:spcPts val="0"/>
              </a:spcBef>
              <a:spcAft>
                <a:spcPts val="1800"/>
              </a:spcAft>
              <a:defRPr/>
            </a:pPr>
            <a:r>
              <a:rPr lang="en-US" altLang="ko-KR" b="1" dirty="0" smtClean="0">
                <a:ea typeface="굴림" charset="-127"/>
              </a:rPr>
              <a:t>Wye (Y) or tee (T) networks</a:t>
            </a:r>
          </a:p>
          <a:p>
            <a:pPr lvl="1">
              <a:spcBef>
                <a:spcPts val="0"/>
              </a:spcBef>
              <a:spcAft>
                <a:spcPts val="1800"/>
              </a:spcAft>
              <a:defRPr/>
            </a:pPr>
            <a:r>
              <a:rPr lang="en-US" altLang="ko-KR" b="1" dirty="0" smtClean="0">
                <a:ea typeface="굴림" charset="-127"/>
              </a:rPr>
              <a:t>Delta (</a:t>
            </a:r>
            <a:r>
              <a:rPr lang="el-GR" b="1" dirty="0" smtClean="0"/>
              <a:t>Δ</a:t>
            </a:r>
            <a:r>
              <a:rPr lang="en-US" altLang="ko-KR" b="1" dirty="0" smtClean="0">
                <a:ea typeface="굴림" charset="-127"/>
              </a:rPr>
              <a:t>) or pi (</a:t>
            </a:r>
            <a:r>
              <a:rPr lang="el-GR" b="1" dirty="0" smtClean="0"/>
              <a:t>Π</a:t>
            </a:r>
            <a:r>
              <a:rPr lang="en-US" altLang="ko-KR" b="1" dirty="0" smtClean="0">
                <a:ea typeface="굴림" charset="-127"/>
              </a:rPr>
              <a:t>) networks</a:t>
            </a:r>
          </a:p>
          <a:p>
            <a:pPr>
              <a:spcBef>
                <a:spcPts val="0"/>
              </a:spcBef>
              <a:spcAft>
                <a:spcPts val="1800"/>
              </a:spcAft>
              <a:defRPr/>
            </a:pPr>
            <a:r>
              <a:rPr lang="en-US" altLang="ko-KR" b="1" dirty="0" smtClean="0">
                <a:ea typeface="굴림" charset="-127"/>
              </a:rPr>
              <a:t>Transforming between </a:t>
            </a:r>
            <a:br>
              <a:rPr lang="en-US" altLang="ko-KR" b="1" dirty="0" smtClean="0">
                <a:ea typeface="굴림" charset="-127"/>
              </a:rPr>
            </a:br>
            <a:r>
              <a:rPr lang="en-US" altLang="ko-KR" b="1" dirty="0" smtClean="0">
                <a:ea typeface="굴림" charset="-127"/>
              </a:rPr>
              <a:t>these two topologies </a:t>
            </a:r>
            <a:br>
              <a:rPr lang="en-US" altLang="ko-KR" b="1" dirty="0" smtClean="0">
                <a:ea typeface="굴림" charset="-127"/>
              </a:rPr>
            </a:br>
            <a:r>
              <a:rPr lang="en-US" altLang="ko-KR" b="1" dirty="0" smtClean="0">
                <a:ea typeface="굴림" charset="-127"/>
              </a:rPr>
              <a:t>often makes the solution</a:t>
            </a:r>
            <a:br>
              <a:rPr lang="en-US" altLang="ko-KR" b="1" dirty="0" smtClean="0">
                <a:ea typeface="굴림" charset="-127"/>
              </a:rPr>
            </a:br>
            <a:r>
              <a:rPr lang="en-US" altLang="ko-KR" b="1" dirty="0" smtClean="0">
                <a:ea typeface="굴림" charset="-127"/>
              </a:rPr>
              <a:t>of a circuit easier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952" y="1484784"/>
            <a:ext cx="5184576" cy="19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900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660" y="1556792"/>
            <a:ext cx="4022340" cy="3456384"/>
          </a:xfrm>
          <a:prstGeom prst="rect">
            <a:avLst/>
          </a:prstGeom>
        </p:spPr>
      </p:pic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Wye-Delta Transformations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785813"/>
            <a:ext cx="9297987" cy="590391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charset="-127"/>
              </a:rPr>
              <a:t>Wye-Delta Transformations  III</a:t>
            </a:r>
          </a:p>
          <a:p>
            <a:pPr>
              <a:defRPr/>
            </a:pPr>
            <a:r>
              <a:rPr lang="en-US" altLang="ko-KR" b="1" dirty="0" smtClean="0">
                <a:ea typeface="굴림" charset="-127"/>
              </a:rPr>
              <a:t>The superimposed wye and </a:t>
            </a:r>
            <a:br>
              <a:rPr lang="en-US" altLang="ko-KR" b="1" dirty="0" smtClean="0">
                <a:ea typeface="굴림" charset="-127"/>
              </a:rPr>
            </a:br>
            <a:r>
              <a:rPr lang="en-US" altLang="ko-KR" b="1" dirty="0" smtClean="0">
                <a:ea typeface="굴림" charset="-127"/>
              </a:rPr>
              <a:t>delta circuits shown here will </a:t>
            </a:r>
            <a:br>
              <a:rPr lang="en-US" altLang="ko-KR" b="1" dirty="0" smtClean="0">
                <a:ea typeface="굴림" charset="-127"/>
              </a:rPr>
            </a:br>
            <a:r>
              <a:rPr lang="en-US" altLang="ko-KR" b="1" dirty="0" smtClean="0">
                <a:ea typeface="굴림" charset="-127"/>
              </a:rPr>
              <a:t>used for reference.</a:t>
            </a:r>
          </a:p>
          <a:p>
            <a:pPr>
              <a:defRPr/>
            </a:pPr>
            <a:r>
              <a:rPr lang="en-US" altLang="ko-KR" b="1" dirty="0" smtClean="0">
                <a:ea typeface="굴림" charset="-127"/>
              </a:rPr>
              <a:t>The delta consists of the outer </a:t>
            </a:r>
            <a:br>
              <a:rPr lang="en-US" altLang="ko-KR" b="1" dirty="0" smtClean="0">
                <a:ea typeface="굴림" charset="-127"/>
              </a:rPr>
            </a:br>
            <a:r>
              <a:rPr lang="en-US" altLang="ko-KR" b="1" dirty="0" smtClean="0">
                <a:ea typeface="굴림" charset="-127"/>
              </a:rPr>
              <a:t>resistors, labeled </a:t>
            </a:r>
            <a:r>
              <a:rPr lang="en-US" altLang="ko-KR" b="1" dirty="0" smtClean="0">
                <a:latin typeface="+mn-lt"/>
                <a:ea typeface="굴림" charset="-127"/>
              </a:rPr>
              <a:t>a, b, </a:t>
            </a:r>
            <a:r>
              <a:rPr lang="en-US" altLang="ko-KR" b="1" dirty="0" smtClean="0">
                <a:ea typeface="굴림" charset="-127"/>
              </a:rPr>
              <a:t>and </a:t>
            </a:r>
            <a:r>
              <a:rPr lang="en-US" altLang="ko-KR" b="1" dirty="0" smtClean="0">
                <a:latin typeface="+mn-lt"/>
                <a:ea typeface="굴림" charset="-127"/>
              </a:rPr>
              <a:t>c</a:t>
            </a:r>
            <a:r>
              <a:rPr lang="en-US" altLang="ko-KR" b="1" dirty="0" smtClean="0">
                <a:ea typeface="굴림" charset="-127"/>
              </a:rPr>
              <a:t>.</a:t>
            </a:r>
          </a:p>
          <a:p>
            <a:pPr>
              <a:defRPr/>
            </a:pPr>
            <a:r>
              <a:rPr lang="en-US" altLang="ko-KR" b="1" dirty="0" smtClean="0">
                <a:ea typeface="굴림" charset="-127"/>
              </a:rPr>
              <a:t>The wye network are the inside </a:t>
            </a:r>
            <a:br>
              <a:rPr lang="en-US" altLang="ko-KR" b="1" dirty="0" smtClean="0">
                <a:ea typeface="굴림" charset="-127"/>
              </a:rPr>
            </a:br>
            <a:r>
              <a:rPr lang="en-US" altLang="ko-KR" b="1" dirty="0" smtClean="0">
                <a:ea typeface="굴림" charset="-127"/>
              </a:rPr>
              <a:t>resistors, labeled </a:t>
            </a:r>
            <a:r>
              <a:rPr lang="en-US" altLang="ko-KR" b="1" dirty="0" smtClean="0">
                <a:latin typeface="+mn-lt"/>
                <a:ea typeface="굴림" charset="-127"/>
              </a:rPr>
              <a:t>1, 2, </a:t>
            </a:r>
            <a:r>
              <a:rPr lang="en-US" altLang="ko-KR" b="1" dirty="0" smtClean="0">
                <a:ea typeface="굴림" charset="-127"/>
              </a:rPr>
              <a:t>and </a:t>
            </a:r>
            <a:r>
              <a:rPr lang="en-US" altLang="ko-KR" b="1" dirty="0" smtClean="0">
                <a:latin typeface="+mn-lt"/>
                <a:ea typeface="굴림" charset="-127"/>
              </a:rPr>
              <a:t>3</a:t>
            </a:r>
            <a:r>
              <a:rPr lang="en-US" altLang="ko-KR" b="1" dirty="0" smtClean="0">
                <a:ea typeface="굴림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82184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>
                <a:ea typeface="굴림" panose="020B0600000101010101" pitchFamily="50" charset="-127"/>
              </a:rPr>
              <a:t>Ohm’s Law</a:t>
            </a:r>
            <a:endParaRPr lang="ko-KR" alt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2480" y="764704"/>
                <a:ext cx="9505950" cy="5832475"/>
              </a:xfrm>
            </p:spPr>
            <p:txBody>
              <a:bodyPr/>
              <a:lstStyle/>
              <a:p>
                <a:pPr marL="0" indent="0">
                  <a:buFontTx/>
                  <a:buNone/>
                  <a:defRPr/>
                </a:pPr>
                <a:r>
                  <a:rPr lang="en-US" altLang="ko-KR" sz="2800" b="1" dirty="0" smtClean="0">
                    <a:solidFill>
                      <a:srgbClr val="0070C0"/>
                    </a:solidFill>
                    <a:ea typeface="굴림" pitchFamily="50" charset="-127"/>
                  </a:rPr>
                  <a:t>Ohm’s Law</a:t>
                </a:r>
                <a:endParaRPr lang="en-US" altLang="ko-KR" sz="2800" b="1" dirty="0">
                  <a:solidFill>
                    <a:srgbClr val="0070C0"/>
                  </a:solidFill>
                  <a:ea typeface="굴림" pitchFamily="50" charset="-127"/>
                </a:endParaRPr>
              </a:p>
              <a:p>
                <a:pPr eaLnBrk="1" hangingPunct="1">
                  <a:defRPr/>
                </a:pPr>
                <a:r>
                  <a:rPr lang="en-US" altLang="ko-KR" b="1" dirty="0" smtClean="0">
                    <a:ea typeface="굴림" pitchFamily="50" charset="-127"/>
                  </a:rPr>
                  <a:t>The </a:t>
                </a:r>
                <a:r>
                  <a:rPr lang="en-US" altLang="ko-KR" b="1" i="1" dirty="0" smtClean="0">
                    <a:solidFill>
                      <a:srgbClr val="A50021"/>
                    </a:solidFill>
                    <a:ea typeface="굴림" pitchFamily="50" charset="-127"/>
                  </a:rPr>
                  <a:t>voltage</a:t>
                </a:r>
                <a:r>
                  <a:rPr lang="en-US" altLang="ko-KR" b="1" dirty="0" smtClean="0">
                    <a:ea typeface="굴림" pitchFamily="50" charset="-127"/>
                  </a:rPr>
                  <a:t> across a </a:t>
                </a:r>
                <a:r>
                  <a:rPr lang="en-US" altLang="ko-KR" b="1" i="1" dirty="0" smtClean="0">
                    <a:solidFill>
                      <a:srgbClr val="A50021"/>
                    </a:solidFill>
                    <a:ea typeface="굴림" pitchFamily="50" charset="-127"/>
                  </a:rPr>
                  <a:t>resistance</a:t>
                </a:r>
                <a:r>
                  <a:rPr lang="en-US" altLang="ko-KR" b="1" dirty="0" smtClean="0">
                    <a:ea typeface="굴림" pitchFamily="50" charset="-127"/>
                  </a:rPr>
                  <a:t> is directly proportional to the </a:t>
                </a:r>
                <a:r>
                  <a:rPr lang="en-US" altLang="ko-KR" b="1" i="1" dirty="0" smtClean="0">
                    <a:solidFill>
                      <a:srgbClr val="A50021"/>
                    </a:solidFill>
                    <a:ea typeface="굴림" pitchFamily="50" charset="-127"/>
                  </a:rPr>
                  <a:t>current</a:t>
                </a:r>
                <a:r>
                  <a:rPr lang="en-US" altLang="ko-KR" b="1" dirty="0" smtClean="0">
                    <a:ea typeface="굴림" pitchFamily="50" charset="-127"/>
                  </a:rPr>
                  <a:t> flowing through it.</a:t>
                </a:r>
              </a:p>
              <a:p>
                <a:pPr lvl="1" eaLnBrk="1" hangingPunct="1">
                  <a:defRPr/>
                </a:pPr>
                <a:r>
                  <a:rPr lang="en-US" altLang="ko-KR" b="1" dirty="0" smtClean="0">
                    <a:ea typeface="굴림" pitchFamily="50" charset="-127"/>
                  </a:rPr>
                  <a:t>Voltage is measured in volts(V).</a:t>
                </a:r>
              </a:p>
              <a:p>
                <a:pPr lvl="1" eaLnBrk="1" hangingPunct="1">
                  <a:defRPr/>
                </a:pPr>
                <a:r>
                  <a:rPr lang="en-US" altLang="ko-KR" b="1" dirty="0" smtClean="0">
                    <a:ea typeface="굴림" pitchFamily="50" charset="-127"/>
                  </a:rPr>
                  <a:t>Current is measured in amperes(A).</a:t>
                </a:r>
              </a:p>
              <a:p>
                <a:pPr lvl="1" eaLnBrk="1" hangingPunct="1">
                  <a:defRPr/>
                </a:pPr>
                <a:r>
                  <a:rPr lang="en-US" altLang="ko-KR" b="1" dirty="0" smtClean="0">
                    <a:ea typeface="굴림" pitchFamily="50" charset="-127"/>
                  </a:rPr>
                  <a:t>Resistance is measured in ohms(</a:t>
                </a:r>
                <a:r>
                  <a:rPr lang="el-GR" altLang="ko-KR" b="1" dirty="0" smtClean="0">
                    <a:ea typeface="굴림" pitchFamily="50" charset="-127"/>
                  </a:rPr>
                  <a:t>Ω</a:t>
                </a:r>
                <a:r>
                  <a:rPr lang="en-US" altLang="ko-KR" b="1" dirty="0" smtClean="0">
                    <a:ea typeface="굴림" pitchFamily="50" charset="-127"/>
                  </a:rPr>
                  <a:t>).</a:t>
                </a:r>
              </a:p>
              <a:p>
                <a:pPr marL="457200" lvl="1" indent="0" eaLnBrk="1" hangingPunct="1">
                  <a:buNone/>
                  <a:defRPr/>
                </a:pPr>
                <a:endParaRPr lang="en-US" altLang="ko-KR" b="1" i="1" dirty="0">
                  <a:latin typeface="Cambria Math" panose="02040503050406030204" pitchFamily="18" charset="0"/>
                  <a:ea typeface="굴림" pitchFamily="50" charset="-127"/>
                </a:endParaRPr>
              </a:p>
              <a:p>
                <a:pPr marL="457200" lvl="1" indent="0" eaLnBrk="1" hangingPunct="1">
                  <a:buNone/>
                  <a:defRPr/>
                </a:pPr>
                <a:r>
                  <a:rPr lang="en-US" altLang="ko-KR" b="1" i="1" dirty="0" smtClean="0">
                    <a:latin typeface="Cambria Math" panose="02040503050406030204" pitchFamily="18" charset="0"/>
                    <a:ea typeface="굴림" pitchFamily="50" charset="-127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𝒗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𝒊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𝑹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,  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𝒇𝒐𝒓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𝑹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&gt;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𝟎</m:t>
                    </m:r>
                  </m:oMath>
                </a14:m>
                <a:endParaRPr lang="en-US" altLang="ko-KR" b="1" dirty="0" smtClean="0">
                  <a:ea typeface="굴림" pitchFamily="50" charset="-127"/>
                </a:endParaRP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2480" y="764704"/>
                <a:ext cx="9505950" cy="5832475"/>
              </a:xfrm>
              <a:blipFill>
                <a:blip r:embed="rId2"/>
                <a:stretch>
                  <a:fillRect l="-1347" t="-1045" r="-10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20" y="3861048"/>
            <a:ext cx="2448272" cy="234041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Wye-Delta Transformations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692696"/>
            <a:ext cx="9297987" cy="590391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charset="-127"/>
              </a:rPr>
              <a:t>Delta to Wye</a:t>
            </a:r>
          </a:p>
          <a:p>
            <a:pPr>
              <a:defRPr/>
            </a:pPr>
            <a:r>
              <a:rPr lang="en-US" altLang="ko-KR" b="1" dirty="0" smtClean="0">
                <a:ea typeface="굴림" charset="-127"/>
              </a:rPr>
              <a:t>The conversion formula for a delta to wye transformation are:</a:t>
            </a:r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1739900" y="2928938"/>
          <a:ext cx="2427288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3" imgW="1117600" imgH="1333500" progId="Equation.DSMT4">
                  <p:embed/>
                </p:oleObj>
              </mc:Choice>
              <mc:Fallback>
                <p:oleObj name="Equation" r:id="rId3" imgW="1117600" imgH="1333500" progId="Equation.DSMT4">
                  <p:embed/>
                  <p:pic>
                    <p:nvPicPr>
                      <p:cNvPr id="593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2928938"/>
                        <a:ext cx="2427288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2928938"/>
            <a:ext cx="4104456" cy="321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559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Wye-Delta Transformations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692696"/>
            <a:ext cx="9297987" cy="590391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charset="-127"/>
              </a:rPr>
              <a:t>Wye to Delta</a:t>
            </a:r>
          </a:p>
          <a:p>
            <a:pPr>
              <a:defRPr/>
            </a:pPr>
            <a:r>
              <a:rPr lang="en-US" altLang="ko-KR" b="1" dirty="0" smtClean="0">
                <a:ea typeface="굴림" charset="-127"/>
              </a:rPr>
              <a:t>The conversion formula for a wye to delta transformation are:</a:t>
            </a:r>
          </a:p>
        </p:txBody>
      </p:sp>
      <p:graphicFrame>
        <p:nvGraphicFramePr>
          <p:cNvPr id="604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190676"/>
              </p:ext>
            </p:extLst>
          </p:nvPr>
        </p:nvGraphicFramePr>
        <p:xfrm>
          <a:off x="996301" y="2492896"/>
          <a:ext cx="336867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3" imgW="1511300" imgH="1333500" progId="Equation.DSMT4">
                  <p:embed/>
                </p:oleObj>
              </mc:Choice>
              <mc:Fallback>
                <p:oleObj name="Equation" r:id="rId3" imgW="1511300" imgH="1333500" progId="Equation.DSMT4">
                  <p:embed/>
                  <p:pic>
                    <p:nvPicPr>
                      <p:cNvPr id="604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301" y="2492896"/>
                        <a:ext cx="3368675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6300" y="2227782"/>
            <a:ext cx="4447362" cy="350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98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Example 2.13</a:t>
            </a:r>
            <a:endParaRPr lang="ko-KR" alt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36253" y="684213"/>
            <a:ext cx="9253251" cy="540908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pitchFamily="50" charset="-127"/>
              </a:rPr>
              <a:t>Example 2.13</a:t>
            </a:r>
          </a:p>
          <a:p>
            <a:pPr>
              <a:defRPr/>
            </a:pPr>
            <a:r>
              <a:rPr lang="en-US" altLang="ko-KR" b="1" dirty="0" smtClean="0">
                <a:ea typeface="굴림" pitchFamily="50" charset="-127"/>
              </a:rPr>
              <a:t>Let us determine the equivalent resistance at the terminals A-B for the network shown</a:t>
            </a:r>
          </a:p>
          <a:p>
            <a:pPr marL="0" indent="0">
              <a:buNone/>
              <a:defRPr/>
            </a:pPr>
            <a:endParaRPr lang="en-US" altLang="ko-KR" sz="2000" b="1" dirty="0">
              <a:ea typeface="굴림" pitchFamily="50" charset="-127"/>
            </a:endParaRPr>
          </a:p>
          <a:p>
            <a:pPr>
              <a:defRPr/>
            </a:pPr>
            <a:endParaRPr lang="en-US" altLang="ko-KR" sz="2000" b="1" dirty="0" smtClean="0">
              <a:ea typeface="굴림" pitchFamily="50" charset="-127"/>
            </a:endParaRPr>
          </a:p>
          <a:p>
            <a:pPr>
              <a:defRPr/>
            </a:pPr>
            <a:endParaRPr lang="en-US" altLang="ko-KR" sz="2000" b="1" dirty="0">
              <a:ea typeface="굴림" pitchFamily="50" charset="-127"/>
            </a:endParaRPr>
          </a:p>
          <a:p>
            <a:pPr marL="0" indent="0">
              <a:buNone/>
              <a:defRPr/>
            </a:pPr>
            <a:endParaRPr lang="en-US" altLang="ko-KR" sz="2000" b="1" dirty="0" smtClean="0"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2160829"/>
            <a:ext cx="5760640" cy="436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109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Simple Network Analysis</a:t>
            </a:r>
            <a:endParaRPr lang="ko-KR" alt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36253" y="684213"/>
            <a:ext cx="9253251" cy="540908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pitchFamily="50" charset="-127"/>
              </a:rPr>
              <a:t>Simple Network Analysis</a:t>
            </a:r>
          </a:p>
          <a:p>
            <a:pPr>
              <a:defRPr/>
            </a:pPr>
            <a:r>
              <a:rPr lang="en-US" altLang="ko-KR" b="1" i="1" dirty="0" smtClean="0">
                <a:solidFill>
                  <a:srgbClr val="A50021"/>
                </a:solidFill>
                <a:ea typeface="굴림" pitchFamily="50" charset="-127"/>
              </a:rPr>
              <a:t>Example 2.14</a:t>
            </a:r>
          </a:p>
          <a:p>
            <a:pPr lvl="1">
              <a:defRPr/>
            </a:pPr>
            <a:r>
              <a:rPr lang="en-US" altLang="ko-KR" b="1" dirty="0" smtClean="0">
                <a:ea typeface="굴림" pitchFamily="50" charset="-127"/>
              </a:rPr>
              <a:t>We wish to de determine </a:t>
            </a:r>
            <a:br>
              <a:rPr lang="en-US" altLang="ko-KR" b="1" dirty="0" smtClean="0">
                <a:ea typeface="굴림" pitchFamily="50" charset="-127"/>
              </a:rPr>
            </a:br>
            <a:r>
              <a:rPr lang="en-US" altLang="ko-KR" b="1" dirty="0" smtClean="0">
                <a:ea typeface="굴림" pitchFamily="50" charset="-127"/>
              </a:rPr>
              <a:t>the voltage and currents </a:t>
            </a:r>
            <a:br>
              <a:rPr lang="en-US" altLang="ko-KR" b="1" dirty="0" smtClean="0">
                <a:ea typeface="굴림" pitchFamily="50" charset="-127"/>
              </a:rPr>
            </a:br>
            <a:r>
              <a:rPr lang="en-US" altLang="ko-KR" b="1" dirty="0" smtClean="0">
                <a:ea typeface="굴림" pitchFamily="50" charset="-127"/>
              </a:rPr>
              <a:t>that are identified in this </a:t>
            </a:r>
            <a:br>
              <a:rPr lang="en-US" altLang="ko-KR" b="1" dirty="0" smtClean="0">
                <a:ea typeface="굴림" pitchFamily="50" charset="-127"/>
              </a:rPr>
            </a:br>
            <a:r>
              <a:rPr lang="en-US" altLang="ko-KR" b="1" dirty="0" smtClean="0">
                <a:ea typeface="굴림" pitchFamily="50" charset="-127"/>
              </a:rPr>
              <a:t>circuit</a:t>
            </a:r>
          </a:p>
          <a:p>
            <a:pPr marL="0" indent="0">
              <a:buNone/>
              <a:defRPr/>
            </a:pPr>
            <a:endParaRPr lang="en-US" altLang="ko-KR" sz="2000" b="1" dirty="0">
              <a:ea typeface="굴림" pitchFamily="50" charset="-127"/>
            </a:endParaRPr>
          </a:p>
          <a:p>
            <a:pPr>
              <a:defRPr/>
            </a:pPr>
            <a:endParaRPr lang="en-US" altLang="ko-KR" sz="2000" b="1" dirty="0" smtClean="0">
              <a:ea typeface="굴림" pitchFamily="50" charset="-127"/>
            </a:endParaRPr>
          </a:p>
          <a:p>
            <a:pPr>
              <a:defRPr/>
            </a:pPr>
            <a:endParaRPr lang="en-US" altLang="ko-KR" sz="2000" b="1" dirty="0">
              <a:ea typeface="굴림" pitchFamily="50" charset="-127"/>
            </a:endParaRPr>
          </a:p>
          <a:p>
            <a:pPr marL="0" indent="0">
              <a:buNone/>
              <a:defRPr/>
            </a:pPr>
            <a:endParaRPr lang="en-US" altLang="ko-KR" sz="2000" b="1" dirty="0" smtClean="0">
              <a:ea typeface="굴림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6" y="1534923"/>
            <a:ext cx="4608512" cy="470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467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Example 2.15</a:t>
            </a:r>
            <a:endParaRPr lang="ko-KR" alt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36253" y="684213"/>
            <a:ext cx="9253251" cy="540908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pitchFamily="50" charset="-127"/>
              </a:rPr>
              <a:t>Example 2.15</a:t>
            </a:r>
          </a:p>
          <a:p>
            <a:pPr>
              <a:defRPr/>
            </a:pPr>
            <a:r>
              <a:rPr lang="en-US" altLang="ko-KR" b="1" dirty="0" smtClean="0">
                <a:ea typeface="굴림" pitchFamily="50" charset="-127"/>
              </a:rPr>
              <a:t>We want to find the value of the current source and the amount of power it supplies to the network.</a:t>
            </a:r>
            <a:endParaRPr lang="en-US" altLang="ko-KR" sz="2000" b="1" dirty="0">
              <a:ea typeface="굴림" pitchFamily="50" charset="-127"/>
            </a:endParaRPr>
          </a:p>
          <a:p>
            <a:pPr>
              <a:defRPr/>
            </a:pPr>
            <a:endParaRPr lang="en-US" altLang="ko-KR" sz="2000" b="1" dirty="0" smtClean="0">
              <a:ea typeface="굴림" pitchFamily="50" charset="-127"/>
            </a:endParaRPr>
          </a:p>
          <a:p>
            <a:pPr>
              <a:defRPr/>
            </a:pPr>
            <a:endParaRPr lang="en-US" altLang="ko-KR" sz="2000" b="1" dirty="0">
              <a:ea typeface="굴림" pitchFamily="50" charset="-127"/>
            </a:endParaRPr>
          </a:p>
          <a:p>
            <a:pPr marL="0" indent="0">
              <a:buNone/>
              <a:defRPr/>
            </a:pPr>
            <a:endParaRPr lang="en-US" altLang="ko-KR" sz="2000" b="1" dirty="0" smtClean="0"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554" y="2604022"/>
            <a:ext cx="5832648" cy="362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059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Example 2.16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36253" y="684213"/>
                <a:ext cx="9253251" cy="5409083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altLang="ko-KR" sz="2800" b="1" dirty="0" smtClean="0">
                    <a:solidFill>
                      <a:srgbClr val="0070C0"/>
                    </a:solidFill>
                    <a:ea typeface="굴림" pitchFamily="50" charset="-127"/>
                  </a:rPr>
                  <a:t>Example 2.16</a:t>
                </a:r>
              </a:p>
              <a:p>
                <a:pPr>
                  <a:defRPr/>
                </a:pPr>
                <a:r>
                  <a:rPr lang="en-US" altLang="ko-KR" b="1" dirty="0" smtClean="0">
                    <a:ea typeface="굴림" pitchFamily="50" charset="-127"/>
                  </a:rPr>
                  <a:t>Let us determine the value </a:t>
                </a:r>
                <a:br>
                  <a:rPr lang="en-US" altLang="ko-KR" b="1" dirty="0" smtClean="0">
                    <a:ea typeface="굴림" pitchFamily="50" charset="-127"/>
                  </a:rPr>
                </a:br>
                <a:r>
                  <a:rPr lang="en-US" altLang="ko-KR" b="1" dirty="0" smtClean="0">
                    <a:ea typeface="굴림" pitchFamily="50" charset="-127"/>
                  </a:rPr>
                  <a:t>of the voltage 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𝑽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altLang="ko-KR" b="1" dirty="0" smtClean="0">
                    <a:ea typeface="굴림" pitchFamily="50" charset="-127"/>
                  </a:rPr>
                  <a:t> </a:t>
                </a:r>
                <a:br>
                  <a:rPr lang="en-US" altLang="ko-KR" b="1" dirty="0" smtClean="0">
                    <a:ea typeface="굴림" pitchFamily="50" charset="-127"/>
                  </a:rPr>
                </a:br>
                <a:r>
                  <a:rPr lang="en-US" altLang="ko-KR" b="1" dirty="0" smtClean="0">
                    <a:ea typeface="굴림" pitchFamily="50" charset="-127"/>
                  </a:rPr>
                  <a:t>and the power absorbed or </a:t>
                </a:r>
                <a:br>
                  <a:rPr lang="en-US" altLang="ko-KR" b="1" dirty="0" smtClean="0">
                    <a:ea typeface="굴림" pitchFamily="50" charset="-127"/>
                  </a:rPr>
                </a:br>
                <a:r>
                  <a:rPr lang="en-US" altLang="ko-KR" b="1" dirty="0" smtClean="0">
                    <a:ea typeface="굴림" pitchFamily="50" charset="-127"/>
                  </a:rPr>
                  <a:t>supplied to the network </a:t>
                </a:r>
                <a:br>
                  <a:rPr lang="en-US" altLang="ko-KR" b="1" dirty="0" smtClean="0">
                    <a:ea typeface="굴림" pitchFamily="50" charset="-127"/>
                  </a:rPr>
                </a:br>
                <a:r>
                  <a:rPr lang="en-US" altLang="ko-KR" b="1" dirty="0" smtClean="0">
                    <a:ea typeface="굴림" pitchFamily="50" charset="-127"/>
                  </a:rPr>
                  <a:t>by this source.</a:t>
                </a:r>
              </a:p>
              <a:p>
                <a:pPr>
                  <a:defRPr/>
                </a:pPr>
                <a:endParaRPr lang="en-US" altLang="ko-KR" sz="2000" b="1" dirty="0" smtClean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>
                  <a:ea typeface="굴림" pitchFamily="50" charset="-127"/>
                </a:endParaRPr>
              </a:p>
              <a:p>
                <a:pPr marL="0" indent="0">
                  <a:buNone/>
                  <a:defRPr/>
                </a:pPr>
                <a:endParaRPr lang="en-US" altLang="ko-KR" sz="2000" b="1" dirty="0" smtClean="0">
                  <a:ea typeface="굴림" pitchFamily="50" charset="-127"/>
                </a:endParaRP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253" y="684213"/>
                <a:ext cx="9253251" cy="5409083"/>
              </a:xfrm>
              <a:blipFill>
                <a:blip r:embed="rId2"/>
                <a:stretch>
                  <a:fillRect l="-1383" t="-11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773920"/>
            <a:ext cx="4320480" cy="550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336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Circuit with Dependent Sources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36253" y="684213"/>
                <a:ext cx="9253251" cy="5409083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altLang="ko-KR" sz="2800" b="1" dirty="0" smtClean="0">
                    <a:solidFill>
                      <a:srgbClr val="0070C0"/>
                    </a:solidFill>
                    <a:ea typeface="굴림" pitchFamily="50" charset="-127"/>
                  </a:rPr>
                  <a:t>Circuit with Dependent Sources</a:t>
                </a:r>
              </a:p>
              <a:p>
                <a:pPr>
                  <a:defRPr/>
                </a:pPr>
                <a:r>
                  <a:rPr lang="en-US" altLang="ko-KR" b="1" i="1" dirty="0" smtClean="0">
                    <a:solidFill>
                      <a:srgbClr val="A50021"/>
                    </a:solidFill>
                    <a:ea typeface="굴림" pitchFamily="50" charset="-127"/>
                  </a:rPr>
                  <a:t>Example 2.17</a:t>
                </a:r>
              </a:p>
              <a:p>
                <a:pPr lvl="1">
                  <a:defRPr/>
                </a:pPr>
                <a:r>
                  <a:rPr lang="en-US" altLang="ko-KR" b="1" dirty="0" smtClean="0">
                    <a:ea typeface="굴림" pitchFamily="50" charset="-127"/>
                  </a:rPr>
                  <a:t>We wish to find the output voltage,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𝑽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altLang="ko-KR" b="1" dirty="0" smtClean="0">
                    <a:ea typeface="굴림" pitchFamily="50" charset="-127"/>
                  </a:rPr>
                  <a:t>.</a:t>
                </a:r>
              </a:p>
              <a:p>
                <a:pPr marL="0" indent="0">
                  <a:buNone/>
                  <a:defRPr/>
                </a:pPr>
                <a:endParaRPr lang="en-US" altLang="ko-KR" sz="2000" b="1" dirty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 smtClean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>
                  <a:ea typeface="굴림" pitchFamily="50" charset="-127"/>
                </a:endParaRPr>
              </a:p>
              <a:p>
                <a:pPr marL="0" indent="0">
                  <a:buNone/>
                  <a:defRPr/>
                </a:pPr>
                <a:endParaRPr lang="en-US" altLang="ko-KR" sz="2000" b="1" dirty="0" smtClean="0">
                  <a:ea typeface="굴림" pitchFamily="50" charset="-127"/>
                </a:endParaRP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253" y="684213"/>
                <a:ext cx="9253251" cy="5409083"/>
              </a:xfrm>
              <a:blipFill>
                <a:blip r:embed="rId2"/>
                <a:stretch>
                  <a:fillRect l="-1383" t="-11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557506"/>
            <a:ext cx="6056253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987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Example 2.18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36253" y="684213"/>
                <a:ext cx="9253251" cy="5409083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altLang="ko-KR" sz="2800" b="1" dirty="0" smtClean="0">
                    <a:solidFill>
                      <a:srgbClr val="0070C0"/>
                    </a:solidFill>
                    <a:ea typeface="굴림" pitchFamily="50" charset="-127"/>
                  </a:rPr>
                  <a:t>Example 2.18</a:t>
                </a:r>
              </a:p>
              <a:p>
                <a:pPr>
                  <a:defRPr/>
                </a:pPr>
                <a:r>
                  <a:rPr lang="en-US" altLang="ko-KR" b="1" dirty="0">
                    <a:ea typeface="굴림" pitchFamily="50" charset="-127"/>
                  </a:rPr>
                  <a:t>We wish to find the output voltage,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𝑽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altLang="ko-KR" sz="2000" b="1" dirty="0" smtClean="0">
                    <a:ea typeface="굴림" pitchFamily="50" charset="-127"/>
                  </a:rPr>
                  <a:t> and the power absorbed by 2k </a:t>
                </a:r>
                <a:r>
                  <a:rPr lang="el-GR" altLang="ko-KR" sz="2000" b="1" dirty="0" smtClean="0">
                    <a:ea typeface="굴림" pitchFamily="50" charset="-127"/>
                  </a:rPr>
                  <a:t>Ω</a:t>
                </a:r>
                <a:r>
                  <a:rPr lang="en-US" altLang="ko-KR" sz="2000" b="1" dirty="0" smtClean="0">
                    <a:ea typeface="굴림" pitchFamily="50" charset="-127"/>
                  </a:rPr>
                  <a:t> resistor.</a:t>
                </a:r>
              </a:p>
              <a:p>
                <a:pPr>
                  <a:defRPr/>
                </a:pPr>
                <a:endParaRPr lang="en-US" altLang="ko-KR" sz="2000" b="1" dirty="0">
                  <a:ea typeface="굴림" pitchFamily="50" charset="-127"/>
                </a:endParaRPr>
              </a:p>
              <a:p>
                <a:pPr marL="0" indent="0">
                  <a:buNone/>
                  <a:defRPr/>
                </a:pPr>
                <a:endParaRPr lang="en-US" altLang="ko-KR" sz="2000" b="1" dirty="0" smtClean="0">
                  <a:ea typeface="굴림" pitchFamily="50" charset="-127"/>
                </a:endParaRP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253" y="684213"/>
                <a:ext cx="9253251" cy="5409083"/>
              </a:xfrm>
              <a:blipFill>
                <a:blip r:embed="rId2"/>
                <a:stretch>
                  <a:fillRect l="-1383" t="-11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2708920"/>
            <a:ext cx="7553331" cy="207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335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/>
              <a:t>Homework</a:t>
            </a:r>
            <a:endParaRPr lang="ko-KR" altLang="en-US" sz="2400" smtClean="0"/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>
          <a:xfrm>
            <a:off x="704850" y="692150"/>
            <a:ext cx="9072563" cy="576103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ko-KR" sz="3200" dirty="0" smtClean="0">
                <a:solidFill>
                  <a:srgbClr val="0070C0"/>
                </a:solidFill>
                <a:latin typeface="Arial Black" pitchFamily="34" charset="0"/>
              </a:rPr>
              <a:t>Homework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i="1" dirty="0" smtClean="0">
                <a:solidFill>
                  <a:srgbClr val="A50021"/>
                </a:solidFill>
              </a:rPr>
              <a:t>Solve Problems 2.35, 2.40, 2.48, 2.51, 2.55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 smtClean="0"/>
              <a:t>Read Text Chapter 3.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 smtClean="0"/>
              <a:t>Prepare Presentation</a:t>
            </a:r>
          </a:p>
          <a:p>
            <a:pPr>
              <a:defRPr/>
            </a:pPr>
            <a:endParaRPr lang="ko-KR" altLang="en-US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>
                <a:ea typeface="굴림" panose="020B0600000101010101" pitchFamily="50" charset="-127"/>
              </a:rPr>
              <a:t>Ohm’s Law</a:t>
            </a:r>
            <a:endParaRPr lang="ko-KR" alt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20952" y="1340768"/>
                <a:ext cx="5257478" cy="5184576"/>
              </a:xfrm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en-US" altLang="ko-KR" b="1" dirty="0" smtClean="0">
                    <a:ea typeface="굴림" pitchFamily="50" charset="-127"/>
                  </a:rPr>
                  <a:t>Ohm’s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𝟏</m:t>
                        </m:r>
                      </m:sub>
                    </m:sSub>
                  </m:oMath>
                </a14:m>
                <a:endParaRPr lang="en-US" altLang="ko-KR" b="1" dirty="0" smtClean="0">
                  <a:ea typeface="굴림" pitchFamily="50" charset="-127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𝑽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𝑰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𝑹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 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𝒐𝒓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𝑰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en-US" altLang="ko-KR" b="1" dirty="0" smtClean="0">
                  <a:ea typeface="굴림" pitchFamily="50" charset="-127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𝑰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𝟐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𝒎𝑨</m:t>
                      </m:r>
                    </m:oMath>
                  </m:oMathPara>
                </a14:m>
                <a:endParaRPr lang="en-US" altLang="ko-KR" b="1" dirty="0" smtClean="0">
                  <a:ea typeface="굴림" pitchFamily="50" charset="-127"/>
                </a:endParaRPr>
              </a:p>
              <a:p>
                <a:pPr eaLnBrk="1" hangingPunct="1">
                  <a:defRPr/>
                </a:pPr>
                <a:r>
                  <a:rPr lang="en-US" altLang="ko-KR" b="1" dirty="0" smtClean="0">
                    <a:ea typeface="굴림" pitchFamily="50" charset="-127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𝑽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𝟏</m:t>
                        </m:r>
                      </m:sub>
                    </m:sSub>
                  </m:oMath>
                </a14:m>
                <a:endParaRPr lang="en-US" altLang="ko-KR" b="1" dirty="0" smtClean="0">
                  <a:ea typeface="굴림" pitchFamily="50" charset="-127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𝑽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𝑰𝑹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/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𝒌</m:t>
                          </m:r>
                        </m:e>
                      </m:d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𝟓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𝒌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𝟐𝟎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𝑽</m:t>
                      </m:r>
                    </m:oMath>
                  </m:oMathPara>
                </a14:m>
                <a:endParaRPr lang="en-US" altLang="ko-KR" b="1" dirty="0">
                  <a:ea typeface="굴림" pitchFamily="50" charset="-127"/>
                </a:endParaRPr>
              </a:p>
              <a:p>
                <a:pPr eaLnBrk="1" hangingPunct="1">
                  <a:defRPr/>
                </a:pPr>
                <a:r>
                  <a:rPr lang="en-US" altLang="ko-KR" b="1" dirty="0" smtClean="0">
                    <a:ea typeface="굴림" pitchFamily="50" charset="-127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𝟐</m:t>
                        </m:r>
                      </m:sub>
                    </m:sSub>
                  </m:oMath>
                </a14:m>
                <a:endParaRPr lang="en-US" altLang="ko-KR" b="1" dirty="0">
                  <a:ea typeface="굴림" pitchFamily="50" charset="-127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−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𝑽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𝑰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𝟐</m:t>
                          </m:r>
                        </m:sub>
                      </m:sSub>
                      <m:r>
                        <a:rPr lang="en-US" altLang="ko-KR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𝑹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 ,  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𝟗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𝑰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𝟑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en-US" altLang="ko-KR" b="1" dirty="0">
                  <a:ea typeface="굴림" pitchFamily="50" charset="-127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𝑰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𝟐</m:t>
                          </m:r>
                        </m:sub>
                      </m:sSub>
                      <m:r>
                        <a:rPr lang="en-US" altLang="ko-KR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𝟑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𝒎𝑨</m:t>
                      </m:r>
                    </m:oMath>
                  </m:oMathPara>
                </a14:m>
                <a:endParaRPr lang="en-US" altLang="ko-KR" b="1" dirty="0">
                  <a:ea typeface="굴림" pitchFamily="50" charset="-127"/>
                </a:endParaRPr>
              </a:p>
              <a:p>
                <a:pPr eaLnBrk="1" hangingPunct="1">
                  <a:defRPr/>
                </a:pPr>
                <a:r>
                  <a:rPr lang="en-US" altLang="ko-KR" b="1" dirty="0" smtClean="0">
                    <a:ea typeface="굴림" pitchFamily="50" charset="-127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𝑽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𝟐</m:t>
                        </m:r>
                      </m:sub>
                    </m:sSub>
                  </m:oMath>
                </a14:m>
                <a:endParaRPr lang="en-US" altLang="ko-KR" b="1" dirty="0">
                  <a:ea typeface="굴림" pitchFamily="50" charset="-127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𝑽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𝟐</m:t>
                          </m:r>
                        </m:sub>
                      </m:sSub>
                      <m:r>
                        <a:rPr lang="en-US" altLang="ko-KR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−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𝑰𝑹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𝒌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𝟒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𝒌</m:t>
                          </m:r>
                        </m:e>
                      </m:d>
                      <m:r>
                        <a:rPr lang="en-US" altLang="ko-KR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𝟏𝟐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𝑽</m:t>
                      </m:r>
                    </m:oMath>
                  </m:oMathPara>
                </a14:m>
                <a:endParaRPr lang="en-US" altLang="ko-KR" b="1" dirty="0">
                  <a:ea typeface="굴림" pitchFamily="50" charset="-127"/>
                </a:endParaRP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20952" y="1340768"/>
                <a:ext cx="5257478" cy="5184576"/>
              </a:xfrm>
              <a:blipFill>
                <a:blip r:embed="rId2"/>
                <a:stretch>
                  <a:fillRect t="-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28" y="1844824"/>
            <a:ext cx="4007246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913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>
                <a:ea typeface="굴림" panose="020B0600000101010101" pitchFamily="50" charset="-127"/>
              </a:rPr>
              <a:t>Ohm’s Law</a:t>
            </a:r>
            <a:endParaRPr lang="ko-KR" altLang="en-US" sz="24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692696"/>
            <a:ext cx="9505950" cy="58324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pitchFamily="50" charset="-127"/>
              </a:rPr>
              <a:t>Resistivity</a:t>
            </a:r>
            <a:endParaRPr lang="en-US" altLang="ko-KR" sz="3200" b="1" dirty="0">
              <a:solidFill>
                <a:srgbClr val="0070C0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b="1" dirty="0">
                <a:ea typeface="굴림" charset="-127"/>
              </a:rPr>
              <a:t>Materials tend to </a:t>
            </a:r>
            <a:r>
              <a:rPr lang="en-US" altLang="ko-KR" b="1" i="1" dirty="0">
                <a:solidFill>
                  <a:srgbClr val="A50021"/>
                </a:solidFill>
                <a:ea typeface="굴림" charset="-127"/>
              </a:rPr>
              <a:t>resist the flow of electricity </a:t>
            </a:r>
            <a:r>
              <a:rPr lang="en-US" altLang="ko-KR" b="1" dirty="0">
                <a:ea typeface="굴림" charset="-127"/>
              </a:rPr>
              <a:t>through them.</a:t>
            </a:r>
          </a:p>
          <a:p>
            <a:pPr>
              <a:defRPr/>
            </a:pPr>
            <a:r>
              <a:rPr lang="en-US" altLang="ko-KR" b="1" dirty="0">
                <a:ea typeface="굴림" charset="-127"/>
              </a:rPr>
              <a:t>This property is called “</a:t>
            </a:r>
            <a:r>
              <a:rPr lang="en-US" altLang="ko-KR" b="1" i="1" dirty="0">
                <a:solidFill>
                  <a:srgbClr val="A50021"/>
                </a:solidFill>
                <a:ea typeface="굴림" charset="-127"/>
              </a:rPr>
              <a:t>resistance</a:t>
            </a:r>
            <a:r>
              <a:rPr lang="en-US" altLang="ko-KR" b="1" dirty="0">
                <a:ea typeface="굴림" charset="-127"/>
              </a:rPr>
              <a:t>.”</a:t>
            </a:r>
          </a:p>
          <a:p>
            <a:pPr>
              <a:defRPr/>
            </a:pPr>
            <a:r>
              <a:rPr lang="en-US" altLang="ko-KR" b="1" dirty="0">
                <a:ea typeface="굴림" charset="-127"/>
              </a:rPr>
              <a:t>The resistance of an object is a function of its length, </a:t>
            </a:r>
            <a:r>
              <a:rPr lang="en-US" altLang="ko-KR" b="1" i="1" dirty="0">
                <a:latin typeface="+mn-lt"/>
                <a:ea typeface="굴림" charset="-127"/>
              </a:rPr>
              <a:t>l</a:t>
            </a:r>
            <a:r>
              <a:rPr lang="en-US" altLang="ko-KR" b="1" dirty="0">
                <a:ea typeface="굴림" charset="-127"/>
              </a:rPr>
              <a:t>, and cross sectional area, </a:t>
            </a:r>
            <a:r>
              <a:rPr lang="en-US" altLang="ko-KR" b="1" i="1" dirty="0">
                <a:latin typeface="+mn-lt"/>
                <a:ea typeface="굴림" charset="-127"/>
              </a:rPr>
              <a:t>A</a:t>
            </a:r>
            <a:r>
              <a:rPr lang="en-US" altLang="ko-KR" b="1" dirty="0">
                <a:ea typeface="굴림" charset="-127"/>
              </a:rPr>
              <a:t>, and the material’s resistivity</a:t>
            </a:r>
            <a:r>
              <a:rPr lang="en-US" altLang="ko-KR" b="1" dirty="0" smtClean="0">
                <a:ea typeface="굴림" charset="-127"/>
              </a:rPr>
              <a:t>:</a:t>
            </a:r>
          </a:p>
          <a:p>
            <a:pPr>
              <a:defRPr/>
            </a:pPr>
            <a:endParaRPr lang="en-US" altLang="ko-KR" b="1" dirty="0">
              <a:ea typeface="굴림" charset="-127"/>
            </a:endParaRPr>
          </a:p>
          <a:p>
            <a:pPr>
              <a:defRPr/>
            </a:pPr>
            <a:endParaRPr lang="en-US" altLang="ko-KR" b="1" dirty="0">
              <a:ea typeface="굴림" charset="-127"/>
            </a:endParaRPr>
          </a:p>
          <a:p>
            <a:pPr>
              <a:defRPr/>
            </a:pPr>
            <a:endParaRPr lang="en-US" altLang="ko-KR" b="1" dirty="0">
              <a:ea typeface="굴림" charset="-127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429319"/>
              </p:ext>
            </p:extLst>
          </p:nvPr>
        </p:nvGraphicFramePr>
        <p:xfrm>
          <a:off x="1784648" y="3494789"/>
          <a:ext cx="1198933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3" imgW="545863" imgH="393529" progId="Equation.DSMT4">
                  <p:embed/>
                </p:oleObj>
              </mc:Choice>
              <mc:Fallback>
                <p:oleObj name="Equation" r:id="rId3" imgW="545863" imgH="393529" progId="Equation.DSMT4">
                  <p:embed/>
                  <p:pic>
                    <p:nvPicPr>
                      <p:cNvPr id="3072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648" y="3494789"/>
                        <a:ext cx="1198933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3494789"/>
            <a:ext cx="3888432" cy="28844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552" y="4781561"/>
            <a:ext cx="3628968" cy="157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289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>
                <a:ea typeface="굴림" panose="020B0600000101010101" pitchFamily="50" charset="-127"/>
              </a:rPr>
              <a:t>Ohm’s Law</a:t>
            </a:r>
            <a:endParaRPr lang="ko-KR" altLang="en-US" sz="2400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00025" y="700088"/>
            <a:ext cx="9505950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ts val="600"/>
              </a:spcAft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ts val="60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ts val="600"/>
              </a:spcAft>
              <a:buChar char="•"/>
              <a:defRPr kumimoji="1" sz="18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Arial" pitchFamily="34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ts val="600"/>
              </a:spcAft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Arial" pitchFamily="34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ts val="600"/>
              </a:spcAft>
              <a:buChar char="»"/>
              <a:defRPr kumimoji="1" sz="16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Arial" pitchFamily="34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돋움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돋움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돋움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돋움" pitchFamily="50" charset="-127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b="1" kern="0" dirty="0" smtClean="0">
                <a:solidFill>
                  <a:srgbClr val="0070C0"/>
                </a:solidFill>
                <a:ea typeface="굴림" charset="-127"/>
              </a:rPr>
              <a:t>Resistivity of Common Materials</a:t>
            </a:r>
            <a:endParaRPr lang="en-US" altLang="ko-KR" sz="2800" b="1" kern="0" dirty="0" smtClean="0">
              <a:solidFill>
                <a:srgbClr val="0070C0"/>
              </a:solidFill>
              <a:ea typeface="굴림" pitchFamily="50" charset="-127"/>
            </a:endParaRPr>
          </a:p>
          <a:p>
            <a:pPr eaLnBrk="1" hangingPunct="1">
              <a:defRPr/>
            </a:pPr>
            <a:endParaRPr lang="en-US" altLang="ko-KR" b="0" kern="0" dirty="0" smtClean="0">
              <a:ea typeface="굴림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560" y="1628800"/>
            <a:ext cx="7511972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818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>
                <a:ea typeface="굴림" panose="020B0600000101010101" pitchFamily="50" charset="-127"/>
              </a:rPr>
              <a:t>Ohm’s Law</a:t>
            </a:r>
            <a:endParaRPr lang="ko-KR" altLang="en-US" sz="24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472" y="692696"/>
            <a:ext cx="9433048" cy="5832475"/>
          </a:xfrm>
        </p:spPr>
        <p:txBody>
          <a:bodyPr/>
          <a:lstStyle/>
          <a:p>
            <a:pPr marL="0" indent="0">
              <a:spcAft>
                <a:spcPts val="1800"/>
              </a:spcAft>
              <a:buFontTx/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굴림" charset="-127"/>
              </a:rPr>
              <a:t>Resistor Color Codes</a:t>
            </a:r>
            <a:endParaRPr lang="en-US" altLang="ko-KR" sz="1800" b="1" dirty="0">
              <a:solidFill>
                <a:srgbClr val="0070C0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b="1" dirty="0" smtClean="0">
                <a:ea typeface="굴림" charset="-127"/>
              </a:rPr>
              <a:t>To </a:t>
            </a:r>
            <a:r>
              <a:rPr lang="en-US" altLang="ko-KR" b="1" dirty="0">
                <a:ea typeface="굴림" charset="-127"/>
              </a:rPr>
              <a:t>indicate the </a:t>
            </a:r>
            <a:r>
              <a:rPr lang="en-US" altLang="ko-KR" b="1" dirty="0" smtClean="0">
                <a:ea typeface="굴림" charset="-127"/>
              </a:rPr>
              <a:t>resistance values </a:t>
            </a:r>
            <a:r>
              <a:rPr lang="en-US" altLang="ko-KR" b="1" dirty="0">
                <a:ea typeface="굴림" charset="-127"/>
              </a:rPr>
              <a:t>a series of colored bands </a:t>
            </a:r>
            <a:r>
              <a:rPr lang="en-US" altLang="ko-KR" b="1" dirty="0" smtClean="0">
                <a:ea typeface="굴림" charset="-127"/>
              </a:rPr>
              <a:t>is used</a:t>
            </a:r>
            <a:r>
              <a:rPr lang="en-US" altLang="ko-KR" sz="2800" b="1" dirty="0" smtClean="0">
                <a:ea typeface="굴림" charset="-127"/>
              </a:rPr>
              <a:t>.</a:t>
            </a:r>
            <a:endParaRPr lang="en-US" altLang="ko-KR" sz="2800" b="1" dirty="0">
              <a:ea typeface="굴림" charset="-127"/>
            </a:endParaRPr>
          </a:p>
          <a:p>
            <a:pPr lvl="1">
              <a:defRPr/>
            </a:pPr>
            <a:endParaRPr lang="en-US" altLang="ko-KR" b="1" dirty="0" smtClean="0">
              <a:ea typeface="굴림" charset="-127"/>
            </a:endParaRPr>
          </a:p>
          <a:p>
            <a:pPr>
              <a:defRPr/>
            </a:pPr>
            <a:endParaRPr lang="en-US" altLang="ko-KR" b="1" dirty="0">
              <a:ea typeface="굴림" charset="-127"/>
            </a:endParaRPr>
          </a:p>
          <a:p>
            <a:pPr>
              <a:defRPr/>
            </a:pPr>
            <a:endParaRPr lang="en-US" altLang="ko-KR" b="1" dirty="0">
              <a:ea typeface="굴림" charset="-127"/>
            </a:endParaRPr>
          </a:p>
          <a:p>
            <a:pPr>
              <a:defRPr/>
            </a:pPr>
            <a:endParaRPr lang="en-US" altLang="ko-KR" b="1" dirty="0">
              <a:ea typeface="굴림" charset="-127"/>
            </a:endParaRPr>
          </a:p>
          <a:p>
            <a:pPr>
              <a:defRPr/>
            </a:pPr>
            <a:endParaRPr lang="en-US" altLang="ko-KR" b="1" dirty="0">
              <a:ea typeface="굴림" charset="-127"/>
            </a:endParaRPr>
          </a:p>
        </p:txBody>
      </p:sp>
      <p:pic>
        <p:nvPicPr>
          <p:cNvPr id="2052" name="Picture 4" descr="https://search.pstatic.net/common/?src=http%3A%2F%2Fblogfiles.naver.net%2FMjAyMDA5MjJfMTIg%2FMDAxNjAwNzExMDI3MTk1.S1a8bcUeNHfsdR0PebzvYsNU5xx2EUHHsX5MDJsmI-8g.r2kEHyJvMaJbar5D4m598lrADD9oabquF5dSEKr87Ugg.PNG.jeong8403%2Fimage.pn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772" y="2089442"/>
            <a:ext cx="4032448" cy="441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3126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>
                <a:ea typeface="굴림" panose="020B0600000101010101" pitchFamily="50" charset="-127"/>
              </a:rPr>
              <a:t>Ohm’s Law</a:t>
            </a:r>
            <a:endParaRPr lang="ko-KR" alt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2480" y="692696"/>
                <a:ext cx="9505950" cy="5832475"/>
              </a:xfrm>
            </p:spPr>
            <p:txBody>
              <a:bodyPr/>
              <a:lstStyle/>
              <a:p>
                <a:pPr marL="0" indent="0">
                  <a:buFontTx/>
                  <a:buNone/>
                  <a:defRPr/>
                </a:pPr>
                <a:r>
                  <a:rPr lang="en-US" altLang="ko-KR" sz="2800" b="1" dirty="0" smtClean="0">
                    <a:solidFill>
                      <a:srgbClr val="0070C0"/>
                    </a:solidFill>
                    <a:ea typeface="굴림" pitchFamily="50" charset="-127"/>
                  </a:rPr>
                  <a:t>Conductance</a:t>
                </a:r>
                <a:endParaRPr lang="en-US" altLang="ko-KR" sz="2800" b="1" dirty="0">
                  <a:solidFill>
                    <a:srgbClr val="0070C0"/>
                  </a:solidFill>
                  <a:ea typeface="굴림" pitchFamily="50" charset="-127"/>
                </a:endParaRPr>
              </a:p>
              <a:p>
                <a:pPr>
                  <a:defRPr/>
                </a:pPr>
                <a:r>
                  <a:rPr lang="en-US" altLang="ko-KR" b="1" dirty="0" smtClean="0">
                    <a:ea typeface="굴림" charset="-127"/>
                  </a:rPr>
                  <a:t>Is defined as the reciprocal of resistance.</a:t>
                </a:r>
              </a:p>
              <a:p>
                <a:pPr>
                  <a:defRPr/>
                </a:pPr>
                <a:r>
                  <a:rPr lang="en-US" altLang="ko-KR" b="1" dirty="0" smtClean="0">
                    <a:ea typeface="굴림" charset="-127"/>
                  </a:rPr>
                  <a:t>The symbol of </a:t>
                </a:r>
                <a:r>
                  <a:rPr lang="en-US" altLang="ko-KR" b="1" i="1" dirty="0" smtClean="0">
                    <a:solidFill>
                      <a:srgbClr val="A50021"/>
                    </a:solidFill>
                    <a:ea typeface="굴림" charset="-127"/>
                  </a:rPr>
                  <a:t>G</a:t>
                </a:r>
                <a:r>
                  <a:rPr lang="en-US" altLang="ko-KR" b="1" dirty="0" smtClean="0">
                    <a:ea typeface="굴림" charset="-127"/>
                  </a:rPr>
                  <a:t> and the units are </a:t>
                </a:r>
                <a:r>
                  <a:rPr lang="en-US" altLang="ko-KR" b="1" i="1" dirty="0" smtClean="0">
                    <a:solidFill>
                      <a:srgbClr val="A50021"/>
                    </a:solidFill>
                    <a:ea typeface="굴림" charset="-127"/>
                  </a:rPr>
                  <a:t>Siemens</a:t>
                </a:r>
                <a:r>
                  <a:rPr lang="en-US" altLang="ko-KR" b="1" dirty="0" smtClean="0">
                    <a:solidFill>
                      <a:srgbClr val="A50021"/>
                    </a:solidFill>
                    <a:ea typeface="굴림" charset="-127"/>
                  </a:rPr>
                  <a:t> </a:t>
                </a:r>
                <a:r>
                  <a:rPr lang="en-US" altLang="ko-KR" b="1" dirty="0" smtClean="0">
                    <a:ea typeface="굴림" charset="-127"/>
                  </a:rPr>
                  <a:t>[S].</a:t>
                </a:r>
                <a:br>
                  <a:rPr lang="en-US" altLang="ko-KR" b="1" dirty="0" smtClean="0">
                    <a:ea typeface="굴림" charset="-127"/>
                  </a:rPr>
                </a:br>
                <a:r>
                  <a:rPr lang="en-US" altLang="ko-KR" b="1" i="1" dirty="0" smtClean="0">
                    <a:solidFill>
                      <a:srgbClr val="A50021"/>
                    </a:solidFill>
                    <a:ea typeface="굴림" charset="-127"/>
                  </a:rPr>
                  <a:t>Mho</a:t>
                </a:r>
                <a:r>
                  <a:rPr lang="en-US" altLang="ko-KR" b="1" dirty="0" smtClean="0">
                    <a:ea typeface="굴림" charset="-127"/>
                  </a:rPr>
                  <a:t>[    ] is used also.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charset="-127"/>
                        </a:rPr>
                        <m:t>𝑮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charset="-127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charset="-127"/>
                        </a:rPr>
                        <m:t>𝟏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charset="-127"/>
                        </a:rPr>
                        <m:t> /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charset="-127"/>
                        </a:rPr>
                        <m:t>𝑹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charset="-127"/>
                        </a:rPr>
                        <m:t>  [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charset="-127"/>
                        </a:rPr>
                        <m:t>𝑺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charset="-127"/>
                        </a:rPr>
                        <m:t>]</m:t>
                      </m:r>
                    </m:oMath>
                  </m:oMathPara>
                </a14:m>
                <a:endParaRPr lang="en-US" altLang="ko-KR" b="1" dirty="0">
                  <a:ea typeface="굴림" charset="-127"/>
                </a:endParaRPr>
              </a:p>
              <a:p>
                <a:pPr marL="0" indent="0">
                  <a:buNone/>
                  <a:defRPr/>
                </a:pPr>
                <a:endParaRPr lang="en-US" altLang="ko-KR" b="1" i="1" dirty="0" smtClean="0">
                  <a:latin typeface="Cambria Math" panose="02040503050406030204" pitchFamily="18" charset="0"/>
                  <a:ea typeface="굴림" charset="-127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charset="-127"/>
                        </a:rPr>
                        <m:t>𝒊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굴림" charset="-127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charset="-127"/>
                            </a:rPr>
                            <m:t>𝒕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charset="-127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charset="-127"/>
                        </a:rPr>
                        <m:t>𝒗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굴림" charset="-127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charset="-127"/>
                            </a:rPr>
                            <m:t>𝒕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charset="-127"/>
                        </a:rPr>
                        <m:t>𝑮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charset="-127"/>
                        </a:rPr>
                        <m:t>,    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charset="-127"/>
                        </a:rPr>
                        <m:t>𝒑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굴림" charset="-127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charset="-127"/>
                            </a:rPr>
                            <m:t>𝒕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charset="-127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charset="-127"/>
                        </a:rPr>
                        <m:t>𝒗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굴림" charset="-127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charset="-127"/>
                            </a:rPr>
                            <m:t>𝒕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charset="-127"/>
                        </a:rPr>
                        <m:t>𝑮</m:t>
                      </m:r>
                    </m:oMath>
                  </m:oMathPara>
                </a14:m>
                <a:endParaRPr lang="en-US" altLang="ko-KR" b="1" dirty="0">
                  <a:ea typeface="굴림" charset="-127"/>
                </a:endParaRP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2480" y="692696"/>
                <a:ext cx="9505950" cy="5832475"/>
              </a:xfrm>
              <a:blipFill>
                <a:blip r:embed="rId2"/>
                <a:stretch>
                  <a:fillRect l="-1347" t="-1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040" y="2204864"/>
            <a:ext cx="342896" cy="36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745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Examples </a:t>
            </a:r>
            <a:endParaRPr lang="ko-KR" alt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36253" y="684213"/>
            <a:ext cx="3204579" cy="56245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pitchFamily="50" charset="-127"/>
              </a:rPr>
              <a:t>Example 2.1</a:t>
            </a:r>
            <a:endParaRPr lang="en-US" altLang="ko-KR" sz="2000" b="1" dirty="0" smtClean="0">
              <a:solidFill>
                <a:srgbClr val="0070C0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b="1" dirty="0" smtClean="0">
                <a:ea typeface="굴림" pitchFamily="50" charset="-127"/>
              </a:rPr>
              <a:t>Let us determine current and power</a:t>
            </a:r>
          </a:p>
          <a:p>
            <a:pPr>
              <a:defRPr/>
            </a:pPr>
            <a:endParaRPr lang="en-US" altLang="ko-KR" b="1" dirty="0" smtClean="0">
              <a:ea typeface="굴림" pitchFamily="50" charset="-127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18850" y="684213"/>
            <a:ext cx="3204579" cy="562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ts val="600"/>
              </a:spcAft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ts val="60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ts val="600"/>
              </a:spcAft>
              <a:buChar char="•"/>
              <a:defRPr kumimoji="1" sz="18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Arial" pitchFamily="34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ts val="600"/>
              </a:spcAft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Arial" pitchFamily="34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ts val="600"/>
              </a:spcAft>
              <a:buChar char="»"/>
              <a:defRPr kumimoji="1" sz="16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Arial" pitchFamily="34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돋움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돋움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돋움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돋움" pitchFamily="50" charset="-127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200" b="1" kern="0" dirty="0" smtClean="0">
                <a:solidFill>
                  <a:srgbClr val="0070C0"/>
                </a:solidFill>
                <a:ea typeface="굴림" pitchFamily="50" charset="-127"/>
              </a:rPr>
              <a:t>Example 2.2</a:t>
            </a:r>
            <a:endParaRPr lang="en-US" altLang="ko-KR" sz="2000" b="1" kern="0" dirty="0" smtClean="0">
              <a:solidFill>
                <a:srgbClr val="0070C0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b="1" kern="0" dirty="0" smtClean="0">
                <a:ea typeface="굴림" pitchFamily="50" charset="-127"/>
              </a:rPr>
              <a:t>Let us examine voltage and power</a:t>
            </a:r>
          </a:p>
          <a:p>
            <a:pPr>
              <a:defRPr/>
            </a:pPr>
            <a:endParaRPr lang="en-US" altLang="ko-KR" b="1" kern="0" dirty="0" smtClean="0"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2560364"/>
            <a:ext cx="2758312" cy="20207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98" y="2528039"/>
            <a:ext cx="2660023" cy="1948756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701421" y="684213"/>
            <a:ext cx="3204579" cy="562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ts val="600"/>
              </a:spcAft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ts val="60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ts val="600"/>
              </a:spcAft>
              <a:buChar char="•"/>
              <a:defRPr kumimoji="1" sz="18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Arial" pitchFamily="34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ts val="600"/>
              </a:spcAft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Arial" pitchFamily="34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ts val="600"/>
              </a:spcAft>
              <a:buChar char="»"/>
              <a:defRPr kumimoji="1" sz="16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Arial" pitchFamily="34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돋움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돋움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돋움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돋움" pitchFamily="50" charset="-127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200" b="1" kern="0" dirty="0" smtClean="0">
                <a:solidFill>
                  <a:srgbClr val="0070C0"/>
                </a:solidFill>
                <a:ea typeface="굴림" pitchFamily="50" charset="-127"/>
              </a:rPr>
              <a:t>Example 2.3</a:t>
            </a:r>
            <a:endParaRPr lang="en-US" altLang="ko-KR" sz="2000" b="1" kern="0" dirty="0" smtClean="0">
              <a:solidFill>
                <a:srgbClr val="0070C0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b="1" kern="0" dirty="0" smtClean="0">
                <a:ea typeface="굴림" pitchFamily="50" charset="-127"/>
              </a:rPr>
              <a:t>Let us determine current</a:t>
            </a:r>
          </a:p>
          <a:p>
            <a:pPr>
              <a:defRPr/>
            </a:pPr>
            <a:endParaRPr lang="en-US" altLang="ko-KR" b="1" kern="0" dirty="0" smtClean="0">
              <a:ea typeface="굴림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029" y="2606719"/>
            <a:ext cx="2768113" cy="183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370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Arial"/>
        <a:ea typeface="-갯마을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14167</TotalTime>
  <Words>866</Words>
  <Application>Microsoft Office PowerPoint</Application>
  <PresentationFormat>A4 용지(210x297mm)</PresentationFormat>
  <Paragraphs>262</Paragraphs>
  <Slides>38</Slides>
  <Notes>0</Notes>
  <HiddenSlides>0</HiddenSlides>
  <MMClips>0</MMClips>
  <ScaleCrop>false</ScaleCrop>
  <HeadingPairs>
    <vt:vector size="10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38</vt:i4>
      </vt:variant>
      <vt:variant>
        <vt:lpstr>재구성한 쇼</vt:lpstr>
      </vt:variant>
      <vt:variant>
        <vt:i4>1</vt:i4>
      </vt:variant>
    </vt:vector>
  </HeadingPairs>
  <TitlesOfParts>
    <vt:vector size="59" baseType="lpstr">
      <vt:lpstr>HY각헤드라인M</vt:lpstr>
      <vt:lpstr>HY견고딕</vt:lpstr>
      <vt:lpstr>HY동녘M</vt:lpstr>
      <vt:lpstr>HY목판L</vt:lpstr>
      <vt:lpstr>HY헤드라인M</vt:lpstr>
      <vt:lpstr>-갯마을M</vt:lpstr>
      <vt:lpstr>굴림</vt:lpstr>
      <vt:lpstr>돋움</vt:lpstr>
      <vt:lpstr>맑은 고딕</vt:lpstr>
      <vt:lpstr>Arial</vt:lpstr>
      <vt:lpstr>Arial Black</vt:lpstr>
      <vt:lpstr>Cambria Math</vt:lpstr>
      <vt:lpstr>Microsoft Sans Serif</vt:lpstr>
      <vt:lpstr>Times New Roman</vt:lpstr>
      <vt:lpstr>Verdana</vt:lpstr>
      <vt:lpstr>Wingdings</vt:lpstr>
      <vt:lpstr>Wingdings 2</vt:lpstr>
      <vt:lpstr>기본 디자인</vt:lpstr>
      <vt:lpstr>1_기본 디자인</vt:lpstr>
      <vt:lpstr>Equation</vt:lpstr>
      <vt:lpstr>Introduction to  Electric and Electronics </vt:lpstr>
      <vt:lpstr>Learning Objectives</vt:lpstr>
      <vt:lpstr>Ohm’s Law</vt:lpstr>
      <vt:lpstr>Ohm’s Law</vt:lpstr>
      <vt:lpstr>Ohm’s Law</vt:lpstr>
      <vt:lpstr>Ohm’s Law</vt:lpstr>
      <vt:lpstr>Ohm’s Law</vt:lpstr>
      <vt:lpstr>Ohm’s Law</vt:lpstr>
      <vt:lpstr>Examples </vt:lpstr>
      <vt:lpstr>Kirchhoff’s Law</vt:lpstr>
      <vt:lpstr>Kirchhoff’s Law</vt:lpstr>
      <vt:lpstr>Kirchhoff’s Law</vt:lpstr>
      <vt:lpstr>KCL, Example 2.4</vt:lpstr>
      <vt:lpstr>Kirchhoff’s Law</vt:lpstr>
      <vt:lpstr>KVL, Example 2.5</vt:lpstr>
      <vt:lpstr>KVL, Single Loop Circuit</vt:lpstr>
      <vt:lpstr>Series Resistors</vt:lpstr>
      <vt:lpstr>Example 2.6</vt:lpstr>
      <vt:lpstr>Voltage Division</vt:lpstr>
      <vt:lpstr>Examples </vt:lpstr>
      <vt:lpstr>KCL, Single Node-Pair Circuit</vt:lpstr>
      <vt:lpstr>Parallel Resistors</vt:lpstr>
      <vt:lpstr>Example 2.9</vt:lpstr>
      <vt:lpstr>Current Division</vt:lpstr>
      <vt:lpstr>Example 2.10</vt:lpstr>
      <vt:lpstr>Resistor combinations</vt:lpstr>
      <vt:lpstr>Wye-Delta Transformations</vt:lpstr>
      <vt:lpstr>Wye-Delta Transformations</vt:lpstr>
      <vt:lpstr>Wye-Delta Transformations</vt:lpstr>
      <vt:lpstr>Wye-Delta Transformations</vt:lpstr>
      <vt:lpstr>Wye-Delta Transformations</vt:lpstr>
      <vt:lpstr>Example 2.13</vt:lpstr>
      <vt:lpstr>Simple Network Analysis</vt:lpstr>
      <vt:lpstr>Example 2.15</vt:lpstr>
      <vt:lpstr>Example 2.16</vt:lpstr>
      <vt:lpstr>Circuit with Dependent Sources</vt:lpstr>
      <vt:lpstr>Example 2.18</vt:lpstr>
      <vt:lpstr>Homework</vt:lpstr>
      <vt:lpstr>재구성한 쇼1</vt:lpstr>
    </vt:vector>
  </TitlesOfParts>
  <Company>파워피티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이승일</dc:creator>
  <cp:lastModifiedBy>user</cp:lastModifiedBy>
  <cp:revision>340</cp:revision>
  <cp:lastPrinted>2016-09-01T05:52:57Z</cp:lastPrinted>
  <dcterms:created xsi:type="dcterms:W3CDTF">2002-01-22T02:34:19Z</dcterms:created>
  <dcterms:modified xsi:type="dcterms:W3CDTF">2022-09-06T02:28:45Z</dcterms:modified>
</cp:coreProperties>
</file>