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501" r:id="rId5"/>
    <p:sldId id="502" r:id="rId6"/>
    <p:sldId id="503" r:id="rId7"/>
    <p:sldId id="504" r:id="rId8"/>
    <p:sldId id="505" r:id="rId9"/>
    <p:sldId id="506" r:id="rId10"/>
    <p:sldId id="517" r:id="rId11"/>
    <p:sldId id="508" r:id="rId12"/>
    <p:sldId id="509" r:id="rId13"/>
    <p:sldId id="510" r:id="rId14"/>
    <p:sldId id="515" r:id="rId15"/>
    <p:sldId id="518" r:id="rId16"/>
    <p:sldId id="289" r:id="rId17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882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9.png"/><Relationship Id="rId4" Type="http://schemas.openxmlformats.org/officeDocument/2006/relationships/image" Target="../media/image15.w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26.png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118824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6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Variable-frequency Network Characteristics</a:t>
            </a: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Resonance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24381" y="759818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  <a:ea typeface="Arial Unicode MS" pitchFamily="50" charset="-127"/>
              </a:rPr>
              <a:t>Resonance </a:t>
            </a:r>
            <a:endParaRPr lang="en-US" altLang="ko-KR" sz="2800" b="1" dirty="0">
              <a:solidFill>
                <a:srgbClr val="A50021"/>
              </a:solidFill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Impedance </a:t>
            </a:r>
            <a:r>
              <a:rPr lang="en-US" altLang="ko-KR" b="1" dirty="0" smtClean="0">
                <a:ea typeface="Arial Unicode MS" pitchFamily="50" charset="-127"/>
              </a:rPr>
              <a:t>for RLC circuit</a:t>
            </a:r>
          </a:p>
          <a:p>
            <a:pPr lvl="1">
              <a:defRPr/>
            </a:pPr>
            <a:r>
              <a:rPr lang="en-US" altLang="ko-KR" b="1" dirty="0" smtClean="0">
                <a:ea typeface="Arial Unicode MS" pitchFamily="50" charset="-127"/>
              </a:rPr>
              <a:t>series </a:t>
            </a:r>
          </a:p>
          <a:p>
            <a:pPr lvl="1">
              <a:defRPr/>
            </a:pPr>
            <a:r>
              <a:rPr lang="en-US" altLang="ko-KR" b="1" dirty="0" smtClean="0">
                <a:ea typeface="Arial Unicode MS" pitchFamily="50" charset="-127"/>
              </a:rPr>
              <a:t>parallel</a:t>
            </a: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Zero reactance</a:t>
            </a:r>
          </a:p>
          <a:p>
            <a:pPr lvl="1">
              <a:defRPr/>
            </a:pPr>
            <a:r>
              <a:rPr lang="en-US" altLang="ko-KR" b="1" dirty="0" smtClean="0">
                <a:ea typeface="Arial Unicode MS" pitchFamily="50" charset="-127"/>
              </a:rPr>
              <a:t>at </a:t>
            </a:r>
            <a:r>
              <a:rPr lang="en-US" altLang="ko-KR" b="1" i="1" dirty="0" smtClean="0">
                <a:ea typeface="Arial Unicode MS" pitchFamily="50" charset="-127"/>
              </a:rPr>
              <a:t>resonant frequency </a:t>
            </a:r>
            <a:endParaRPr lang="en-US" altLang="ko-KR" b="1" dirty="0" smtClean="0">
              <a:ea typeface="Arial Unicode MS" pitchFamily="50" charset="-127"/>
            </a:endParaRPr>
          </a:p>
        </p:txBody>
      </p:sp>
      <p:graphicFrame>
        <p:nvGraphicFramePr>
          <p:cNvPr id="24580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64551"/>
              </p:ext>
            </p:extLst>
          </p:nvPr>
        </p:nvGraphicFramePr>
        <p:xfrm>
          <a:off x="3397595" y="1827024"/>
          <a:ext cx="25415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3" imgW="1701720" imgH="253800" progId="Equation.DSMT4">
                  <p:embed/>
                </p:oleObj>
              </mc:Choice>
              <mc:Fallback>
                <p:oleObj name="Equation" r:id="rId3" imgW="1701720" imgH="253800" progId="Equation.DSMT4">
                  <p:embed/>
                  <p:pic>
                    <p:nvPicPr>
                      <p:cNvPr id="2458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595" y="1827024"/>
                        <a:ext cx="25415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76845"/>
              </p:ext>
            </p:extLst>
          </p:nvPr>
        </p:nvGraphicFramePr>
        <p:xfrm>
          <a:off x="3397595" y="2373237"/>
          <a:ext cx="2540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5" imgW="1701720" imgH="253800" progId="Equation.DSMT4">
                  <p:embed/>
                </p:oleObj>
              </mc:Choice>
              <mc:Fallback>
                <p:oleObj name="Equation" r:id="rId5" imgW="1701720" imgH="253800" progId="Equation.DSMT4">
                  <p:embed/>
                  <p:pic>
                    <p:nvPicPr>
                      <p:cNvPr id="24581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595" y="2373237"/>
                        <a:ext cx="2540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348825"/>
              </p:ext>
            </p:extLst>
          </p:nvPr>
        </p:nvGraphicFramePr>
        <p:xfrm>
          <a:off x="4402113" y="3327847"/>
          <a:ext cx="1119188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7" imgW="749160" imgH="177480" progId="Equation.DSMT4">
                  <p:embed/>
                </p:oleObj>
              </mc:Choice>
              <mc:Fallback>
                <p:oleObj name="Equation" r:id="rId7" imgW="749160" imgH="177480" progId="Equation.DSMT4">
                  <p:embed/>
                  <p:pic>
                    <p:nvPicPr>
                      <p:cNvPr id="2458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13" y="3327847"/>
                        <a:ext cx="1119188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30761"/>
              </p:ext>
            </p:extLst>
          </p:nvPr>
        </p:nvGraphicFramePr>
        <p:xfrm>
          <a:off x="1712640" y="3814614"/>
          <a:ext cx="45148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9" imgW="3022560" imgH="266400" progId="Equation.DSMT4">
                  <p:embed/>
                </p:oleObj>
              </mc:Choice>
              <mc:Fallback>
                <p:oleObj name="Equation" r:id="rId9" imgW="3022560" imgH="266400" progId="Equation.DSMT4">
                  <p:embed/>
                  <p:pic>
                    <p:nvPicPr>
                      <p:cNvPr id="24583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40" y="3814614"/>
                        <a:ext cx="45148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4768497"/>
            <a:ext cx="3932246" cy="168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3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Resonance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44488" y="620688"/>
            <a:ext cx="9073008" cy="5760640"/>
          </a:xfrm>
        </p:spPr>
        <p:txBody>
          <a:bodyPr/>
          <a:lstStyle/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Phase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60" y="1196752"/>
            <a:ext cx="5976664" cy="50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Resonance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Arial Unicode MS" pitchFamily="50" charset="-127"/>
              </a:rPr>
              <a:t>Quality </a:t>
            </a:r>
            <a:r>
              <a:rPr lang="en-US" altLang="ko-KR" b="1" i="1" dirty="0" smtClean="0">
                <a:solidFill>
                  <a:srgbClr val="A50021"/>
                </a:solidFill>
                <a:ea typeface="Arial Unicode MS" pitchFamily="50" charset="-127"/>
              </a:rPr>
              <a:t>factor </a:t>
            </a:r>
          </a:p>
          <a:p>
            <a:pPr>
              <a:defRPr/>
            </a:pPr>
            <a:endParaRPr lang="en-US" altLang="ko-KR" dirty="0" smtClean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dirty="0" smtClean="0">
                <a:ea typeface="Arial Unicode MS" pitchFamily="50" charset="-127"/>
              </a:rPr>
              <a:t>                   for series                                         </a:t>
            </a:r>
            <a:br>
              <a:rPr lang="en-US" altLang="ko-KR" dirty="0" smtClean="0">
                <a:ea typeface="Arial Unicode MS" pitchFamily="50" charset="-127"/>
              </a:rPr>
            </a:br>
            <a:r>
              <a:rPr lang="en-US" altLang="ko-KR" dirty="0" smtClean="0">
                <a:ea typeface="Arial Unicode MS" pitchFamily="50" charset="-127"/>
              </a:rPr>
              <a:t> </a:t>
            </a:r>
            <a:br>
              <a:rPr lang="en-US" altLang="ko-KR" dirty="0" smtClean="0">
                <a:ea typeface="Arial Unicode MS" pitchFamily="50" charset="-127"/>
              </a:rPr>
            </a:br>
            <a:r>
              <a:rPr lang="en-US" altLang="ko-KR" dirty="0" smtClean="0">
                <a:ea typeface="Arial Unicode MS" pitchFamily="50" charset="-127"/>
              </a:rPr>
              <a:t>                   for parallel  </a:t>
            </a:r>
            <a:endParaRPr lang="en-US" altLang="ko-KR" dirty="0">
              <a:ea typeface="Arial Unicode MS" pitchFamily="50" charset="-127"/>
            </a:endParaRPr>
          </a:p>
          <a:p>
            <a:pPr>
              <a:defRPr/>
            </a:pPr>
            <a:endParaRPr lang="en-US" altLang="ko-KR" dirty="0" smtClean="0">
              <a:ea typeface="Arial Unicode MS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75" y="3511348"/>
            <a:ext cx="5875029" cy="30860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658310"/>
            <a:ext cx="1309087" cy="791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549" y="1818335"/>
            <a:ext cx="1512726" cy="6313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933" y="2435649"/>
            <a:ext cx="1430914" cy="7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8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Resonance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88504" y="727076"/>
            <a:ext cx="8556625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b="1" dirty="0" smtClean="0">
                <a:solidFill>
                  <a:srgbClr val="A50021"/>
                </a:solidFill>
                <a:ea typeface="Arial Unicode MS" pitchFamily="50" charset="-127"/>
              </a:rPr>
              <a:t>Example </a:t>
            </a:r>
            <a:r>
              <a:rPr lang="en-US" altLang="ko-KR" b="1" dirty="0" smtClean="0">
                <a:solidFill>
                  <a:srgbClr val="A50021"/>
                </a:solidFill>
                <a:ea typeface="Arial Unicode MS" pitchFamily="50" charset="-127"/>
              </a:rPr>
              <a:t>6.13 AM</a:t>
            </a:r>
            <a:endParaRPr lang="en-US" altLang="ko-KR" b="1" dirty="0" smtClean="0">
              <a:solidFill>
                <a:srgbClr val="A50021"/>
              </a:solidFill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 smtClean="0">
              <a:ea typeface="Arial Unicode MS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13" y="1916832"/>
            <a:ext cx="608777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1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Resonance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88504" y="727076"/>
            <a:ext cx="8556625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b="1" dirty="0" smtClean="0">
                <a:solidFill>
                  <a:srgbClr val="A50021"/>
                </a:solidFill>
                <a:ea typeface="Arial Unicode MS" pitchFamily="50" charset="-127"/>
              </a:rPr>
              <a:t>Example </a:t>
            </a:r>
            <a:r>
              <a:rPr lang="en-US" altLang="ko-KR" b="1" dirty="0" smtClean="0">
                <a:solidFill>
                  <a:srgbClr val="A50021"/>
                </a:solidFill>
                <a:ea typeface="Arial Unicode MS" pitchFamily="50" charset="-127"/>
              </a:rPr>
              <a:t>6.13 AM(continue)</a:t>
            </a:r>
            <a:endParaRPr lang="en-US" altLang="ko-KR" b="1" dirty="0" smtClean="0">
              <a:solidFill>
                <a:srgbClr val="A50021"/>
              </a:solidFill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Here</a:t>
            </a: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 smtClean="0">
              <a:ea typeface="Arial Unicode MS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1628800"/>
            <a:ext cx="6574072" cy="3168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82" y="1700808"/>
            <a:ext cx="1759311" cy="1337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20" y="3645024"/>
            <a:ext cx="1774686" cy="9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14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>
                <a:solidFill>
                  <a:srgbClr val="A50021"/>
                </a:solidFill>
              </a:rPr>
              <a:t>Solve </a:t>
            </a:r>
            <a:r>
              <a:rPr lang="en-US" altLang="ko-KR" sz="2000" b="1" i="1" smtClean="0">
                <a:solidFill>
                  <a:srgbClr val="A50021"/>
                </a:solidFill>
              </a:rPr>
              <a:t>Problem 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6.28</a:t>
            </a:r>
            <a:endParaRPr lang="en-US" altLang="ko-KR" sz="20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</a:t>
            </a:r>
            <a:r>
              <a:rPr lang="en-US" altLang="ko-KR" sz="2000" b="1" dirty="0" smtClean="0"/>
              <a:t>Text Chapter </a:t>
            </a:r>
            <a:r>
              <a:rPr lang="en-US" altLang="ko-KR" sz="2000" b="1" dirty="0" smtClean="0"/>
              <a:t>9. </a:t>
            </a:r>
            <a:endParaRPr lang="en-US" altLang="ko-KR" sz="20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Learning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understand the concept of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sinusoidal frequency network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learn the basics of passive filter, including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LPF, HPF, BPF, and band elimination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the importance of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resonance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and be able to analyze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resonant circuits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, both series and parallel.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Sinusoidal Frequency Response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1502" y="729326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Arial Unicode MS" pitchFamily="50" charset="-127"/>
              </a:rPr>
              <a:t>Sinusoidal </a:t>
            </a:r>
            <a:r>
              <a:rPr lang="en-US" altLang="ko-KR" sz="2800" b="1" dirty="0">
                <a:solidFill>
                  <a:srgbClr val="0070C0"/>
                </a:solidFill>
                <a:ea typeface="Arial Unicode MS" pitchFamily="50" charset="-127"/>
              </a:rPr>
              <a:t>Frequency </a:t>
            </a:r>
            <a:r>
              <a:rPr lang="en-US" altLang="ko-KR" sz="2800" b="1" dirty="0" smtClean="0">
                <a:solidFill>
                  <a:srgbClr val="0070C0"/>
                </a:solidFill>
                <a:ea typeface="Arial Unicode MS" pitchFamily="50" charset="-127"/>
              </a:rPr>
              <a:t>Response</a:t>
            </a:r>
            <a:endParaRPr lang="en-US" altLang="ko-KR" sz="2800" b="1" dirty="0">
              <a:solidFill>
                <a:srgbClr val="0070C0"/>
              </a:solidFill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Frequency response </a:t>
            </a:r>
          </a:p>
          <a:p>
            <a:pPr lvl="1">
              <a:defRPr/>
            </a:pPr>
            <a:r>
              <a:rPr lang="en-US" altLang="ko-KR" b="1" dirty="0" smtClean="0">
                <a:ea typeface="Arial Unicode MS" pitchFamily="50" charset="-127"/>
              </a:rPr>
              <a:t>Output voltage</a:t>
            </a: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 marL="457200" lvl="1" indent="0">
              <a:buNone/>
              <a:defRPr/>
            </a:pPr>
            <a:r>
              <a:rPr lang="en-US" altLang="ko-KR" b="1" dirty="0" smtClean="0">
                <a:ea typeface="Arial Unicode MS" pitchFamily="50" charset="-127"/>
              </a:rPr>
              <a:t/>
            </a:r>
            <a:br>
              <a:rPr lang="en-US" altLang="ko-KR" b="1" dirty="0" smtClean="0">
                <a:ea typeface="Arial Unicode MS" pitchFamily="50" charset="-127"/>
              </a:rPr>
            </a:b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ea typeface="Arial Unicode MS" pitchFamily="50" charset="-127"/>
              </a:rPr>
              <a:t>Frequency transfer function</a:t>
            </a: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 smtClean="0">
              <a:ea typeface="Arial Unicode MS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66" y="3994278"/>
            <a:ext cx="4849378" cy="23256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92" y="1510318"/>
            <a:ext cx="4225521" cy="1990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24" y="2251946"/>
            <a:ext cx="2381476" cy="14449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608" y="4629203"/>
            <a:ext cx="2855416" cy="11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9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Sinusoidal Frequency Response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General form of a transfer function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Poles and zeros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ea typeface="Arial Unicode MS" pitchFamily="50" charset="-127"/>
              </a:rPr>
              <a:t>the dynamic properties of a system can be gleaned from poles.</a:t>
            </a:r>
            <a:br>
              <a:rPr lang="en-US" altLang="ko-KR" b="1" dirty="0" smtClean="0">
                <a:ea typeface="Arial Unicode MS" pitchFamily="50" charset="-127"/>
              </a:rPr>
            </a:br>
            <a:r>
              <a:rPr lang="en-US" altLang="ko-KR" b="1" dirty="0" smtClean="0">
                <a:ea typeface="Arial Unicode MS" pitchFamily="50" charset="-127"/>
              </a:rPr>
              <a:t/>
            </a:r>
            <a:br>
              <a:rPr lang="en-US" altLang="ko-KR" b="1" dirty="0" smtClean="0">
                <a:ea typeface="Arial Unicode MS" pitchFamily="50" charset="-127"/>
              </a:rPr>
            </a:br>
            <a:endParaRPr lang="en-US" altLang="ko-KR" b="1" dirty="0" smtClean="0">
              <a:ea typeface="Arial Unicode MS" pitchFamily="50" charset="-127"/>
            </a:endParaRPr>
          </a:p>
        </p:txBody>
      </p:sp>
      <p:graphicFrame>
        <p:nvGraphicFramePr>
          <p:cNvPr id="1843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02008"/>
              </p:ext>
            </p:extLst>
          </p:nvPr>
        </p:nvGraphicFramePr>
        <p:xfrm>
          <a:off x="992560" y="1742137"/>
          <a:ext cx="8139863" cy="1182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3" imgW="3670300" imgH="533400" progId="Equation.DSMT4">
                  <p:embed/>
                </p:oleObj>
              </mc:Choice>
              <mc:Fallback>
                <p:oleObj name="Equation" r:id="rId3" imgW="3670300" imgH="533400" progId="Equation.DSMT4">
                  <p:embed/>
                  <p:pic>
                    <p:nvPicPr>
                      <p:cNvPr id="1843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60" y="1742137"/>
                        <a:ext cx="8139863" cy="1182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562905"/>
              </p:ext>
            </p:extLst>
          </p:nvPr>
        </p:nvGraphicFramePr>
        <p:xfrm>
          <a:off x="1928664" y="4077072"/>
          <a:ext cx="5792152" cy="99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5" imgW="2730500" imgH="469900" progId="Equation.DSMT4">
                  <p:embed/>
                </p:oleObj>
              </mc:Choice>
              <mc:Fallback>
                <p:oleObj name="Equation" r:id="rId5" imgW="2730500" imgH="469900" progId="Equation.DSMT4">
                  <p:embed/>
                  <p:pic>
                    <p:nvPicPr>
                      <p:cNvPr id="18437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664" y="4077072"/>
                        <a:ext cx="5792152" cy="99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5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Passive Filter Networks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88434" y="667695"/>
            <a:ext cx="9073008" cy="576064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  <a:ea typeface="Arial Unicode MS" pitchFamily="50" charset="-127"/>
              </a:rPr>
              <a:t>A simple low-pass network</a:t>
            </a: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voltage gain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Frequency transfer function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Half-power(break) frequency</a:t>
            </a:r>
            <a:br>
              <a:rPr lang="en-US" altLang="ko-KR" b="1" dirty="0" smtClean="0">
                <a:ea typeface="Arial Unicode MS" pitchFamily="50" charset="-127"/>
              </a:rPr>
            </a:br>
            <a:endParaRPr lang="en-US" altLang="ko-KR" b="1" dirty="0" smtClean="0">
              <a:ea typeface="Arial Unicode MS" pitchFamily="50" charset="-127"/>
            </a:endParaRPr>
          </a:p>
        </p:txBody>
      </p:sp>
      <p:graphicFrame>
        <p:nvGraphicFramePr>
          <p:cNvPr id="19462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271245"/>
              </p:ext>
            </p:extLst>
          </p:nvPr>
        </p:nvGraphicFramePr>
        <p:xfrm>
          <a:off x="1404752" y="3284984"/>
          <a:ext cx="3548248" cy="23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3" imgW="2362200" imgH="1549400" progId="Equation.DSMT4">
                  <p:embed/>
                </p:oleObj>
              </mc:Choice>
              <mc:Fallback>
                <p:oleObj name="Equation" r:id="rId3" imgW="2362200" imgH="1549400" progId="Equation.DSMT4">
                  <p:embed/>
                  <p:pic>
                    <p:nvPicPr>
                      <p:cNvPr id="19462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752" y="3284984"/>
                        <a:ext cx="3548248" cy="23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13506"/>
              </p:ext>
            </p:extLst>
          </p:nvPr>
        </p:nvGraphicFramePr>
        <p:xfrm>
          <a:off x="1886372" y="6216404"/>
          <a:ext cx="20478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5" imgW="1294838" imgH="266584" progId="Equation.DSMT4">
                  <p:embed/>
                </p:oleObj>
              </mc:Choice>
              <mc:Fallback>
                <p:oleObj name="Equation" r:id="rId5" imgW="1294838" imgH="266584" progId="Equation.DSMT4">
                  <p:embed/>
                  <p:pic>
                    <p:nvPicPr>
                      <p:cNvPr id="19463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372" y="6216404"/>
                        <a:ext cx="20478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530" y="1732501"/>
            <a:ext cx="2162175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534" y="1052736"/>
            <a:ext cx="37338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50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Passive Filter Networks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07069" y="607971"/>
            <a:ext cx="8556625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  <a:ea typeface="Arial Unicode MS" pitchFamily="50" charset="-127"/>
              </a:rPr>
              <a:t>High-pass filter</a:t>
            </a: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voltage gain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dirty="0" smtClean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Frequency transfer function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Half-power frequency</a:t>
            </a:r>
            <a:br>
              <a:rPr lang="en-US" altLang="ko-KR" b="1" dirty="0" smtClean="0">
                <a:ea typeface="Arial Unicode MS" pitchFamily="50" charset="-127"/>
              </a:rPr>
            </a:br>
            <a:r>
              <a:rPr lang="en-US" altLang="ko-KR" b="1" dirty="0" smtClean="0">
                <a:ea typeface="Arial Unicode MS" pitchFamily="50" charset="-127"/>
              </a:rPr>
              <a:t>phase</a:t>
            </a:r>
            <a:br>
              <a:rPr lang="en-US" altLang="ko-KR" b="1" dirty="0" smtClean="0">
                <a:ea typeface="Arial Unicode MS" pitchFamily="50" charset="-127"/>
              </a:rPr>
            </a:br>
            <a:endParaRPr lang="en-US" altLang="ko-KR" b="1" dirty="0" smtClean="0">
              <a:ea typeface="Arial Unicode MS" pitchFamily="50" charset="-127"/>
            </a:endParaRPr>
          </a:p>
        </p:txBody>
      </p:sp>
      <p:graphicFrame>
        <p:nvGraphicFramePr>
          <p:cNvPr id="20485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87656"/>
              </p:ext>
            </p:extLst>
          </p:nvPr>
        </p:nvGraphicFramePr>
        <p:xfrm>
          <a:off x="1780014" y="3086564"/>
          <a:ext cx="2930525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3" imgW="1854200" imgH="1409700" progId="Equation.DSMT4">
                  <p:embed/>
                </p:oleObj>
              </mc:Choice>
              <mc:Fallback>
                <p:oleObj name="Equation" r:id="rId3" imgW="1854200" imgH="1409700" progId="Equation.DSMT4">
                  <p:embed/>
                  <p:pic>
                    <p:nvPicPr>
                      <p:cNvPr id="20485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014" y="3086564"/>
                        <a:ext cx="2930525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08966"/>
              </p:ext>
            </p:extLst>
          </p:nvPr>
        </p:nvGraphicFramePr>
        <p:xfrm>
          <a:off x="4130675" y="5449441"/>
          <a:ext cx="1019212" cy="35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5" imgW="520248" imgH="177646" progId="Equation.DSMT4">
                  <p:embed/>
                </p:oleObj>
              </mc:Choice>
              <mc:Fallback>
                <p:oleObj name="Equation" r:id="rId5" imgW="520248" imgH="177646" progId="Equation.DSMT4">
                  <p:embed/>
                  <p:pic>
                    <p:nvPicPr>
                      <p:cNvPr id="20486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5449441"/>
                        <a:ext cx="1019212" cy="350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223786"/>
              </p:ext>
            </p:extLst>
          </p:nvPr>
        </p:nvGraphicFramePr>
        <p:xfrm>
          <a:off x="1928664" y="5799671"/>
          <a:ext cx="504056" cy="42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7" imgW="241195" imgH="203112" progId="Equation.DSMT4">
                  <p:embed/>
                </p:oleObj>
              </mc:Choice>
              <mc:Fallback>
                <p:oleObj name="Equation" r:id="rId7" imgW="241195" imgH="203112" progId="Equation.DSMT4">
                  <p:embed/>
                  <p:pic>
                    <p:nvPicPr>
                      <p:cNvPr id="2048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664" y="5799671"/>
                        <a:ext cx="504056" cy="42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1031" y="1700808"/>
            <a:ext cx="2379995" cy="906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3183" y="705795"/>
            <a:ext cx="3847924" cy="57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2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Passive Filter Networks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28639" y="623889"/>
            <a:ext cx="8556625" cy="5616575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  <a:ea typeface="Arial Unicode MS" pitchFamily="50" charset="-127"/>
              </a:rPr>
              <a:t>Band-pass </a:t>
            </a:r>
            <a:r>
              <a:rPr lang="en-US" altLang="ko-KR" sz="2800" b="1" dirty="0" smtClean="0">
                <a:solidFill>
                  <a:srgbClr val="A50021"/>
                </a:solidFill>
                <a:ea typeface="Arial Unicode MS" pitchFamily="50" charset="-127"/>
              </a:rPr>
              <a:t>filter, Band-elimination filter </a:t>
            </a:r>
            <a:endParaRPr lang="en-US" altLang="ko-KR" sz="2800" b="1" dirty="0" smtClean="0">
              <a:solidFill>
                <a:srgbClr val="A50021"/>
              </a:solidFill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ko-KR" b="1" dirty="0" smtClean="0">
                <a:ea typeface="Arial Unicode MS" pitchFamily="50" charset="-127"/>
              </a:rPr>
              <a:t>Transfer function</a:t>
            </a: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ko-KR" b="1" dirty="0" smtClean="0">
                <a:ea typeface="Arial Unicode MS" pitchFamily="50" charset="-127"/>
              </a:rPr>
              <a:t>Bandwidth</a:t>
            </a: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ko-KR" b="1" dirty="0" smtClean="0">
                <a:ea typeface="Arial Unicode MS" pitchFamily="50" charset="-127"/>
              </a:rPr>
              <a:t>center frequency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altLang="ko-KR" b="1" dirty="0" smtClean="0">
              <a:ea typeface="Arial Unicode MS" pitchFamily="50" charset="-127"/>
            </a:endParaRPr>
          </a:p>
        </p:txBody>
      </p:sp>
      <p:graphicFrame>
        <p:nvGraphicFramePr>
          <p:cNvPr id="21508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06915"/>
              </p:ext>
            </p:extLst>
          </p:nvPr>
        </p:nvGraphicFramePr>
        <p:xfrm>
          <a:off x="1663949" y="3402807"/>
          <a:ext cx="160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21508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949" y="3402807"/>
                        <a:ext cx="16065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69896"/>
              </p:ext>
            </p:extLst>
          </p:nvPr>
        </p:nvGraphicFramePr>
        <p:xfrm>
          <a:off x="762226" y="4619626"/>
          <a:ext cx="34861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5" imgW="2209800" imgH="508000" progId="Equation.DSMT4">
                  <p:embed/>
                </p:oleObj>
              </mc:Choice>
              <mc:Fallback>
                <p:oleObj name="Equation" r:id="rId5" imgW="2209800" imgH="508000" progId="Equation.DSMT4">
                  <p:embed/>
                  <p:pic>
                    <p:nvPicPr>
                      <p:cNvPr id="2151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226" y="4619626"/>
                        <a:ext cx="34861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015"/>
              </p:ext>
            </p:extLst>
          </p:nvPr>
        </p:nvGraphicFramePr>
        <p:xfrm>
          <a:off x="1160463" y="1471613"/>
          <a:ext cx="30797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Equation" r:id="rId7" imgW="2286000" imgH="1066680" progId="Equation.DSMT4">
                  <p:embed/>
                </p:oleObj>
              </mc:Choice>
              <mc:Fallback>
                <p:oleObj name="Equation" r:id="rId7" imgW="2286000" imgH="1066680" progId="Equation.DSMT4">
                  <p:embed/>
                  <p:pic>
                    <p:nvPicPr>
                      <p:cNvPr id="21511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471613"/>
                        <a:ext cx="30797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93729"/>
              </p:ext>
            </p:extLst>
          </p:nvPr>
        </p:nvGraphicFramePr>
        <p:xfrm>
          <a:off x="752475" y="3956845"/>
          <a:ext cx="34877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9" imgW="2209800" imgH="508000" progId="Equation.DSMT4">
                  <p:embed/>
                </p:oleObj>
              </mc:Choice>
              <mc:Fallback>
                <p:oleObj name="Equation" r:id="rId9" imgW="2209800" imgH="508000" progId="Equation.DSMT4">
                  <p:embed/>
                  <p:pic>
                    <p:nvPicPr>
                      <p:cNvPr id="21512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956845"/>
                        <a:ext cx="348773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39595"/>
              </p:ext>
            </p:extLst>
          </p:nvPr>
        </p:nvGraphicFramePr>
        <p:xfrm>
          <a:off x="1172595" y="5945189"/>
          <a:ext cx="26654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Equation" r:id="rId11" imgW="1688367" imgH="444307" progId="Equation.DSMT4">
                  <p:embed/>
                </p:oleObj>
              </mc:Choice>
              <mc:Fallback>
                <p:oleObj name="Equation" r:id="rId11" imgW="1688367" imgH="444307" progId="Equation.DSMT4">
                  <p:embed/>
                  <p:pic>
                    <p:nvPicPr>
                      <p:cNvPr id="21513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595" y="5945189"/>
                        <a:ext cx="26654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05784"/>
              </p:ext>
            </p:extLst>
          </p:nvPr>
        </p:nvGraphicFramePr>
        <p:xfrm>
          <a:off x="5422054" y="4916214"/>
          <a:ext cx="2899900" cy="15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Equation" r:id="rId13" imgW="1548728" imgH="812447" progId="Equation.DSMT4">
                  <p:embed/>
                </p:oleObj>
              </mc:Choice>
              <mc:Fallback>
                <p:oleObj name="Equation" r:id="rId13" imgW="1548728" imgH="812447" progId="Equation.DSMT4">
                  <p:embed/>
                  <p:pic>
                    <p:nvPicPr>
                      <p:cNvPr id="21514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054" y="4916214"/>
                        <a:ext cx="2899900" cy="15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80101" y="1063362"/>
            <a:ext cx="5146842" cy="36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9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Passive Filter Networks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9114" y="614364"/>
            <a:ext cx="8556625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Arial Unicode MS" pitchFamily="50" charset="-127"/>
              </a:rPr>
              <a:t>Example</a:t>
            </a: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center freq.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lower freq.</a:t>
            </a: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higher freq.  </a:t>
            </a: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Bandwidth  </a:t>
            </a:r>
            <a:endParaRPr lang="en-US" altLang="ko-KR" b="1" dirty="0">
              <a:ea typeface="Arial Unicode MS" pitchFamily="50" charset="-127"/>
            </a:endParaRPr>
          </a:p>
          <a:p>
            <a:pPr marL="57150" indent="0">
              <a:lnSpc>
                <a:spcPct val="150000"/>
              </a:lnSpc>
              <a:buNone/>
              <a:defRPr/>
            </a:pPr>
            <a:endParaRPr lang="en-US" altLang="ko-KR" b="1" dirty="0" smtClean="0">
              <a:ea typeface="Arial Unicode MS" pitchFamily="50" charset="-127"/>
            </a:endParaRPr>
          </a:p>
        </p:txBody>
      </p:sp>
      <p:graphicFrame>
        <p:nvGraphicFramePr>
          <p:cNvPr id="2253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47192"/>
              </p:ext>
            </p:extLst>
          </p:nvPr>
        </p:nvGraphicFramePr>
        <p:xfrm>
          <a:off x="2216696" y="1719206"/>
          <a:ext cx="32670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3" imgW="2070100" imgH="444500" progId="Equation.DSMT4">
                  <p:embed/>
                </p:oleObj>
              </mc:Choice>
              <mc:Fallback>
                <p:oleObj name="Equation" r:id="rId3" imgW="2070100" imgH="444500" progId="Equation.DSMT4">
                  <p:embed/>
                  <p:pic>
                    <p:nvPicPr>
                      <p:cNvPr id="2253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696" y="1719206"/>
                        <a:ext cx="32670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48715"/>
              </p:ext>
            </p:extLst>
          </p:nvPr>
        </p:nvGraphicFramePr>
        <p:xfrm>
          <a:off x="1712640" y="2728350"/>
          <a:ext cx="47704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5" imgW="3022600" imgH="508000" progId="Equation.DSMT4">
                  <p:embed/>
                </p:oleObj>
              </mc:Choice>
              <mc:Fallback>
                <p:oleObj name="Equation" r:id="rId5" imgW="3022600" imgH="508000" progId="Equation.DSMT4">
                  <p:embed/>
                  <p:pic>
                    <p:nvPicPr>
                      <p:cNvPr id="22534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40" y="2728350"/>
                        <a:ext cx="47704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80227"/>
              </p:ext>
            </p:extLst>
          </p:nvPr>
        </p:nvGraphicFramePr>
        <p:xfrm>
          <a:off x="1672951" y="4200383"/>
          <a:ext cx="48498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7" imgW="3073400" imgH="508000" progId="Equation.DSMT4">
                  <p:embed/>
                </p:oleObj>
              </mc:Choice>
              <mc:Fallback>
                <p:oleObj name="Equation" r:id="rId7" imgW="3073400" imgH="508000" progId="Equation.DSMT4">
                  <p:embed/>
                  <p:pic>
                    <p:nvPicPr>
                      <p:cNvPr id="22535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951" y="4200383"/>
                        <a:ext cx="48498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754811"/>
              </p:ext>
            </p:extLst>
          </p:nvPr>
        </p:nvGraphicFramePr>
        <p:xfrm>
          <a:off x="2032390" y="5846573"/>
          <a:ext cx="34464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9" imgW="2184400" imgH="393700" progId="Equation.DSMT4">
                  <p:embed/>
                </p:oleObj>
              </mc:Choice>
              <mc:Fallback>
                <p:oleObj name="Equation" r:id="rId9" imgW="2184400" imgH="393700" progId="Equation.DSMT4">
                  <p:embed/>
                  <p:pic>
                    <p:nvPicPr>
                      <p:cNvPr id="22536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390" y="5846573"/>
                        <a:ext cx="34464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5624" y="783868"/>
            <a:ext cx="3280691" cy="19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7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Passive Filter Networks</a:t>
            </a:r>
            <a:endParaRPr lang="ko-KR" altLang="en-US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8465" y="614364"/>
            <a:ext cx="5564308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Arial Unicode MS" pitchFamily="50" charset="-127"/>
              </a:rPr>
              <a:t>Example: notch filter</a:t>
            </a:r>
            <a:endParaRPr lang="en-US" altLang="ko-KR" sz="3200" b="1" dirty="0" smtClean="0">
              <a:solidFill>
                <a:srgbClr val="A50021"/>
              </a:solidFill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We want </a:t>
            </a:r>
            <a:r>
              <a:rPr lang="en-US" altLang="ko-KR" b="1" dirty="0" smtClean="0">
                <a:ea typeface="Arial Unicode MS" pitchFamily="50" charset="-127"/>
              </a:rPr>
              <a:t>a </a:t>
            </a:r>
            <a:r>
              <a:rPr lang="en-US" altLang="ko-KR" b="1" dirty="0" smtClean="0">
                <a:ea typeface="Arial Unicode MS" pitchFamily="50" charset="-127"/>
              </a:rPr>
              <a:t>center </a:t>
            </a:r>
            <a:r>
              <a:rPr lang="en-US" altLang="ko-KR" b="1" dirty="0" smtClean="0">
                <a:ea typeface="Arial Unicode MS" pitchFamily="50" charset="-127"/>
              </a:rPr>
              <a:t>freq</a:t>
            </a:r>
            <a:r>
              <a:rPr lang="en-US" altLang="ko-KR" b="1" dirty="0" smtClean="0">
                <a:ea typeface="Arial Unicode MS" pitchFamily="50" charset="-127"/>
              </a:rPr>
              <a:t>. 60Hz or </a:t>
            </a:r>
            <a:br>
              <a:rPr lang="en-US" altLang="ko-KR" b="1" dirty="0" smtClean="0">
                <a:ea typeface="Arial Unicode MS" pitchFamily="50" charset="-127"/>
              </a:rPr>
            </a:br>
            <a:r>
              <a:rPr lang="en-US" altLang="ko-KR" b="1" dirty="0" smtClean="0">
                <a:ea typeface="Arial Unicode MS" pitchFamily="50" charset="-127"/>
              </a:rPr>
              <a:t>377rda/s</a:t>
            </a: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If </a:t>
            </a: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Arial Unicode MS" pitchFamily="50" charset="-127"/>
              </a:rPr>
              <a:t>If input consist of 60Hz and</a:t>
            </a:r>
            <a:br>
              <a:rPr lang="en-US" altLang="ko-KR" b="1" dirty="0" smtClean="0">
                <a:ea typeface="Arial Unicode MS" pitchFamily="50" charset="-127"/>
              </a:rPr>
            </a:br>
            <a:r>
              <a:rPr lang="en-US" altLang="ko-KR" b="1" dirty="0" smtClean="0">
                <a:ea typeface="Arial Unicode MS" pitchFamily="50" charset="-127"/>
              </a:rPr>
              <a:t>1000 Hz sinusoidal signal  </a:t>
            </a: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 smtClean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marL="57150" indent="0">
              <a:lnSpc>
                <a:spcPct val="150000"/>
              </a:lnSpc>
              <a:buNone/>
              <a:defRPr/>
            </a:pPr>
            <a:endParaRPr lang="en-US" altLang="ko-KR" b="1" dirty="0" smtClean="0">
              <a:ea typeface="Arial Unicode MS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12" y="873690"/>
            <a:ext cx="3139294" cy="2282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73" y="3897174"/>
            <a:ext cx="3490811" cy="23237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03" y="1782992"/>
            <a:ext cx="2876397" cy="838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52" y="2716996"/>
            <a:ext cx="1292932" cy="3434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31" y="3156347"/>
            <a:ext cx="4841060" cy="8119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665" y="5344560"/>
            <a:ext cx="4961026" cy="4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3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19238</TotalTime>
  <Words>204</Words>
  <Application>Microsoft Office PowerPoint</Application>
  <PresentationFormat>A4 용지(210x297mm)</PresentationFormat>
  <Paragraphs>112</Paragraphs>
  <Slides>15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  <vt:variant>
        <vt:lpstr>재구성한 쇼</vt:lpstr>
      </vt:variant>
      <vt:variant>
        <vt:i4>1</vt:i4>
      </vt:variant>
    </vt:vector>
  </HeadingPairs>
  <TitlesOfParts>
    <vt:vector size="35" baseType="lpstr">
      <vt:lpstr>Arial Unicode MS</vt:lpstr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Microsoft Sans Serif</vt:lpstr>
      <vt:lpstr>Verdana</vt:lpstr>
      <vt:lpstr>Wingdings</vt:lpstr>
      <vt:lpstr>Wingdings 2</vt:lpstr>
      <vt:lpstr>기본 디자인</vt:lpstr>
      <vt:lpstr>1_기본 디자인</vt:lpstr>
      <vt:lpstr>Equation</vt:lpstr>
      <vt:lpstr>Introduction to  Electric and Electronics </vt:lpstr>
      <vt:lpstr>Learning Objectives</vt:lpstr>
      <vt:lpstr>Sinusoidal Frequency Response</vt:lpstr>
      <vt:lpstr>Sinusoidal Frequency Response</vt:lpstr>
      <vt:lpstr>Passive Filter Networks</vt:lpstr>
      <vt:lpstr>Passive Filter Networks</vt:lpstr>
      <vt:lpstr>Passive Filter Networks</vt:lpstr>
      <vt:lpstr>Passive Filter Networks</vt:lpstr>
      <vt:lpstr>Passive Filter Networks</vt:lpstr>
      <vt:lpstr>Resonance</vt:lpstr>
      <vt:lpstr>Resonance</vt:lpstr>
      <vt:lpstr>Resonance</vt:lpstr>
      <vt:lpstr>Resonance</vt:lpstr>
      <vt:lpstr>Resonance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436</cp:revision>
  <cp:lastPrinted>2016-09-01T05:52:57Z</cp:lastPrinted>
  <dcterms:created xsi:type="dcterms:W3CDTF">2002-01-22T02:34:19Z</dcterms:created>
  <dcterms:modified xsi:type="dcterms:W3CDTF">2022-11-07T08:59:56Z</dcterms:modified>
</cp:coreProperties>
</file>