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5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59" r:id="rId6"/>
    <p:sldId id="260" r:id="rId7"/>
    <p:sldId id="290" r:id="rId8"/>
    <p:sldId id="285" r:id="rId9"/>
    <p:sldId id="292" r:id="rId10"/>
    <p:sldId id="293" r:id="rId11"/>
    <p:sldId id="294" r:id="rId12"/>
    <p:sldId id="289" r:id="rId13"/>
  </p:sldIdLst>
  <p:sldSz cx="9906000" cy="6858000" type="A4"/>
  <p:notesSz cx="6781800" cy="9926638"/>
  <p:custShowLst>
    <p:custShow name="재구성한 쇼1" id="0">
      <p:sldLst>
        <p:sld r:id="rId3"/>
        <p:sld r:id="rId5"/>
        <p:sld r:id="rId6"/>
      </p:sldLst>
    </p:custShow>
  </p:custShow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pos="1578">
          <p15:clr>
            <a:srgbClr val="A4A3A4"/>
          </p15:clr>
        </p15:guide>
        <p15:guide id="4" pos="1714">
          <p15:clr>
            <a:srgbClr val="A4A3A4"/>
          </p15:clr>
        </p15:guide>
        <p15:guide id="5" pos="3710">
          <p15:clr>
            <a:srgbClr val="A4A3A4"/>
          </p15:clr>
        </p15:guide>
        <p15:guide id="6" pos="5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0021"/>
    <a:srgbClr val="009AC6"/>
    <a:srgbClr val="66CCF5"/>
    <a:srgbClr val="0099D7"/>
    <a:srgbClr val="0099E7"/>
    <a:srgbClr val="66CCF0"/>
    <a:srgbClr val="1E03E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9762" autoAdjust="0"/>
  </p:normalViewPr>
  <p:slideViewPr>
    <p:cSldViewPr snapToObjects="1">
      <p:cViewPr varScale="1">
        <p:scale>
          <a:sx n="114" d="100"/>
          <a:sy n="114" d="100"/>
        </p:scale>
        <p:origin x="1104" y="54"/>
      </p:cViewPr>
      <p:guideLst>
        <p:guide orient="horz" pos="1797"/>
        <p:guide orient="horz" pos="890"/>
        <p:guide pos="1578"/>
        <p:guide pos="1714"/>
        <p:guide pos="3710"/>
        <p:guide pos="5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1296" y="-96"/>
      </p:cViewPr>
      <p:guideLst>
        <p:guide orient="horz" pos="3126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5" tIns="45818" rIns="91635" bIns="45818" numCol="1" anchor="t" anchorCtr="0" compatLnSpc="1">
            <a:prstTxWarp prst="textNoShape">
              <a:avLst/>
            </a:prstTxWarp>
          </a:bodyPr>
          <a:lstStyle>
            <a:lvl1pPr algn="l" defTabSz="916930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5" tIns="45818" rIns="91635" bIns="45818" numCol="1" anchor="t" anchorCtr="0" compatLnSpc="1">
            <a:prstTxWarp prst="textNoShape">
              <a:avLst/>
            </a:prstTxWarp>
          </a:bodyPr>
          <a:lstStyle>
            <a:lvl1pPr algn="r" defTabSz="916930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5" tIns="45818" rIns="91635" bIns="45818" numCol="1" anchor="b" anchorCtr="0" compatLnSpc="1">
            <a:prstTxWarp prst="textNoShape">
              <a:avLst/>
            </a:prstTxWarp>
          </a:bodyPr>
          <a:lstStyle>
            <a:lvl1pPr algn="l" defTabSz="916930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5" tIns="45818" rIns="91635" bIns="45818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05504E24-E67D-40C0-92B4-F671773973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5" tIns="45818" rIns="91635" bIns="45818" numCol="1" anchor="t" anchorCtr="0" compatLnSpc="1">
            <a:prstTxWarp prst="textNoShape">
              <a:avLst/>
            </a:prstTxWarp>
          </a:bodyPr>
          <a:lstStyle>
            <a:lvl1pPr algn="l" defTabSz="916930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5" tIns="45818" rIns="91635" bIns="45818" numCol="1" anchor="t" anchorCtr="0" compatLnSpc="1">
            <a:prstTxWarp prst="textNoShape">
              <a:avLst/>
            </a:prstTxWarp>
          </a:bodyPr>
          <a:lstStyle>
            <a:lvl1pPr algn="r" defTabSz="916930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1675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4875"/>
            <a:ext cx="54260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5" tIns="45818" rIns="91635" bIns="458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5" tIns="45818" rIns="91635" bIns="45818" numCol="1" anchor="b" anchorCtr="0" compatLnSpc="1">
            <a:prstTxWarp prst="textNoShape">
              <a:avLst/>
            </a:prstTxWarp>
          </a:bodyPr>
          <a:lstStyle>
            <a:lvl1pPr algn="l" defTabSz="916930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5" tIns="45818" rIns="91635" bIns="45818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A2A758F8-FE47-4109-9834-9000015671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0" y="6597650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ko-KR" sz="1800">
              <a:solidFill>
                <a:schemeClr val="bg1"/>
              </a:solidFill>
              <a:ea typeface="HY헤드라인M" panose="02030600000101010101" pitchFamily="18" charset="-127"/>
              <a:sym typeface="Wingdings 2" panose="05020102010507070707" pitchFamily="18" charset="2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ltGray">
          <a:xfrm>
            <a:off x="0" y="6742113"/>
            <a:ext cx="9906000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498600" y="1541463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4881563" y="157162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ltGray">
          <a:xfrm>
            <a:off x="0" y="0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600" i="1">
                <a:solidFill>
                  <a:schemeClr val="bg1"/>
                </a:solidFill>
              </a:rPr>
              <a:t>Pusan National University </a:t>
            </a:r>
            <a:endParaRPr lang="en-US" altLang="ko-KR" sz="1000">
              <a:solidFill>
                <a:schemeClr val="bg1"/>
              </a:solidFill>
            </a:endParaRPr>
          </a:p>
        </p:txBody>
      </p: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0" y="84138"/>
            <a:ext cx="7113588" cy="357187"/>
            <a:chOff x="0" y="53"/>
            <a:chExt cx="5569" cy="225"/>
          </a:xfrm>
        </p:grpSpPr>
        <p:sp>
          <p:nvSpPr>
            <p:cNvPr id="10" name="Line 1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6" name="Rectangle 27"/>
          <p:cNvSpPr>
            <a:spLocks noChangeArrowheads="1"/>
          </p:cNvSpPr>
          <p:nvPr/>
        </p:nvSpPr>
        <p:spPr bwMode="auto">
          <a:xfrm>
            <a:off x="1930400" y="2565400"/>
            <a:ext cx="287813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ko-KR" sz="1600" i="1">
              <a:solidFill>
                <a:srgbClr val="777777"/>
              </a:solidFill>
            </a:endParaRPr>
          </a:p>
        </p:txBody>
      </p:sp>
      <p:pic>
        <p:nvPicPr>
          <p:cNvPr id="17" name="Picture 29" descr="sub06_img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714375"/>
            <a:ext cx="958850" cy="167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1590675" y="1627188"/>
            <a:ext cx="1851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400" i="1" dirty="0">
                <a:solidFill>
                  <a:srgbClr val="99CC00"/>
                </a:solidFill>
                <a:latin typeface="Arial Black" pitchFamily="34" charset="0"/>
              </a:rPr>
              <a:t>power</a:t>
            </a: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3090863" y="1474788"/>
            <a:ext cx="170815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4600" i="1" dirty="0">
                <a:latin typeface="Arial Black" pitchFamily="34" charset="0"/>
              </a:rPr>
              <a:t>PNU</a:t>
            </a: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1639888" y="1557338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i="1">
                <a:solidFill>
                  <a:schemeClr val="bg2"/>
                </a:solidFill>
                <a:latin typeface="Arial Black" pitchFamily="34" charset="0"/>
              </a:rPr>
              <a:t> </a:t>
            </a:r>
            <a:r>
              <a:rPr lang="ko-KR" altLang="en-US" sz="1600" i="1">
                <a:solidFill>
                  <a:schemeClr val="bg2"/>
                </a:solidFill>
                <a:latin typeface="Arial Black" pitchFamily="34" charset="0"/>
              </a:rPr>
              <a:t>세계로   미래로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704527" y="2801841"/>
            <a:ext cx="4177049" cy="661988"/>
          </a:xfrm>
        </p:spPr>
        <p:txBody>
          <a:bodyPr rIns="90000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4527" y="3886200"/>
            <a:ext cx="4248473" cy="17526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60011366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1846331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9500" y="-11113"/>
            <a:ext cx="2476500" cy="63928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-11113"/>
            <a:ext cx="7277100" cy="63928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38870144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8012693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126038" y="765175"/>
            <a:ext cx="4559300" cy="27320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126038" y="3649663"/>
            <a:ext cx="4559300" cy="27320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0982404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3218284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659596306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63806964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0388" y="2122488"/>
            <a:ext cx="4279900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92688" y="2122488"/>
            <a:ext cx="4281487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09522937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0288520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607355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4728897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7331985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6465004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9103433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00210238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96125" y="812800"/>
            <a:ext cx="2178050" cy="54959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0388" y="812800"/>
            <a:ext cx="6383337" cy="54959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7930563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257977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4578310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9434189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5692917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979187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695402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7236709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ChangeArrowheads="1"/>
          </p:cNvSpPr>
          <p:nvPr/>
        </p:nvSpPr>
        <p:spPr bwMode="ltGray">
          <a:xfrm>
            <a:off x="0" y="0"/>
            <a:ext cx="9906000" cy="549275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ko-KR" sz="1800">
              <a:solidFill>
                <a:schemeClr val="bg1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ltGray">
          <a:xfrm>
            <a:off x="0" y="-11113"/>
            <a:ext cx="9906000" cy="54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86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5925" y="765175"/>
            <a:ext cx="9269413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ltGray">
          <a:xfrm>
            <a:off x="0" y="6624638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>
                <a:solidFill>
                  <a:schemeClr val="bg1"/>
                </a:solidFill>
                <a:latin typeface="HY목판L" pitchFamily="18" charset="-127"/>
                <a:ea typeface="HY목판L" pitchFamily="18" charset="-127"/>
              </a:rPr>
              <a:t>      Advanced Broadcasting &amp; Communications Lab.</a:t>
            </a:r>
            <a:endParaRPr lang="en-US" altLang="ko-KR" sz="1800">
              <a:solidFill>
                <a:schemeClr val="bg1"/>
              </a:solidFill>
              <a:latin typeface="HY목판L" pitchFamily="18" charset="-127"/>
              <a:ea typeface="HY목판L" pitchFamily="18" charset="-127"/>
              <a:sym typeface="Wingdings 2" panose="05020102010507070707" pitchFamily="18" charset="2"/>
            </a:endParaRPr>
          </a:p>
        </p:txBody>
      </p:sp>
      <p:sp>
        <p:nvSpPr>
          <p:cNvPr id="1030" name="Oval 8"/>
          <p:cNvSpPr>
            <a:spLocks noChangeArrowheads="1"/>
          </p:cNvSpPr>
          <p:nvPr/>
        </p:nvSpPr>
        <p:spPr bwMode="ltGray">
          <a:xfrm>
            <a:off x="8913813" y="6616700"/>
            <a:ext cx="468312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9663B274-626E-4C49-801C-5ABCAB127FA4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ltGray">
          <a:xfrm>
            <a:off x="4592638" y="6742113"/>
            <a:ext cx="4122737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32" name="Group 28"/>
          <p:cNvGrpSpPr>
            <a:grpSpLocks/>
          </p:cNvGrpSpPr>
          <p:nvPr/>
        </p:nvGrpSpPr>
        <p:grpSpPr bwMode="auto">
          <a:xfrm>
            <a:off x="0" y="84138"/>
            <a:ext cx="6465888" cy="357187"/>
            <a:chOff x="0" y="53"/>
            <a:chExt cx="5569" cy="225"/>
          </a:xfrm>
        </p:grpSpPr>
        <p:sp>
          <p:nvSpPr>
            <p:cNvPr id="1037" name="Line 29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8" name="Line 30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9" name="Line 31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0" name="Line 32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1" name="Line 33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2" name="Line 34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33" name="Group 43"/>
          <p:cNvGrpSpPr>
            <a:grpSpLocks/>
          </p:cNvGrpSpPr>
          <p:nvPr/>
        </p:nvGrpSpPr>
        <p:grpSpPr bwMode="auto">
          <a:xfrm>
            <a:off x="180975" y="84138"/>
            <a:ext cx="1643063" cy="427037"/>
            <a:chOff x="135" y="621"/>
            <a:chExt cx="1035" cy="269"/>
          </a:xfrm>
        </p:grpSpPr>
        <p:sp>
          <p:nvSpPr>
            <p:cNvPr id="1034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1035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1036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  <p:sldLayoutId id="2147484204" r:id="rId2"/>
    <p:sldLayoutId id="2147484205" r:id="rId3"/>
    <p:sldLayoutId id="2147484206" r:id="rId4"/>
    <p:sldLayoutId id="2147484207" r:id="rId5"/>
    <p:sldLayoutId id="2147484208" r:id="rId6"/>
    <p:sldLayoutId id="2147484209" r:id="rId7"/>
    <p:sldLayoutId id="2147484210" r:id="rId8"/>
    <p:sldLayoutId id="2147484211" r:id="rId9"/>
    <p:sldLayoutId id="2147484212" r:id="rId10"/>
    <p:sldLayoutId id="2147484213" r:id="rId11"/>
    <p:sldLayoutId id="2147484214" r:id="rId12"/>
    <p:sldLayoutId id="2147484215" r:id="rId13"/>
  </p:sldLayoutIdLst>
  <p:transition spd="med"/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anose="02020603050405020304" pitchFamily="18" charset="0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anose="02020603050405020304" pitchFamily="18" charset="0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anose="02020603050405020304" pitchFamily="18" charset="0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anose="02020603050405020304" pitchFamily="18" charset="0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anose="02020603050405020304" pitchFamily="18" charset="0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5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돋움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돋움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돋움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ltGray">
          <a:xfrm>
            <a:off x="0" y="6538913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>
                <a:solidFill>
                  <a:schemeClr val="bg1"/>
                </a:solidFill>
              </a:rPr>
              <a:t>Broadcasting &amp; Communication Systems Lab.</a:t>
            </a:r>
            <a:endParaRPr lang="en-US" altLang="ko-KR" sz="1800">
              <a:solidFill>
                <a:schemeClr val="bg1"/>
              </a:solidFill>
              <a:sym typeface="Wingdings 2" panose="05020102010507070707" pitchFamily="18" charset="2"/>
            </a:endParaRPr>
          </a:p>
        </p:txBody>
      </p:sp>
      <p:sp>
        <p:nvSpPr>
          <p:cNvPr id="2051" name="Oval 6"/>
          <p:cNvSpPr>
            <a:spLocks noChangeArrowheads="1"/>
          </p:cNvSpPr>
          <p:nvPr/>
        </p:nvSpPr>
        <p:spPr bwMode="ltGray">
          <a:xfrm>
            <a:off x="9261475" y="6569075"/>
            <a:ext cx="468313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549EE563-E854-471F-BDCD-8440CB2C50DA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2052" name="Line 7"/>
          <p:cNvSpPr>
            <a:spLocks noChangeShapeType="1"/>
          </p:cNvSpPr>
          <p:nvPr/>
        </p:nvSpPr>
        <p:spPr bwMode="ltGray">
          <a:xfrm>
            <a:off x="3625850" y="6669088"/>
            <a:ext cx="5430838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3" name="Line 21"/>
          <p:cNvSpPr>
            <a:spLocks noChangeShapeType="1"/>
          </p:cNvSpPr>
          <p:nvPr/>
        </p:nvSpPr>
        <p:spPr bwMode="auto">
          <a:xfrm>
            <a:off x="2360613" y="1835150"/>
            <a:ext cx="7545387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4" name="Rectangle 24"/>
          <p:cNvSpPr>
            <a:spLocks noChangeArrowheads="1"/>
          </p:cNvSpPr>
          <p:nvPr/>
        </p:nvSpPr>
        <p:spPr bwMode="ltGray">
          <a:xfrm>
            <a:off x="0" y="0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endParaRPr lang="ko-KR" altLang="ko-KR" sz="1000">
              <a:solidFill>
                <a:schemeClr val="bg1"/>
              </a:solidFill>
            </a:endParaRPr>
          </a:p>
        </p:txBody>
      </p:sp>
      <p:grpSp>
        <p:nvGrpSpPr>
          <p:cNvPr id="2055" name="Group 25"/>
          <p:cNvGrpSpPr>
            <a:grpSpLocks/>
          </p:cNvGrpSpPr>
          <p:nvPr/>
        </p:nvGrpSpPr>
        <p:grpSpPr bwMode="auto">
          <a:xfrm>
            <a:off x="0" y="84138"/>
            <a:ext cx="5961063" cy="357187"/>
            <a:chOff x="0" y="53"/>
            <a:chExt cx="5569" cy="225"/>
          </a:xfrm>
        </p:grpSpPr>
        <p:sp>
          <p:nvSpPr>
            <p:cNvPr id="2059" name="Line 2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0" name="Line 27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1" name="Line 28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2" name="Line 29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3" name="Line 30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4" name="Line 31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56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2122488"/>
            <a:ext cx="8713787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057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560388" y="812800"/>
            <a:ext cx="87137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Contents</a:t>
            </a:r>
          </a:p>
        </p:txBody>
      </p:sp>
      <p:sp>
        <p:nvSpPr>
          <p:cNvPr id="2058" name="Text Box 37"/>
          <p:cNvSpPr txBox="1">
            <a:spLocks noChangeArrowheads="1"/>
          </p:cNvSpPr>
          <p:nvPr/>
        </p:nvSpPr>
        <p:spPr bwMode="auto">
          <a:xfrm>
            <a:off x="6248400" y="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defRPr/>
            </a:pPr>
            <a:r>
              <a:rPr lang="ko-KR" altLang="en-US" sz="1800">
                <a:solidFill>
                  <a:schemeClr val="bg1"/>
                </a:solidFill>
              </a:rPr>
              <a:t>제목 삽입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6" r:id="rId1"/>
    <p:sldLayoutId id="2147484217" r:id="rId2"/>
    <p:sldLayoutId id="2147484218" r:id="rId3"/>
    <p:sldLayoutId id="2147484219" r:id="rId4"/>
    <p:sldLayoutId id="2147484220" r:id="rId5"/>
    <p:sldLayoutId id="2147484221" r:id="rId6"/>
    <p:sldLayoutId id="2147484222" r:id="rId7"/>
    <p:sldLayoutId id="2147484223" r:id="rId8"/>
    <p:sldLayoutId id="2147484224" r:id="rId9"/>
    <p:sldLayoutId id="2147484225" r:id="rId10"/>
    <p:sldLayoutId id="2147484226" r:id="rId11"/>
  </p:sldLayoutIdLst>
  <p:transition spd="med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9pPr>
    </p:titleStyle>
    <p:bodyStyle>
      <a:lvl1pPr marL="533400" indent="-5334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295400" indent="-3810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3pPr>
      <a:lvl4pPr marL="17145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4pPr>
      <a:lvl5pPr marL="21717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5pPr>
      <a:lvl6pPr marL="2628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6pPr>
      <a:lvl7pPr marL="30861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7pPr>
      <a:lvl8pPr marL="35433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8pPr>
      <a:lvl9pPr marL="40005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kimjg@pusan.ac.k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o.pusan.ac.k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6" descr="https://search.pstatic.net/common/?src=http%3A%2F%2Fshopping.phinf.naver.net%2Fmain_2407405%2F24074056059.20200907235600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1196975"/>
            <a:ext cx="45942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5925" y="2708275"/>
            <a:ext cx="4465638" cy="1065213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ko-KR" b="0" dirty="0">
                <a:solidFill>
                  <a:srgbClr val="A50021"/>
                </a:solidFill>
                <a:latin typeface="Arial Black" panose="020B0A04020102020204" pitchFamily="34" charset="0"/>
                <a:ea typeface="+mj-ea"/>
              </a:rPr>
              <a:t>Introduction to </a:t>
            </a:r>
            <a:br>
              <a:rPr lang="en-US" altLang="ko-KR" b="0" dirty="0">
                <a:solidFill>
                  <a:srgbClr val="A50021"/>
                </a:solidFill>
                <a:latin typeface="Arial Black" panose="020B0A04020102020204" pitchFamily="34" charset="0"/>
                <a:ea typeface="+mj-ea"/>
              </a:rPr>
            </a:br>
            <a:r>
              <a:rPr lang="en-US" altLang="ko-KR" b="0" dirty="0">
                <a:solidFill>
                  <a:srgbClr val="A50021"/>
                </a:solidFill>
                <a:latin typeface="Arial Black" panose="020B0A04020102020204" pitchFamily="34" charset="0"/>
                <a:ea typeface="+mj-ea"/>
              </a:rPr>
              <a:t>Electric and Electronics</a:t>
            </a:r>
            <a:br>
              <a:rPr lang="en-US" altLang="ko-KR" b="0" dirty="0">
                <a:solidFill>
                  <a:srgbClr val="A50021"/>
                </a:solidFill>
                <a:latin typeface="Arial Black" panose="020B0A04020102020204" pitchFamily="34" charset="0"/>
                <a:ea typeface="+mj-ea"/>
              </a:rPr>
            </a:br>
            <a:r>
              <a:rPr lang="en-US" altLang="ko-KR" b="0" dirty="0">
                <a:solidFill>
                  <a:srgbClr val="A50021"/>
                </a:solidFill>
                <a:latin typeface="Arial Black" panose="020B0A04020102020204" pitchFamily="34" charset="0"/>
                <a:ea typeface="+mj-ea"/>
              </a:rPr>
              <a:t>Fall, 2024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31825" y="4211638"/>
            <a:ext cx="4249738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/>
              <a:t>School of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/>
              <a:t>Computer Science and Engineering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/>
              <a:t>Pusan National University</a:t>
            </a:r>
          </a:p>
          <a:p>
            <a:pPr eaLnBrk="1" hangingPunct="1">
              <a:lnSpc>
                <a:spcPct val="90000"/>
              </a:lnSpc>
            </a:pPr>
            <a:endParaRPr lang="en-US" altLang="ko-KR" sz="2000"/>
          </a:p>
          <a:p>
            <a:pPr eaLnBrk="1" hangingPunct="1">
              <a:lnSpc>
                <a:spcPct val="90000"/>
              </a:lnSpc>
            </a:pPr>
            <a:r>
              <a:rPr lang="en-US" altLang="ko-KR" sz="2000"/>
              <a:t>Jeong Goo Kim</a:t>
            </a:r>
          </a:p>
          <a:p>
            <a:pPr eaLnBrk="1" hangingPunct="1">
              <a:lnSpc>
                <a:spcPct val="90000"/>
              </a:lnSpc>
            </a:pPr>
            <a:endParaRPr lang="en-US" altLang="ko-KR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800" dirty="0">
                <a:latin typeface="+mn-lt"/>
              </a:rPr>
              <a:t>Math</a:t>
            </a:r>
            <a:endParaRPr lang="ko-KR" altLang="en-US" sz="1800" dirty="0">
              <a:latin typeface="+mn-lt"/>
            </a:endParaRPr>
          </a:p>
        </p:txBody>
      </p:sp>
      <p:pic>
        <p:nvPicPr>
          <p:cNvPr id="38915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181100"/>
            <a:ext cx="939165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800" dirty="0">
                <a:latin typeface="+mn-lt"/>
              </a:rPr>
              <a:t>Homework</a:t>
            </a:r>
            <a:endParaRPr lang="ko-KR" altLang="en-US" sz="1800" dirty="0">
              <a:latin typeface="+mn-lt"/>
            </a:endParaRPr>
          </a:p>
        </p:txBody>
      </p:sp>
      <p:sp>
        <p:nvSpPr>
          <p:cNvPr id="3993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ko-KR" sz="2800" b="1">
                <a:solidFill>
                  <a:srgbClr val="333399"/>
                </a:solidFill>
              </a:rPr>
              <a:t>Homework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z="2400"/>
              <a:t>Read Text Chapter 1.  pp. 1-9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z="2400"/>
              <a:t>Prepare Presentation</a:t>
            </a:r>
          </a:p>
          <a:p>
            <a:endParaRPr lang="ko-KR" altLang="en-US" sz="280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1800"/>
              <a:t>강의계획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3050" y="836613"/>
            <a:ext cx="9345613" cy="5329237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ko-KR" b="1" dirty="0"/>
              <a:t>Class Day/Time: </a:t>
            </a:r>
            <a:r>
              <a:rPr lang="en-US" altLang="ko-KR" sz="2000" dirty="0"/>
              <a:t>Tue., Thu./ 15:00-16:15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ko-KR" sz="2000" b="1" dirty="0"/>
              <a:t>C</a:t>
            </a:r>
            <a:r>
              <a:rPr lang="en-US" altLang="ko-KR" b="1" dirty="0"/>
              <a:t>lassroom</a:t>
            </a:r>
            <a:r>
              <a:rPr lang="en-US" altLang="ko-KR" dirty="0"/>
              <a:t>:  </a:t>
            </a:r>
            <a:r>
              <a:rPr lang="en-US" altLang="ko-KR" sz="2000" dirty="0"/>
              <a:t>Engineering Bldg. #6, Room 6202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ko-KR" b="1" dirty="0"/>
              <a:t>Instructor</a:t>
            </a:r>
            <a:r>
              <a:rPr lang="en-US" altLang="ko-KR" dirty="0"/>
              <a:t>:  </a:t>
            </a:r>
            <a:r>
              <a:rPr lang="en-US" altLang="ko-KR" sz="2000" dirty="0" err="1"/>
              <a:t>Jeong</a:t>
            </a:r>
            <a:r>
              <a:rPr lang="en-US" altLang="ko-KR" sz="2000" dirty="0"/>
              <a:t> Goo Kim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ko-KR" dirty="0"/>
              <a:t>Office: Research &amp; Lab. Bldg. #1, Room 420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ko-KR" dirty="0"/>
              <a:t>Phone: 510-3733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ko-KR" dirty="0"/>
              <a:t>E-mail: </a:t>
            </a:r>
            <a:r>
              <a:rPr lang="en-US" altLang="ko-KR" dirty="0">
                <a:hlinkClick r:id="rId2"/>
              </a:rPr>
              <a:t>kimjg@pusan.ac.kr</a:t>
            </a:r>
            <a:endParaRPr lang="en-US" altLang="ko-KR" dirty="0"/>
          </a:p>
          <a:p>
            <a:pPr lvl="1" eaLnBrk="1" hangingPunct="1">
              <a:spcBef>
                <a:spcPct val="40000"/>
              </a:spcBef>
            </a:pPr>
            <a:r>
              <a:rPr lang="en-US" altLang="ko-KR" dirty="0"/>
              <a:t>URL: http://abc.cse.pusan.ac.kr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ko-KR" b="1" dirty="0"/>
              <a:t>Office Hours</a:t>
            </a:r>
            <a:r>
              <a:rPr lang="en-US" altLang="ko-KR" dirty="0"/>
              <a:t>:  Tue.</a:t>
            </a:r>
            <a:r>
              <a:rPr lang="en-US" altLang="ko-KR" sz="2000" dirty="0"/>
              <a:t>, Thu</a:t>
            </a:r>
            <a:r>
              <a:rPr lang="en-US" altLang="ko-KR" sz="2000"/>
              <a:t>./14:00 -14:50 </a:t>
            </a:r>
            <a:endParaRPr lang="en-US" altLang="ko-KR" sz="2000" dirty="0"/>
          </a:p>
          <a:p>
            <a:pPr eaLnBrk="1" hangingPunct="1">
              <a:spcBef>
                <a:spcPct val="40000"/>
              </a:spcBef>
            </a:pPr>
            <a:r>
              <a:rPr lang="en-US" altLang="ko-KR" b="1" dirty="0"/>
              <a:t>Homework</a:t>
            </a:r>
            <a:r>
              <a:rPr lang="en-US" altLang="ko-KR" dirty="0"/>
              <a:t>:  </a:t>
            </a:r>
            <a:r>
              <a:rPr lang="en-US" altLang="ko-KR" sz="2000" dirty="0"/>
              <a:t>Due one week from day assigned (unless otherwise specified) </a:t>
            </a:r>
            <a:endParaRPr lang="en-US" altLang="ko-KR" sz="2000" b="1" dirty="0"/>
          </a:p>
          <a:p>
            <a:pPr eaLnBrk="1" hangingPunct="1">
              <a:spcBef>
                <a:spcPct val="40000"/>
              </a:spcBef>
            </a:pPr>
            <a:r>
              <a:rPr lang="en-US" altLang="ko-KR" b="1" dirty="0"/>
              <a:t>Grading</a:t>
            </a:r>
            <a:r>
              <a:rPr lang="en-US" altLang="ko-KR" dirty="0"/>
              <a:t>: </a:t>
            </a:r>
            <a:r>
              <a:rPr lang="en-US" altLang="ko-KR" sz="2000" dirty="0"/>
              <a:t>Attendance:      10 %                 Homework:           25%          </a:t>
            </a:r>
            <a:br>
              <a:rPr lang="en-US" altLang="ko-KR" sz="2000" dirty="0"/>
            </a:br>
            <a:r>
              <a:rPr lang="en-US" altLang="ko-KR" dirty="0"/>
              <a:t>                 </a:t>
            </a:r>
            <a:r>
              <a:rPr lang="en-US" altLang="ko-KR" sz="2000" dirty="0"/>
              <a:t>Final Exam:     30%                 Mid Term Exam:   30% </a:t>
            </a:r>
            <a:br>
              <a:rPr lang="en-US" altLang="ko-KR" sz="2000" dirty="0"/>
            </a:br>
            <a:r>
              <a:rPr lang="en-US" altLang="ko-KR" sz="2000" dirty="0"/>
              <a:t>                    Presentation:     5%</a:t>
            </a:r>
            <a:br>
              <a:rPr lang="en-US" altLang="ko-KR" dirty="0"/>
            </a:br>
            <a:endParaRPr lang="en-US" altLang="ko-KR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1800" dirty="0">
                <a:latin typeface="+mn-lt"/>
              </a:rPr>
              <a:t>Outline</a:t>
            </a:r>
            <a:endParaRPr lang="ko-KR" altLang="en-US" sz="1800" dirty="0">
              <a:latin typeface="+mn-lt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ko-KR" b="1"/>
              <a:t>TEXT</a:t>
            </a:r>
            <a:r>
              <a:rPr lang="en-US" altLang="ko-KR"/>
              <a:t> 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ko-KR" sz="1800"/>
              <a:t> </a:t>
            </a:r>
            <a:r>
              <a:rPr lang="en-US" altLang="ko-KR"/>
              <a:t>Essentials of Electrical and Computer Engineering, J. David Irwin, and David V. Kerns, Jr., Wiely, 2022.</a:t>
            </a:r>
            <a:endParaRPr lang="en-US" altLang="ko-KR" sz="160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ko-KR" b="1"/>
              <a:t>Useful References (Books):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/>
              <a:t> Fundamentals of Electric Circuits, 2nd ed., Charles K. Alexander &amp; Matthew N.O. Sadiku, McGraw-Hill, 2003.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/>
              <a:t>Electric Circuits, J.W. Nilsson &amp; S.A. Riedel, Prentice-Hall, 2005.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b="1"/>
              <a:t>Useful Articles</a:t>
            </a:r>
            <a:r>
              <a:rPr lang="en-US" altLang="ko-KR"/>
              <a:t>: </a:t>
            </a:r>
            <a:r>
              <a:rPr lang="en-US" altLang="ko-KR" sz="2000"/>
              <a:t>Attached at the end of every printed</a:t>
            </a:r>
            <a:r>
              <a:rPr lang="en-US" altLang="ko-KR"/>
              <a:t> matter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b="1"/>
              <a:t>Purpose of the Course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/>
              <a:t>Basic electricity and electronics are introduced in this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/>
              <a:t>1. Study basic knowledge of electricity such as voltage and current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/>
              <a:t>2. Study DC circuits and AC circuits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/>
              <a:t>3. Study basic knowledge of the semiconductor.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/>
              <a:t>4. Understand Diode and Transistor circuits and their application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/>
              <a:t>All the information on this class will be posted at </a:t>
            </a:r>
            <a:r>
              <a:rPr lang="en-US" altLang="ko-KR" sz="2000">
                <a:hlinkClick r:id="rId2"/>
              </a:rPr>
              <a:t>https://plato.pusan.ac.kr/</a:t>
            </a:r>
            <a:endParaRPr lang="en-US" altLang="ko-KR" sz="2000" u="sng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0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>
                <a:latin typeface="Times New Roman" panose="02020603050405020304" pitchFamily="18" charset="0"/>
                <a:ea typeface="휴먼매직체" panose="02030504000101010101" pitchFamily="18" charset="-127"/>
              </a:rPr>
              <a:t>Class Schedule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5925" y="549275"/>
            <a:ext cx="4557713" cy="1036638"/>
          </a:xfrm>
        </p:spPr>
        <p:txBody>
          <a:bodyPr/>
          <a:lstStyle/>
          <a:p>
            <a:pPr eaLnBrk="1" hangingPunct="1"/>
            <a:r>
              <a:rPr lang="en-US" altLang="ko-KR" b="1"/>
              <a:t>Class Schedule</a:t>
            </a:r>
            <a:br>
              <a:rPr lang="en-US" altLang="ko-KR"/>
            </a:br>
            <a:endParaRPr lang="en-US" altLang="ko-KR"/>
          </a:p>
        </p:txBody>
      </p:sp>
      <p:sp>
        <p:nvSpPr>
          <p:cNvPr id="32772" name="Rectangle 316"/>
          <p:cNvSpPr>
            <a:spLocks noChangeArrowheads="1"/>
          </p:cNvSpPr>
          <p:nvPr/>
        </p:nvSpPr>
        <p:spPr bwMode="auto">
          <a:xfrm>
            <a:off x="200025" y="6286500"/>
            <a:ext cx="97059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800"/>
              <a:t>     Note</a:t>
            </a:r>
            <a:r>
              <a:rPr lang="en-US" altLang="ko-KR" sz="1800" b="0"/>
              <a:t>: Schedule may be changed according to the progress of classwork with notification</a:t>
            </a:r>
            <a:r>
              <a:rPr lang="en-US" altLang="ko-KR" sz="2000" b="0"/>
              <a:t> </a:t>
            </a:r>
          </a:p>
        </p:txBody>
      </p:sp>
      <p:sp>
        <p:nvSpPr>
          <p:cNvPr id="32773" name="Rectangle 331"/>
          <p:cNvSpPr>
            <a:spLocks noChangeArrowheads="1"/>
          </p:cNvSpPr>
          <p:nvPr/>
        </p:nvSpPr>
        <p:spPr bwMode="auto">
          <a:xfrm>
            <a:off x="0" y="277813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32774" name="Rectangle 637"/>
          <p:cNvSpPr>
            <a:spLocks noChangeArrowheads="1"/>
          </p:cNvSpPr>
          <p:nvPr/>
        </p:nvSpPr>
        <p:spPr bwMode="auto">
          <a:xfrm>
            <a:off x="0" y="6353175"/>
            <a:ext cx="215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900" b="0">
                <a:latin typeface="Arial" panose="020B0604020202020204" pitchFamily="34" charset="0"/>
              </a:rPr>
              <a:t> </a:t>
            </a:r>
            <a:endParaRPr lang="en-US" altLang="ko-KR" sz="1800" b="0">
              <a:latin typeface="굴림" panose="020B0600000101010101" pitchFamily="50" charset="-127"/>
            </a:endParaRPr>
          </a:p>
        </p:txBody>
      </p:sp>
      <p:sp>
        <p:nvSpPr>
          <p:cNvPr id="32775" name="Rectangle 652"/>
          <p:cNvSpPr>
            <a:spLocks noChangeArrowheads="1"/>
          </p:cNvSpPr>
          <p:nvPr/>
        </p:nvSpPr>
        <p:spPr bwMode="auto">
          <a:xfrm>
            <a:off x="0" y="635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en-US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graphicFrame>
        <p:nvGraphicFramePr>
          <p:cNvPr id="122850" name="Group 994"/>
          <p:cNvGraphicFramePr>
            <a:graphicFrameLocks noGrp="1"/>
          </p:cNvGraphicFramePr>
          <p:nvPr/>
        </p:nvGraphicFramePr>
        <p:xfrm>
          <a:off x="598488" y="960438"/>
          <a:ext cx="8747125" cy="542130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975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5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6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Week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 Contents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Note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 Fundamentals of Electric and Electronic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The Basic Laws of Circuit Analysis I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The Basic Laws of Circuit Analysis II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Circuit Analysis Techniques I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Circuit Analysis Techniques II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</a:rPr>
                        <a:t>HW1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Transient Analysis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</a:rPr>
                        <a:t> 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AC Steady-State Analysis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</a:rPr>
                        <a:t>HW2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 Midterm Exam.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Variable-frequency Network Characteristics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</a:rPr>
                        <a:t>HW 3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Diode, Semiconductors and Applications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Operational Amplifiers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</a:rPr>
                        <a:t> 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3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OP Amp Applications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</a:rPr>
                        <a:t>HW4</a:t>
                      </a:r>
                      <a:endParaRPr kumimoji="1" lang="ko-KR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Analog Electronics: MOSFET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5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Analog Electronics: BJT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</a:rPr>
                        <a:t>HW5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5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 Final Exam.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Y견명조" pitchFamily="18" charset="-127"/>
                      </a:endParaRPr>
                    </a:p>
                  </a:txBody>
                  <a:tcPr marL="92076" marR="92076" marT="46049" marB="46049" anchor="ctr" horzOverflow="overflow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2846" name="Rectangle 958"/>
          <p:cNvSpPr>
            <a:spLocks noChangeArrowheads="1"/>
          </p:cNvSpPr>
          <p:nvPr/>
        </p:nvSpPr>
        <p:spPr bwMode="auto">
          <a:xfrm>
            <a:off x="0" y="6567488"/>
            <a:ext cx="215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900" b="0">
                <a:latin typeface="Arial" panose="020B0604020202020204" pitchFamily="34" charset="0"/>
                <a:ea typeface="돋움" panose="020B0600000101010101" pitchFamily="50" charset="-127"/>
              </a:rPr>
              <a:t> </a:t>
            </a:r>
            <a:endParaRPr lang="en-US" altLang="ko-KR" sz="1800" b="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1800" dirty="0">
                <a:latin typeface="+mn-lt"/>
              </a:rPr>
              <a:t>Electric Circuits</a:t>
            </a:r>
            <a:endParaRPr lang="ko-KR" altLang="en-US" sz="1800" dirty="0">
              <a:latin typeface="+mn-lt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Electric Circuits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457200" indent="-457200" algn="ctr">
              <a:buFontTx/>
              <a:buAutoNum type="alphaLcParenBoth"/>
              <a:defRPr/>
            </a:pPr>
            <a:r>
              <a:rPr lang="en-US" altLang="ko-KR" sz="1800" dirty="0"/>
              <a:t>Simplified block diagram for an AM radio</a:t>
            </a:r>
          </a:p>
          <a:p>
            <a:pPr marL="457200" indent="-457200" algn="ctr">
              <a:buFontTx/>
              <a:buAutoNum type="alphaLcParenBoth"/>
              <a:defRPr/>
            </a:pPr>
            <a:r>
              <a:rPr lang="en-US" altLang="ko-KR" sz="1800" dirty="0"/>
              <a:t>A simple circuit used to model the radio’s performance</a:t>
            </a:r>
            <a:endParaRPr lang="ko-KR" altLang="en-US" sz="1800" dirty="0"/>
          </a:p>
        </p:txBody>
      </p:sp>
      <p:pic>
        <p:nvPicPr>
          <p:cNvPr id="33796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3" y="1484313"/>
            <a:ext cx="5421312" cy="346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1800" dirty="0">
                <a:latin typeface="+mn-lt"/>
              </a:rPr>
              <a:t>Electronics</a:t>
            </a:r>
            <a:endParaRPr lang="ko-KR" altLang="en-US" sz="1800" dirty="0">
              <a:latin typeface="+mn-lt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Electronics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457200" indent="-457200" algn="ctr">
              <a:buFontTx/>
              <a:buAutoNum type="alphaLcParenBoth"/>
              <a:defRPr/>
            </a:pPr>
            <a:r>
              <a:rPr lang="en-US" altLang="ko-KR" sz="1800" dirty="0"/>
              <a:t>NPN common emitter amplifier circuit </a:t>
            </a:r>
          </a:p>
          <a:p>
            <a:pPr marL="457200" indent="-457200" algn="ctr">
              <a:buFontTx/>
              <a:buAutoNum type="alphaLcParenBoth"/>
              <a:defRPr/>
            </a:pPr>
            <a:r>
              <a:rPr lang="en-US" altLang="ko-KR" sz="1800" dirty="0"/>
              <a:t>Small-signal equivalent circuit</a:t>
            </a:r>
            <a:endParaRPr lang="ko-KR" altLang="en-US" sz="1800" dirty="0"/>
          </a:p>
        </p:txBody>
      </p:sp>
      <p:pic>
        <p:nvPicPr>
          <p:cNvPr id="34820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8" y="1341438"/>
            <a:ext cx="5138737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800" dirty="0">
                <a:latin typeface="+mn-lt"/>
              </a:rPr>
              <a:t>Math</a:t>
            </a:r>
            <a:endParaRPr lang="ko-KR" altLang="en-US" sz="1800" dirty="0">
              <a:latin typeface="+mn-lt"/>
            </a:endParaRPr>
          </a:p>
        </p:txBody>
      </p:sp>
      <p:pic>
        <p:nvPicPr>
          <p:cNvPr id="35843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825500"/>
            <a:ext cx="9083675" cy="560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800" dirty="0">
                <a:latin typeface="+mn-lt"/>
              </a:rPr>
              <a:t>Math</a:t>
            </a:r>
            <a:endParaRPr lang="ko-KR" altLang="en-US" sz="1800" dirty="0">
              <a:latin typeface="+mn-lt"/>
            </a:endParaRPr>
          </a:p>
        </p:txBody>
      </p:sp>
      <p:pic>
        <p:nvPicPr>
          <p:cNvPr id="36867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800100"/>
            <a:ext cx="94107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800" dirty="0">
                <a:latin typeface="+mn-lt"/>
              </a:rPr>
              <a:t>Math</a:t>
            </a:r>
            <a:endParaRPr lang="ko-KR" altLang="en-US" sz="1800" dirty="0">
              <a:latin typeface="+mn-lt"/>
            </a:endParaRPr>
          </a:p>
        </p:txBody>
      </p:sp>
      <p:pic>
        <p:nvPicPr>
          <p:cNvPr id="37891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790575"/>
            <a:ext cx="9286875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Arial"/>
        <a:ea typeface="-갯마을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2462</TotalTime>
  <Words>457</Words>
  <Application>Microsoft Office PowerPoint</Application>
  <PresentationFormat>A4 용지(210x297mm)</PresentationFormat>
  <Paragraphs>112</Paragraphs>
  <Slides>11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  <vt:variant>
        <vt:lpstr>재구성한 쇼</vt:lpstr>
      </vt:variant>
      <vt:variant>
        <vt:i4>1</vt:i4>
      </vt:variant>
    </vt:vector>
  </HeadingPairs>
  <TitlesOfParts>
    <vt:vector size="24" baseType="lpstr">
      <vt:lpstr>HY견명조</vt:lpstr>
      <vt:lpstr>HY목판L</vt:lpstr>
      <vt:lpstr>HY헤드라인M</vt:lpstr>
      <vt:lpstr>굴림</vt:lpstr>
      <vt:lpstr>맑은 고딕</vt:lpstr>
      <vt:lpstr>Arial</vt:lpstr>
      <vt:lpstr>Arial Black</vt:lpstr>
      <vt:lpstr>Times New Roman</vt:lpstr>
      <vt:lpstr>Verdana</vt:lpstr>
      <vt:lpstr>Wingdings</vt:lpstr>
      <vt:lpstr>기본 디자인</vt:lpstr>
      <vt:lpstr>1_기본 디자인</vt:lpstr>
      <vt:lpstr>Introduction to  Electric and Electronics Fall, 2024</vt:lpstr>
      <vt:lpstr>강의계획</vt:lpstr>
      <vt:lpstr>Outline</vt:lpstr>
      <vt:lpstr>Class Schedule</vt:lpstr>
      <vt:lpstr>Electric Circuits</vt:lpstr>
      <vt:lpstr>Electronics</vt:lpstr>
      <vt:lpstr>Math</vt:lpstr>
      <vt:lpstr>Math</vt:lpstr>
      <vt:lpstr>Math</vt:lpstr>
      <vt:lpstr>Math</vt:lpstr>
      <vt:lpstr>Homework</vt:lpstr>
      <vt:lpstr>재구성한 쇼1</vt:lpstr>
    </vt:vector>
  </TitlesOfParts>
  <Company>파워피티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이승일</dc:creator>
  <cp:lastModifiedBy>정구 김</cp:lastModifiedBy>
  <cp:revision>261</cp:revision>
  <dcterms:created xsi:type="dcterms:W3CDTF">2002-01-22T02:34:19Z</dcterms:created>
  <dcterms:modified xsi:type="dcterms:W3CDTF">2024-09-03T05:43:57Z</dcterms:modified>
</cp:coreProperties>
</file>