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612" r:id="rId13"/>
    <p:sldId id="613" r:id="rId14"/>
    <p:sldId id="579" r:id="rId15"/>
    <p:sldId id="614" r:id="rId16"/>
    <p:sldId id="615" r:id="rId17"/>
    <p:sldId id="616" r:id="rId18"/>
    <p:sldId id="589" r:id="rId19"/>
    <p:sldId id="590" r:id="rId20"/>
    <p:sldId id="591" r:id="rId21"/>
    <p:sldId id="592" r:id="rId22"/>
    <p:sldId id="617" r:id="rId23"/>
    <p:sldId id="595" r:id="rId24"/>
    <p:sldId id="593" r:id="rId25"/>
    <p:sldId id="618" r:id="rId26"/>
    <p:sldId id="594" r:id="rId27"/>
    <p:sldId id="607" r:id="rId28"/>
    <p:sldId id="609" r:id="rId29"/>
    <p:sldId id="610" r:id="rId30"/>
    <p:sldId id="289" r:id="rId3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882" y="102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4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14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2136D-1C46-473B-BBCB-2551EE6E3DA4}" type="slidenum">
              <a:rPr lang="ko-KR" altLang="en-US" sz="1400" i="0">
                <a:latin typeface="Times New Roman" panose="02020603050405020304" pitchFamily="18" charset="0"/>
              </a:rPr>
              <a:pPr/>
              <a:t>8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1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373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373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2158DCE-C1DD-4819-BFD6-A562E46079FB}" type="slidenum">
              <a:rPr lang="ko-KR" altLang="en-US" sz="1400" i="0">
                <a:latin typeface="Times New Roman" panose="02020603050405020304" pitchFamily="18" charset="0"/>
              </a:rPr>
              <a:pPr/>
              <a:t>17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6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475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475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76F6FE0-6B3C-4ED5-BF75-B3A4D038CAB8}" type="slidenum">
              <a:rPr lang="ko-KR" altLang="en-US" sz="1400" i="0">
                <a:latin typeface="Times New Roman" panose="02020603050405020304" pitchFamily="18" charset="0"/>
              </a:rPr>
              <a:pPr/>
              <a:t>18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5780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578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9FE7D21-625A-41BC-836F-4D4B56205CC9}" type="slidenum">
              <a:rPr lang="ko-KR" altLang="en-US" sz="1400" i="0">
                <a:latin typeface="Times New Roman" panose="02020603050405020304" pitchFamily="18" charset="0"/>
              </a:rPr>
              <a:pPr/>
              <a:t>19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5780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578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9FE7D21-625A-41BC-836F-4D4B56205CC9}" type="slidenum">
              <a:rPr lang="ko-KR" altLang="en-US" sz="1400" i="0">
                <a:latin typeface="Times New Roman" panose="02020603050405020304" pitchFamily="18" charset="0"/>
              </a:rPr>
              <a:pPr/>
              <a:t>20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9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885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885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814BE6B-3273-47CD-8652-9511E945084F}" type="slidenum">
              <a:rPr lang="ko-KR" altLang="en-US" sz="1400" i="0">
                <a:latin typeface="Times New Roman" panose="02020603050405020304" pitchFamily="18" charset="0"/>
              </a:rPr>
              <a:pPr/>
              <a:t>21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1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680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680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634D88-A6F1-492F-8C8D-8158CB70A2EB}" type="slidenum">
              <a:rPr lang="ko-KR" altLang="en-US" sz="1400" i="0">
                <a:latin typeface="Times New Roman" panose="02020603050405020304" pitchFamily="18" charset="0"/>
              </a:rPr>
              <a:pPr/>
              <a:t>22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04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680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680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634D88-A6F1-492F-8C8D-8158CB70A2EB}" type="slidenum">
              <a:rPr lang="ko-KR" altLang="en-US" sz="1400" i="0">
                <a:latin typeface="Times New Roman" panose="02020603050405020304" pitchFamily="18" charset="0"/>
              </a:rPr>
              <a:pPr/>
              <a:t>23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17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782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782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6A51B87-64C4-46A9-90D5-A9CC23F5174C}" type="slidenum">
              <a:rPr lang="ko-KR" altLang="en-US" sz="1400" i="0">
                <a:latin typeface="Times New Roman" panose="02020603050405020304" pitchFamily="18" charset="0"/>
              </a:rPr>
              <a:pPr/>
              <a:t>24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3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011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9011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32FA8FC-A87F-4D75-867B-01C684FD3248}" type="slidenum">
              <a:rPr lang="ko-KR" altLang="en-US" sz="1400" i="0">
                <a:latin typeface="Times New Roman" panose="02020603050405020304" pitchFamily="18" charset="0"/>
              </a:rPr>
              <a:pPr/>
              <a:t>25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17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9216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64FD119-F68D-4939-AC97-9BD2FB814D4F}" type="slidenum">
              <a:rPr lang="ko-KR" altLang="en-US" sz="1400" i="0">
                <a:latin typeface="Times New Roman" panose="02020603050405020304" pitchFamily="18" charset="0"/>
              </a:rPr>
              <a:pPr/>
              <a:t>26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5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246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246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9A2F605-1CF9-4382-B602-4A88A0A729F6}" type="slidenum">
              <a:rPr lang="ko-KR" altLang="en-US" sz="1400" i="0">
                <a:latin typeface="Times New Roman" panose="02020603050405020304" pitchFamily="18" charset="0"/>
              </a:rPr>
              <a:pPr/>
              <a:t>9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74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318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9318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9545AFF-9CEA-4145-A200-8F9B857A3785}" type="slidenum">
              <a:rPr lang="ko-KR" altLang="en-US" sz="1400" i="0">
                <a:latin typeface="Times New Roman" panose="02020603050405020304" pitchFamily="18" charset="0"/>
              </a:rPr>
              <a:pPr/>
              <a:t>27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0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4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14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2136D-1C46-473B-BBCB-2551EE6E3DA4}" type="slidenum">
              <a:rPr lang="ko-KR" altLang="en-US" sz="1400" i="0">
                <a:latin typeface="Times New Roman" panose="02020603050405020304" pitchFamily="18" charset="0"/>
              </a:rPr>
              <a:pPr/>
              <a:t>10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6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4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14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2136D-1C46-473B-BBCB-2551EE6E3DA4}" type="slidenum">
              <a:rPr lang="ko-KR" altLang="en-US" sz="1400" i="0">
                <a:latin typeface="Times New Roman" panose="02020603050405020304" pitchFamily="18" charset="0"/>
              </a:rPr>
              <a:pPr/>
              <a:t>11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12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9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13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2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14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15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0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270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7270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BD783DB-E97E-43E8-9614-A723E5875D49}" type="slidenum">
              <a:rPr lang="ko-KR" altLang="en-US" sz="1400" i="0">
                <a:latin typeface="Times New Roman" panose="02020603050405020304" pitchFamily="18" charset="0"/>
              </a:rPr>
              <a:pPr/>
              <a:t>16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7.wmf"/><Relationship Id="rId10" Type="http://schemas.openxmlformats.org/officeDocument/2006/relationships/image" Target="../media/image50.gi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Analog Electronics</a:t>
            </a:r>
            <a:endParaRPr lang="en-US" altLang="ko-K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200472" y="667787"/>
            <a:ext cx="9073008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Drain current</a:t>
            </a:r>
          </a:p>
          <a:p>
            <a:r>
              <a:rPr lang="en-US" altLang="ko-KR" b="1" dirty="0" err="1" smtClean="0"/>
              <a:t>ohmic</a:t>
            </a:r>
            <a:r>
              <a:rPr lang="en-US" altLang="ko-KR" b="1" dirty="0" smtClean="0"/>
              <a:t> region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Saturation </a:t>
            </a:r>
            <a:r>
              <a:rPr lang="en-US" altLang="ko-KR" b="1" dirty="0" smtClean="0"/>
              <a:t>region 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Cutoff region</a:t>
            </a:r>
          </a:p>
          <a:p>
            <a:pPr lvl="1"/>
            <a:endParaRPr lang="en-US" altLang="ko-KR" b="1" dirty="0" smtClean="0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3259"/>
              </p:ext>
            </p:extLst>
          </p:nvPr>
        </p:nvGraphicFramePr>
        <p:xfrm>
          <a:off x="3008784" y="1183570"/>
          <a:ext cx="1745005" cy="4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Equation" r:id="rId4" imgW="990170" imgH="253890" progId="Equation.3">
                  <p:embed/>
                </p:oleObj>
              </mc:Choice>
              <mc:Fallback>
                <p:oleObj name="Equation" r:id="rId4" imgW="990170" imgH="253890" progId="Equation.3">
                  <p:embed/>
                  <p:pic>
                    <p:nvPicPr>
                      <p:cNvPr id="235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84" y="1183570"/>
                        <a:ext cx="1745005" cy="44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75510"/>
              </p:ext>
            </p:extLst>
          </p:nvPr>
        </p:nvGraphicFramePr>
        <p:xfrm>
          <a:off x="3345185" y="2966095"/>
          <a:ext cx="1912489" cy="49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Equation" r:id="rId6" imgW="990170" imgH="253890" progId="Equation.3">
                  <p:embed/>
                </p:oleObj>
              </mc:Choice>
              <mc:Fallback>
                <p:oleObj name="Equation" r:id="rId6" imgW="990170" imgH="253890" progId="Equation.3">
                  <p:embed/>
                  <p:pic>
                    <p:nvPicPr>
                      <p:cNvPr id="235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185" y="2966095"/>
                        <a:ext cx="1912489" cy="490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35129"/>
              </p:ext>
            </p:extLst>
          </p:nvPr>
        </p:nvGraphicFramePr>
        <p:xfrm>
          <a:off x="2759780" y="4646261"/>
          <a:ext cx="1185108" cy="47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name="Equation" r:id="rId8" imgW="634725" imgH="253890" progId="Equation.3">
                  <p:embed/>
                </p:oleObj>
              </mc:Choice>
              <mc:Fallback>
                <p:oleObj name="Equation" r:id="rId8" imgW="634725" imgH="253890" progId="Equation.3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780" y="4646261"/>
                        <a:ext cx="1185108" cy="474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06003"/>
              </p:ext>
            </p:extLst>
          </p:nvPr>
        </p:nvGraphicFramePr>
        <p:xfrm>
          <a:off x="984094" y="2070502"/>
          <a:ext cx="3317336" cy="44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Equation" r:id="rId10" imgW="1803400" imgH="241300" progId="Equation.3">
                  <p:embed/>
                </p:oleObj>
              </mc:Choice>
              <mc:Fallback>
                <p:oleObj name="Equation" r:id="rId10" imgW="1803400" imgH="241300" progId="Equation.3">
                  <p:embed/>
                  <p:pic>
                    <p:nvPicPr>
                      <p:cNvPr id="235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94" y="2070502"/>
                        <a:ext cx="3317336" cy="44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28850"/>
              </p:ext>
            </p:extLst>
          </p:nvPr>
        </p:nvGraphicFramePr>
        <p:xfrm>
          <a:off x="1064568" y="3762668"/>
          <a:ext cx="4354151" cy="4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Equation" r:id="rId12" imgW="2159000" imgH="241300" progId="Equation.3">
                  <p:embed/>
                </p:oleObj>
              </mc:Choice>
              <mc:Fallback>
                <p:oleObj name="Equation" r:id="rId12" imgW="2159000" imgH="241300" progId="Equation.3">
                  <p:embed/>
                  <p:pic>
                    <p:nvPicPr>
                      <p:cNvPr id="235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68" y="3762668"/>
                        <a:ext cx="4354151" cy="48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127400"/>
              </p:ext>
            </p:extLst>
          </p:nvPr>
        </p:nvGraphicFramePr>
        <p:xfrm>
          <a:off x="1254180" y="5301208"/>
          <a:ext cx="833585" cy="41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Equation" r:id="rId14" imgW="431613" imgH="215806" progId="Equation.3">
                  <p:embed/>
                </p:oleObj>
              </mc:Choice>
              <mc:Fallback>
                <p:oleObj name="Equation" r:id="rId14" imgW="431613" imgH="215806" progId="Equation.3">
                  <p:embed/>
                  <p:pic>
                    <p:nvPicPr>
                      <p:cNvPr id="235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80" y="5301208"/>
                        <a:ext cx="833585" cy="416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762957"/>
              </p:ext>
            </p:extLst>
          </p:nvPr>
        </p:nvGraphicFramePr>
        <p:xfrm>
          <a:off x="4732872" y="1631007"/>
          <a:ext cx="4972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Equation" r:id="rId16" imgW="3403600" imgH="914400" progId="Equation.3">
                  <p:embed/>
                </p:oleObj>
              </mc:Choice>
              <mc:Fallback>
                <p:oleObj name="Equation" r:id="rId16" imgW="3403600" imgH="914400" progId="Equation.3">
                  <p:embed/>
                  <p:pic>
                    <p:nvPicPr>
                      <p:cNvPr id="235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72" y="1631007"/>
                        <a:ext cx="4972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944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MOSFET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44488" y="730762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/>
              <a:t>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Biasing Techniques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Lode line</a:t>
            </a:r>
          </a:p>
          <a:p>
            <a:r>
              <a:rPr lang="en-US" altLang="ko-KR" b="1" dirty="0" smtClean="0"/>
              <a:t>Q-point</a:t>
            </a:r>
          </a:p>
          <a:p>
            <a:endParaRPr lang="en-US" altLang="ko-KR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7523" name="_x54341784" descr="DRW00006e4c4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1684557"/>
            <a:ext cx="2562070" cy="7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" y="3645024"/>
            <a:ext cx="3156856" cy="24691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93" y="2612648"/>
            <a:ext cx="4344998" cy="39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0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MOSFET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44488" y="730762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/>
              <a:t>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Example 11.1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Determine Q-point</a:t>
            </a:r>
          </a:p>
          <a:p>
            <a:endParaRPr lang="en-US" altLang="ko-KR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7523" name="_x54341784" descr="DRW00006e4c4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268324"/>
            <a:ext cx="2562070" cy="7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2" y="1628800"/>
            <a:ext cx="4038408" cy="442537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6913" name="_x54342904" descr="DRW00006e4c46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88840"/>
            <a:ext cx="3455988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54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6496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The </a:t>
            </a:r>
            <a:r>
              <a:rPr lang="en-US" altLang="ko-KR" sz="2800" b="1" dirty="0">
                <a:solidFill>
                  <a:srgbClr val="0070C0"/>
                </a:solidFill>
              </a:rPr>
              <a:t>NOT Gate: MOSFET Implementation</a:t>
            </a:r>
          </a:p>
          <a:p>
            <a:r>
              <a:rPr lang="en-US" altLang="ko-KR" dirty="0" smtClean="0"/>
              <a:t>NOT Gate(Inverter)</a:t>
            </a:r>
          </a:p>
          <a:p>
            <a:pPr lvl="1"/>
            <a:r>
              <a:rPr lang="en-US" altLang="ko-KR" dirty="0" smtClean="0"/>
              <a:t>Low input → High output</a:t>
            </a:r>
          </a:p>
          <a:p>
            <a:pPr lvl="1"/>
            <a:r>
              <a:rPr lang="en-US" altLang="ko-KR" dirty="0" smtClean="0"/>
              <a:t>High input → Low output</a:t>
            </a:r>
          </a:p>
          <a:p>
            <a:r>
              <a:rPr lang="en-US" altLang="ko-KR" dirty="0" smtClean="0"/>
              <a:t>Load line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From load line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graphicFrame>
        <p:nvGraphicFramePr>
          <p:cNvPr id="245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67208"/>
              </p:ext>
            </p:extLst>
          </p:nvPr>
        </p:nvGraphicFramePr>
        <p:xfrm>
          <a:off x="1348374" y="3140968"/>
          <a:ext cx="28590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4" imgW="1625600" imgH="685800" progId="Equation.3">
                  <p:embed/>
                </p:oleObj>
              </mc:Choice>
              <mc:Fallback>
                <p:oleObj name="Equation" r:id="rId4" imgW="1625600" imgH="685800" progId="Equation.3">
                  <p:embed/>
                  <p:pic>
                    <p:nvPicPr>
                      <p:cNvPr id="245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374" y="3140968"/>
                        <a:ext cx="28590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91735"/>
              </p:ext>
            </p:extLst>
          </p:nvPr>
        </p:nvGraphicFramePr>
        <p:xfrm>
          <a:off x="1150939" y="5219699"/>
          <a:ext cx="3127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6" imgW="1777229" imgH="482391" progId="Equation.3">
                  <p:embed/>
                </p:oleObj>
              </mc:Choice>
              <mc:Fallback>
                <p:oleObj name="Equation" r:id="rId6" imgW="1777229" imgH="482391" progId="Equation.3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9" y="5219699"/>
                        <a:ext cx="31273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54" y="3643977"/>
            <a:ext cx="4279900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8582" y="1348407"/>
            <a:ext cx="3818995" cy="21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5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6496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Small-signal analysis of MODFET circuits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8963" name="_x470665848" descr="DRW00006e4c46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340769"/>
            <a:ext cx="5344957" cy="5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8967" name="_x470665768" descr="DRW00006e4c46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348880"/>
            <a:ext cx="5112568" cy="5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13" y="4259192"/>
            <a:ext cx="3528392" cy="1538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032" y="3488495"/>
            <a:ext cx="3296171" cy="3101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340769"/>
            <a:ext cx="2587101" cy="17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3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6496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Example 11.3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dirty="0" smtClean="0"/>
              <a:t>Find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1009" name="_x470664568" descr="DRW00006e4c46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268760"/>
            <a:ext cx="13906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2273994"/>
            <a:ext cx="3621733" cy="4035326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1011" name="_x470664968" descr="DRW00006e4c46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6788"/>
            <a:ext cx="455612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1013" name="_x470664328" descr="DRW00006e4c469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4564856"/>
            <a:ext cx="404177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67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37995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</a:rPr>
              <a:t>Common source amplifier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320480" cy="446291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3065" name="_x470355312" descr="DRW00006e4c46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1911824"/>
            <a:ext cx="3297108" cy="139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3069" name="_x295726192" descr="DRW00006e4c46f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4010767"/>
            <a:ext cx="2940481" cy="12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20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Other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FET Amplifier Configurations</a:t>
            </a:r>
            <a:endParaRPr lang="ko-KR" altLang="en-US" sz="28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14" y="1997604"/>
            <a:ext cx="70918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83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BJT(Bipolar Junction Transistor</a:t>
            </a:r>
          </a:p>
          <a:p>
            <a:pPr>
              <a:buFontTx/>
              <a:buNone/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BJT </a:t>
            </a:r>
            <a:r>
              <a:rPr lang="en-US" altLang="ko-KR" b="1" dirty="0" smtClean="0">
                <a:solidFill>
                  <a:srgbClr val="A50021"/>
                </a:solidFill>
              </a:rPr>
              <a:t>Structure</a:t>
            </a:r>
          </a:p>
          <a:p>
            <a:pPr>
              <a:defRPr/>
            </a:pPr>
            <a:r>
              <a:rPr lang="en-US" altLang="ko-KR" sz="2000" b="1" i="1" dirty="0" smtClean="0"/>
              <a:t>bipolar junction transistor</a:t>
            </a:r>
          </a:p>
          <a:p>
            <a:pPr>
              <a:defRPr/>
            </a:pPr>
            <a:r>
              <a:rPr lang="en-US" altLang="ko-KR" sz="2000" b="1" dirty="0" smtClean="0"/>
              <a:t>two </a:t>
            </a:r>
            <a:r>
              <a:rPr lang="en-US" altLang="ko-KR" sz="2000" b="1" i="1" dirty="0" smtClean="0"/>
              <a:t>p-n</a:t>
            </a:r>
            <a:r>
              <a:rPr lang="en-US" altLang="ko-KR" sz="2000" b="1" dirty="0" smtClean="0"/>
              <a:t> junction diodes fabricated very close</a:t>
            </a:r>
          </a:p>
          <a:p>
            <a:pPr>
              <a:defRPr/>
            </a:pPr>
            <a:r>
              <a:rPr lang="en-US" altLang="ko-KR" sz="2000" b="1" i="1" dirty="0" smtClean="0"/>
              <a:t>PNP</a:t>
            </a:r>
            <a:r>
              <a:rPr lang="en-US" altLang="ko-KR" sz="2000" b="1" dirty="0" smtClean="0"/>
              <a:t> transistor and </a:t>
            </a:r>
            <a:r>
              <a:rPr lang="en-US" altLang="ko-KR" sz="2000" b="1" i="1" dirty="0" smtClean="0"/>
              <a:t>NPN</a:t>
            </a:r>
            <a:r>
              <a:rPr lang="en-US" altLang="ko-KR" sz="2000" b="1" dirty="0" smtClean="0"/>
              <a:t> transistor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base</a:t>
            </a:r>
            <a:r>
              <a:rPr lang="en-US" altLang="ko-KR" sz="2000" b="1" dirty="0" smtClean="0">
                <a:solidFill>
                  <a:srgbClr val="A50021"/>
                </a:solidFill>
              </a:rPr>
              <a:t> </a:t>
            </a:r>
            <a:r>
              <a:rPr lang="en-US" altLang="ko-KR" sz="2000" b="1" dirty="0" smtClean="0"/>
              <a:t>(B) : center region of BJT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emitter</a:t>
            </a:r>
            <a:r>
              <a:rPr lang="en-US" altLang="ko-KR" sz="2000" b="1" dirty="0" smtClean="0"/>
              <a:t> (E) : emitting carriers</a:t>
            </a:r>
          </a:p>
          <a:p>
            <a:pPr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collector</a:t>
            </a:r>
            <a:r>
              <a:rPr lang="en-US" altLang="ko-KR" sz="2000" b="1" dirty="0" smtClean="0"/>
              <a:t> (C) : collecting carriers</a:t>
            </a:r>
            <a:endParaRPr lang="ko-KR" altLang="en-US" sz="2000" b="1" dirty="0"/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925513"/>
            <a:ext cx="2809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5013176"/>
            <a:ext cx="5121275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8643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BJT Device operation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b="1" dirty="0" smtClean="0"/>
              <a:t>four possible bias conditions</a:t>
            </a:r>
          </a:p>
          <a:p>
            <a:pPr lvl="1">
              <a:defRPr/>
            </a:pPr>
            <a:r>
              <a:rPr lang="en-US" altLang="ko-KR" b="1" dirty="0" smtClean="0"/>
              <a:t>emitter junction</a:t>
            </a:r>
          </a:p>
          <a:p>
            <a:pPr lvl="1">
              <a:defRPr/>
            </a:pPr>
            <a:r>
              <a:rPr lang="en-US" altLang="ko-KR" b="1" dirty="0" smtClean="0"/>
              <a:t>collector junction</a:t>
            </a: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</a:rPr>
              <a:t>cutoff</a:t>
            </a:r>
            <a:r>
              <a:rPr lang="en-US" altLang="ko-KR" b="1" dirty="0" smtClean="0"/>
              <a:t> or </a:t>
            </a:r>
            <a:r>
              <a:rPr lang="en-US" altLang="ko-KR" b="1" i="1" dirty="0" smtClean="0">
                <a:solidFill>
                  <a:srgbClr val="A50021"/>
                </a:solidFill>
              </a:rPr>
              <a:t>off</a:t>
            </a:r>
            <a:r>
              <a:rPr lang="en-US" altLang="ko-KR" b="1" dirty="0" smtClean="0"/>
              <a:t> : open switch</a:t>
            </a: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</a:rPr>
              <a:t>on</a:t>
            </a:r>
            <a:r>
              <a:rPr lang="en-US" altLang="ko-KR" b="1" dirty="0" smtClean="0"/>
              <a:t> or </a:t>
            </a:r>
            <a:r>
              <a:rPr lang="en-US" altLang="ko-KR" b="1" i="1" dirty="0" smtClean="0">
                <a:solidFill>
                  <a:srgbClr val="A50021"/>
                </a:solidFill>
              </a:rPr>
              <a:t>saturated</a:t>
            </a:r>
            <a:r>
              <a:rPr lang="en-US" altLang="ko-KR" b="1" dirty="0" smtClean="0"/>
              <a:t> : closed switch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41" y="1484784"/>
            <a:ext cx="324653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28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recognize the impact on society of transistors and integrated circuits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gain a understanding of the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basics of analog signals and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develop an understanding of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how MOS and BJT transistors operate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learn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to analyze MOS and BJT analog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large-signal analysis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with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load lines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, integrated with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small signal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16497" y="641350"/>
            <a:ext cx="8967218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solidFill>
                  <a:srgbClr val="A50021"/>
                </a:solidFill>
              </a:rPr>
              <a:t>BJT </a:t>
            </a:r>
            <a:r>
              <a:rPr lang="en-US" altLang="ko-KR" b="1" dirty="0" smtClean="0">
                <a:solidFill>
                  <a:srgbClr val="A50021"/>
                </a:solidFill>
              </a:rPr>
              <a:t>in the Active Region</a:t>
            </a:r>
          </a:p>
          <a:p>
            <a:r>
              <a:rPr lang="en-US" altLang="ko-KR" sz="2000" b="1" dirty="0" smtClean="0"/>
              <a:t>two diodes are extremely close together</a:t>
            </a:r>
          </a:p>
          <a:p>
            <a:r>
              <a:rPr lang="en-US" altLang="ko-KR" sz="2200" b="1" dirty="0"/>
              <a:t>collect current exists even though the collector junction is reverse biased</a:t>
            </a:r>
          </a:p>
          <a:p>
            <a:pPr lvl="1"/>
            <a:endParaRPr lang="en-US" altLang="ko-KR" sz="1800" b="1" dirty="0" smtClean="0"/>
          </a:p>
          <a:p>
            <a:endParaRPr lang="en-US" altLang="ko-KR" sz="2200" b="1" dirty="0" smtClean="0"/>
          </a:p>
          <a:p>
            <a:endParaRPr lang="en-US" altLang="ko-KR" sz="2200" b="1" dirty="0" smtClean="0"/>
          </a:p>
          <a:p>
            <a:endParaRPr lang="en-US" altLang="ko-KR" sz="2200" b="1" dirty="0" smtClean="0"/>
          </a:p>
          <a:p>
            <a:endParaRPr lang="en-US" altLang="ko-KR" sz="2200" b="1" dirty="0"/>
          </a:p>
          <a:p>
            <a:endParaRPr lang="en-US" altLang="ko-KR" sz="22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Forward </a:t>
            </a:r>
            <a:r>
              <a:rPr lang="en-US" altLang="ko-KR" sz="2200" b="1" dirty="0" smtClean="0"/>
              <a:t>common base (CB) </a:t>
            </a:r>
            <a:r>
              <a:rPr lang="en-US" altLang="ko-KR" sz="2200" b="1" dirty="0" smtClean="0"/>
              <a:t/>
            </a:r>
            <a:br>
              <a:rPr lang="en-US" altLang="ko-KR" sz="2200" b="1" dirty="0" smtClean="0"/>
            </a:br>
            <a:r>
              <a:rPr lang="en-US" altLang="ko-KR" sz="2200" b="1" dirty="0" smtClean="0"/>
              <a:t>current </a:t>
            </a:r>
            <a:r>
              <a:rPr lang="en-US" altLang="ko-KR" sz="2200" b="1" dirty="0" smtClean="0"/>
              <a:t>transfer ratio </a:t>
            </a:r>
          </a:p>
        </p:txBody>
      </p:sp>
      <p:graphicFrame>
        <p:nvGraphicFramePr>
          <p:cNvPr id="378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47260"/>
              </p:ext>
            </p:extLst>
          </p:nvPr>
        </p:nvGraphicFramePr>
        <p:xfrm>
          <a:off x="5745088" y="5318147"/>
          <a:ext cx="2177854" cy="10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4" imgW="1041400" imgH="508000" progId="Equation.3">
                  <p:embed/>
                </p:oleObj>
              </mc:Choice>
              <mc:Fallback>
                <p:oleObj name="Equation" r:id="rId4" imgW="1041400" imgH="508000" progId="Equation.3">
                  <p:embed/>
                  <p:pic>
                    <p:nvPicPr>
                      <p:cNvPr id="37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088" y="5318147"/>
                        <a:ext cx="2177854" cy="106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379910"/>
            <a:ext cx="1844448" cy="2478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37" y="2204864"/>
            <a:ext cx="2000015" cy="26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00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16497" y="641350"/>
            <a:ext cx="8967218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solidFill>
                  <a:srgbClr val="A50021"/>
                </a:solidFill>
              </a:rPr>
              <a:t>BJT </a:t>
            </a:r>
            <a:r>
              <a:rPr lang="en-US" altLang="ko-KR" b="1" dirty="0" smtClean="0">
                <a:solidFill>
                  <a:srgbClr val="A50021"/>
                </a:solidFill>
              </a:rPr>
              <a:t>in the Active </a:t>
            </a:r>
            <a:r>
              <a:rPr lang="en-US" altLang="ko-KR" b="1" dirty="0" smtClean="0">
                <a:solidFill>
                  <a:srgbClr val="A50021"/>
                </a:solidFill>
              </a:rPr>
              <a:t>Region (continue)</a:t>
            </a:r>
            <a:endParaRPr lang="en-US" altLang="ko-KR" b="1" dirty="0" smtClean="0">
              <a:solidFill>
                <a:srgbClr val="A50021"/>
              </a:solidFill>
            </a:endParaRPr>
          </a:p>
          <a:p>
            <a:pPr lvl="1"/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Turn-on voltage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Emitter current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Collect current </a:t>
            </a:r>
          </a:p>
          <a:p>
            <a:pPr>
              <a:lnSpc>
                <a:spcPct val="150000"/>
              </a:lnSpc>
            </a:pP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Common emitter current gain</a:t>
            </a:r>
          </a:p>
          <a:p>
            <a:pPr lvl="1">
              <a:lnSpc>
                <a:spcPct val="150000"/>
              </a:lnSpc>
            </a:pPr>
            <a:endParaRPr lang="en-US" altLang="ko-KR" sz="1800" b="1" dirty="0" smtClean="0"/>
          </a:p>
        </p:txBody>
      </p:sp>
      <p:graphicFrame>
        <p:nvGraphicFramePr>
          <p:cNvPr id="378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99063"/>
              </p:ext>
            </p:extLst>
          </p:nvPr>
        </p:nvGraphicFramePr>
        <p:xfrm>
          <a:off x="3296816" y="1628800"/>
          <a:ext cx="1458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9" name="Equation" r:id="rId4" imgW="901309" imgH="228501" progId="Equation.3">
                  <p:embed/>
                </p:oleObj>
              </mc:Choice>
              <mc:Fallback>
                <p:oleObj name="Equation" r:id="rId4" imgW="901309" imgH="228501" progId="Equation.3">
                  <p:embed/>
                  <p:pic>
                    <p:nvPicPr>
                      <p:cNvPr id="378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1628800"/>
                        <a:ext cx="14589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10167"/>
              </p:ext>
            </p:extLst>
          </p:nvPr>
        </p:nvGraphicFramePr>
        <p:xfrm>
          <a:off x="3272809" y="2135412"/>
          <a:ext cx="1393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0" name="Equation" r:id="rId6" imgW="761669" imgH="228501" progId="Equation.3">
                  <p:embed/>
                </p:oleObj>
              </mc:Choice>
              <mc:Fallback>
                <p:oleObj name="Equation" r:id="rId6" imgW="761669" imgH="228501" progId="Equation.3">
                  <p:embed/>
                  <p:pic>
                    <p:nvPicPr>
                      <p:cNvPr id="378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809" y="2135412"/>
                        <a:ext cx="1393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97" y="1484784"/>
            <a:ext cx="2132480" cy="286545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5109" name="_x295727472" descr="DRW00006e4c47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40" y="2780988"/>
            <a:ext cx="1944216" cy="9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5111" name="_x471139960" descr="DRW00006e4c47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80" y="5007836"/>
            <a:ext cx="3456384" cy="8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121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272480" y="692696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A50021"/>
                </a:solidFill>
              </a:rPr>
              <a:t>Output characteristic curves</a:t>
            </a:r>
            <a:endParaRPr lang="en-US" altLang="ko-KR" sz="2800" b="1" dirty="0">
              <a:solidFill>
                <a:srgbClr val="A50021"/>
              </a:solidFill>
            </a:endParaRPr>
          </a:p>
          <a:p>
            <a:r>
              <a:rPr lang="en-US" altLang="ko-KR" b="1" dirty="0" smtClean="0"/>
              <a:t>There are three regions in BJT output curves</a:t>
            </a:r>
          </a:p>
          <a:p>
            <a:pPr lvl="1"/>
            <a:r>
              <a:rPr lang="en-US" altLang="ko-KR" b="1" dirty="0" smtClean="0"/>
              <a:t>cut-off region, saturation region, active region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5" y="2970504"/>
            <a:ext cx="4001972" cy="2664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273605"/>
            <a:ext cx="3672408" cy="43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571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344489" y="641350"/>
            <a:ext cx="9039226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Example 11.6 (Q-point)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484784"/>
            <a:ext cx="3036970" cy="3096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44" y="764704"/>
            <a:ext cx="2991794" cy="1973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71" y="2870038"/>
            <a:ext cx="3326808" cy="18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3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344489" y="641350"/>
            <a:ext cx="9039226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Small signal analysis</a:t>
            </a:r>
            <a:endParaRPr lang="en-US" altLang="ko-KR" sz="2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2204864"/>
            <a:ext cx="4216052" cy="3286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6616" y="576244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Equivalent Circuit</a:t>
            </a:r>
            <a:endParaRPr lang="ko-KR" altLang="en-US" sz="2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7153" name="_x160610864" descr="DRW00006e4c47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4225516"/>
            <a:ext cx="2886946" cy="22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032" y="468313"/>
            <a:ext cx="3577626" cy="36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490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635001" y="641350"/>
            <a:ext cx="8748713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solidFill>
                  <a:srgbClr val="A50021"/>
                </a:solidFill>
              </a:rPr>
              <a:t>Common </a:t>
            </a:r>
            <a:r>
              <a:rPr lang="en-US" altLang="ko-KR" b="1" dirty="0" smtClean="0">
                <a:solidFill>
                  <a:srgbClr val="A50021"/>
                </a:solidFill>
              </a:rPr>
              <a:t>Emitter (CE) Configuration</a:t>
            </a:r>
          </a:p>
          <a:p>
            <a:pPr lvl="1"/>
            <a:endParaRPr lang="en-US" altLang="ko-KR" b="1" dirty="0" smtClean="0"/>
          </a:p>
          <a:p>
            <a:pPr lvl="1">
              <a:buFontTx/>
              <a:buNone/>
            </a:pPr>
            <a:r>
              <a:rPr lang="en-US" altLang="ko-KR" b="1" dirty="0" smtClean="0"/>
              <a:t>                                                     </a:t>
            </a:r>
          </a:p>
          <a:p>
            <a:pPr lvl="1">
              <a:buFontTx/>
              <a:buNone/>
            </a:pPr>
            <a:r>
              <a:rPr lang="en-US" altLang="ko-KR" b="1" dirty="0" smtClean="0"/>
              <a:t>                                                     ⇒</a:t>
            </a:r>
          </a:p>
          <a:p>
            <a:pPr lvl="1"/>
            <a:endParaRPr lang="en-US" altLang="ko-KR" b="1" dirty="0" smtClean="0"/>
          </a:p>
          <a:p>
            <a:pPr lvl="1">
              <a:buFontTx/>
              <a:buNone/>
            </a:pPr>
            <a:r>
              <a:rPr lang="en-US" altLang="ko-KR" sz="1800" b="1" dirty="0" smtClean="0"/>
              <a:t>                      </a:t>
            </a:r>
            <a:r>
              <a:rPr lang="en-US" altLang="ko-KR" sz="1800" b="1" dirty="0"/>
              <a:t>CE configuration                  equivalent circuit</a:t>
            </a:r>
          </a:p>
          <a:p>
            <a:r>
              <a:rPr lang="en-US" altLang="ko-KR" b="1" dirty="0" smtClean="0"/>
              <a:t>collector current</a:t>
            </a: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>
              <a:buFontTx/>
              <a:buNone/>
            </a:pPr>
            <a:endParaRPr lang="en-US" altLang="ko-KR" b="1" dirty="0" smtClean="0"/>
          </a:p>
          <a:p>
            <a:pPr lvl="1">
              <a:buFontTx/>
              <a:buNone/>
            </a:pPr>
            <a:endParaRPr lang="en-US" altLang="ko-KR" b="1" dirty="0"/>
          </a:p>
          <a:p>
            <a:pPr lvl="1">
              <a:buFontTx/>
              <a:buNone/>
            </a:pPr>
            <a:r>
              <a:rPr lang="en-US" altLang="ko-KR" b="1" dirty="0" smtClean="0"/>
              <a:t>       </a:t>
            </a:r>
            <a:r>
              <a:rPr lang="en-US" altLang="ko-KR" sz="1800" b="1" dirty="0"/>
              <a:t>here        is forward CE current transfer ratio    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54" y="1380041"/>
            <a:ext cx="1586519" cy="16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94" y="1373545"/>
            <a:ext cx="2257048" cy="16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55453"/>
              </p:ext>
            </p:extLst>
          </p:nvPr>
        </p:nvGraphicFramePr>
        <p:xfrm>
          <a:off x="3656856" y="3453474"/>
          <a:ext cx="2677766" cy="242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Equation" r:id="rId6" imgW="1600200" imgH="1447800" progId="Equation.3">
                  <p:embed/>
                </p:oleObj>
              </mc:Choice>
              <mc:Fallback>
                <p:oleObj name="Equation" r:id="rId6" imgW="1600200" imgH="1447800" progId="Equation.3">
                  <p:embed/>
                  <p:pic>
                    <p:nvPicPr>
                      <p:cNvPr id="399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56" y="3453474"/>
                        <a:ext cx="2677766" cy="242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537792"/>
              </p:ext>
            </p:extLst>
          </p:nvPr>
        </p:nvGraphicFramePr>
        <p:xfrm>
          <a:off x="2228891" y="6113595"/>
          <a:ext cx="3079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Equation" r:id="rId8" imgW="215619" imgH="215619" progId="Equation.3">
                  <p:embed/>
                </p:oleObj>
              </mc:Choice>
              <mc:Fallback>
                <p:oleObj name="Equation" r:id="rId8" imgW="215619" imgH="215619" progId="Equation.3">
                  <p:embed/>
                  <p:pic>
                    <p:nvPicPr>
                      <p:cNvPr id="399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91" y="6113595"/>
                        <a:ext cx="3079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34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BJT</a:t>
            </a:r>
            <a:endParaRPr lang="ko-KR" altLang="en-US" dirty="0" smtClean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635000" y="706439"/>
            <a:ext cx="8521700" cy="57038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Other </a:t>
            </a:r>
            <a:r>
              <a:rPr lang="en-US" altLang="ko-KR" b="1" dirty="0" smtClean="0">
                <a:solidFill>
                  <a:srgbClr val="A50021"/>
                </a:solidFill>
              </a:rPr>
              <a:t>BJT Amp Configurations</a:t>
            </a:r>
          </a:p>
          <a:p>
            <a:pPr lvl="1">
              <a:lnSpc>
                <a:spcPct val="150000"/>
              </a:lnSpc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i="1" dirty="0" smtClean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916832"/>
            <a:ext cx="7267575" cy="2266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2800" y="447834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BJT Circuit configuration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4962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Thyristors</a:t>
            </a:r>
            <a:r>
              <a:rPr lang="en-US" altLang="ko-KR" dirty="0" smtClean="0"/>
              <a:t>, SCRs and Motor Control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746126"/>
            <a:ext cx="8867205" cy="56165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err="1" smtClean="0">
                <a:solidFill>
                  <a:srgbClr val="0070C0"/>
                </a:solidFill>
              </a:rPr>
              <a:t>Thyristors</a:t>
            </a:r>
            <a:r>
              <a:rPr lang="en-US" altLang="ko-KR" sz="2800" b="1" dirty="0">
                <a:solidFill>
                  <a:srgbClr val="0070C0"/>
                </a:solidFill>
              </a:rPr>
              <a:t>, SCRs, and  Motor Control</a:t>
            </a:r>
          </a:p>
          <a:p>
            <a:pPr>
              <a:defRPr/>
            </a:pPr>
            <a:r>
              <a:rPr lang="en-US" altLang="ko-KR" b="1" dirty="0" err="1" smtClean="0"/>
              <a:t>Thyristors</a:t>
            </a:r>
            <a:r>
              <a:rPr lang="en-US" altLang="ko-KR" b="1" dirty="0" smtClean="0"/>
              <a:t> and SCRs</a:t>
            </a:r>
          </a:p>
          <a:p>
            <a:pPr lvl="1">
              <a:defRPr/>
            </a:pPr>
            <a:r>
              <a:rPr lang="en-US" altLang="ko-KR" b="1" i="1" dirty="0" smtClean="0"/>
              <a:t>four layer </a:t>
            </a:r>
            <a:r>
              <a:rPr lang="en-US" altLang="ko-KR" b="1" dirty="0" smtClean="0"/>
              <a:t>structure  (</a:t>
            </a:r>
            <a:r>
              <a:rPr lang="en-US" altLang="ko-KR" b="1" i="1" dirty="0" err="1" smtClean="0"/>
              <a:t>pnpn</a:t>
            </a:r>
            <a:r>
              <a:rPr lang="en-US" altLang="ko-KR" b="1" dirty="0" smtClean="0"/>
              <a:t>)</a:t>
            </a:r>
          </a:p>
          <a:p>
            <a:pPr lvl="1">
              <a:defRPr/>
            </a:pPr>
            <a:r>
              <a:rPr lang="en-US" altLang="ko-KR" b="1" dirty="0" smtClean="0"/>
              <a:t>Control large amount of power with only a small amount of control energy.</a:t>
            </a:r>
          </a:p>
          <a:p>
            <a:pPr lvl="1">
              <a:defRPr/>
            </a:pP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3212976"/>
            <a:ext cx="4800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62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Thyristors</a:t>
            </a:r>
            <a:r>
              <a:rPr lang="en-US" altLang="ko-KR" dirty="0" smtClean="0"/>
              <a:t>, SCRs and Motor Control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46126"/>
            <a:ext cx="8939213" cy="56165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b="1" dirty="0" err="1" smtClean="0">
                <a:solidFill>
                  <a:srgbClr val="A50021"/>
                </a:solidFill>
              </a:rPr>
              <a:t>Thyristors</a:t>
            </a:r>
            <a:endParaRPr lang="en-US" altLang="ko-KR" b="1" dirty="0" smtClean="0">
              <a:solidFill>
                <a:srgbClr val="A50021"/>
              </a:solidFill>
            </a:endParaRPr>
          </a:p>
          <a:p>
            <a:pPr lvl="1">
              <a:defRPr/>
            </a:pPr>
            <a:r>
              <a:rPr lang="en-US" altLang="ko-KR" b="1" i="1" dirty="0" err="1" smtClean="0"/>
              <a:t>Breakover</a:t>
            </a:r>
            <a:r>
              <a:rPr lang="en-US" altLang="ko-KR" b="1" i="1" dirty="0" smtClean="0"/>
              <a:t>  voltage</a:t>
            </a:r>
          </a:p>
          <a:p>
            <a:pPr lvl="1">
              <a:defRPr/>
            </a:pPr>
            <a:endParaRPr lang="en-US" altLang="ko-KR" b="1" i="1" dirty="0" smtClean="0"/>
          </a:p>
          <a:p>
            <a:pPr>
              <a:buFontTx/>
              <a:buNone/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SCRs</a:t>
            </a:r>
            <a:endParaRPr lang="en-US" altLang="ko-KR" b="1" dirty="0" smtClean="0">
              <a:solidFill>
                <a:srgbClr val="A50021"/>
              </a:solidFill>
            </a:endParaRPr>
          </a:p>
          <a:p>
            <a:pPr lvl="1">
              <a:defRPr/>
            </a:pPr>
            <a:r>
              <a:rPr lang="en-US" altLang="ko-KR" b="1" i="1" dirty="0" smtClean="0"/>
              <a:t>Silicon-controlled rectifiers</a:t>
            </a:r>
          </a:p>
          <a:p>
            <a:pPr lvl="1">
              <a:defRPr/>
            </a:pPr>
            <a:r>
              <a:rPr lang="en-US" altLang="ko-KR" b="1" dirty="0" smtClean="0"/>
              <a:t>Control connection </a:t>
            </a:r>
            <a:r>
              <a:rPr lang="en-US" altLang="ko-KR" b="1" i="1" dirty="0" smtClean="0"/>
              <a:t>G</a:t>
            </a:r>
          </a:p>
          <a:p>
            <a:pPr lvl="1">
              <a:defRPr/>
            </a:pP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79" y="525951"/>
            <a:ext cx="3095625" cy="236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6" y="3705225"/>
            <a:ext cx="3200400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353" y="3705225"/>
            <a:ext cx="3343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65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Solve Problem 11.2, 11.4, 11.7, 11.28, 11.38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</a:t>
            </a:r>
            <a:r>
              <a:rPr lang="en-US" altLang="ko-KR" sz="2000" b="1" dirty="0" smtClean="0"/>
              <a:t>Final Exam.</a:t>
            </a:r>
            <a:endParaRPr lang="en-US" altLang="ko-KR" sz="2000" b="1" dirty="0" smtClean="0"/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44488" y="828035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Introduction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The functions of a transistor</a:t>
            </a:r>
          </a:p>
          <a:p>
            <a:pPr lvl="1"/>
            <a:r>
              <a:rPr lang="en-US" altLang="ko-KR" b="1" dirty="0" smtClean="0"/>
              <a:t>electronically controlled switch in </a:t>
            </a:r>
            <a:r>
              <a:rPr lang="en-US" altLang="ko-KR" b="1" dirty="0" smtClean="0"/>
              <a:t>digital </a:t>
            </a:r>
            <a:r>
              <a:rPr lang="en-US" altLang="ko-KR" b="1" dirty="0" smtClean="0"/>
              <a:t>circuits</a:t>
            </a:r>
          </a:p>
          <a:p>
            <a:pPr lvl="1"/>
            <a:r>
              <a:rPr lang="en-US" altLang="ko-KR" b="1" dirty="0" smtClean="0"/>
              <a:t>electronic amp in analog circuits</a:t>
            </a:r>
          </a:p>
          <a:p>
            <a:r>
              <a:rPr lang="en-US" altLang="ko-KR" b="1" dirty="0" smtClean="0"/>
              <a:t>Types of transistors</a:t>
            </a:r>
          </a:p>
          <a:p>
            <a:pPr lvl="1"/>
            <a:r>
              <a:rPr lang="en-US" altLang="ko-KR" b="1" dirty="0" smtClean="0"/>
              <a:t>FET : field effect </a:t>
            </a:r>
            <a:r>
              <a:rPr lang="en-US" altLang="ko-KR" b="1" dirty="0" smtClean="0"/>
              <a:t>transistor, controls current by voltage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BJT : bipolar junction </a:t>
            </a:r>
            <a:r>
              <a:rPr lang="en-US" altLang="ko-KR" b="1" dirty="0" smtClean="0"/>
              <a:t>transistor, </a:t>
            </a:r>
            <a:r>
              <a:rPr lang="en-US" altLang="ko-KR" b="1" dirty="0"/>
              <a:t>controls current by voltage</a:t>
            </a:r>
          </a:p>
          <a:p>
            <a:pPr lvl="1"/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2" y="4813942"/>
            <a:ext cx="4010895" cy="16659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46" y="5007344"/>
            <a:ext cx="4803658" cy="1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6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Amplifiers</a:t>
            </a:r>
          </a:p>
          <a:p>
            <a:pPr lvl="1"/>
            <a:r>
              <a:rPr lang="en-US" altLang="ko-KR" b="1" dirty="0" smtClean="0"/>
              <a:t>Smaller-signal amplifiers</a:t>
            </a:r>
          </a:p>
          <a:p>
            <a:pPr lvl="2"/>
            <a:r>
              <a:rPr lang="en-US" altLang="ko-KR" sz="2000" b="1" dirty="0"/>
              <a:t>voltage variations are reasonably small</a:t>
            </a:r>
          </a:p>
          <a:p>
            <a:pPr lvl="2"/>
            <a:r>
              <a:rPr lang="en-US" altLang="ko-KR" sz="2000" b="1" dirty="0"/>
              <a:t>a few hundreds of millivolts</a:t>
            </a:r>
          </a:p>
          <a:p>
            <a:pPr lvl="2"/>
            <a:r>
              <a:rPr lang="en-US" altLang="ko-KR" sz="2000" b="1" dirty="0"/>
              <a:t>can be approximated by linear circuit models</a:t>
            </a:r>
          </a:p>
          <a:p>
            <a:pPr lvl="2"/>
            <a:endParaRPr lang="en-US" altLang="ko-KR" sz="2000" b="1" dirty="0"/>
          </a:p>
          <a:p>
            <a:pPr lvl="1"/>
            <a:r>
              <a:rPr lang="en-US" altLang="ko-KR" b="1" dirty="0" smtClean="0"/>
              <a:t>Large-signal amplifiers</a:t>
            </a:r>
          </a:p>
          <a:p>
            <a:pPr lvl="2"/>
            <a:r>
              <a:rPr lang="en-US" altLang="ko-KR" sz="2000" b="1" dirty="0"/>
              <a:t>voltage swings are large</a:t>
            </a:r>
          </a:p>
          <a:p>
            <a:pPr lvl="2"/>
            <a:r>
              <a:rPr lang="en-US" altLang="ko-KR" sz="2000" b="1" dirty="0"/>
              <a:t>several volts or more</a:t>
            </a:r>
          </a:p>
          <a:p>
            <a:pPr lvl="2"/>
            <a:r>
              <a:rPr lang="en-US" altLang="ko-KR" sz="2000" b="1" dirty="0"/>
              <a:t>used to provide high levels of signal output(stereo amp)</a:t>
            </a:r>
          </a:p>
          <a:p>
            <a:pPr lvl="2"/>
            <a:r>
              <a:rPr lang="en-US" altLang="ko-KR" sz="2000" b="1" dirty="0"/>
              <a:t>similar to switching circuits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2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65176" y="593725"/>
            <a:ext cx="8556625" cy="593883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MOSFET</a:t>
            </a: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MOSFET : metal-oxide-semiconductor FET</a:t>
            </a:r>
          </a:p>
          <a:p>
            <a:pPr lvl="1">
              <a:spcBef>
                <a:spcPts val="600"/>
              </a:spcBef>
            </a:pPr>
            <a:r>
              <a:rPr lang="en-US" altLang="ko-KR" sz="2200" b="1" dirty="0" smtClean="0"/>
              <a:t>most </a:t>
            </a:r>
            <a:r>
              <a:rPr lang="en-US" altLang="ko-KR" sz="2200" b="1" dirty="0"/>
              <a:t>commonly used</a:t>
            </a:r>
          </a:p>
          <a:p>
            <a:pPr lvl="1">
              <a:spcBef>
                <a:spcPts val="600"/>
              </a:spcBef>
            </a:pPr>
            <a:r>
              <a:rPr lang="en-US" altLang="ko-KR" sz="2200" b="1" dirty="0"/>
              <a:t>MOS </a:t>
            </a:r>
            <a:r>
              <a:rPr lang="en-US" altLang="ko-KR" sz="2200" b="1" dirty="0" smtClean="0"/>
              <a:t>transistor</a:t>
            </a: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Types of MOSFET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 smtClean="0">
                <a:solidFill>
                  <a:srgbClr val="A50021"/>
                </a:solidFill>
              </a:rPr>
              <a:t>n-channel</a:t>
            </a:r>
            <a:r>
              <a:rPr lang="en-US" altLang="ko-KR" b="1" dirty="0" smtClean="0"/>
              <a:t> and p-channel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 smtClean="0">
                <a:solidFill>
                  <a:srgbClr val="A50021"/>
                </a:solidFill>
              </a:rPr>
              <a:t>Enhancement mode </a:t>
            </a:r>
            <a:r>
              <a:rPr lang="en-US" altLang="ko-KR" b="1" dirty="0" smtClean="0"/>
              <a:t>and </a:t>
            </a:r>
            <a:br>
              <a:rPr lang="en-US" altLang="ko-KR" b="1" dirty="0" smtClean="0"/>
            </a:br>
            <a:r>
              <a:rPr lang="en-US" altLang="ko-KR" b="1" dirty="0" smtClean="0"/>
              <a:t>depletion mode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400945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2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dirty="0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solidFill>
                  <a:srgbClr val="A50021"/>
                </a:solidFill>
              </a:rPr>
              <a:t>MOSFET </a:t>
            </a:r>
            <a:r>
              <a:rPr lang="en-US" altLang="ko-KR" b="1" dirty="0" smtClean="0">
                <a:solidFill>
                  <a:srgbClr val="A50021"/>
                </a:solidFill>
              </a:rPr>
              <a:t>Structure and Symbols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400554"/>
            <a:ext cx="5600438" cy="23751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4327617"/>
            <a:ext cx="4689087" cy="20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41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MOSFET</a:t>
            </a:r>
            <a:endParaRPr lang="ko-KR" altLang="en-US" b="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MOSFET </a:t>
            </a:r>
            <a:r>
              <a:rPr lang="en-US" altLang="ko-KR" b="1" dirty="0" smtClean="0">
                <a:solidFill>
                  <a:srgbClr val="A50021"/>
                </a:solidFill>
              </a:rPr>
              <a:t>Device Operation</a:t>
            </a:r>
          </a:p>
          <a:p>
            <a:pPr>
              <a:defRPr/>
            </a:pPr>
            <a:r>
              <a:rPr lang="en-US" altLang="ko-KR" b="1" i="1" dirty="0" err="1" smtClean="0"/>
              <a:t>i</a:t>
            </a:r>
            <a:r>
              <a:rPr lang="en-US" altLang="ko-KR" b="1" i="1" baseline="-25000" dirty="0" err="1" smtClean="0"/>
              <a:t>D</a:t>
            </a:r>
            <a:r>
              <a:rPr lang="en-US" altLang="ko-KR" b="1" dirty="0" smtClean="0"/>
              <a:t> : drain current </a:t>
            </a:r>
          </a:p>
          <a:p>
            <a:pPr lvl="1">
              <a:defRPr/>
            </a:pPr>
            <a:r>
              <a:rPr lang="en-US" altLang="ko-KR" sz="2200" b="1" dirty="0"/>
              <a:t>current through S-D loop</a:t>
            </a:r>
          </a:p>
          <a:p>
            <a:pPr lvl="1">
              <a:defRPr/>
            </a:pPr>
            <a:r>
              <a:rPr lang="en-US" altLang="ko-KR" sz="2200" b="1" dirty="0"/>
              <a:t>controlled by gate-to-source </a:t>
            </a:r>
            <a:r>
              <a:rPr lang="en-US" altLang="ko-KR" sz="2200" b="1" dirty="0" smtClean="0"/>
              <a:t/>
            </a:r>
            <a:br>
              <a:rPr lang="en-US" altLang="ko-KR" sz="2200" b="1" dirty="0" smtClean="0"/>
            </a:br>
            <a:r>
              <a:rPr lang="en-US" altLang="ko-KR" sz="2200" b="1" dirty="0" smtClean="0"/>
              <a:t>voltage </a:t>
            </a:r>
            <a:r>
              <a:rPr lang="en-US" altLang="ko-KR" sz="2200" b="1" i="1" dirty="0"/>
              <a:t>V</a:t>
            </a:r>
            <a:r>
              <a:rPr lang="en-US" altLang="ko-KR" sz="2200" b="1" i="1" baseline="-25000" dirty="0"/>
              <a:t>GS </a:t>
            </a:r>
          </a:p>
          <a:p>
            <a:pPr>
              <a:defRPr/>
            </a:pPr>
            <a:r>
              <a:rPr lang="en-US" altLang="ko-KR" b="1" i="1" dirty="0" smtClean="0"/>
              <a:t>V</a:t>
            </a:r>
            <a:r>
              <a:rPr lang="en-US" altLang="ko-KR" b="1" i="1" baseline="-25000" dirty="0" smtClean="0"/>
              <a:t>T</a:t>
            </a:r>
            <a:r>
              <a:rPr lang="en-US" altLang="ko-KR" b="1" dirty="0" smtClean="0"/>
              <a:t> : threshold voltage</a:t>
            </a:r>
          </a:p>
          <a:p>
            <a:pPr lvl="1">
              <a:defRPr/>
            </a:pPr>
            <a:r>
              <a:rPr lang="en-US" altLang="ko-KR" sz="2200" b="1" dirty="0"/>
              <a:t>if </a:t>
            </a:r>
            <a:r>
              <a:rPr lang="en-US" altLang="ko-KR" sz="2200" b="1" i="1" dirty="0"/>
              <a:t>V</a:t>
            </a:r>
            <a:r>
              <a:rPr lang="en-US" altLang="ko-KR" sz="2200" b="1" i="1" baseline="-25000" dirty="0"/>
              <a:t>GS </a:t>
            </a:r>
            <a:r>
              <a:rPr lang="en-US" altLang="ko-KR" sz="2200" b="1" dirty="0"/>
              <a:t>&gt; </a:t>
            </a:r>
            <a:r>
              <a:rPr lang="en-US" altLang="ko-KR" sz="2200" b="1" i="1" dirty="0"/>
              <a:t>V</a:t>
            </a:r>
            <a:r>
              <a:rPr lang="en-US" altLang="ko-KR" sz="2200" b="1" i="1" baseline="-25000" dirty="0"/>
              <a:t>T</a:t>
            </a:r>
            <a:r>
              <a:rPr lang="en-US" altLang="ko-KR" sz="2200" b="1" dirty="0"/>
              <a:t>, then </a:t>
            </a:r>
            <a:r>
              <a:rPr lang="en-US" altLang="ko-KR" sz="2200" b="1" i="1" dirty="0" err="1"/>
              <a:t>i</a:t>
            </a:r>
            <a:r>
              <a:rPr lang="en-US" altLang="ko-KR" sz="2200" b="1" i="1" baseline="-25000" dirty="0" err="1"/>
              <a:t>D</a:t>
            </a:r>
            <a:r>
              <a:rPr lang="en-US" altLang="ko-KR" sz="2200" b="1" i="1" dirty="0"/>
              <a:t>&gt;</a:t>
            </a:r>
            <a:r>
              <a:rPr lang="en-US" altLang="ko-KR" sz="2200" b="1" dirty="0"/>
              <a:t>0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295188"/>
            <a:ext cx="4326899" cy="48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MOSFET</a:t>
            </a:r>
            <a:endParaRPr lang="ko-KR" altLang="en-US" dirty="0" smtClean="0"/>
          </a:p>
        </p:txBody>
      </p:sp>
      <p:sp>
        <p:nvSpPr>
          <p:cNvPr id="1032" name="내용 개체 틀 2"/>
          <p:cNvSpPr>
            <a:spLocks noGrp="1"/>
          </p:cNvSpPr>
          <p:nvPr>
            <p:ph idx="1"/>
          </p:nvPr>
        </p:nvSpPr>
        <p:spPr>
          <a:xfrm>
            <a:off x="692150" y="671514"/>
            <a:ext cx="8667750" cy="58324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spc="-100" dirty="0" smtClean="0">
                <a:solidFill>
                  <a:srgbClr val="0070C0"/>
                </a:solidFill>
              </a:rPr>
              <a:t>Output characteristic curves</a:t>
            </a:r>
            <a:endParaRPr lang="en-US" altLang="ko-KR" sz="2800" b="1" spc="-1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b="1" dirty="0" smtClean="0"/>
              <a:t>V-I </a:t>
            </a:r>
            <a:r>
              <a:rPr lang="en-US" altLang="ko-KR" b="1" dirty="0" smtClean="0"/>
              <a:t>curves of transistors</a:t>
            </a:r>
          </a:p>
          <a:p>
            <a:pPr>
              <a:defRPr/>
            </a:pPr>
            <a:r>
              <a:rPr lang="en-US" altLang="ko-KR" b="1" dirty="0" smtClean="0"/>
              <a:t>Given </a:t>
            </a:r>
            <a:r>
              <a:rPr lang="en-US" altLang="ko-KR" b="1" i="1" dirty="0" smtClean="0"/>
              <a:t>V</a:t>
            </a:r>
            <a:r>
              <a:rPr lang="en-US" altLang="ko-KR" b="1" i="1" baseline="-25000" dirty="0" smtClean="0"/>
              <a:t>GS</a:t>
            </a:r>
            <a:r>
              <a:rPr lang="en-US" altLang="ko-KR" b="1" dirty="0" smtClean="0"/>
              <a:t>, sweeping </a:t>
            </a:r>
            <a:r>
              <a:rPr lang="en-US" altLang="ko-KR" b="1" i="1" dirty="0" smtClean="0"/>
              <a:t>V</a:t>
            </a:r>
            <a:r>
              <a:rPr lang="en-US" altLang="ko-KR" b="1" i="1" baseline="-25000" dirty="0" smtClean="0"/>
              <a:t>DS</a:t>
            </a:r>
            <a:r>
              <a:rPr lang="en-US" altLang="ko-KR" b="1" dirty="0" smtClean="0"/>
              <a:t>, and output </a:t>
            </a:r>
            <a:r>
              <a:rPr lang="en-US" altLang="ko-KR" b="1" i="1" dirty="0" smtClean="0"/>
              <a:t>I</a:t>
            </a:r>
            <a:r>
              <a:rPr lang="en-US" altLang="ko-KR" b="1" i="1" baseline="-25000" dirty="0" smtClean="0"/>
              <a:t>D</a:t>
            </a:r>
          </a:p>
          <a:p>
            <a:pPr>
              <a:defRPr/>
            </a:pPr>
            <a:r>
              <a:rPr lang="en-US" altLang="ko-KR" b="1" i="1" dirty="0" smtClean="0"/>
              <a:t>I</a:t>
            </a:r>
            <a:r>
              <a:rPr lang="en-US" altLang="ko-KR" b="1" i="1" baseline="-25000" dirty="0" smtClean="0"/>
              <a:t>S</a:t>
            </a:r>
            <a:r>
              <a:rPr lang="en-US" altLang="ko-KR" b="1" i="1" dirty="0" smtClean="0"/>
              <a:t> = I</a:t>
            </a:r>
            <a:r>
              <a:rPr lang="en-US" altLang="ko-KR" b="1" i="1" baseline="-25000" dirty="0" smtClean="0"/>
              <a:t>D</a:t>
            </a:r>
          </a:p>
          <a:p>
            <a:pPr lvl="1">
              <a:defRPr/>
            </a:pPr>
            <a:endParaRPr lang="en-US" altLang="ko-KR" b="1" dirty="0" smtClean="0"/>
          </a:p>
          <a:p>
            <a:pPr lvl="1">
              <a:buFontTx/>
              <a:buNone/>
              <a:defRPr/>
            </a:pP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2996952"/>
            <a:ext cx="4248472" cy="2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3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MOSFET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44488" y="730762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/>
              <a:t>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Regions</a:t>
            </a:r>
            <a:r>
              <a:rPr lang="en-US" altLang="ko-KR" b="1" dirty="0" smtClean="0">
                <a:solidFill>
                  <a:srgbClr val="0070C0"/>
                </a:solidFill>
              </a:rPr>
              <a:t> of Operation</a:t>
            </a:r>
          </a:p>
          <a:p>
            <a:pPr lvl="1"/>
            <a:r>
              <a:rPr lang="en-US" altLang="ko-KR" b="1" dirty="0" err="1" smtClean="0"/>
              <a:t>ohmic</a:t>
            </a:r>
            <a:r>
              <a:rPr lang="en-US" altLang="ko-KR" b="1" dirty="0" smtClean="0"/>
              <a:t> region : </a:t>
            </a:r>
            <a:r>
              <a:rPr lang="en-US" altLang="ko-KR" sz="1800" b="1" i="1" dirty="0"/>
              <a:t>I</a:t>
            </a:r>
            <a:r>
              <a:rPr lang="en-US" altLang="ko-KR" sz="1800" b="1" i="1" baseline="-25000" dirty="0"/>
              <a:t>D</a:t>
            </a:r>
            <a:r>
              <a:rPr lang="en-US" altLang="ko-KR" b="1" dirty="0" smtClean="0"/>
              <a:t> rise with increasing </a:t>
            </a:r>
            <a:r>
              <a:rPr lang="en-US" altLang="ko-KR" sz="1800" b="1" i="1" dirty="0"/>
              <a:t>V</a:t>
            </a:r>
            <a:r>
              <a:rPr lang="en-US" altLang="ko-KR" sz="1800" b="1" i="1" baseline="-25000" dirty="0"/>
              <a:t>DS</a:t>
            </a:r>
            <a:r>
              <a:rPr lang="en-US" altLang="ko-KR" b="1" dirty="0" smtClean="0"/>
              <a:t> </a:t>
            </a:r>
          </a:p>
          <a:p>
            <a:pPr lvl="1"/>
            <a:r>
              <a:rPr lang="en-US" altLang="ko-KR" b="1" dirty="0" smtClean="0"/>
              <a:t>active or saturation region : </a:t>
            </a:r>
            <a:r>
              <a:rPr lang="en-US" altLang="ko-KR" b="1" i="1" dirty="0" smtClean="0"/>
              <a:t>I</a:t>
            </a:r>
            <a:r>
              <a:rPr lang="en-US" altLang="ko-KR" b="1" i="1" baseline="-25000" dirty="0" smtClean="0"/>
              <a:t>D  </a:t>
            </a:r>
            <a:r>
              <a:rPr lang="en-US" altLang="ko-KR" b="1" dirty="0" smtClean="0"/>
              <a:t>remains almost constant with increasing </a:t>
            </a:r>
            <a:r>
              <a:rPr lang="en-US" altLang="ko-KR" sz="1600" b="1" i="1" dirty="0"/>
              <a:t>V</a:t>
            </a:r>
            <a:r>
              <a:rPr lang="en-US" altLang="ko-KR" sz="1600" b="1" i="1" baseline="-25000" dirty="0"/>
              <a:t>DS</a:t>
            </a:r>
            <a:r>
              <a:rPr lang="en-US" altLang="ko-KR" b="1" dirty="0" smtClean="0"/>
              <a:t> </a:t>
            </a:r>
          </a:p>
          <a:p>
            <a:pPr lvl="1"/>
            <a:r>
              <a:rPr lang="en-US" altLang="ko-KR" b="1" dirty="0" smtClean="0"/>
              <a:t>cutoff region : </a:t>
            </a:r>
            <a:r>
              <a:rPr lang="en-US" altLang="ko-KR" b="1" i="1" dirty="0" smtClean="0"/>
              <a:t>I</a:t>
            </a:r>
            <a:r>
              <a:rPr lang="en-US" altLang="ko-KR" b="1" i="1" baseline="-25000" dirty="0" smtClean="0"/>
              <a:t>D </a:t>
            </a:r>
            <a:r>
              <a:rPr lang="en-US" altLang="ko-KR" b="1" dirty="0" smtClean="0"/>
              <a:t>= 0, </a:t>
            </a:r>
            <a:r>
              <a:rPr lang="en-US" altLang="ko-KR" sz="1800" b="1" i="1" dirty="0"/>
              <a:t>V</a:t>
            </a:r>
            <a:r>
              <a:rPr lang="en-US" altLang="ko-KR" sz="1800" b="1" i="1" baseline="-25000" dirty="0"/>
              <a:t>GS  </a:t>
            </a:r>
            <a:r>
              <a:rPr lang="en-US" altLang="ko-KR" b="1" dirty="0" smtClean="0"/>
              <a:t>&lt; </a:t>
            </a:r>
            <a:r>
              <a:rPr lang="en-US" altLang="ko-KR" sz="1800" b="1" i="1" dirty="0"/>
              <a:t>V</a:t>
            </a:r>
            <a:r>
              <a:rPr lang="en-US" altLang="ko-KR" sz="1800" b="1" i="1" baseline="-25000" dirty="0"/>
              <a:t>T</a:t>
            </a:r>
            <a:endParaRPr lang="ko-KR" altLang="en-US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476670"/>
            <a:ext cx="5328592" cy="29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1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22254</TotalTime>
  <Words>603</Words>
  <Application>Microsoft Office PowerPoint</Application>
  <PresentationFormat>A4 용지(210x297mm)</PresentationFormat>
  <Paragraphs>246</Paragraphs>
  <Slides>29</Slides>
  <Notes>20</Notes>
  <HiddenSlides>0</HiddenSlides>
  <MMClips>0</MMClips>
  <ScaleCrop>false</ScaleCrop>
  <HeadingPairs>
    <vt:vector size="10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  <vt:variant>
        <vt:lpstr>재구성한 쇼</vt:lpstr>
      </vt:variant>
      <vt:variant>
        <vt:i4>1</vt:i4>
      </vt:variant>
    </vt:vector>
  </HeadingPairs>
  <TitlesOfParts>
    <vt:vector size="49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Microsoft Equation 3.0</vt:lpstr>
      <vt:lpstr>Introduction to  Electric and Electronics </vt:lpstr>
      <vt:lpstr>Learning Objectives</vt:lpstr>
      <vt:lpstr>Introduction</vt:lpstr>
      <vt:lpstr>Introduction</vt:lpstr>
      <vt:lpstr>MOSFET</vt:lpstr>
      <vt:lpstr>MOSFET</vt:lpstr>
      <vt:lpstr>MOSFET</vt:lpstr>
      <vt:lpstr> MOSFET</vt:lpstr>
      <vt:lpstr> MOSFET</vt:lpstr>
      <vt:lpstr>MOSFET</vt:lpstr>
      <vt:lpstr> MOSFET</vt:lpstr>
      <vt:lpstr> MOSFET</vt:lpstr>
      <vt:lpstr>MOSFET</vt:lpstr>
      <vt:lpstr>MOSFET</vt:lpstr>
      <vt:lpstr>MOSFET</vt:lpstr>
      <vt:lpstr>MOSFET</vt:lpstr>
      <vt:lpstr>MOSFET</vt:lpstr>
      <vt:lpstr>BJT</vt:lpstr>
      <vt:lpstr>BJT</vt:lpstr>
      <vt:lpstr>BJT</vt:lpstr>
      <vt:lpstr>BJT</vt:lpstr>
      <vt:lpstr>BJT</vt:lpstr>
      <vt:lpstr>BJT</vt:lpstr>
      <vt:lpstr>BJT</vt:lpstr>
      <vt:lpstr>BJT</vt:lpstr>
      <vt:lpstr>BJT</vt:lpstr>
      <vt:lpstr>Thyristors, SCRs and Motor Control</vt:lpstr>
      <vt:lpstr>Thyristors, SCRs and Motor Control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481</cp:revision>
  <cp:lastPrinted>2016-09-01T05:52:57Z</cp:lastPrinted>
  <dcterms:created xsi:type="dcterms:W3CDTF">2002-01-22T02:34:19Z</dcterms:created>
  <dcterms:modified xsi:type="dcterms:W3CDTF">2022-11-25T07:05:54Z</dcterms:modified>
</cp:coreProperties>
</file>