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412" r:id="rId5"/>
    <p:sldId id="420" r:id="rId6"/>
    <p:sldId id="415" r:id="rId7"/>
    <p:sldId id="414" r:id="rId8"/>
    <p:sldId id="416" r:id="rId9"/>
    <p:sldId id="417" r:id="rId10"/>
    <p:sldId id="418" r:id="rId11"/>
    <p:sldId id="419" r:id="rId12"/>
    <p:sldId id="422" r:id="rId13"/>
    <p:sldId id="423" r:id="rId14"/>
    <p:sldId id="424" r:id="rId15"/>
    <p:sldId id="425" r:id="rId16"/>
    <p:sldId id="426" r:id="rId17"/>
    <p:sldId id="428" r:id="rId18"/>
    <p:sldId id="429" r:id="rId19"/>
    <p:sldId id="430" r:id="rId20"/>
    <p:sldId id="431" r:id="rId21"/>
    <p:sldId id="432" r:id="rId22"/>
    <p:sldId id="435" r:id="rId23"/>
    <p:sldId id="434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9" r:id="rId36"/>
    <p:sldId id="450" r:id="rId37"/>
    <p:sldId id="451" r:id="rId38"/>
    <p:sldId id="448" r:id="rId39"/>
    <p:sldId id="452" r:id="rId40"/>
    <p:sldId id="453" r:id="rId41"/>
    <p:sldId id="454" r:id="rId42"/>
    <p:sldId id="455" r:id="rId43"/>
    <p:sldId id="457" r:id="rId44"/>
    <p:sldId id="458" r:id="rId45"/>
    <p:sldId id="461" r:id="rId46"/>
    <p:sldId id="462" r:id="rId47"/>
    <p:sldId id="463" r:id="rId48"/>
    <p:sldId id="464" r:id="rId49"/>
    <p:sldId id="465" r:id="rId50"/>
    <p:sldId id="456" r:id="rId51"/>
    <p:sldId id="466" r:id="rId52"/>
    <p:sldId id="467" r:id="rId53"/>
    <p:sldId id="468" r:id="rId54"/>
    <p:sldId id="289" r:id="rId55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882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71.png"/><Relationship Id="rId4" Type="http://schemas.openxmlformats.org/officeDocument/2006/relationships/image" Target="../media/image68.wmf"/><Relationship Id="rId9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76.wmf"/><Relationship Id="rId3" Type="http://schemas.openxmlformats.org/officeDocument/2006/relationships/image" Target="../media/image66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74.wmf"/><Relationship Id="rId1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5.jpeg"/><Relationship Id="rId4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8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9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4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Transient Analysis</a:t>
            </a: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11738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Example 4.1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Determine equivalent capacitance between A-B</a:t>
            </a: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02" y="2228975"/>
            <a:ext cx="7128792" cy="38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2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Inductors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54881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Inductors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inductor</a:t>
            </a:r>
            <a:r>
              <a:rPr lang="en-US" altLang="ko-KR" dirty="0">
                <a:ea typeface="굴림" panose="020B0600000101010101" pitchFamily="50" charset="-127"/>
              </a:rPr>
              <a:t> is a passive element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that </a:t>
            </a:r>
            <a:r>
              <a:rPr lang="en-US" altLang="ko-KR" dirty="0">
                <a:ea typeface="굴림" panose="020B0600000101010101" pitchFamily="50" charset="-127"/>
              </a:rPr>
              <a:t>stores energy in its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magnetic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/>
            </a:r>
            <a:b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field</a:t>
            </a:r>
            <a:endParaRPr lang="en-US" altLang="ko-KR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Calculating the inductance depends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on the geometry: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For </a:t>
            </a:r>
            <a:r>
              <a:rPr lang="en-US" altLang="ko-KR" dirty="0">
                <a:ea typeface="굴림" panose="020B0600000101010101" pitchFamily="50" charset="-127"/>
              </a:rPr>
              <a:t>a solenoid the </a:t>
            </a:r>
            <a:r>
              <a:rPr lang="en-US" altLang="ko-KR" dirty="0" smtClean="0">
                <a:ea typeface="굴림" panose="020B0600000101010101" pitchFamily="50" charset="-127"/>
              </a:rPr>
              <a:t>inductance </a:t>
            </a:r>
            <a:r>
              <a:rPr lang="en-US" altLang="ko-KR" dirty="0">
                <a:ea typeface="굴림" panose="020B0600000101010101" pitchFamily="50" charset="-127"/>
              </a:rPr>
              <a:t>is: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Where </a:t>
            </a:r>
            <a:r>
              <a:rPr lang="en-US" altLang="ko-KR" i="1" dirty="0">
                <a:ea typeface="굴림" panose="020B0600000101010101" pitchFamily="50" charset="-127"/>
              </a:rPr>
              <a:t>N</a:t>
            </a:r>
            <a:r>
              <a:rPr lang="en-US" altLang="ko-KR" dirty="0">
                <a:ea typeface="굴림" panose="020B0600000101010101" pitchFamily="50" charset="-127"/>
              </a:rPr>
              <a:t> is the number of turns of </a:t>
            </a:r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wire around the core of cross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sectional area </a:t>
            </a:r>
            <a:r>
              <a:rPr lang="en-US" altLang="ko-KR" i="1" dirty="0">
                <a:ea typeface="굴림" panose="020B0600000101010101" pitchFamily="50" charset="-127"/>
              </a:rPr>
              <a:t>A</a:t>
            </a:r>
            <a:r>
              <a:rPr lang="en-US" altLang="ko-KR" dirty="0">
                <a:ea typeface="굴림" panose="020B0600000101010101" pitchFamily="50" charset="-127"/>
              </a:rPr>
              <a:t> and length </a:t>
            </a:r>
            <a:r>
              <a:rPr lang="en-US" altLang="ko-KR" i="1" dirty="0">
                <a:ea typeface="굴림" panose="020B0600000101010101" pitchFamily="50" charset="-127"/>
              </a:rPr>
              <a:t>l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The material used for the core has a magnetic property called the permeability, </a:t>
            </a:r>
            <a:r>
              <a:rPr lang="el-GR" altLang="ko-KR" i="1" dirty="0"/>
              <a:t>μ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6" name="Picture 5" descr="C:\Users\Joel\Documents\Teaching\McGraw Hill\Fundamentals of Electric Circuits 5e\figures\CH06\Color Labeled\ale80571_06_0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21" y="2132856"/>
            <a:ext cx="40608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03606"/>
              </p:ext>
            </p:extLst>
          </p:nvPr>
        </p:nvGraphicFramePr>
        <p:xfrm>
          <a:off x="2624754" y="4005064"/>
          <a:ext cx="15811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4" imgW="698500" imgH="419100" progId="Equation.DSMT4">
                  <p:embed/>
                </p:oleObj>
              </mc:Choice>
              <mc:Fallback>
                <p:oleObj name="Equation" r:id="rId4" imgW="698500" imgH="419100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754" y="4005064"/>
                        <a:ext cx="15811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037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>
                <a:ea typeface="굴림" panose="020B0600000101010101" pitchFamily="50" charset="-127"/>
              </a:rPr>
              <a:t>6.4 Inductors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9548813" cy="5904656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Voltage Current Relationship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If </a:t>
            </a:r>
            <a:r>
              <a:rPr lang="en-US" altLang="ko-KR" dirty="0">
                <a:ea typeface="굴림" panose="020B0600000101010101" pitchFamily="50" charset="-127"/>
              </a:rPr>
              <a:t>a current is passed through an inductor, the voltage across it is directly proportional to the time rate of change in current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Where, </a:t>
            </a:r>
            <a:r>
              <a:rPr lang="en-US" altLang="ko-KR" i="1" dirty="0">
                <a:ea typeface="굴림" panose="020B0600000101010101" pitchFamily="50" charset="-127"/>
              </a:rPr>
              <a:t>L</a:t>
            </a:r>
            <a:r>
              <a:rPr lang="en-US" altLang="ko-KR" dirty="0">
                <a:ea typeface="굴림" panose="020B0600000101010101" pitchFamily="50" charset="-127"/>
              </a:rPr>
              <a:t>, is the unit of inductance, measured in </a:t>
            </a:r>
            <a:r>
              <a:rPr lang="en-US" altLang="ko-KR" b="1" i="1" dirty="0" err="1">
                <a:solidFill>
                  <a:srgbClr val="A50021"/>
                </a:solidFill>
                <a:ea typeface="굴림" panose="020B0600000101010101" pitchFamily="50" charset="-127"/>
              </a:rPr>
              <a:t>Henries</a:t>
            </a:r>
            <a:r>
              <a:rPr lang="en-US" altLang="ko-KR" dirty="0">
                <a:ea typeface="굴림" panose="020B0600000101010101" pitchFamily="50" charset="-127"/>
              </a:rPr>
              <a:t>, H.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On Henry is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1 volt-second per ampere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The voltage developed tends to oppose a changing flow of current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481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31604"/>
              </p:ext>
            </p:extLst>
          </p:nvPr>
        </p:nvGraphicFramePr>
        <p:xfrm>
          <a:off x="2072680" y="2297586"/>
          <a:ext cx="13176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2297586"/>
                        <a:ext cx="13176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818869"/>
            <a:ext cx="2795328" cy="1625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40" y="4757354"/>
            <a:ext cx="3826048" cy="1806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365848"/>
            <a:ext cx="3067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08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Inductors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92696"/>
            <a:ext cx="9548813" cy="56880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Store charge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power delivered to the inductor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energy stored is:</a:t>
            </a:r>
          </a:p>
        </p:txBody>
      </p:sp>
      <p:graphicFrame>
        <p:nvGraphicFramePr>
          <p:cNvPr id="501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8195"/>
              </p:ext>
            </p:extLst>
          </p:nvPr>
        </p:nvGraphicFramePr>
        <p:xfrm>
          <a:off x="3512840" y="2060848"/>
          <a:ext cx="24034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40" y="2060848"/>
                        <a:ext cx="2403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98477"/>
              </p:ext>
            </p:extLst>
          </p:nvPr>
        </p:nvGraphicFramePr>
        <p:xfrm>
          <a:off x="3765881" y="4005566"/>
          <a:ext cx="1561887" cy="101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881" y="4005566"/>
                        <a:ext cx="1561887" cy="101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059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Inductors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" y="692696"/>
            <a:ext cx="9477375" cy="597592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Series Inductors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We now need to extend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series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/>
            </a:r>
            <a:b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</a:b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combinations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to inductors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Applying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KVL</a:t>
            </a:r>
            <a:r>
              <a:rPr lang="en-US" altLang="ko-KR" dirty="0">
                <a:ea typeface="굴림" panose="020B0600000101010101" pitchFamily="50" charset="-127"/>
              </a:rPr>
              <a:t> to the loop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Taking the voltage current 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relationship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Thus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4277" name="Picture 6" descr="C:\Users\Joel\Documents\Teaching\McGraw Hill\Fundamentals of Electric Circuits 5e\figures\CH06\Color Labeled\ale80571_06_0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00" y="1796405"/>
            <a:ext cx="39020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3960462"/>
            <a:ext cx="4362450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32" y="5914562"/>
            <a:ext cx="3261191" cy="513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55" y="2729886"/>
            <a:ext cx="3335302" cy="5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Inductors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43" y="726203"/>
            <a:ext cx="9477375" cy="604451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Parallel Inductors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Applying </a:t>
            </a:r>
            <a:r>
              <a:rPr lang="en-US" altLang="ko-KR" dirty="0">
                <a:ea typeface="굴림" panose="020B0600000101010101" pitchFamily="50" charset="-127"/>
              </a:rPr>
              <a:t>KCL to the circuit: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current voltage relationship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equivalent inductance is thus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56324" name="Picture 7" descr="C:\Users\Joel\Documents\Teaching\McGraw Hill\Fundamentals of Electric Circuits 5e\figures\CH06\Color Labeled\ale80571_06_0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19" y="1772816"/>
            <a:ext cx="3817938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613"/>
              </p:ext>
            </p:extLst>
          </p:nvPr>
        </p:nvGraphicFramePr>
        <p:xfrm>
          <a:off x="344488" y="3612055"/>
          <a:ext cx="597693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4" imgW="2895600" imgH="482600" progId="Equation.DSMT4">
                  <p:embed/>
                </p:oleObj>
              </mc:Choice>
              <mc:Fallback>
                <p:oleObj name="Equation" r:id="rId4" imgW="2895600" imgH="482600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612055"/>
                        <a:ext cx="5976937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576" y="2060848"/>
            <a:ext cx="3340993" cy="587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198" y="5571102"/>
            <a:ext cx="3467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3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Inductors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20713"/>
            <a:ext cx="911738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Example 4.2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dirty="0" smtClean="0">
                <a:ea typeface="굴림" panose="020B0600000101010101" pitchFamily="50" charset="-127"/>
              </a:rPr>
              <a:t>Determine equivalent inductance between A-B</a:t>
            </a: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b="1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20694"/>
            <a:ext cx="6192688" cy="44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0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Capacitor/Inductor Characteristics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43" y="726203"/>
            <a:ext cx="9477375" cy="6044512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Capacitor/Inductor Characteristics</a:t>
            </a:r>
            <a:endParaRPr lang="en-US" altLang="ko-KR" sz="2800" b="1" dirty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Capacitor</a:t>
            </a:r>
          </a:p>
          <a:p>
            <a:pPr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If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voltage is constant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current </a:t>
            </a:r>
            <a:r>
              <a:rPr lang="en-US" altLang="ko-KR" b="1" i="1" dirty="0">
                <a:ea typeface="굴림" panose="020B0600000101010101" pitchFamily="50" charset="-127"/>
              </a:rPr>
              <a:t>in the capacitor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is zero </a:t>
            </a:r>
            <a:r>
              <a:rPr lang="en-US" altLang="ko-KR" dirty="0">
                <a:ea typeface="굴림" panose="020B0600000101010101" pitchFamily="50" charset="-127"/>
              </a:rPr>
              <a:t>and the capacitor looks like an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open circuit</a:t>
            </a:r>
          </a:p>
          <a:p>
            <a:pPr>
              <a:defRPr/>
            </a:pPr>
            <a:endParaRPr lang="en-US" altLang="ko-KR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Inductor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If </a:t>
            </a:r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current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is constant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voltage </a:t>
            </a:r>
            <a:r>
              <a:rPr lang="en-US" altLang="ko-KR" b="1" i="1" dirty="0">
                <a:ea typeface="굴림" panose="020B0600000101010101" pitchFamily="50" charset="-127"/>
              </a:rPr>
              <a:t>in the </a:t>
            </a:r>
            <a:r>
              <a:rPr lang="en-US" altLang="ko-KR" b="1" i="1" dirty="0" smtClean="0">
                <a:ea typeface="굴림" panose="020B0600000101010101" pitchFamily="50" charset="-127"/>
              </a:rPr>
              <a:t>inductor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is zero </a:t>
            </a:r>
            <a:r>
              <a:rPr lang="en-US" altLang="ko-KR" dirty="0">
                <a:ea typeface="굴림" panose="020B0600000101010101" pitchFamily="50" charset="-127"/>
              </a:rPr>
              <a:t>and the </a:t>
            </a:r>
            <a:r>
              <a:rPr lang="en-US" altLang="ko-KR" dirty="0" smtClean="0">
                <a:ea typeface="굴림" panose="020B0600000101010101" pitchFamily="50" charset="-127"/>
              </a:rPr>
              <a:t>inductor looks </a:t>
            </a:r>
            <a:r>
              <a:rPr lang="en-US" altLang="ko-KR" dirty="0">
                <a:ea typeface="굴림" panose="020B0600000101010101" pitchFamily="50" charset="-127"/>
              </a:rPr>
              <a:t>like an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short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circuit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970287"/>
              </p:ext>
            </p:extLst>
          </p:nvPr>
        </p:nvGraphicFramePr>
        <p:xfrm>
          <a:off x="2072680" y="4472087"/>
          <a:ext cx="13176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3" imgW="533169" imgH="393529" progId="Equation.DSMT4">
                  <p:embed/>
                </p:oleObj>
              </mc:Choice>
              <mc:Fallback>
                <p:oleObj name="Equation" r:id="rId3" imgW="533169" imgH="393529" progId="Equation.DSMT4">
                  <p:embed/>
                  <p:pic>
                    <p:nvPicPr>
                      <p:cNvPr id="481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4472087"/>
                        <a:ext cx="13176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37854"/>
              </p:ext>
            </p:extLst>
          </p:nvPr>
        </p:nvGraphicFramePr>
        <p:xfrm>
          <a:off x="2044966" y="1842754"/>
          <a:ext cx="1201021" cy="8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5" imgW="545863" imgH="393529" progId="Equation.DSMT4">
                  <p:embed/>
                </p:oleObj>
              </mc:Choice>
              <mc:Fallback>
                <p:oleObj name="Equation" r:id="rId5" imgW="545863" imgH="39352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966" y="1842754"/>
                        <a:ext cx="1201021" cy="8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47780"/>
              </p:ext>
            </p:extLst>
          </p:nvPr>
        </p:nvGraphicFramePr>
        <p:xfrm>
          <a:off x="5127710" y="1772816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7" imgW="1536033" imgH="495085" progId="Equation.DSMT4">
                  <p:embed/>
                </p:oleObj>
              </mc:Choice>
              <mc:Fallback>
                <p:oleObj name="Equation" r:id="rId7" imgW="1536033" imgH="495085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710" y="1772816"/>
                        <a:ext cx="2903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710" y="4468341"/>
            <a:ext cx="30670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2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굴림" panose="020B0600000101010101" pitchFamily="50" charset="-127"/>
              </a:rPr>
              <a:t>Capacitor/Inductor Characteristics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9" y="908720"/>
            <a:ext cx="6924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5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First Order </a:t>
            </a: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Transient Circuits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A first order circuit contain a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single storage element</a:t>
            </a:r>
            <a:r>
              <a:rPr lang="en-US" altLang="ko-KR" dirty="0" smtClean="0">
                <a:ea typeface="굴림" panose="020B0600000101010101" pitchFamily="50" charset="-127"/>
              </a:rPr>
              <a:t>, i.e. one capacitor or one inductor.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A </a:t>
            </a:r>
            <a:r>
              <a:rPr lang="en-US" altLang="ko-KR" dirty="0">
                <a:ea typeface="굴림" panose="020B0600000101010101" pitchFamily="50" charset="-127"/>
              </a:rPr>
              <a:t>first order circuit is characterized by a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first order differential equation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There are two types of first order circuits: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Resistive capacitive, called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RC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Resistive inductive, called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RL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We will assume the circuit is in a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steady state</a:t>
            </a:r>
            <a:r>
              <a:rPr lang="en-US" altLang="ko-KR" dirty="0" smtClean="0">
                <a:ea typeface="굴림" panose="020B0600000101010101" pitchFamily="50" charset="-127"/>
              </a:rPr>
              <a:t> prior to a circuit interruption.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703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understand the characteristics of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capacitors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inductors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learn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how to reduce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a network of either capacitors or inductors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to a single capacitor or inductor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storage capability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of these two elements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concept of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time constant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solve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first-order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transient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solve </a:t>
            </a:r>
            <a:r>
              <a:rPr lang="en-US" altLang="ko-KR" b="1" i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second-order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</a:t>
            </a:r>
            <a:r>
              <a:rPr lang="en-US" altLang="ko-KR" b="1" dirty="0">
                <a:ea typeface="Microsoft Sans Serif" panose="020B0604020202020204" pitchFamily="34" charset="0"/>
              </a:rPr>
              <a:t>transient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circuits</a:t>
            </a:r>
            <a:endParaRPr lang="en-US" altLang="ko-KR" b="1" dirty="0"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RC and RL networks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5832648" cy="47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4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RC 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Applying KCL at RC Circuit of Figure 4.7.c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b="1" i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7" y="2400561"/>
            <a:ext cx="2705100" cy="1990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2430390"/>
            <a:ext cx="3028252" cy="20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3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RL </a:t>
            </a: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network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</a:t>
            </a:r>
            <a:r>
              <a:rPr lang="en-US" altLang="ko-KR" dirty="0" smtClean="0">
                <a:ea typeface="굴림" panose="020B0600000101010101" pitchFamily="50" charset="-127"/>
              </a:rPr>
              <a:t>KVL </a:t>
            </a:r>
            <a:r>
              <a:rPr lang="en-US" altLang="ko-KR" dirty="0">
                <a:ea typeface="굴림" panose="020B0600000101010101" pitchFamily="50" charset="-127"/>
              </a:rPr>
              <a:t>at </a:t>
            </a:r>
            <a:r>
              <a:rPr lang="en-US" altLang="ko-KR" dirty="0" smtClean="0">
                <a:ea typeface="굴림" panose="020B0600000101010101" pitchFamily="50" charset="-127"/>
              </a:rPr>
              <a:t>RL </a:t>
            </a:r>
            <a:r>
              <a:rPr lang="en-US" altLang="ko-KR" dirty="0">
                <a:ea typeface="굴림" panose="020B0600000101010101" pitchFamily="50" charset="-127"/>
              </a:rPr>
              <a:t>Circuit of Figure </a:t>
            </a:r>
            <a:r>
              <a:rPr lang="en-US" altLang="ko-KR" dirty="0" smtClean="0">
                <a:ea typeface="굴림" panose="020B0600000101010101" pitchFamily="50" charset="-127"/>
              </a:rPr>
              <a:t>4.7.d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636912"/>
            <a:ext cx="2859141" cy="21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2840962"/>
            <a:ext cx="2664296" cy="1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4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Differential equation</a:t>
            </a:r>
            <a:endParaRPr lang="en-US" altLang="ko-KR" sz="2800" b="1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In case of </a:t>
            </a:r>
            <a:r>
              <a:rPr lang="en-US" altLang="ko-KR" b="1" i="1" dirty="0" smtClean="0">
                <a:latin typeface="+mn-lt"/>
                <a:ea typeface="굴림" panose="020B0600000101010101" pitchFamily="50" charset="-127"/>
              </a:rPr>
              <a:t>f(t) = A</a:t>
            </a: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Particular solution</a:t>
            </a:r>
          </a:p>
          <a:p>
            <a:pPr lvl="1">
              <a:defRPr/>
            </a:pPr>
            <a:endParaRPr lang="en-US" altLang="ko-KR" b="1" i="1" dirty="0"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 smtClean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Complementary solution</a:t>
            </a: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9" y="1100449"/>
            <a:ext cx="7128792" cy="21768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10" y="4581128"/>
            <a:ext cx="6381017" cy="576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6" y="5732438"/>
            <a:ext cx="6090197" cy="7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8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Complementary(continue)</a:t>
            </a:r>
          </a:p>
          <a:p>
            <a:pPr lvl="1">
              <a:defRPr/>
            </a:pPr>
            <a:endParaRPr lang="en-US" altLang="ko-KR" b="1" i="1" dirty="0"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 smtClean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 smtClean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b="1" i="1" dirty="0">
              <a:solidFill>
                <a:srgbClr val="A50021"/>
              </a:solidFill>
              <a:latin typeface="+mn-lt"/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b="1" i="1" dirty="0" smtClean="0">
                <a:solidFill>
                  <a:srgbClr val="A50021"/>
                </a:solidFill>
                <a:latin typeface="+mn-lt"/>
                <a:ea typeface="굴림" panose="020B0600000101010101" pitchFamily="50" charset="-127"/>
              </a:rPr>
              <a:t>Complete solution</a:t>
            </a: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1067991"/>
            <a:ext cx="5992564" cy="848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84" y="1914624"/>
            <a:ext cx="4666308" cy="1032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848" y="3531509"/>
            <a:ext cx="2520280" cy="1265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819" y="4941168"/>
            <a:ext cx="5895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5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Series RC Network Solution</a:t>
            </a:r>
            <a:endParaRPr lang="en-US" altLang="ko-KR" sz="2800" b="1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592827"/>
            <a:ext cx="270510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2092495"/>
            <a:ext cx="6305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4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505950" cy="56165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Series RL Network Solution</a:t>
            </a:r>
            <a:endParaRPr lang="en-US" altLang="ko-KR" sz="2800" b="1" i="1" dirty="0">
              <a:solidFill>
                <a:srgbClr val="0070C0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9" y="2448917"/>
            <a:ext cx="2859141" cy="2160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64" y="1628800"/>
            <a:ext cx="6276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1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14375"/>
            <a:ext cx="56165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i="1" dirty="0" smtClean="0">
                <a:solidFill>
                  <a:srgbClr val="0070C0"/>
                </a:solidFill>
                <a:ea typeface="굴림" charset="-127"/>
              </a:rPr>
              <a:t>Natural Response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result shows that the voltage response of the RC circuit is an </a:t>
            </a:r>
            <a:r>
              <a:rPr lang="en-US" altLang="ko-KR" sz="2800" b="1" i="1" dirty="0">
                <a:solidFill>
                  <a:srgbClr val="A50021"/>
                </a:solidFill>
                <a:ea typeface="굴림" panose="020B0600000101010101" pitchFamily="50" charset="-127"/>
              </a:rPr>
              <a:t>exponential decay of the initial voltage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Since this is the response of the circuit without any external applied voltage or current, the response is called the </a:t>
            </a:r>
            <a:r>
              <a:rPr lang="en-US" altLang="ko-KR" sz="2800" b="1" i="1" dirty="0">
                <a:solidFill>
                  <a:srgbClr val="A50021"/>
                </a:solidFill>
                <a:ea typeface="굴림" panose="020B0600000101010101" pitchFamily="50" charset="-127"/>
              </a:rPr>
              <a:t>natural response</a:t>
            </a:r>
            <a:r>
              <a:rPr lang="en-US" altLang="ko-KR" sz="2800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4820" name="Picture 5" descr="C:\Users\Joel\Documents\Teaching\McGraw Hill\Fundamentals of Electric Circuits 5e\figures\Ch07\Color Labeled\ale80571_07_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2565400"/>
            <a:ext cx="4030662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630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61" y="3778630"/>
            <a:ext cx="5055575" cy="2844420"/>
          </a:xfrm>
          <a:prstGeom prst="rect">
            <a:avLst/>
          </a:prstGeom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5" y="754153"/>
            <a:ext cx="520191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Properties of time constant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speed at which the voltage decays can be characterized by how long it takes the voltage to drop to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1/e</a:t>
            </a:r>
            <a:r>
              <a:rPr lang="en-US" altLang="ko-KR" dirty="0">
                <a:ea typeface="굴림" panose="020B0600000101010101" pitchFamily="50" charset="-127"/>
              </a:rPr>
              <a:t> of the initial voltage.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This is called the time constant and is represented by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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By selecting 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1/e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as the reference voltage</a:t>
            </a:r>
            <a:r>
              <a:rPr lang="en-US" altLang="ko-KR" dirty="0" smtClean="0">
                <a:ea typeface="굴림" panose="020B0600000101010101" pitchFamily="50" charset="-127"/>
                <a:sym typeface="Symbol" panose="05050102010706020507" pitchFamily="18" charset="2"/>
              </a:rPr>
              <a:t>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voltage can thus be expressed as:</a:t>
            </a:r>
          </a:p>
        </p:txBody>
      </p:sp>
      <p:graphicFrame>
        <p:nvGraphicFramePr>
          <p:cNvPr id="358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19116"/>
              </p:ext>
            </p:extLst>
          </p:nvPr>
        </p:nvGraphicFramePr>
        <p:xfrm>
          <a:off x="2488502" y="4433887"/>
          <a:ext cx="1250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4" imgW="482181" imgH="177646" progId="Equation.DSMT4">
                  <p:embed/>
                </p:oleObj>
              </mc:Choice>
              <mc:Fallback>
                <p:oleObj name="Equation" r:id="rId4" imgW="482181" imgH="177646" progId="Equation.DSMT4">
                  <p:embed/>
                  <p:pic>
                    <p:nvPicPr>
                      <p:cNvPr id="358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502" y="4433887"/>
                        <a:ext cx="1250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28835"/>
              </p:ext>
            </p:extLst>
          </p:nvPr>
        </p:nvGraphicFramePr>
        <p:xfrm>
          <a:off x="2469724" y="5915010"/>
          <a:ext cx="18716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6" imgW="812447" imgH="253890" progId="Equation.DSMT4">
                  <p:embed/>
                </p:oleObj>
              </mc:Choice>
              <mc:Fallback>
                <p:oleObj name="Equation" r:id="rId6" imgW="812447" imgH="253890" progId="Equation.DSMT4">
                  <p:embed/>
                  <p:pic>
                    <p:nvPicPr>
                      <p:cNvPr id="358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724" y="5915010"/>
                        <a:ext cx="18716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7906" y="930474"/>
            <a:ext cx="44616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23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5" y="754153"/>
            <a:ext cx="9596623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The Analysis Procedure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484784"/>
            <a:ext cx="891507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97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574357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Capacitors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A </a:t>
            </a:r>
            <a:r>
              <a:rPr lang="en-US" altLang="ko-KR" sz="2800" b="1" i="1" dirty="0">
                <a:solidFill>
                  <a:srgbClr val="C00000"/>
                </a:solidFill>
                <a:ea typeface="굴림" panose="020B0600000101010101" pitchFamily="50" charset="-127"/>
              </a:rPr>
              <a:t>capacitor</a:t>
            </a:r>
            <a:r>
              <a:rPr lang="en-US" altLang="ko-KR" sz="2800" dirty="0">
                <a:ea typeface="굴림" panose="020B0600000101010101" pitchFamily="50" charset="-127"/>
              </a:rPr>
              <a:t> is a passive element that stores energy in its electric field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It consists of two conducting plates separated by an insulator (or dielectric)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plates are typically aluminum foil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dielectric is often air, ceramic, paper, plastic, or mica</a:t>
            </a:r>
          </a:p>
          <a:p>
            <a:pPr marL="0" indent="0">
              <a:buFontTx/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  <p:pic>
        <p:nvPicPr>
          <p:cNvPr id="30724" name="Picture 5" descr="C:\Users\Joel\Documents\Teaching\McGraw Hill\Fundamentals of Electric Circuits 5e\figures\CH06\Color Labeled\ale80571_06_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484784"/>
            <a:ext cx="33401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08876"/>
              </p:ext>
            </p:extLst>
          </p:nvPr>
        </p:nvGraphicFramePr>
        <p:xfrm>
          <a:off x="6969224" y="5445224"/>
          <a:ext cx="12827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4" imgW="507780" imgH="393529" progId="Equation.DSMT4">
                  <p:embed/>
                </p:oleObj>
              </mc:Choice>
              <mc:Fallback>
                <p:oleObj name="Equation" r:id="rId4" imgW="507780" imgH="393529" progId="Equation.DSMT4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5445224"/>
                        <a:ext cx="12827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512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4.3</a:t>
                </a:r>
              </a:p>
              <a:p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Fine the output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 smtClean="0">
                    <a:ea typeface="굴림" panose="020B0600000101010101" pitchFamily="50" charset="-127"/>
                  </a:rPr>
                  <a:t>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060847"/>
            <a:ext cx="7928196" cy="41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6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4.4</a:t>
                </a:r>
              </a:p>
              <a:p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Fine the output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 smtClean="0">
                    <a:ea typeface="굴림" panose="020B0600000101010101" pitchFamily="50" charset="-127"/>
                  </a:rPr>
                  <a:t>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65" y="2038229"/>
            <a:ext cx="7056784" cy="46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5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4.5</a:t>
                </a:r>
              </a:p>
              <a:p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 smtClean="0">
                    <a:ea typeface="굴림" panose="020B0600000101010101" pitchFamily="50" charset="-127"/>
                  </a:rPr>
                  <a:t>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327954"/>
            <a:ext cx="8013493" cy="38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7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First Order Transient Circuits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4.6</a:t>
                </a:r>
              </a:p>
              <a:p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Determine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 smtClean="0">
                    <a:ea typeface="굴림" panose="020B0600000101010101" pitchFamily="50" charset="-127"/>
                  </a:rPr>
                  <a:t>.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" y="2950260"/>
            <a:ext cx="4536504" cy="2251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93" y="2060848"/>
            <a:ext cx="5223007" cy="43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4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First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00144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Step Response of a RC or</a:t>
            </a:r>
            <a:r>
              <a:rPr lang="ko-KR" altLang="en-US" sz="2800" b="1" dirty="0" smtClean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 RL Circuit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When a DC source is </a:t>
            </a:r>
            <a:r>
              <a:rPr lang="en-US" altLang="ko-KR" b="1" i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suddenly applied </a:t>
            </a:r>
            <a:r>
              <a:rPr lang="en-US" altLang="ko-KR" dirty="0" smtClean="0">
                <a:ea typeface="굴림" panose="020B0600000101010101" pitchFamily="50" charset="-127"/>
              </a:rPr>
              <a:t>to a RC or RL circuit, the source can be modeled as a step function.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circuit response is known </a:t>
            </a:r>
            <a:r>
              <a:rPr lang="en-US" altLang="ko-KR" dirty="0" smtClean="0">
                <a:ea typeface="굴림" panose="020B0600000101010101" pitchFamily="50" charset="-127"/>
              </a:rPr>
              <a:t>as </a:t>
            </a:r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step response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2770386"/>
            <a:ext cx="2350785" cy="3754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2769067"/>
            <a:ext cx="2237418" cy="37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84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648116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99E7"/>
                </a:solidFill>
                <a:ea typeface="굴림" panose="020B0600000101010101" pitchFamily="50" charset="-127"/>
              </a:rPr>
              <a:t>Step Response of RC Circuit</a:t>
            </a:r>
            <a:endParaRPr lang="en-US" altLang="ko-KR" sz="2800" b="1" dirty="0" smtClean="0">
              <a:solidFill>
                <a:srgbClr val="0099D7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We assume an initial voltage of </a:t>
            </a:r>
            <a:r>
              <a:rPr lang="en-US" altLang="ko-KR" i="1" dirty="0">
                <a:ea typeface="굴림" panose="020B0600000101010101" pitchFamily="50" charset="-127"/>
              </a:rPr>
              <a:t>V</a:t>
            </a:r>
            <a:r>
              <a:rPr lang="en-US" altLang="ko-KR" i="1" baseline="-25000" dirty="0">
                <a:ea typeface="굴림" panose="020B0600000101010101" pitchFamily="50" charset="-127"/>
              </a:rPr>
              <a:t>0</a:t>
            </a:r>
            <a:r>
              <a:rPr lang="en-US" altLang="ko-KR" dirty="0">
                <a:ea typeface="굴림" panose="020B0600000101010101" pitchFamily="50" charset="-127"/>
              </a:rPr>
              <a:t> on the capacitor.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KCL:</a:t>
            </a:r>
          </a:p>
          <a:p>
            <a:pPr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</a:t>
            </a:r>
            <a:r>
              <a:rPr lang="en-US" altLang="ko-KR" i="1" dirty="0">
                <a:ea typeface="굴림" panose="020B0600000101010101" pitchFamily="50" charset="-127"/>
              </a:rPr>
              <a:t>t&gt;0</a:t>
            </a:r>
            <a:r>
              <a:rPr lang="en-US" altLang="ko-KR" dirty="0">
                <a:ea typeface="굴림" panose="020B0600000101010101" pitchFamily="50" charset="-127"/>
              </a:rPr>
              <a:t> this becomes: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Integrating both sides and introducing initial conditions finally yields:</a:t>
            </a:r>
          </a:p>
        </p:txBody>
      </p:sp>
      <p:graphicFrame>
        <p:nvGraphicFramePr>
          <p:cNvPr id="563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48703"/>
              </p:ext>
            </p:extLst>
          </p:nvPr>
        </p:nvGraphicFramePr>
        <p:xfrm>
          <a:off x="3224808" y="2184846"/>
          <a:ext cx="24574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563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808" y="2184846"/>
                        <a:ext cx="24574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13110"/>
              </p:ext>
            </p:extLst>
          </p:nvPr>
        </p:nvGraphicFramePr>
        <p:xfrm>
          <a:off x="3872880" y="3284984"/>
          <a:ext cx="1978844" cy="79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5" imgW="977476" imgH="393529" progId="Equation.DSMT4">
                  <p:embed/>
                </p:oleObj>
              </mc:Choice>
              <mc:Fallback>
                <p:oleObj name="Equation" r:id="rId5" imgW="977476" imgH="393529" progId="Equation.DSMT4">
                  <p:embed/>
                  <p:pic>
                    <p:nvPicPr>
                      <p:cNvPr id="563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880" y="3284984"/>
                        <a:ext cx="1978844" cy="796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46475"/>
              </p:ext>
            </p:extLst>
          </p:nvPr>
        </p:nvGraphicFramePr>
        <p:xfrm>
          <a:off x="1928664" y="5373216"/>
          <a:ext cx="3975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7" imgW="1993900" imgH="482600" progId="Equation.DSMT4">
                  <p:embed/>
                </p:oleObj>
              </mc:Choice>
              <mc:Fallback>
                <p:oleObj name="Equation" r:id="rId7" imgW="1993900" imgH="482600" progId="Equation.DSMT4">
                  <p:embed/>
                  <p:pic>
                    <p:nvPicPr>
                      <p:cNvPr id="563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5373216"/>
                        <a:ext cx="39751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224" y="620340"/>
            <a:ext cx="2324839" cy="3898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5148" y="4574634"/>
            <a:ext cx="2012990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6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First Order Transient Circuits</a:t>
            </a:r>
            <a:endParaRPr lang="ko-KR" altLang="en-US" sz="18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6481167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99E7"/>
                </a:solidFill>
                <a:ea typeface="굴림" panose="020B0600000101010101" pitchFamily="50" charset="-127"/>
              </a:rPr>
              <a:t>Step Response of RL Circuit</a:t>
            </a:r>
            <a:endParaRPr lang="en-US" altLang="ko-KR" sz="2800" b="1" dirty="0" smtClean="0">
              <a:solidFill>
                <a:srgbClr val="0099D7"/>
              </a:solidFill>
              <a:ea typeface="굴림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굴림" panose="020B0600000101010101" pitchFamily="50" charset="-127"/>
              </a:rPr>
              <a:t>After a sufficiently long </a:t>
            </a:r>
            <a:r>
              <a:rPr lang="en-US" altLang="ko-KR" dirty="0" smtClean="0">
                <a:ea typeface="굴림" panose="020B0600000101010101" pitchFamily="50" charset="-127"/>
              </a:rPr>
              <a:t>time: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This yields: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To determine A: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Complete response: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68" y="518049"/>
            <a:ext cx="2552700" cy="4076700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67041"/>
              </p:ext>
            </p:extLst>
          </p:nvPr>
        </p:nvGraphicFramePr>
        <p:xfrm>
          <a:off x="4736976" y="1325824"/>
          <a:ext cx="10128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4" imgW="482391" imgH="393529" progId="Equation.DSMT4">
                  <p:embed/>
                </p:oleObj>
              </mc:Choice>
              <mc:Fallback>
                <p:oleObj name="Equation" r:id="rId4" imgW="482391" imgH="393529" progId="Equation.DSMT4">
                  <p:embed/>
                  <p:pic>
                    <p:nvPicPr>
                      <p:cNvPr id="624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976" y="1325824"/>
                        <a:ext cx="10128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620245"/>
              </p:ext>
            </p:extLst>
          </p:nvPr>
        </p:nvGraphicFramePr>
        <p:xfrm>
          <a:off x="2579196" y="2141642"/>
          <a:ext cx="1722823" cy="76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6" imgW="888614" imgH="393529" progId="Equation.DSMT4">
                  <p:embed/>
                </p:oleObj>
              </mc:Choice>
              <mc:Fallback>
                <p:oleObj name="Equation" r:id="rId6" imgW="888614" imgH="393529" progId="Equation.DSMT4">
                  <p:embed/>
                  <p:pic>
                    <p:nvPicPr>
                      <p:cNvPr id="624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196" y="2141642"/>
                        <a:ext cx="1722823" cy="76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81851"/>
              </p:ext>
            </p:extLst>
          </p:nvPr>
        </p:nvGraphicFramePr>
        <p:xfrm>
          <a:off x="916117" y="3474008"/>
          <a:ext cx="2164675" cy="54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8" imgW="1104900" imgH="279400" progId="Equation.DSMT4">
                  <p:embed/>
                </p:oleObj>
              </mc:Choice>
              <mc:Fallback>
                <p:oleObj name="Equation" r:id="rId8" imgW="1104900" imgH="279400" progId="Equation.DSMT4">
                  <p:embed/>
                  <p:pic>
                    <p:nvPicPr>
                      <p:cNvPr id="624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117" y="3474008"/>
                        <a:ext cx="2164675" cy="546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69167"/>
              </p:ext>
            </p:extLst>
          </p:nvPr>
        </p:nvGraphicFramePr>
        <p:xfrm>
          <a:off x="3644475" y="3318616"/>
          <a:ext cx="1412228" cy="78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0" imgW="710891" imgH="393529" progId="Equation.DSMT4">
                  <p:embed/>
                </p:oleObj>
              </mc:Choice>
              <mc:Fallback>
                <p:oleObj name="Equation" r:id="rId10" imgW="710891" imgH="393529" progId="Equation.DSMT4">
                  <p:embed/>
                  <p:pic>
                    <p:nvPicPr>
                      <p:cNvPr id="634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475" y="3318616"/>
                        <a:ext cx="1412228" cy="781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2541"/>
              </p:ext>
            </p:extLst>
          </p:nvPr>
        </p:nvGraphicFramePr>
        <p:xfrm>
          <a:off x="704528" y="4941169"/>
          <a:ext cx="3357977" cy="94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2" imgW="1536700" imgH="431800" progId="Equation.DSMT4">
                  <p:embed/>
                </p:oleObj>
              </mc:Choice>
              <mc:Fallback>
                <p:oleObj name="Equation" r:id="rId12" imgW="1536700" imgH="431800" progId="Equation.DSMT4">
                  <p:embed/>
                  <p:pic>
                    <p:nvPicPr>
                      <p:cNvPr id="634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28" y="4941169"/>
                        <a:ext cx="3357977" cy="943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0992" y="4474356"/>
            <a:ext cx="4312136" cy="20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6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5832648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Second </a:t>
            </a:r>
            <a:r>
              <a:rPr lang="en-US" altLang="ko-KR" sz="2800" b="1" i="1" dirty="0">
                <a:solidFill>
                  <a:srgbClr val="0070C0"/>
                </a:solidFill>
                <a:ea typeface="굴림" panose="020B0600000101010101" pitchFamily="50" charset="-127"/>
              </a:rPr>
              <a:t>Order </a:t>
            </a: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Transient Circuits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The previous passage considered circuits which only required first order differential equations to solve.</a:t>
            </a: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However</a:t>
            </a:r>
            <a:r>
              <a:rPr lang="en-US" altLang="ko-KR" dirty="0">
                <a:ea typeface="굴림" panose="020B0600000101010101" pitchFamily="50" charset="-127"/>
              </a:rPr>
              <a:t>, when more than one “storage element”, </a:t>
            </a:r>
            <a:r>
              <a:rPr lang="en-US" altLang="ko-KR" i="1" dirty="0">
                <a:ea typeface="굴림" panose="020B0600000101010101" pitchFamily="50" charset="-127"/>
              </a:rPr>
              <a:t>i.e.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capacitor or inductor is present</a:t>
            </a:r>
            <a:r>
              <a:rPr lang="en-US" altLang="ko-KR" dirty="0">
                <a:ea typeface="굴림" panose="020B0600000101010101" pitchFamily="50" charset="-127"/>
              </a:rPr>
              <a:t>, the equations require second order differential equations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analysis is similar to what was done with first order circuits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This time, though we will only consider DC independent sources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49" y="2060848"/>
            <a:ext cx="4238391" cy="15121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44" y="3965794"/>
            <a:ext cx="29612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7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Parallel RLC Circuits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412776"/>
            <a:ext cx="5045704" cy="1800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3714896"/>
            <a:ext cx="4320480" cy="25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7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Series RLC Circuits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924944"/>
            <a:ext cx="2961229" cy="1728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37" y="2420888"/>
            <a:ext cx="47453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61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Capacitors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unit of capacitance is the </a:t>
            </a:r>
            <a:r>
              <a:rPr lang="en-US" altLang="ko-KR" i="1" dirty="0">
                <a:solidFill>
                  <a:srgbClr val="A50021"/>
                </a:solidFill>
                <a:ea typeface="굴림" panose="020B0600000101010101" pitchFamily="50" charset="-127"/>
              </a:rPr>
              <a:t>Farad</a:t>
            </a:r>
            <a:r>
              <a:rPr lang="en-US" altLang="ko-KR" dirty="0">
                <a:ea typeface="굴림" panose="020B0600000101010101" pitchFamily="50" charset="-127"/>
              </a:rPr>
              <a:t> (F)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One Farad is </a:t>
            </a:r>
            <a:r>
              <a:rPr lang="en-US" altLang="ko-KR" i="1" dirty="0">
                <a:solidFill>
                  <a:srgbClr val="A50021"/>
                </a:solidFill>
                <a:ea typeface="굴림" panose="020B0600000101010101" pitchFamily="50" charset="-127"/>
              </a:rPr>
              <a:t>1 Coulomb/Volt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Most capacitors are rated in </a:t>
            </a:r>
            <a:r>
              <a:rPr lang="en-US" altLang="ko-KR" dirty="0" err="1">
                <a:ea typeface="굴림" panose="020B0600000101010101" pitchFamily="50" charset="-127"/>
              </a:rPr>
              <a:t>picofarad</a:t>
            </a:r>
            <a:r>
              <a:rPr lang="en-US" altLang="ko-KR" dirty="0">
                <a:ea typeface="굴림" panose="020B0600000101010101" pitchFamily="50" charset="-127"/>
              </a:rPr>
              <a:t> (pF) and microfarad (</a:t>
            </a:r>
            <a:r>
              <a:rPr lang="el-GR" altLang="ko-KR" dirty="0"/>
              <a:t>μ</a:t>
            </a:r>
            <a:r>
              <a:rPr lang="en-US" altLang="ko-KR" dirty="0">
                <a:ea typeface="굴림" panose="020B0600000101010101" pitchFamily="50" charset="-127"/>
              </a:rPr>
              <a:t>F)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Capacitance is determined by the </a:t>
            </a:r>
            <a:r>
              <a:rPr lang="en-US" altLang="ko-KR" dirty="0" err="1">
                <a:ea typeface="굴림" panose="020B0600000101010101" pitchFamily="50" charset="-127"/>
              </a:rPr>
              <a:t>geometery</a:t>
            </a:r>
            <a:r>
              <a:rPr lang="en-US" altLang="ko-KR" dirty="0">
                <a:ea typeface="굴림" panose="020B0600000101010101" pitchFamily="50" charset="-127"/>
              </a:rPr>
              <a:t> of the capacitor: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Proportional to the area of the plates (A)</a:t>
            </a: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</a:rPr>
              <a:t>Inversely proportional to the space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between </a:t>
            </a:r>
            <a:r>
              <a:rPr lang="en-US" altLang="ko-KR" dirty="0">
                <a:ea typeface="굴림" panose="020B0600000101010101" pitchFamily="50" charset="-127"/>
              </a:rPr>
              <a:t>them (d)</a:t>
            </a: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 is the permittivity of the dielectric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99487"/>
              </p:ext>
            </p:extLst>
          </p:nvPr>
        </p:nvGraphicFramePr>
        <p:xfrm>
          <a:off x="2936776" y="4509120"/>
          <a:ext cx="12827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507780" imgH="393529" progId="Equation.DSMT4">
                  <p:embed/>
                </p:oleObj>
              </mc:Choice>
              <mc:Fallback>
                <p:oleObj name="Equation" r:id="rId3" imgW="507780" imgH="393529" progId="Equation.DSMT4">
                  <p:embed/>
                  <p:pic>
                    <p:nvPicPr>
                      <p:cNvPr id="327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4509120"/>
                        <a:ext cx="12827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572669"/>
            <a:ext cx="3561477" cy="28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3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Second order differential equation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9" y="1484784"/>
            <a:ext cx="76661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8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Characteristic equation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1532018"/>
            <a:ext cx="6192688" cy="48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3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Source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Free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Parallel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RLC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Circuit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Now let us look at parallel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forms </a:t>
            </a:r>
            <a:r>
              <a:rPr lang="en-US" altLang="ko-KR" dirty="0">
                <a:ea typeface="굴림" panose="020B0600000101010101" pitchFamily="50" charset="-127"/>
              </a:rPr>
              <a:t>of RLC networks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Consider the circuit shown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Assume the initial current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and </a:t>
            </a:r>
            <a:r>
              <a:rPr lang="en-US" altLang="ko-KR" dirty="0">
                <a:ea typeface="굴림" panose="020B0600000101010101" pitchFamily="50" charset="-127"/>
              </a:rPr>
              <a:t>voltage to be:</a:t>
            </a:r>
          </a:p>
        </p:txBody>
      </p:sp>
      <p:graphicFrame>
        <p:nvGraphicFramePr>
          <p:cNvPr id="450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5263"/>
              </p:ext>
            </p:extLst>
          </p:nvPr>
        </p:nvGraphicFramePr>
        <p:xfrm>
          <a:off x="920552" y="3933056"/>
          <a:ext cx="31845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1459866" imgH="660113" progId="Equation.DSMT4">
                  <p:embed/>
                </p:oleObj>
              </mc:Choice>
              <mc:Fallback>
                <p:oleObj name="Equation" r:id="rId3" imgW="1459866" imgH="660113" progId="Equation.DSMT4">
                  <p:embed/>
                  <p:pic>
                    <p:nvPicPr>
                      <p:cNvPr id="450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3933056"/>
                        <a:ext cx="31845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1" name="Picture 5" descr="C:\Users\Joel\Documents\Teaching\McGraw Hill\Fundamentals of Electric Circuits 5e\figures\Ch08\Color Labeled\ale80571_08_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2348880"/>
            <a:ext cx="436245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1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Source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Free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Parallel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RLC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Circuit 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Applying KCL to the top node we get: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Taking the derivative with respect to t gives: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characteristic equation for this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24241"/>
              </p:ext>
            </p:extLst>
          </p:nvPr>
        </p:nvGraphicFramePr>
        <p:xfrm>
          <a:off x="1640632" y="1955259"/>
          <a:ext cx="38338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3" imgW="1765300" imgH="393700" progId="Equation.DSMT4">
                  <p:embed/>
                </p:oleObj>
              </mc:Choice>
              <mc:Fallback>
                <p:oleObj name="Equation" r:id="rId3" imgW="1765300" imgH="393700" progId="Equation.DSMT4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1955259"/>
                        <a:ext cx="38338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20801"/>
              </p:ext>
            </p:extLst>
          </p:nvPr>
        </p:nvGraphicFramePr>
        <p:xfrm>
          <a:off x="1726803" y="3572669"/>
          <a:ext cx="33734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1536700" imgH="419100" progId="Equation.DSMT4">
                  <p:embed/>
                </p:oleObj>
              </mc:Choice>
              <mc:Fallback>
                <p:oleObj name="Equation" r:id="rId5" imgW="1536700" imgH="419100" progId="Equation.DSMT4">
                  <p:embed/>
                  <p:pic>
                    <p:nvPicPr>
                      <p:cNvPr id="460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03" y="3572669"/>
                        <a:ext cx="33734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534103"/>
              </p:ext>
            </p:extLst>
          </p:nvPr>
        </p:nvGraphicFramePr>
        <p:xfrm>
          <a:off x="2072680" y="5161250"/>
          <a:ext cx="2352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7" imgW="1218671" imgH="393529" progId="Equation.DSMT4">
                  <p:embed/>
                </p:oleObj>
              </mc:Choice>
              <mc:Fallback>
                <p:oleObj name="Equation" r:id="rId7" imgW="1218671" imgH="393529" progId="Equation.DSMT4">
                  <p:embed/>
                  <p:pic>
                    <p:nvPicPr>
                      <p:cNvPr id="460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80" y="5161250"/>
                        <a:ext cx="23526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60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836712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Source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Free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Parallel </a:t>
            </a:r>
            <a:r>
              <a:rPr lang="en-US" altLang="ko-KR" sz="2800" b="1" dirty="0">
                <a:solidFill>
                  <a:srgbClr val="0070C0"/>
                </a:solidFill>
                <a:ea typeface="굴림" charset="-127"/>
              </a:rPr>
              <a:t>RLC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Circuit  III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From this, we can find the roots of the characteristic equation to be: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As in last time, there are three scenarios to consider.</a:t>
            </a:r>
          </a:p>
        </p:txBody>
      </p:sp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42269"/>
              </p:ext>
            </p:extLst>
          </p:nvPr>
        </p:nvGraphicFramePr>
        <p:xfrm>
          <a:off x="3080792" y="2420888"/>
          <a:ext cx="3207438" cy="161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1409088" imgH="710891" progId="Equation.DSMT4">
                  <p:embed/>
                </p:oleObj>
              </mc:Choice>
              <mc:Fallback>
                <p:oleObj name="Equation" r:id="rId3" imgW="1409088" imgH="710891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2420888"/>
                        <a:ext cx="3207438" cy="161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73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Damping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overdamped case</a:t>
            </a:r>
            <a:r>
              <a:rPr lang="en-US" altLang="ko-KR" dirty="0">
                <a:ea typeface="굴림" panose="020B0600000101010101" pitchFamily="50" charset="-127"/>
              </a:rPr>
              <a:t>, the roots are real and </a:t>
            </a:r>
            <a:r>
              <a:rPr lang="en-US" altLang="ko-KR" dirty="0" smtClean="0">
                <a:ea typeface="굴림" panose="020B0600000101010101" pitchFamily="50" charset="-127"/>
              </a:rPr>
              <a:t>negative</a:t>
            </a:r>
            <a:r>
              <a:rPr lang="en-US" altLang="ko-KR" dirty="0">
                <a:ea typeface="굴림" panose="020B0600000101010101" pitchFamily="50" charset="-127"/>
              </a:rPr>
              <a:t>, so the response is: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For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critically damped</a:t>
            </a:r>
            <a:r>
              <a:rPr lang="en-US" altLang="ko-KR" dirty="0">
                <a:ea typeface="굴림" panose="020B0600000101010101" pitchFamily="50" charset="-127"/>
              </a:rPr>
              <a:t>, the roots are real and equal, so the response</a:t>
            </a:r>
          </a:p>
        </p:txBody>
      </p:sp>
      <p:graphicFrame>
        <p:nvGraphicFramePr>
          <p:cNvPr id="501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08930"/>
              </p:ext>
            </p:extLst>
          </p:nvPr>
        </p:nvGraphicFramePr>
        <p:xfrm>
          <a:off x="2360712" y="2420888"/>
          <a:ext cx="34432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1205977" imgH="253890" progId="Equation.DSMT4">
                  <p:embed/>
                </p:oleObj>
              </mc:Choice>
              <mc:Fallback>
                <p:oleObj name="Equation" r:id="rId3" imgW="1205977" imgH="253890" progId="Equation.DSMT4">
                  <p:embed/>
                  <p:pic>
                    <p:nvPicPr>
                      <p:cNvPr id="50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12" y="2420888"/>
                        <a:ext cx="34432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00517"/>
              </p:ext>
            </p:extLst>
          </p:nvPr>
        </p:nvGraphicFramePr>
        <p:xfrm>
          <a:off x="2576736" y="4472757"/>
          <a:ext cx="36226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5" imgW="1269449" imgH="253890" progId="Equation.DSMT4">
                  <p:embed/>
                </p:oleObj>
              </mc:Choice>
              <mc:Fallback>
                <p:oleObj name="Equation" r:id="rId5" imgW="1269449" imgH="253890" progId="Equation.DSMT4">
                  <p:embed/>
                  <p:pic>
                    <p:nvPicPr>
                      <p:cNvPr id="5018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736" y="4472757"/>
                        <a:ext cx="36226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32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Underdamped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In the </a:t>
            </a:r>
            <a:r>
              <a:rPr lang="en-US" altLang="ko-KR" b="1" i="1" dirty="0">
                <a:solidFill>
                  <a:srgbClr val="A50021"/>
                </a:solidFill>
                <a:ea typeface="굴림" panose="020B0600000101010101" pitchFamily="50" charset="-127"/>
              </a:rPr>
              <a:t>underdamped case</a:t>
            </a:r>
            <a:r>
              <a:rPr lang="en-US" altLang="ko-KR" dirty="0">
                <a:ea typeface="굴림" panose="020B0600000101010101" pitchFamily="50" charset="-127"/>
              </a:rPr>
              <a:t>, the roots are complex and so the response will be:</a:t>
            </a: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To get the values for the constants, we need to know </a:t>
            </a:r>
            <a:r>
              <a:rPr lang="en-US" altLang="ko-KR" i="1" dirty="0">
                <a:ea typeface="굴림" panose="020B0600000101010101" pitchFamily="50" charset="-127"/>
              </a:rPr>
              <a:t>v(0)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i="1" dirty="0">
                <a:ea typeface="굴림" panose="020B0600000101010101" pitchFamily="50" charset="-127"/>
              </a:rPr>
              <a:t>dv(0)/</a:t>
            </a:r>
            <a:r>
              <a:rPr lang="en-US" altLang="ko-KR" i="1" dirty="0" err="1">
                <a:ea typeface="굴림" panose="020B0600000101010101" pitchFamily="50" charset="-127"/>
              </a:rPr>
              <a:t>dt.</a:t>
            </a:r>
            <a:endParaRPr lang="en-US" altLang="ko-KR" i="1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To find the second term, we use:</a:t>
            </a:r>
          </a:p>
        </p:txBody>
      </p:sp>
      <p:graphicFrame>
        <p:nvGraphicFramePr>
          <p:cNvPr id="512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00177"/>
              </p:ext>
            </p:extLst>
          </p:nvPr>
        </p:nvGraphicFramePr>
        <p:xfrm>
          <a:off x="1352600" y="2420888"/>
          <a:ext cx="62912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2120900" imgH="254000" progId="Equation.DSMT4">
                  <p:embed/>
                </p:oleObj>
              </mc:Choice>
              <mc:Fallback>
                <p:oleObj name="Equation" r:id="rId3" imgW="2120900" imgH="254000" progId="Equation.DSMT4">
                  <p:embed/>
                  <p:pic>
                    <p:nvPicPr>
                      <p:cNvPr id="51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600" y="2420888"/>
                        <a:ext cx="62912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89989"/>
              </p:ext>
            </p:extLst>
          </p:nvPr>
        </p:nvGraphicFramePr>
        <p:xfrm>
          <a:off x="3296816" y="4960555"/>
          <a:ext cx="30829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5" imgW="1333500" imgH="419100" progId="Equation.DSMT4">
                  <p:embed/>
                </p:oleObj>
              </mc:Choice>
              <mc:Fallback>
                <p:oleObj name="Equation" r:id="rId5" imgW="1333500" imgH="419100" progId="Equation.DSMT4">
                  <p:embed/>
                  <p:pic>
                    <p:nvPicPr>
                      <p:cNvPr id="51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4960555"/>
                        <a:ext cx="30829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220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4704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Underdamped II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The voltage waveforms will be similar to those shown for the series network.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Note that in the series network, we first found the inductor current and then solved for the rest from that.</a:t>
            </a:r>
          </a:p>
          <a:p>
            <a:pPr>
              <a:defRPr/>
            </a:pPr>
            <a:r>
              <a:rPr lang="en-US" altLang="ko-KR" dirty="0">
                <a:ea typeface="굴림" panose="020B0600000101010101" pitchFamily="50" charset="-127"/>
              </a:rPr>
              <a:t>Here we start with the capacitor voltage and similarly, solve for the other variables from that.</a:t>
            </a:r>
          </a:p>
        </p:txBody>
      </p:sp>
    </p:spTree>
    <p:extLst>
      <p:ext uri="{BB962C8B-B14F-4D97-AF65-F5344CB8AC3E}">
        <p14:creationId xmlns:p14="http://schemas.microsoft.com/office/powerpoint/2010/main" val="184908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2800" b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Responses for Three Degrees of Damping</a:t>
            </a:r>
          </a:p>
        </p:txBody>
      </p:sp>
      <p:pic>
        <p:nvPicPr>
          <p:cNvPr id="53252" name="Picture 2" descr="ale80571_08_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628800"/>
            <a:ext cx="589121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1916832"/>
            <a:ext cx="407842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1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620688"/>
            <a:ext cx="9483160" cy="56165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 dirty="0" smtClean="0">
                <a:solidFill>
                  <a:srgbClr val="0070C0"/>
                </a:solidFill>
                <a:ea typeface="굴림" panose="020B0600000101010101" pitchFamily="50" charset="-127"/>
              </a:rPr>
              <a:t>Step response of a series RLC circuit</a:t>
            </a:r>
          </a:p>
        </p:txBody>
      </p:sp>
      <p:pic>
        <p:nvPicPr>
          <p:cNvPr id="6" name="Picture 2" descr="ale80571_08_0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5" y="3090799"/>
            <a:ext cx="44084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869" y="164360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i="1" dirty="0">
                <a:ea typeface="굴림" panose="020B0600000101010101" pitchFamily="50" charset="-127"/>
              </a:rPr>
              <a:t>Find v(t) and </a:t>
            </a:r>
            <a:r>
              <a:rPr lang="en-US" altLang="ko-KR" i="1" dirty="0" err="1">
                <a:ea typeface="굴림" panose="020B0600000101010101" pitchFamily="50" charset="-127"/>
              </a:rPr>
              <a:t>i</a:t>
            </a:r>
            <a:r>
              <a:rPr lang="en-US" altLang="ko-KR" i="1" dirty="0">
                <a:ea typeface="굴림" panose="020B0600000101010101" pitchFamily="50" charset="-127"/>
              </a:rPr>
              <a:t>(t)  for t&gt;0, Consider R=5, 4, 1</a:t>
            </a:r>
            <a:r>
              <a:rPr lang="el-GR" altLang="ko-KR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endParaRPr lang="en-US" altLang="ko-KR" i="1" dirty="0">
              <a:ea typeface="굴림" panose="020B0600000101010101" pitchFamily="50" charset="-127"/>
            </a:endParaRPr>
          </a:p>
        </p:txBody>
      </p:sp>
      <p:pic>
        <p:nvPicPr>
          <p:cNvPr id="8" name="Picture 2" descr="ale80571_08_02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2348880"/>
            <a:ext cx="4157052" cy="332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375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2028" y="764704"/>
                <a:ext cx="9505950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charset="-127"/>
                  </a:rPr>
                  <a:t>Current Voltage Relationship</a:t>
                </a: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The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amount of charge is proportional to the voltage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𝑡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𝐶𝑣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𝑡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 smtClean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 smtClean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 smtClean="0">
                  <a:ea typeface="굴림" panose="020B0600000101010101" pitchFamily="50" charset="-127"/>
                </a:endParaRPr>
              </a:p>
              <a:p>
                <a:pPr marL="0" indent="0">
                  <a:buNone/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028" y="764704"/>
                <a:ext cx="9505950" cy="5903912"/>
              </a:xfrm>
              <a:blipFill>
                <a:blip r:embed="rId3"/>
                <a:stretch>
                  <a:fillRect l="-1347" t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68" y="2924858"/>
            <a:ext cx="5421664" cy="2134814"/>
          </a:xfrm>
          <a:prstGeom prst="rect">
            <a:avLst/>
          </a:prstGeom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46748"/>
              </p:ext>
            </p:extLst>
          </p:nvPr>
        </p:nvGraphicFramePr>
        <p:xfrm>
          <a:off x="1640632" y="5059672"/>
          <a:ext cx="13287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545863" imgH="393529" progId="Equation.DSMT4">
                  <p:embed/>
                </p:oleObj>
              </mc:Choice>
              <mc:Fallback>
                <p:oleObj name="Equation" r:id="rId5" imgW="545863" imgH="393529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5059672"/>
                        <a:ext cx="13287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242607"/>
              </p:ext>
            </p:extLst>
          </p:nvPr>
        </p:nvGraphicFramePr>
        <p:xfrm>
          <a:off x="4935003" y="5151835"/>
          <a:ext cx="2903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1536033" imgH="495085" progId="Equation.DSMT4">
                  <p:embed/>
                </p:oleObj>
              </mc:Choice>
              <mc:Fallback>
                <p:oleObj name="Equation" r:id="rId7" imgW="1536033" imgH="495085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003" y="5151835"/>
                        <a:ext cx="2903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54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굴림" panose="020B0600000101010101" pitchFamily="50" charset="-127"/>
              </a:rPr>
              <a:t>Second Order Transient Circuits</a:t>
            </a:r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432925" cy="590391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General Second Order Circuits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The principles of the approach to solving the series and parallel forms of RLC circuits can be applied to second order circuits in general: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dirty="0">
                <a:ea typeface="굴림" panose="020B0600000101010101" pitchFamily="50" charset="-127"/>
              </a:rPr>
              <a:t>The following four steps need to be taken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pPr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 First determine the initial conditions, </a:t>
            </a:r>
            <a:r>
              <a:rPr lang="en-US" altLang="ko-KR" i="1" dirty="0" smtClean="0">
                <a:ea typeface="굴림" panose="020B0600000101010101" pitchFamily="50" charset="-127"/>
              </a:rPr>
              <a:t>x(0)</a:t>
            </a:r>
            <a:r>
              <a:rPr lang="en-US" altLang="ko-KR" dirty="0" smtClean="0">
                <a:ea typeface="굴림" panose="020B0600000101010101" pitchFamily="50" charset="-127"/>
              </a:rPr>
              <a:t> and </a:t>
            </a:r>
            <a:r>
              <a:rPr lang="en-US" altLang="ko-KR" i="1" dirty="0" smtClean="0">
                <a:ea typeface="굴림" panose="020B0600000101010101" pitchFamily="50" charset="-127"/>
              </a:rPr>
              <a:t>dx(0)/</a:t>
            </a:r>
            <a:r>
              <a:rPr lang="en-US" altLang="ko-KR" i="1" dirty="0" err="1" smtClean="0">
                <a:ea typeface="굴림" panose="020B0600000101010101" pitchFamily="50" charset="-127"/>
              </a:rPr>
              <a:t>dt</a:t>
            </a:r>
            <a:r>
              <a:rPr lang="en-US" altLang="ko-KR" dirty="0" err="1" smtClean="0">
                <a:ea typeface="굴림" panose="020B0600000101010101" pitchFamily="50" charset="-127"/>
              </a:rPr>
              <a:t>.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14350" indent="-514350">
              <a:spcAft>
                <a:spcPts val="0"/>
              </a:spcAft>
              <a:buFontTx/>
              <a:buAutoNum type="arabicPeriod" startAt="2"/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Turn off the independent sources and find the form of the transient response by  applying KVL and KCL.</a:t>
            </a:r>
          </a:p>
          <a:p>
            <a:pPr marL="914400" lvl="1" indent="-514350">
              <a:spcAft>
                <a:spcPts val="0"/>
              </a:spcAft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Depending </a:t>
            </a:r>
            <a:r>
              <a:rPr lang="en-US" altLang="ko-KR" dirty="0">
                <a:ea typeface="굴림" panose="020B0600000101010101" pitchFamily="50" charset="-127"/>
              </a:rPr>
              <a:t>on the damping found, the unknown constants will be found.</a:t>
            </a:r>
          </a:p>
          <a:p>
            <a:pPr marL="514350" indent="-514350">
              <a:spcAft>
                <a:spcPts val="0"/>
              </a:spcAft>
              <a:buFontTx/>
              <a:buAutoNum type="arabicPeriod" startAt="3"/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We </a:t>
            </a:r>
            <a:r>
              <a:rPr lang="en-US" altLang="ko-KR" dirty="0">
                <a:ea typeface="굴림" panose="020B0600000101010101" pitchFamily="50" charset="-127"/>
              </a:rPr>
              <a:t>obtain the stead state response as:</a:t>
            </a:r>
          </a:p>
          <a:p>
            <a:pPr marL="514350" indent="-514350">
              <a:spcAft>
                <a:spcPts val="0"/>
              </a:spcAft>
              <a:buFontTx/>
              <a:buAutoNum type="arabicPeriod" startAt="3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514350" indent="-514350">
              <a:spcAft>
                <a:spcPts val="0"/>
              </a:spcAft>
              <a:buFontTx/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	Where </a:t>
            </a:r>
            <a:r>
              <a:rPr lang="en-US" altLang="ko-KR" i="1" dirty="0">
                <a:ea typeface="굴림" panose="020B0600000101010101" pitchFamily="50" charset="-127"/>
              </a:rPr>
              <a:t>x(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)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is the final value of </a:t>
            </a:r>
            <a:r>
              <a:rPr lang="en-US" altLang="ko-KR" i="1" dirty="0">
                <a:ea typeface="굴림" panose="020B0600000101010101" pitchFamily="50" charset="-127"/>
                <a:sym typeface="Symbol" panose="05050102010706020507" pitchFamily="18" charset="2"/>
              </a:rPr>
              <a:t>x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 obtained in step 1</a:t>
            </a:r>
          </a:p>
          <a:p>
            <a:pPr>
              <a:spcAft>
                <a:spcPts val="0"/>
              </a:spcAft>
              <a:buFontTx/>
              <a:buAutoNum type="arabicPeriod"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graphicFrame>
        <p:nvGraphicFramePr>
          <p:cNvPr id="634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15920"/>
              </p:ext>
            </p:extLst>
          </p:nvPr>
        </p:nvGraphicFramePr>
        <p:xfrm>
          <a:off x="6177136" y="4725144"/>
          <a:ext cx="2447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634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136" y="4725144"/>
                        <a:ext cx="2447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735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4.7</a:t>
                </a:r>
              </a:p>
              <a:p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Fine voltage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 smtClean="0">
                    <a:ea typeface="굴림" panose="020B0600000101010101" pitchFamily="50" charset="-127"/>
                  </a:rPr>
                  <a:t>.</a:t>
                </a:r>
              </a:p>
              <a:p>
                <a:pPr lvl="1"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a) R=2/5</a:t>
                </a:r>
                <a:r>
                  <a:rPr lang="el-GR" altLang="ko-KR" dirty="0" smtClean="0">
                    <a:ea typeface="굴림" panose="020B0600000101010101" pitchFamily="50" charset="-127"/>
                  </a:rPr>
                  <a:t>Ω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, b) R=1/2</a:t>
                </a:r>
                <a:r>
                  <a:rPr lang="el-GR" altLang="ko-KR" dirty="0" smtClean="0">
                    <a:ea typeface="굴림" panose="020B0600000101010101" pitchFamily="50" charset="-127"/>
                  </a:rPr>
                  <a:t> Ω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, c) R=1</a:t>
                </a:r>
                <a:r>
                  <a:rPr lang="el-GR" altLang="ko-KR" dirty="0" smtClean="0">
                    <a:ea typeface="굴림" panose="020B0600000101010101" pitchFamily="50" charset="-127"/>
                  </a:rPr>
                  <a:t> </a:t>
                </a:r>
                <a:r>
                  <a:rPr lang="el-GR" altLang="ko-KR" dirty="0">
                    <a:ea typeface="굴림" panose="020B0600000101010101" pitchFamily="50" charset="-127"/>
                  </a:rPr>
                  <a:t>Ω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013979"/>
            <a:ext cx="499140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Second Order Transient Circuits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FontTx/>
                  <a:buNone/>
                  <a:defRPr/>
                </a:pPr>
                <a:r>
                  <a:rPr lang="en-US" altLang="ko-KR" sz="2800" b="1" i="1" dirty="0" smtClean="0">
                    <a:solidFill>
                      <a:srgbClr val="0070C0"/>
                    </a:solidFill>
                    <a:ea typeface="굴림" panose="020B0600000101010101" pitchFamily="50" charset="-127"/>
                  </a:rPr>
                  <a:t>Example 4.8</a:t>
                </a:r>
              </a:p>
              <a:p>
                <a:pPr>
                  <a:defRPr/>
                </a:pPr>
                <a:r>
                  <a:rPr lang="en-US" altLang="ko-KR" dirty="0" smtClean="0">
                    <a:ea typeface="굴림" panose="020B0600000101010101" pitchFamily="50" charset="-127"/>
                  </a:rPr>
                  <a:t>Fine voltage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&gt;0</m:t>
                    </m:r>
                  </m:oMath>
                </a14:m>
                <a:r>
                  <a:rPr lang="en-US" altLang="ko-KR" dirty="0" smtClean="0">
                    <a:ea typeface="굴림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2480" y="620688"/>
                <a:ext cx="9505950" cy="5616575"/>
              </a:xfrm>
              <a:blipFill>
                <a:blip r:embed="rId2"/>
                <a:stretch>
                  <a:fillRect l="-1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80928"/>
            <a:ext cx="661919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smtClean="0">
                <a:solidFill>
                  <a:srgbClr val="A50021"/>
                </a:solidFill>
              </a:rPr>
              <a:t>Solve </a:t>
            </a:r>
            <a:r>
              <a:rPr lang="en-US" altLang="ko-KR" sz="2000" b="1" i="1" smtClean="0">
                <a:solidFill>
                  <a:srgbClr val="A50021"/>
                </a:solidFill>
              </a:rPr>
              <a:t>Problems 4.6, 4.22, 4.42, 4.54, 4.55</a:t>
            </a:r>
            <a:endParaRPr lang="en-US" altLang="ko-KR" sz="2000" b="1" i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5.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Store Charge</a:t>
            </a: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instantaneous power delivered to the capacitor is </a:t>
            </a: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panose="020B0600000101010101" pitchFamily="50" charset="-127"/>
              </a:rPr>
              <a:t>The energy stored in a capacitor is: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24166"/>
              </p:ext>
            </p:extLst>
          </p:nvPr>
        </p:nvGraphicFramePr>
        <p:xfrm>
          <a:off x="3728864" y="1916832"/>
          <a:ext cx="2009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368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864" y="1916832"/>
                        <a:ext cx="20097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050658"/>
              </p:ext>
            </p:extLst>
          </p:nvPr>
        </p:nvGraphicFramePr>
        <p:xfrm>
          <a:off x="4013819" y="3872809"/>
          <a:ext cx="14398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647419" imgH="393529" progId="Equation.DSMT4">
                  <p:embed/>
                </p:oleObj>
              </mc:Choice>
              <mc:Fallback>
                <p:oleObj name="Equation" r:id="rId5" imgW="647419" imgH="393529" progId="Equation.DSMT4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19" y="3872809"/>
                        <a:ext cx="14398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402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99D7"/>
                    </a:solidFill>
                    <a:ea typeface="굴림" charset="-127"/>
                  </a:rPr>
                  <a:t>Parallel Capacitors</a:t>
                </a:r>
                <a:endParaRPr lang="en-US" altLang="ko-KR" sz="2800" b="1" dirty="0">
                  <a:solidFill>
                    <a:srgbClr val="0099D7"/>
                  </a:solidFill>
                  <a:ea typeface="굴림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Starting 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with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 parallel capacitors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,</a:t>
                </a:r>
                <a:r>
                  <a:rPr lang="en-US" altLang="ko-KR" sz="2800" b="1" dirty="0">
                    <a:ea typeface="굴림" panose="020B0600000101010101" pitchFamily="50" charset="-127"/>
                  </a:rPr>
                  <a:t> </a:t>
                </a:r>
                <a:endParaRPr lang="en-US" altLang="ko-KR" sz="2800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Applying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KCL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        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𝑖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Taking the current voltage </a:t>
                </a:r>
                <a:br>
                  <a:rPr lang="en-US" altLang="ko-KR" b="1" dirty="0" smtClean="0">
                    <a:ea typeface="굴림" panose="020B0600000101010101" pitchFamily="50" charset="-127"/>
                  </a:rPr>
                </a:br>
                <a:r>
                  <a:rPr lang="en-US" altLang="ko-KR" b="1" dirty="0" smtClean="0">
                    <a:ea typeface="굴림" panose="020B0600000101010101" pitchFamily="50" charset="-127"/>
                  </a:rPr>
                  <a:t>relationship</a:t>
                </a: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Thus  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𝑒𝑞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3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5" name="Picture 5" descr="C:\Users\Joel\Documents\Teaching\McGraw Hill\Fundamentals of Electric Circuits 5e\figures\CH06\Color Labeled\ale80571_06_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1772816"/>
            <a:ext cx="3744912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25625"/>
              </p:ext>
            </p:extLst>
          </p:nvPr>
        </p:nvGraphicFramePr>
        <p:xfrm>
          <a:off x="1030861" y="3735863"/>
          <a:ext cx="4517072" cy="167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2324100" imgH="863600" progId="Equation.DSMT4">
                  <p:embed/>
                </p:oleObj>
              </mc:Choice>
              <mc:Fallback>
                <p:oleObj name="Equation" r:id="rId5" imgW="2324100" imgH="863600" progId="Equation.DSMT4">
                  <p:embed/>
                  <p:pic>
                    <p:nvPicPr>
                      <p:cNvPr id="41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61" y="3735863"/>
                        <a:ext cx="4517072" cy="167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411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99D7"/>
                    </a:solidFill>
                    <a:ea typeface="굴림" charset="-127"/>
                  </a:rPr>
                  <a:t>Series Capacitors</a:t>
                </a:r>
                <a:endParaRPr lang="en-US" altLang="ko-KR" sz="2800" b="1" dirty="0">
                  <a:solidFill>
                    <a:srgbClr val="0099D7"/>
                  </a:solidFill>
                  <a:ea typeface="굴림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Turning to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N series </a:t>
                </a:r>
                <a:r>
                  <a:rPr lang="en-US" altLang="ko-KR" b="1" i="1" dirty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capacitors</a:t>
                </a:r>
                <a:r>
                  <a:rPr lang="en-US" altLang="ko-KR" b="1" dirty="0">
                    <a:ea typeface="굴림" panose="020B0600000101010101" pitchFamily="50" charset="-127"/>
                  </a:rPr>
                  <a:t>,</a:t>
                </a:r>
                <a:r>
                  <a:rPr lang="en-US" altLang="ko-KR" sz="2800" b="1" dirty="0">
                    <a:ea typeface="굴림" panose="020B0600000101010101" pitchFamily="50" charset="-127"/>
                  </a:rPr>
                  <a:t> </a:t>
                </a:r>
                <a:endParaRPr lang="en-US" altLang="ko-KR" sz="2800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Applying </a:t>
                </a:r>
                <a:r>
                  <a:rPr lang="en-US" altLang="ko-KR" b="1" i="1" dirty="0" smtClean="0">
                    <a:solidFill>
                      <a:srgbClr val="A50021"/>
                    </a:solidFill>
                    <a:ea typeface="굴림" panose="020B0600000101010101" pitchFamily="50" charset="-127"/>
                  </a:rPr>
                  <a:t>KVL</a:t>
                </a:r>
                <a:r>
                  <a:rPr lang="en-US" altLang="ko-KR" b="1" dirty="0" smtClean="0">
                    <a:ea typeface="굴림" panose="020B0600000101010101" pitchFamily="50" charset="-127"/>
                  </a:rPr>
                  <a:t>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               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𝑣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+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2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 descr="C:\Users\Joel\Documents\Teaching\McGraw Hill\Fundamentals of Electric Circuits 5e\figures\CH06\Color Labeled\ale80571_06_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02" y="1772816"/>
            <a:ext cx="39116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48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Capacitors</a:t>
            </a:r>
            <a:endParaRPr lang="ko-KR" alt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</p:spPr>
            <p:txBody>
              <a:bodyPr/>
              <a:lstStyle/>
              <a:p>
                <a:pPr marL="0" indent="0">
                  <a:buFontTx/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굴림" charset="-127"/>
                  </a:rPr>
                  <a:t>Series Capacitors</a:t>
                </a:r>
                <a:endParaRPr lang="en-US" altLang="ko-KR" sz="2800" b="1" dirty="0">
                  <a:solidFill>
                    <a:srgbClr val="0070C0"/>
                  </a:solidFill>
                  <a:ea typeface="굴림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Apply the voltage current relationship</a:t>
                </a: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endParaRPr lang="en-US" altLang="ko-KR" b="1" dirty="0" smtClean="0">
                  <a:ea typeface="굴림" panose="020B0600000101010101" pitchFamily="50" charset="-127"/>
                </a:endParaRPr>
              </a:p>
              <a:p>
                <a:pPr>
                  <a:defRPr/>
                </a:pPr>
                <a:r>
                  <a:rPr lang="en-US" altLang="ko-KR" b="1" dirty="0" smtClean="0">
                    <a:ea typeface="굴림" panose="020B0600000101010101" pitchFamily="50" charset="-127"/>
                  </a:rPr>
                  <a:t>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3200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+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800" b="1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620713"/>
                <a:ext cx="9117383" cy="5903912"/>
              </a:xfrm>
              <a:blipFill>
                <a:blip r:embed="rId3"/>
                <a:stretch>
                  <a:fillRect l="-140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72735"/>
              </p:ext>
            </p:extLst>
          </p:nvPr>
        </p:nvGraphicFramePr>
        <p:xfrm>
          <a:off x="260907" y="1916832"/>
          <a:ext cx="9507538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5905500" imgH="1511300" progId="Equation.DSMT4">
                  <p:embed/>
                </p:oleObj>
              </mc:Choice>
              <mc:Fallback>
                <p:oleObj name="Equation" r:id="rId4" imgW="5905500" imgH="15113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07" y="1916832"/>
                        <a:ext cx="9507538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246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18710</TotalTime>
  <Words>1349</Words>
  <Application>Microsoft Office PowerPoint</Application>
  <PresentationFormat>A4 용지(210x297mm)</PresentationFormat>
  <Paragraphs>319</Paragraphs>
  <Slides>53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  <vt:variant>
        <vt:lpstr>재구성한 쇼</vt:lpstr>
      </vt:variant>
      <vt:variant>
        <vt:i4>1</vt:i4>
      </vt:variant>
    </vt:vector>
  </HeadingPairs>
  <TitlesOfParts>
    <vt:vector size="75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Symbol</vt:lpstr>
      <vt:lpstr>Times New Roman</vt:lpstr>
      <vt:lpstr>Verdana</vt:lpstr>
      <vt:lpstr>Wingdings</vt:lpstr>
      <vt:lpstr>Wingdings 2</vt:lpstr>
      <vt:lpstr>기본 디자인</vt:lpstr>
      <vt:lpstr>1_기본 디자인</vt:lpstr>
      <vt:lpstr>Equation</vt:lpstr>
      <vt:lpstr>Introduction to  Electric and Electronics </vt:lpstr>
      <vt:lpstr>Learning Objectives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Capacitors</vt:lpstr>
      <vt:lpstr>Inductors</vt:lpstr>
      <vt:lpstr>6.4 Inductors</vt:lpstr>
      <vt:lpstr>Inductors</vt:lpstr>
      <vt:lpstr>Inductors</vt:lpstr>
      <vt:lpstr>Inductors</vt:lpstr>
      <vt:lpstr>Inductors</vt:lpstr>
      <vt:lpstr>Capacitor/Inductor Characteristics</vt:lpstr>
      <vt:lpstr>Capacitor/Inductor Characteristics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First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Second Order Transient Circuits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408</cp:revision>
  <cp:lastPrinted>2016-09-01T05:52:57Z</cp:lastPrinted>
  <dcterms:created xsi:type="dcterms:W3CDTF">2002-01-22T02:34:19Z</dcterms:created>
  <dcterms:modified xsi:type="dcterms:W3CDTF">2022-10-12T07:04:54Z</dcterms:modified>
</cp:coreProperties>
</file>