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68" r:id="rId3"/>
    <p:sldId id="269" r:id="rId4"/>
    <p:sldId id="287" r:id="rId5"/>
    <p:sldId id="279" r:id="rId6"/>
    <p:sldId id="280" r:id="rId7"/>
    <p:sldId id="283" r:id="rId8"/>
    <p:sldId id="285" r:id="rId9"/>
    <p:sldId id="282" r:id="rId10"/>
    <p:sldId id="290" r:id="rId11"/>
    <p:sldId id="291" r:id="rId12"/>
    <p:sldId id="286" r:id="rId13"/>
    <p:sldId id="29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22" autoAdjust="0"/>
  </p:normalViewPr>
  <p:slideViewPr>
    <p:cSldViewPr snapToGrid="0">
      <p:cViewPr>
        <p:scale>
          <a:sx n="81" d="100"/>
          <a:sy n="81" d="100"/>
        </p:scale>
        <p:origin x="-9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9/7/2015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9/7/2015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31790" y="5691673"/>
            <a:ext cx="280731" cy="778847"/>
          </a:xfrm>
          <a:prstGeom prst="rect">
            <a:avLst/>
          </a:prstGeom>
        </p:spPr>
        <p:txBody>
          <a:bodyPr vert="vert270" lIns="91440" tIns="45720" rIns="91440" bIns="45720" rtlCol="0" anchor="ctr"/>
          <a:lstStyle>
            <a:lvl1pPr algn="l">
              <a:defRPr sz="800">
                <a:solidFill>
                  <a:schemeClr val="tx1">
                    <a:lumMod val="60000"/>
                    <a:lumOff val="40000"/>
                  </a:schemeClr>
                </a:solidFill>
              </a:defRPr>
            </a:lvl1pPr>
          </a:lstStyle>
          <a:p>
            <a:endParaRPr lang="en-US"/>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8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800">
                <a:solidFill>
                  <a:schemeClr val="tx1">
                    <a:lumMod val="60000"/>
                    <a:lumOff val="4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31" y="755780"/>
            <a:ext cx="6657057" cy="3839666"/>
          </a:xfrm>
        </p:spPr>
        <p:txBody>
          <a:bodyPr>
            <a:normAutofit/>
          </a:bodyPr>
          <a:lstStyle/>
          <a:p>
            <a:r>
              <a:rPr lang="en-US" sz="5400" dirty="0" smtClean="0"/>
              <a:t/>
            </a:r>
            <a:br>
              <a:rPr lang="en-US" sz="5400" dirty="0" smtClean="0"/>
            </a:br>
            <a:r>
              <a:rPr lang="en-US" sz="7200" dirty="0" smtClean="0"/>
              <a:t>HOW BROWSERS WORK</a:t>
            </a:r>
            <a:endParaRPr lang="en-US" sz="7200" dirty="0"/>
          </a:p>
        </p:txBody>
      </p:sp>
      <p:sp>
        <p:nvSpPr>
          <p:cNvPr id="3" name="Subtitle 2"/>
          <p:cNvSpPr>
            <a:spLocks noGrp="1"/>
          </p:cNvSpPr>
          <p:nvPr>
            <p:ph type="subTitle" idx="1"/>
          </p:nvPr>
        </p:nvSpPr>
        <p:spPr>
          <a:xfrm>
            <a:off x="609600" y="5475887"/>
            <a:ext cx="6858000" cy="1097280"/>
          </a:xfrm>
        </p:spPr>
        <p:txBody>
          <a:bodyPr>
            <a:normAutofit/>
          </a:bodyPr>
          <a:lstStyle/>
          <a:p>
            <a:r>
              <a:rPr lang="en-US" sz="3200" dirty="0" smtClean="0">
                <a:solidFill>
                  <a:schemeClr val="bg1"/>
                </a:solidFill>
                <a:latin typeface="Roboto" pitchFamily="2" charset="0"/>
                <a:ea typeface="Roboto" pitchFamily="2" charset="0"/>
              </a:rPr>
              <a:t>By; Maureen Wachira.</a:t>
            </a:r>
            <a:endParaRPr lang="en-US" sz="3200" dirty="0">
              <a:solidFill>
                <a:schemeClr val="bg1"/>
              </a:solidFill>
              <a:latin typeface="Roboto" pitchFamily="2"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0"/>
            <a:ext cx="5967047" cy="6858000"/>
          </a:xfrm>
          <a:prstGeom prst="rect">
            <a:avLst/>
          </a:prstGeom>
        </p:spPr>
      </p:pic>
      <p:pic>
        <p:nvPicPr>
          <p:cNvPr id="1026" name="Picture 2" descr="moringa 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31" y="93785"/>
            <a:ext cx="1676400" cy="1545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85" y="1477108"/>
            <a:ext cx="10802815" cy="4447174"/>
          </a:xfrm>
        </p:spPr>
        <p:txBody>
          <a:bodyPr>
            <a:normAutofit/>
          </a:bodyPr>
          <a:lstStyle/>
          <a:p>
            <a:pPr marL="0" indent="0">
              <a:buNone/>
            </a:pPr>
            <a:r>
              <a:rPr lang="en-GB" sz="3200" dirty="0"/>
              <a:t>STEP 4: HTML </a:t>
            </a:r>
            <a:r>
              <a:rPr lang="en-GB" sz="3200" dirty="0" smtClean="0"/>
              <a:t>Parsing</a:t>
            </a:r>
          </a:p>
          <a:p>
            <a:pPr marL="0" indent="0">
              <a:buNone/>
            </a:pPr>
            <a:r>
              <a:rPr lang="en-GB" sz="3200" dirty="0" smtClean="0"/>
              <a:t>The </a:t>
            </a:r>
            <a:r>
              <a:rPr lang="en-GB" sz="3200" dirty="0"/>
              <a:t>rendering engine will start parsing the HTML document and turn the tags to Document Object Model </a:t>
            </a:r>
            <a:r>
              <a:rPr lang="en-GB" sz="3200" dirty="0" smtClean="0"/>
              <a:t>nodes </a:t>
            </a:r>
            <a:r>
              <a:rPr lang="en-GB" sz="3200" dirty="0"/>
              <a:t>in a tree called the </a:t>
            </a:r>
            <a:r>
              <a:rPr lang="en-GB" sz="3200" b="1" i="1" dirty="0"/>
              <a:t>"content tree"</a:t>
            </a:r>
            <a:r>
              <a:rPr lang="en-GB" sz="3200" dirty="0"/>
              <a:t> </a:t>
            </a:r>
            <a:r>
              <a:rPr lang="en-GB" sz="3200" dirty="0" smtClean="0"/>
              <a:t>.</a:t>
            </a:r>
          </a:p>
          <a:p>
            <a:pPr marL="0" indent="0">
              <a:buNone/>
            </a:pPr>
            <a:r>
              <a:rPr lang="en-GB" sz="3200" dirty="0" smtClean="0"/>
              <a:t>It </a:t>
            </a:r>
            <a:r>
              <a:rPr lang="en-GB" sz="3200" dirty="0"/>
              <a:t>will parse the style data, both in external CSS files and in style elements. The styling information together with visual instructions in the HTML will be used to create another tree –the render tree.</a:t>
            </a:r>
            <a:endParaRPr lang="en-GB" sz="3200" dirty="0" smtClean="0"/>
          </a:p>
        </p:txBody>
      </p:sp>
      <p:sp>
        <p:nvSpPr>
          <p:cNvPr id="4" name="Title 3"/>
          <p:cNvSpPr>
            <a:spLocks noGrp="1"/>
          </p:cNvSpPr>
          <p:nvPr>
            <p:ph type="title"/>
          </p:nvPr>
        </p:nvSpPr>
        <p:spPr>
          <a:xfrm>
            <a:off x="1981200" y="381000"/>
            <a:ext cx="9372600" cy="931985"/>
          </a:xfrm>
        </p:spPr>
        <p:txBody>
          <a:bodyPr/>
          <a:lstStyle/>
          <a:p>
            <a:r>
              <a:rPr lang="en-GB" dirty="0" smtClean="0"/>
              <a:t>WHAT EXACTLY HAPPENS</a:t>
            </a:r>
            <a:endParaRPr lang="en-GB" dirty="0"/>
          </a:p>
        </p:txBody>
      </p:sp>
    </p:spTree>
    <p:extLst>
      <p:ext uri="{BB962C8B-B14F-4D97-AF65-F5344CB8AC3E}">
        <p14:creationId xmlns:p14="http://schemas.microsoft.com/office/powerpoint/2010/main" val="9911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EXACTLY HAPPENS</a:t>
            </a:r>
            <a:endParaRPr lang="en-US" dirty="0"/>
          </a:p>
        </p:txBody>
      </p:sp>
      <p:sp>
        <p:nvSpPr>
          <p:cNvPr id="3" name="Content Placeholder 2"/>
          <p:cNvSpPr>
            <a:spLocks noGrp="1"/>
          </p:cNvSpPr>
          <p:nvPr>
            <p:ph idx="1"/>
          </p:nvPr>
        </p:nvSpPr>
        <p:spPr>
          <a:xfrm>
            <a:off x="1981200" y="2089295"/>
            <a:ext cx="9372600" cy="4145250"/>
          </a:xfrm>
        </p:spPr>
        <p:txBody>
          <a:bodyPr>
            <a:noAutofit/>
          </a:bodyPr>
          <a:lstStyle/>
          <a:p>
            <a:pPr marL="0" indent="0">
              <a:buNone/>
            </a:pPr>
            <a:r>
              <a:rPr lang="en-GB" sz="3200" dirty="0"/>
              <a:t>STEP 5: </a:t>
            </a:r>
            <a:r>
              <a:rPr lang="en-GB" sz="3200" dirty="0" smtClean="0"/>
              <a:t>Layout </a:t>
            </a:r>
            <a:r>
              <a:rPr lang="en-GB" sz="3200" dirty="0"/>
              <a:t>the Render </a:t>
            </a:r>
            <a:r>
              <a:rPr lang="en-GB" sz="3200" dirty="0" smtClean="0"/>
              <a:t>tree</a:t>
            </a:r>
          </a:p>
          <a:p>
            <a:pPr marL="0" indent="0">
              <a:buNone/>
            </a:pPr>
            <a:endParaRPr lang="en-GB" sz="3200" dirty="0">
              <a:latin typeface="Roboto" pitchFamily="2" charset="0"/>
              <a:ea typeface="Roboto" pitchFamily="2" charset="0"/>
              <a:cs typeface="Times New Roman" panose="02020603050405020304" pitchFamily="18" charset="0"/>
            </a:endParaRPr>
          </a:p>
          <a:p>
            <a:pPr marL="0" indent="0">
              <a:buNone/>
            </a:pPr>
            <a:r>
              <a:rPr lang="en-GB" sz="3200" dirty="0"/>
              <a:t>This means giving each node the exact coordinates where it should appear on the screen.</a:t>
            </a:r>
            <a:endParaRPr lang="en-GB" sz="3200" dirty="0">
              <a:latin typeface="Roboto" pitchFamily="2"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31652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EXACTLY HAPPENS</a:t>
            </a:r>
            <a:endParaRPr lang="en-US" dirty="0"/>
          </a:p>
        </p:txBody>
      </p:sp>
      <p:sp>
        <p:nvSpPr>
          <p:cNvPr id="3" name="Content Placeholder 2"/>
          <p:cNvSpPr>
            <a:spLocks noGrp="1"/>
          </p:cNvSpPr>
          <p:nvPr>
            <p:ph idx="1"/>
          </p:nvPr>
        </p:nvSpPr>
        <p:spPr>
          <a:xfrm>
            <a:off x="1981200" y="2089295"/>
            <a:ext cx="9372600" cy="4145250"/>
          </a:xfrm>
        </p:spPr>
        <p:txBody>
          <a:bodyPr>
            <a:noAutofit/>
          </a:bodyPr>
          <a:lstStyle/>
          <a:p>
            <a:pPr marL="0" indent="0">
              <a:buNone/>
            </a:pPr>
            <a:r>
              <a:rPr lang="en-GB" sz="3200" dirty="0"/>
              <a:t>STEP 6: </a:t>
            </a:r>
            <a:r>
              <a:rPr lang="en-GB" sz="3200" dirty="0" smtClean="0"/>
              <a:t>Painting</a:t>
            </a:r>
          </a:p>
          <a:p>
            <a:pPr marL="0" indent="0">
              <a:buNone/>
            </a:pPr>
            <a:r>
              <a:rPr lang="en-GB" sz="3200" b="1" i="1" dirty="0"/>
              <a:t>painting</a:t>
            </a:r>
            <a:r>
              <a:rPr lang="en-GB" sz="3200" dirty="0"/>
              <a:t> </a:t>
            </a:r>
            <a:r>
              <a:rPr lang="en-GB" sz="3200" dirty="0" smtClean="0"/>
              <a:t>is where </a:t>
            </a:r>
            <a:r>
              <a:rPr lang="en-GB" sz="3200" dirty="0"/>
              <a:t>the render tree will be traversed and each node will be painted using the UI backend layer and hence we are able to view the requested output.</a:t>
            </a:r>
            <a:endParaRPr lang="en-GB" sz="3200" dirty="0">
              <a:latin typeface="Roboto" pitchFamily="2"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92500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0523" y="1653014"/>
            <a:ext cx="9106340" cy="1815882"/>
          </a:xfrm>
          <a:prstGeom prst="rect">
            <a:avLst/>
          </a:prstGeom>
          <a:noFill/>
        </p:spPr>
        <p:txBody>
          <a:bodyPr wrap="square" rtlCol="0">
            <a:spAutoFit/>
          </a:bodyPr>
          <a:lstStyle/>
          <a:p>
            <a:pPr algn="ctr"/>
            <a:r>
              <a:rPr lang="en-US" sz="4400" dirty="0" smtClean="0">
                <a:solidFill>
                  <a:schemeClr val="accent1"/>
                </a:solidFill>
                <a:latin typeface="Roboto" pitchFamily="2" charset="0"/>
                <a:ea typeface="Roboto" pitchFamily="2" charset="0"/>
              </a:rPr>
              <a:t>Thank you.</a:t>
            </a:r>
          </a:p>
          <a:p>
            <a:pPr algn="ctr"/>
            <a:endParaRPr lang="en-US" sz="4400" dirty="0" smtClean="0">
              <a:latin typeface="Roboto" pitchFamily="2" charset="0"/>
              <a:ea typeface="Roboto" pitchFamily="2" charset="0"/>
            </a:endParaRPr>
          </a:p>
          <a:p>
            <a:pPr algn="ctr"/>
            <a:r>
              <a:rPr lang="en-US" sz="2400" dirty="0">
                <a:latin typeface="Roboto" pitchFamily="2" charset="0"/>
                <a:ea typeface="Roboto" pitchFamily="2" charset="0"/>
              </a:rPr>
              <a:t>https://github.com/maureenwaitherero/How-browsers-work/</a:t>
            </a:r>
            <a:endParaRPr lang="en-US" sz="2400" dirty="0" smtClean="0">
              <a:latin typeface="Roboto" pitchFamily="2" charset="0"/>
              <a:ea typeface="Roboto" pitchFamily="2" charset="0"/>
            </a:endParaRPr>
          </a:p>
        </p:txBody>
      </p:sp>
    </p:spTree>
    <p:extLst>
      <p:ext uri="{BB962C8B-B14F-4D97-AF65-F5344CB8AC3E}">
        <p14:creationId xmlns:p14="http://schemas.microsoft.com/office/powerpoint/2010/main" val="102673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BROWSER’S DEFINED</a:t>
            </a:r>
            <a:endParaRPr lang="en-US" dirty="0"/>
          </a:p>
        </p:txBody>
      </p:sp>
      <p:sp>
        <p:nvSpPr>
          <p:cNvPr id="3" name="Content Placeholder 2"/>
          <p:cNvSpPr>
            <a:spLocks noGrp="1"/>
          </p:cNvSpPr>
          <p:nvPr>
            <p:ph idx="1"/>
          </p:nvPr>
        </p:nvSpPr>
        <p:spPr>
          <a:xfrm>
            <a:off x="281354" y="1638927"/>
            <a:ext cx="11676184" cy="4483101"/>
          </a:xfrm>
        </p:spPr>
        <p:txBody>
          <a:bodyPr>
            <a:normAutofit/>
          </a:bodyPr>
          <a:lstStyle/>
          <a:p>
            <a:pPr marL="0" indent="0">
              <a:buNone/>
            </a:pPr>
            <a:endParaRPr lang="en-GB" sz="3200" dirty="0" smtClean="0"/>
          </a:p>
          <a:p>
            <a:pPr marL="0" indent="0">
              <a:lnSpc>
                <a:spcPct val="150000"/>
              </a:lnSpc>
              <a:buNone/>
            </a:pPr>
            <a:r>
              <a:rPr lang="en-GB" sz="3200" dirty="0" smtClean="0"/>
              <a:t>A </a:t>
            </a:r>
            <a:r>
              <a:rPr lang="en-GB" sz="3200" dirty="0"/>
              <a:t>web </a:t>
            </a:r>
            <a:r>
              <a:rPr lang="en-GB" sz="3200" dirty="0" smtClean="0"/>
              <a:t>browser is </a:t>
            </a:r>
            <a:r>
              <a:rPr lang="en-GB" sz="3200" dirty="0"/>
              <a:t>a software application whose main function is to present the web resource you choose by requesting it from the server and displaying it on the browser window</a:t>
            </a:r>
            <a:r>
              <a:rPr lang="en-GB" sz="3200" dirty="0" smtClean="0"/>
              <a:t>.</a:t>
            </a:r>
            <a:endParaRPr lang="en-US" sz="3200"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7711"/>
          </a:xfrm>
          <a:prstGeom prst="rect">
            <a:avLst/>
          </a:prstGeom>
        </p:spPr>
      </p:pic>
      <p:sp>
        <p:nvSpPr>
          <p:cNvPr id="6" name="TextBox 5"/>
          <p:cNvSpPr txBox="1"/>
          <p:nvPr/>
        </p:nvSpPr>
        <p:spPr>
          <a:xfrm>
            <a:off x="2274276" y="856848"/>
            <a:ext cx="5732585" cy="707886"/>
          </a:xfrm>
          <a:prstGeom prst="rect">
            <a:avLst/>
          </a:prstGeom>
          <a:noFill/>
        </p:spPr>
        <p:txBody>
          <a:bodyPr wrap="square" rtlCol="0">
            <a:spAutoFit/>
          </a:bodyPr>
          <a:lstStyle/>
          <a:p>
            <a:pPr algn="ctr"/>
            <a:r>
              <a:rPr lang="en-US" sz="4000" dirty="0" smtClean="0">
                <a:solidFill>
                  <a:schemeClr val="accent1"/>
                </a:solidFill>
                <a:latin typeface="Roboto" pitchFamily="2" charset="0"/>
                <a:ea typeface="Roboto" pitchFamily="2" charset="0"/>
              </a:rPr>
              <a:t>Browser User Interface</a:t>
            </a:r>
            <a:endParaRPr lang="en-US" sz="4000" dirty="0">
              <a:solidFill>
                <a:schemeClr val="accent1"/>
              </a:solidFill>
              <a:latin typeface="Roboto" pitchFamily="2" charset="0"/>
              <a:ea typeface="Roboto" pitchFamily="2" charset="0"/>
            </a:endParaRPr>
          </a:p>
        </p:txBody>
      </p:sp>
    </p:spTree>
    <p:extLst>
      <p:ext uri="{BB962C8B-B14F-4D97-AF65-F5344CB8AC3E}">
        <p14:creationId xmlns:p14="http://schemas.microsoft.com/office/powerpoint/2010/main" val="146601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981200" y="2407950"/>
            <a:ext cx="9372600" cy="1357151"/>
          </a:xfrm>
        </p:spPr>
        <p:txBody>
          <a:bodyPr>
            <a:normAutofit/>
          </a:bodyPr>
          <a:lstStyle/>
          <a:p>
            <a:pPr marL="0" indent="0">
              <a:buNone/>
            </a:pPr>
            <a:r>
              <a:rPr lang="en-GB" sz="3200" dirty="0" smtClean="0"/>
              <a:t>Explore </a:t>
            </a:r>
            <a:r>
              <a:rPr lang="en-GB" sz="3200" dirty="0"/>
              <a:t>intrinsically what happens behind the scenes in your browser</a:t>
            </a:r>
            <a:endParaRPr lang="en-GB" sz="3200" dirty="0">
              <a:latin typeface="Roboto" pitchFamily="2"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230948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Content Placeholder 2"/>
          <p:cNvSpPr>
            <a:spLocks noGrp="1"/>
          </p:cNvSpPr>
          <p:nvPr>
            <p:ph idx="1"/>
          </p:nvPr>
        </p:nvSpPr>
        <p:spPr>
          <a:xfrm>
            <a:off x="1981200" y="2407950"/>
            <a:ext cx="9372600" cy="3516332"/>
          </a:xfrm>
        </p:spPr>
        <p:txBody>
          <a:bodyPr>
            <a:normAutofit/>
          </a:bodyPr>
          <a:lstStyle/>
          <a:p>
            <a:pPr marL="0" indent="0">
              <a:lnSpc>
                <a:spcPct val="150000"/>
              </a:lnSpc>
              <a:buNone/>
            </a:pPr>
            <a:r>
              <a:rPr lang="en-GB" sz="2800" b="1" i="1" dirty="0" smtClean="0"/>
              <a:t>Knowing makes </a:t>
            </a:r>
            <a:r>
              <a:rPr lang="en-GB" sz="2800" b="1" i="1" dirty="0"/>
              <a:t>you a better web developer</a:t>
            </a:r>
            <a:r>
              <a:rPr lang="en-GB" sz="2800" b="1" i="1" dirty="0" smtClean="0"/>
              <a:t>!</a:t>
            </a:r>
          </a:p>
          <a:p>
            <a:pPr marL="0" indent="0">
              <a:lnSpc>
                <a:spcPct val="150000"/>
              </a:lnSpc>
              <a:buNone/>
            </a:pPr>
            <a:r>
              <a:rPr lang="en-GB" sz="2800" dirty="0" smtClean="0"/>
              <a:t>Learning </a:t>
            </a:r>
            <a:r>
              <a:rPr lang="en-GB" sz="2800" dirty="0"/>
              <a:t>the internals of browser operations helps you make better decisions and know the justifications behind development best practices.</a:t>
            </a:r>
            <a:endParaRPr lang="en-GB" sz="2800" dirty="0" smtClean="0">
              <a:latin typeface="Roboto" pitchFamily="2"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236027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69" y="380999"/>
            <a:ext cx="11664462" cy="2010509"/>
          </a:xfrm>
        </p:spPr>
        <p:txBody>
          <a:bodyPr>
            <a:normAutofit fontScale="90000"/>
          </a:bodyPr>
          <a:lstStyle/>
          <a:p>
            <a:r>
              <a:rPr lang="en-US" b="1" dirty="0" smtClean="0"/>
              <a:t>				LET’S GET STARTED!</a:t>
            </a:r>
            <a:br>
              <a:rPr lang="en-US" b="1" dirty="0" smtClean="0"/>
            </a:br>
            <a:r>
              <a:rPr lang="en-US" b="1" dirty="0" smtClean="0"/>
              <a:t/>
            </a:r>
            <a:br>
              <a:rPr lang="en-US" b="1" dirty="0" smtClean="0"/>
            </a:br>
            <a:r>
              <a:rPr lang="en-US" b="1" dirty="0" smtClean="0"/>
              <a:t>		</a:t>
            </a:r>
            <a:r>
              <a:rPr lang="en-GB" dirty="0" smtClean="0"/>
              <a:t>BROWSER'S </a:t>
            </a:r>
            <a:r>
              <a:rPr lang="en-GB" dirty="0"/>
              <a:t>HIGH LEVEL STRUCTURE</a:t>
            </a:r>
            <a:r>
              <a:rPr lang="en-GB" b="1" dirty="0"/>
              <a:t/>
            </a:r>
            <a:br>
              <a:rPr lang="en-GB" b="1" dirty="0"/>
            </a:br>
            <a:endParaRPr lang="en-US"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0215" y="2098431"/>
            <a:ext cx="9190893" cy="4536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94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509" y="0"/>
            <a:ext cx="9372600" cy="1295400"/>
          </a:xfrm>
        </p:spPr>
        <p:txBody>
          <a:bodyPr/>
          <a:lstStyle/>
          <a:p>
            <a:r>
              <a:rPr lang="en-GB" b="1" dirty="0"/>
              <a:t>WHAT EXACTLY HAPPENS?</a:t>
            </a:r>
          </a:p>
        </p:txBody>
      </p:sp>
      <p:sp>
        <p:nvSpPr>
          <p:cNvPr id="3" name="Content Placeholder 2"/>
          <p:cNvSpPr>
            <a:spLocks noGrp="1"/>
          </p:cNvSpPr>
          <p:nvPr>
            <p:ph idx="1"/>
          </p:nvPr>
        </p:nvSpPr>
        <p:spPr>
          <a:xfrm>
            <a:off x="257908" y="1477107"/>
            <a:ext cx="11711354" cy="5122985"/>
          </a:xfrm>
        </p:spPr>
        <p:txBody>
          <a:bodyPr>
            <a:normAutofit/>
          </a:bodyPr>
          <a:lstStyle/>
          <a:p>
            <a:pPr marL="0" indent="0">
              <a:buNone/>
            </a:pPr>
            <a:r>
              <a:rPr lang="en-GB" sz="3200" dirty="0" smtClean="0"/>
              <a:t>Once </a:t>
            </a:r>
            <a:r>
              <a:rPr lang="en-GB" sz="3200" dirty="0"/>
              <a:t>you have typed the URL/web address into your </a:t>
            </a:r>
            <a:r>
              <a:rPr lang="en-GB" sz="3200" dirty="0" smtClean="0"/>
              <a:t>browser</a:t>
            </a:r>
            <a:r>
              <a:rPr lang="en-GB" sz="3200" dirty="0"/>
              <a:t>, the first thing your browser does is</a:t>
            </a:r>
            <a:r>
              <a:rPr lang="en-GB" sz="3200" dirty="0" smtClean="0"/>
              <a:t>;</a:t>
            </a:r>
          </a:p>
          <a:p>
            <a:pPr marL="0" indent="0">
              <a:buNone/>
            </a:pPr>
            <a:r>
              <a:rPr lang="en-GB" sz="3200" dirty="0" smtClean="0"/>
              <a:t/>
            </a:r>
            <a:br>
              <a:rPr lang="en-GB" sz="3200" dirty="0" smtClean="0"/>
            </a:br>
            <a:r>
              <a:rPr lang="en-GB" sz="3200" b="1" dirty="0" smtClean="0"/>
              <a:t>STEP </a:t>
            </a:r>
            <a:r>
              <a:rPr lang="en-GB" sz="3200" b="1" dirty="0"/>
              <a:t>1: The </a:t>
            </a:r>
            <a:r>
              <a:rPr lang="en-GB" sz="3200" b="1" dirty="0" smtClean="0"/>
              <a:t>browser </a:t>
            </a:r>
            <a:r>
              <a:rPr lang="en-GB" sz="3200" b="1" dirty="0"/>
              <a:t>breaks the URL into three parts</a:t>
            </a:r>
            <a:r>
              <a:rPr lang="en-GB" sz="3200" b="1" dirty="0" smtClean="0"/>
              <a:t>:</a:t>
            </a:r>
            <a:br>
              <a:rPr lang="en-GB" sz="3200" b="1" dirty="0" smtClean="0"/>
            </a:br>
            <a:endParaRPr lang="en-GB" sz="3200" b="1" dirty="0" smtClean="0"/>
          </a:p>
          <a:p>
            <a:r>
              <a:rPr lang="en-GB" sz="3200" dirty="0"/>
              <a:t>1.The</a:t>
            </a:r>
            <a:r>
              <a:rPr lang="en-GB" sz="3200" b="1" dirty="0"/>
              <a:t> protocol </a:t>
            </a:r>
            <a:r>
              <a:rPr lang="en-GB" sz="3200" dirty="0"/>
              <a:t>("http://").The protocol identifies the method (set of rules) by which the resource is transmitted.</a:t>
            </a:r>
          </a:p>
          <a:p>
            <a:r>
              <a:rPr lang="en-GB" sz="3200" dirty="0"/>
              <a:t>2.The </a:t>
            </a:r>
            <a:r>
              <a:rPr lang="en-GB" sz="3200" b="1" dirty="0"/>
              <a:t>domain name </a:t>
            </a:r>
            <a:r>
              <a:rPr lang="en-GB" sz="3200" dirty="0"/>
              <a:t>("</a:t>
            </a:r>
            <a:r>
              <a:rPr lang="en-GB" sz="3200" dirty="0">
                <a:hlinkClick r:id="rId2"/>
              </a:rPr>
              <a:t>www.google.com</a:t>
            </a:r>
            <a:r>
              <a:rPr lang="en-GB" sz="3200" dirty="0"/>
              <a:t> ")</a:t>
            </a:r>
          </a:p>
          <a:p>
            <a:r>
              <a:rPr lang="en-GB" sz="3200" dirty="0"/>
              <a:t>3.The </a:t>
            </a:r>
            <a:r>
              <a:rPr lang="en-GB" sz="3200" b="1" dirty="0"/>
              <a:t>file name </a:t>
            </a:r>
            <a:r>
              <a:rPr lang="en-GB" sz="3200" dirty="0"/>
              <a:t>e.g. ("howbrowserswork1.htm")</a:t>
            </a:r>
          </a:p>
          <a:p>
            <a:pPr marL="0" indent="0">
              <a:buNone/>
            </a:pPr>
            <a:endParaRPr lang="en-GB" sz="3200" dirty="0"/>
          </a:p>
        </p:txBody>
      </p:sp>
    </p:spTree>
    <p:extLst>
      <p:ext uri="{BB962C8B-B14F-4D97-AF65-F5344CB8AC3E}">
        <p14:creationId xmlns:p14="http://schemas.microsoft.com/office/powerpoint/2010/main" val="259246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85" y="2407950"/>
            <a:ext cx="10802815" cy="3516332"/>
          </a:xfrm>
        </p:spPr>
        <p:txBody>
          <a:bodyPr>
            <a:normAutofit/>
          </a:bodyPr>
          <a:lstStyle/>
          <a:p>
            <a:pPr marL="0" indent="0">
              <a:buNone/>
            </a:pPr>
            <a:r>
              <a:rPr lang="en-GB" sz="3600" dirty="0"/>
              <a:t>STEP 2: DNS (Domain Name System) </a:t>
            </a:r>
            <a:r>
              <a:rPr lang="en-GB" sz="3600" dirty="0" smtClean="0"/>
              <a:t>lookup</a:t>
            </a:r>
          </a:p>
          <a:p>
            <a:pPr marL="0" indent="0">
              <a:buNone/>
            </a:pPr>
            <a:endParaRPr lang="en-GB" sz="3600" dirty="0">
              <a:latin typeface="Roboto" pitchFamily="2" charset="0"/>
              <a:ea typeface="Roboto" pitchFamily="2" charset="0"/>
              <a:cs typeface="Times New Roman" panose="02020603050405020304" pitchFamily="18" charset="0"/>
            </a:endParaRPr>
          </a:p>
          <a:p>
            <a:pPr marL="0" indent="0">
              <a:buNone/>
            </a:pPr>
            <a:r>
              <a:rPr lang="en-GB" sz="3600" dirty="0"/>
              <a:t>This means the DNS server translates a domain name into an IP address.</a:t>
            </a:r>
            <a:endParaRPr lang="en-GB" sz="3600" dirty="0">
              <a:latin typeface="Roboto" pitchFamily="2" charset="0"/>
              <a:ea typeface="Roboto" pitchFamily="2" charset="0"/>
              <a:cs typeface="Times New Roman" panose="02020603050405020304" pitchFamily="18" charset="0"/>
            </a:endParaRPr>
          </a:p>
        </p:txBody>
      </p:sp>
      <p:sp>
        <p:nvSpPr>
          <p:cNvPr id="4" name="Title 3"/>
          <p:cNvSpPr>
            <a:spLocks noGrp="1"/>
          </p:cNvSpPr>
          <p:nvPr>
            <p:ph type="title"/>
          </p:nvPr>
        </p:nvSpPr>
        <p:spPr/>
        <p:txBody>
          <a:bodyPr/>
          <a:lstStyle/>
          <a:p>
            <a:r>
              <a:rPr lang="en-GB" dirty="0" smtClean="0"/>
              <a:t>WHAT EXACTLY HAPPENS</a:t>
            </a:r>
            <a:endParaRPr lang="en-GB" dirty="0"/>
          </a:p>
        </p:txBody>
      </p:sp>
    </p:spTree>
    <p:extLst>
      <p:ext uri="{BB962C8B-B14F-4D97-AF65-F5344CB8AC3E}">
        <p14:creationId xmlns:p14="http://schemas.microsoft.com/office/powerpoint/2010/main" val="232265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85" y="2407950"/>
            <a:ext cx="10802815" cy="3516332"/>
          </a:xfrm>
        </p:spPr>
        <p:txBody>
          <a:bodyPr>
            <a:normAutofit/>
          </a:bodyPr>
          <a:lstStyle/>
          <a:p>
            <a:pPr marL="0" indent="0">
              <a:buNone/>
            </a:pPr>
            <a:r>
              <a:rPr lang="en-GB" sz="3600" dirty="0"/>
              <a:t>STEP 3: Request Page</a:t>
            </a:r>
            <a:endParaRPr lang="en-GB" sz="3600" dirty="0">
              <a:latin typeface="Roboto" pitchFamily="2" charset="0"/>
              <a:ea typeface="Roboto" pitchFamily="2" charset="0"/>
              <a:cs typeface="Times New Roman" panose="02020603050405020304" pitchFamily="18" charset="0"/>
            </a:endParaRPr>
          </a:p>
          <a:p>
            <a:pPr marL="0" indent="0">
              <a:buNone/>
            </a:pPr>
            <a:r>
              <a:rPr lang="en-GB" sz="3600" dirty="0"/>
              <a:t>Once the browser has the IP address it sends an </a:t>
            </a:r>
            <a:r>
              <a:rPr lang="en-GB" sz="3600" dirty="0" smtClean="0"/>
              <a:t> HTTP (Hypertext </a:t>
            </a:r>
            <a:r>
              <a:rPr lang="en-GB" sz="3600" dirty="0"/>
              <a:t>Transfer </a:t>
            </a:r>
            <a:r>
              <a:rPr lang="en-GB" sz="3600" dirty="0" smtClean="0"/>
              <a:t>Protocol ) </a:t>
            </a:r>
            <a:r>
              <a:rPr lang="en-GB" sz="3600" dirty="0"/>
              <a:t>request to the web server at that address.</a:t>
            </a:r>
            <a:endParaRPr lang="en-GB" sz="3600" dirty="0">
              <a:latin typeface="Roboto" pitchFamily="2" charset="0"/>
              <a:ea typeface="Roboto" pitchFamily="2" charset="0"/>
              <a:cs typeface="Times New Roman" panose="02020603050405020304" pitchFamily="18" charset="0"/>
            </a:endParaRPr>
          </a:p>
        </p:txBody>
      </p:sp>
      <p:sp>
        <p:nvSpPr>
          <p:cNvPr id="4" name="Title 3"/>
          <p:cNvSpPr>
            <a:spLocks noGrp="1"/>
          </p:cNvSpPr>
          <p:nvPr>
            <p:ph type="title"/>
          </p:nvPr>
        </p:nvSpPr>
        <p:spPr/>
        <p:txBody>
          <a:bodyPr/>
          <a:lstStyle/>
          <a:p>
            <a:r>
              <a:rPr lang="en-GB" dirty="0" smtClean="0"/>
              <a:t>WHAT EXACTLY HAPPENS</a:t>
            </a:r>
            <a:endParaRPr lang="en-GB" dirty="0"/>
          </a:p>
        </p:txBody>
      </p:sp>
    </p:spTree>
    <p:extLst>
      <p:ext uri="{BB962C8B-B14F-4D97-AF65-F5344CB8AC3E}">
        <p14:creationId xmlns:p14="http://schemas.microsoft.com/office/powerpoint/2010/main" val="314027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EF0E57-12D2-4B54-A790-AA6D16759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0</TotalTime>
  <Words>313</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Wireframe Building 16x9</vt:lpstr>
      <vt:lpstr> HOW BROWSERS WORK</vt:lpstr>
      <vt:lpstr> BROWSER’S DEFINED</vt:lpstr>
      <vt:lpstr>PowerPoint Presentation</vt:lpstr>
      <vt:lpstr>objective</vt:lpstr>
      <vt:lpstr>WHY SHOULD YOU CARE?</vt:lpstr>
      <vt:lpstr>    LET’S GET STARTED!    BROWSER'S HIGH LEVEL STRUCTURE </vt:lpstr>
      <vt:lpstr>WHAT EXACTLY HAPPENS?</vt:lpstr>
      <vt:lpstr>WHAT EXACTLY HAPPENS</vt:lpstr>
      <vt:lpstr>WHAT EXACTLY HAPPENS</vt:lpstr>
      <vt:lpstr>WHAT EXACTLY HAPPENS</vt:lpstr>
      <vt:lpstr>WHAT EXACTLY HAPPENS</vt:lpstr>
      <vt:lpstr>WHAT EXACTLY HAPPENS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2015-08-14T07:28:51Z</dcterms:created>
  <dcterms:modified xsi:type="dcterms:W3CDTF">2015-09-07T02:45:28Z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TC030310279991</vt:lpwstr>
  </property>
</Properties>
</file>