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chivo Black" panose="020B0604020202020204" charset="0"/>
      <p:regular r:id="rId15"/>
    </p:embeddedFont>
    <p:embeddedFont>
      <p:font typeface="League Spartan" panose="020B0604020202020204" charset="0"/>
      <p:regular r:id="rId16"/>
    </p:embeddedFont>
    <p:embeddedFont>
      <p:font typeface="Poppins" panose="00000500000000000000" pitchFamily="2" charset="0"/>
      <p:regular r:id="rId17"/>
    </p:embeddedFont>
    <p:embeddedFont>
      <p:font typeface="Poppins Bold" panose="020B0604020202020204" charset="0"/>
      <p:regular r:id="rId18"/>
    </p:embeddedFont>
    <p:embeddedFont>
      <p:font typeface="Poppins Bold Italics" panose="020B0604020202020204" charset="0"/>
      <p:regular r:id="rId19"/>
    </p:embeddedFont>
    <p:embeddedFont>
      <p:font typeface="Poppins Italics" panose="020B0604020202020204" charset="0"/>
      <p:regular r:id="rId20"/>
    </p:embeddedFont>
    <p:embeddedFont>
      <p:font typeface="Roboto" panose="02000000000000000000" pitchFamily="2" charset="0"/>
      <p:regular r:id="rId21"/>
    </p:embeddedFont>
    <p:embeddedFont>
      <p:font typeface="Roboto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A90F3-4361-478B-8411-D4F250C0A067}" v="1" dt="2025-10-28T19:53:10.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0719" autoAdjust="0"/>
  </p:normalViewPr>
  <p:slideViewPr>
    <p:cSldViewPr>
      <p:cViewPr varScale="1">
        <p:scale>
          <a:sx n="39" d="100"/>
          <a:sy n="39"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yn Maurer" userId="84ee7198d1534c23" providerId="LiveId" clId="{7B230672-624F-4838-878F-B4513F1C5644}"/>
    <pc:docChg chg="custSel modSld">
      <pc:chgData name="Jordyn Maurer" userId="84ee7198d1534c23" providerId="LiveId" clId="{7B230672-624F-4838-878F-B4513F1C5644}" dt="2025-10-28T19:54:45.336" v="1854" actId="20577"/>
      <pc:docMkLst>
        <pc:docMk/>
      </pc:docMkLst>
      <pc:sldChg chg="modNotesTx">
        <pc:chgData name="Jordyn Maurer" userId="84ee7198d1534c23" providerId="LiveId" clId="{7B230672-624F-4838-878F-B4513F1C5644}" dt="2025-10-28T19:54:45.336" v="1854" actId="20577"/>
        <pc:sldMkLst>
          <pc:docMk/>
          <pc:sldMk cId="0" sldId="262"/>
        </pc:sldMkLst>
      </pc:sldChg>
      <pc:sldChg chg="modNotesTx">
        <pc:chgData name="Jordyn Maurer" userId="84ee7198d1534c23" providerId="LiveId" clId="{7B230672-624F-4838-878F-B4513F1C5644}" dt="2025-10-21T18:26:16.001" v="1109" actId="20577"/>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28.10.2025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Updated title: “Weighted elastic net regularization yielded an alpha penalty mix most reflective of Ridge regularization”</a:t>
            </a:r>
          </a:p>
          <a:p>
            <a:endParaRPr lang="en-US" dirty="0"/>
          </a:p>
          <a:p>
            <a:r>
              <a:rPr lang="en-US" dirty="0"/>
              <a:t>Caption: </a:t>
            </a:r>
            <a:r>
              <a:rPr lang="en-US" b="0" dirty="0"/>
              <a:t>Figure 1 displays w</a:t>
            </a:r>
            <a:r>
              <a:rPr lang="en-US" dirty="0"/>
              <a:t>eighted Elastic Net 10-fold cross-validation using Mean AUC as the criterion for selecting the optimal alpha value. The results favored Ridge regularization, </a:t>
            </a:r>
            <a:r>
              <a:rPr lang="en-US"/>
              <a:t>indicating zero variable </a:t>
            </a:r>
            <a:r>
              <a:rPr lang="en-US" dirty="0"/>
              <a:t>selection.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Well, I could continue to pursue </a:t>
            </a:r>
            <a:r>
              <a:rPr lang="en-US" dirty="0" err="1"/>
              <a:t>XGBoosting</a:t>
            </a:r>
            <a:r>
              <a:rPr lang="en-US" dirty="0"/>
              <a:t> because it’s a tree-based method designed to handle both nonlinearity and multicollinearity. But, I’m still concerned about moving forward with predictive modeling because of the strong multicollinearity and small predictive power. </a:t>
            </a:r>
          </a:p>
          <a:p>
            <a:r>
              <a:rPr lang="en-US" dirty="0"/>
              <a:t>I think some of this predictive power may be counteracted before </a:t>
            </a:r>
            <a:r>
              <a:rPr lang="en-US" dirty="0" err="1"/>
              <a:t>XGBoosting</a:t>
            </a:r>
            <a:r>
              <a:rPr lang="en-US" dirty="0"/>
              <a:t> after applying an actual resampling technique, like bagging rather than relying on just reweighting, but I want to make sure that I don’t move forward without proper handling of the variables. </a:t>
            </a:r>
          </a:p>
          <a:p>
            <a:r>
              <a:rPr lang="en-US" dirty="0"/>
              <a:t>So, while this was the originally planned next step, I want to make sure it still applies to my dataset after getting results from Lasso and VIF before continuing with my modeling. </a:t>
            </a:r>
          </a:p>
          <a:p>
            <a:r>
              <a:rPr lang="en-US" dirty="0"/>
              <a:t>For now, I’m at a bit of a standstill, but I’m open to any suggestions moving forward and look forward to meeting with Dr. Wang </a:t>
            </a:r>
            <a:r>
              <a:rPr lang="en-US"/>
              <a:t>later this week. </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31777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forsport.com/countermovement-jump-cmj/"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624829" y="3661855"/>
            <a:ext cx="13038343" cy="4352523"/>
          </a:xfrm>
          <a:prstGeom prst="rect">
            <a:avLst/>
          </a:prstGeom>
        </p:spPr>
        <p:txBody>
          <a:bodyPr lIns="0" tIns="0" rIns="0" bIns="0" rtlCol="0" anchor="t">
            <a:spAutoFit/>
          </a:bodyPr>
          <a:lstStyle/>
          <a:p>
            <a:pPr algn="ctr">
              <a:lnSpc>
                <a:spcPts val="11572"/>
              </a:lnSpc>
            </a:pPr>
            <a:r>
              <a:rPr lang="en-US" sz="8265" b="1">
                <a:solidFill>
                  <a:srgbClr val="C8032B"/>
                </a:solidFill>
                <a:latin typeface="League Spartan"/>
                <a:ea typeface="League Spartan"/>
                <a:cs typeface="League Spartan"/>
                <a:sym typeface="League Spartan"/>
              </a:rPr>
              <a:t>SELECTING CMJ METRICS FOR INJURY-RISK CLASSIFICATION </a:t>
            </a:r>
          </a:p>
        </p:txBody>
      </p:sp>
      <p:grpSp>
        <p:nvGrpSpPr>
          <p:cNvPr id="4" name="Group 4"/>
          <p:cNvGrpSpPr/>
          <p:nvPr/>
        </p:nvGrpSpPr>
        <p:grpSpPr>
          <a:xfrm>
            <a:off x="-1130300" y="4057750"/>
            <a:ext cx="3086100" cy="2171499"/>
            <a:chOff x="0" y="0"/>
            <a:chExt cx="812800" cy="571917"/>
          </a:xfrm>
        </p:grpSpPr>
        <p:sp>
          <p:nvSpPr>
            <p:cNvPr id="5" name="Freeform 5"/>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C8032B"/>
            </a:solidFill>
          </p:spPr>
          <p:txBody>
            <a:bodyPr/>
            <a:lstStyle/>
            <a:p>
              <a:endParaRPr lang="en-US"/>
            </a:p>
          </p:txBody>
        </p:sp>
        <p:sp>
          <p:nvSpPr>
            <p:cNvPr id="6" name="TextBox 6"/>
            <p:cNvSpPr txBox="1"/>
            <p:nvPr/>
          </p:nvSpPr>
          <p:spPr>
            <a:xfrm>
              <a:off x="0" y="-47625"/>
              <a:ext cx="812800" cy="61954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627054" y="2607655"/>
            <a:ext cx="9033893" cy="913044"/>
          </a:xfrm>
          <a:prstGeom prst="rect">
            <a:avLst/>
          </a:prstGeom>
        </p:spPr>
        <p:txBody>
          <a:bodyPr lIns="0" tIns="0" rIns="0" bIns="0" rtlCol="0" anchor="t">
            <a:spAutoFit/>
          </a:bodyPr>
          <a:lstStyle/>
          <a:p>
            <a:pPr algn="ctr">
              <a:lnSpc>
                <a:spcPts val="7424"/>
              </a:lnSpc>
            </a:pPr>
            <a:r>
              <a:rPr lang="en-US" sz="5303" b="1">
                <a:solidFill>
                  <a:srgbClr val="303642"/>
                </a:solidFill>
                <a:latin typeface="Roboto Bold"/>
                <a:ea typeface="Roboto Bold"/>
                <a:cs typeface="Roboto Bold"/>
                <a:sym typeface="Roboto Bold"/>
              </a:rPr>
              <a:t>FROM JUMPS TO SIGNALS:</a:t>
            </a:r>
          </a:p>
        </p:txBody>
      </p:sp>
      <p:sp>
        <p:nvSpPr>
          <p:cNvPr id="8" name="TextBox 8"/>
          <p:cNvSpPr txBox="1"/>
          <p:nvPr/>
        </p:nvSpPr>
        <p:spPr>
          <a:xfrm>
            <a:off x="4880587" y="8223928"/>
            <a:ext cx="8526827" cy="551948"/>
          </a:xfrm>
          <a:prstGeom prst="rect">
            <a:avLst/>
          </a:prstGeom>
        </p:spPr>
        <p:txBody>
          <a:bodyPr lIns="0" tIns="0" rIns="0" bIns="0" rtlCol="0" anchor="t">
            <a:spAutoFit/>
          </a:bodyPr>
          <a:lstStyle/>
          <a:p>
            <a:pPr algn="ctr">
              <a:lnSpc>
                <a:spcPts val="4227"/>
              </a:lnSpc>
              <a:spcBef>
                <a:spcPct val="0"/>
              </a:spcBef>
            </a:pPr>
            <a:r>
              <a:rPr lang="en-US" sz="3019">
                <a:solidFill>
                  <a:srgbClr val="303642"/>
                </a:solidFill>
                <a:latin typeface="Poppins"/>
                <a:ea typeface="Poppins"/>
                <a:cs typeface="Poppins"/>
                <a:sym typeface="Poppins"/>
              </a:rPr>
              <a:t>Early Results Presentation</a:t>
            </a:r>
          </a:p>
        </p:txBody>
      </p:sp>
      <p:grpSp>
        <p:nvGrpSpPr>
          <p:cNvPr id="9" name="Group 9"/>
          <p:cNvGrpSpPr/>
          <p:nvPr/>
        </p:nvGrpSpPr>
        <p:grpSpPr>
          <a:xfrm>
            <a:off x="16467343" y="4057750"/>
            <a:ext cx="3086100" cy="2171499"/>
            <a:chOff x="0" y="0"/>
            <a:chExt cx="812800" cy="571917"/>
          </a:xfrm>
        </p:grpSpPr>
        <p:sp>
          <p:nvSpPr>
            <p:cNvPr id="10" name="Freeform 10"/>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C8032B"/>
            </a:solidFill>
          </p:spPr>
          <p:txBody>
            <a:bodyPr/>
            <a:lstStyle/>
            <a:p>
              <a:endParaRPr lang="en-US"/>
            </a:p>
          </p:txBody>
        </p:sp>
        <p:sp>
          <p:nvSpPr>
            <p:cNvPr id="11" name="TextBox 11"/>
            <p:cNvSpPr txBox="1"/>
            <p:nvPr/>
          </p:nvSpPr>
          <p:spPr>
            <a:xfrm>
              <a:off x="0" y="-47625"/>
              <a:ext cx="812800" cy="619542"/>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pSp>
        <p:nvGrpSpPr>
          <p:cNvPr id="3" name="Group 3"/>
          <p:cNvGrpSpPr/>
          <p:nvPr/>
        </p:nvGrpSpPr>
        <p:grpSpPr>
          <a:xfrm>
            <a:off x="-702328" y="4456978"/>
            <a:ext cx="5245100" cy="1332778"/>
            <a:chOff x="0" y="0"/>
            <a:chExt cx="1381426" cy="351020"/>
          </a:xfrm>
        </p:grpSpPr>
        <p:sp>
          <p:nvSpPr>
            <p:cNvPr id="4" name="Freeform 4"/>
            <p:cNvSpPr/>
            <p:nvPr/>
          </p:nvSpPr>
          <p:spPr>
            <a:xfrm>
              <a:off x="0" y="0"/>
              <a:ext cx="1381426" cy="351020"/>
            </a:xfrm>
            <a:custGeom>
              <a:avLst/>
              <a:gdLst/>
              <a:ahLst/>
              <a:cxnLst/>
              <a:rect l="l" t="t" r="r" b="b"/>
              <a:pathLst>
                <a:path w="1381426" h="351020">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C8032B"/>
            </a:solidFill>
          </p:spPr>
          <p:txBody>
            <a:bodyPr/>
            <a:lstStyle/>
            <a:p>
              <a:endParaRPr lang="en-US"/>
            </a:p>
          </p:txBody>
        </p:sp>
        <p:sp>
          <p:nvSpPr>
            <p:cNvPr id="5" name="TextBox 5"/>
            <p:cNvSpPr txBox="1"/>
            <p:nvPr/>
          </p:nvSpPr>
          <p:spPr>
            <a:xfrm>
              <a:off x="0" y="-47625"/>
              <a:ext cx="1381426" cy="39864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45228" y="4456978"/>
            <a:ext cx="5118100" cy="1332778"/>
            <a:chOff x="0" y="0"/>
            <a:chExt cx="1347977" cy="351020"/>
          </a:xfrm>
        </p:grpSpPr>
        <p:sp>
          <p:nvSpPr>
            <p:cNvPr id="7" name="Freeform 7"/>
            <p:cNvSpPr/>
            <p:nvPr/>
          </p:nvSpPr>
          <p:spPr>
            <a:xfrm>
              <a:off x="0" y="0"/>
              <a:ext cx="1347977" cy="351020"/>
            </a:xfrm>
            <a:custGeom>
              <a:avLst/>
              <a:gdLst/>
              <a:ahLst/>
              <a:cxnLst/>
              <a:rect l="l" t="t" r="r" b="b"/>
              <a:pathLst>
                <a:path w="1347977" h="351020">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C8032B"/>
            </a:solidFill>
          </p:spPr>
          <p:txBody>
            <a:bodyPr/>
            <a:lstStyle/>
            <a:p>
              <a:endParaRPr lang="en-US"/>
            </a:p>
          </p:txBody>
        </p:sp>
        <p:sp>
          <p:nvSpPr>
            <p:cNvPr id="8" name="TextBox 8"/>
            <p:cNvSpPr txBox="1"/>
            <p:nvPr/>
          </p:nvSpPr>
          <p:spPr>
            <a:xfrm>
              <a:off x="0" y="-47625"/>
              <a:ext cx="1347977" cy="3986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933297" y="4419239"/>
            <a:ext cx="8421405" cy="1265381"/>
          </a:xfrm>
          <a:prstGeom prst="rect">
            <a:avLst/>
          </a:prstGeom>
        </p:spPr>
        <p:txBody>
          <a:bodyPr lIns="0" tIns="0" rIns="0" bIns="0" rtlCol="0" anchor="t">
            <a:spAutoFit/>
          </a:bodyPr>
          <a:lstStyle/>
          <a:p>
            <a:pPr algn="ctr">
              <a:lnSpc>
                <a:spcPts val="10334"/>
              </a:lnSpc>
            </a:pPr>
            <a:r>
              <a:rPr lang="en-US" sz="7382" b="1">
                <a:solidFill>
                  <a:srgbClr val="C8032B"/>
                </a:solidFill>
                <a:latin typeface="League Spartan"/>
                <a:ea typeface="League Spartan"/>
                <a:cs typeface="League Spartan"/>
                <a:sym typeface="League Spartan"/>
              </a:rPr>
              <a:t>WHAT’S NEXT?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grpSp>
        <p:nvGrpSpPr>
          <p:cNvPr id="3" name="Group 3"/>
          <p:cNvGrpSpPr/>
          <p:nvPr/>
        </p:nvGrpSpPr>
        <p:grpSpPr>
          <a:xfrm>
            <a:off x="11624726" y="9350375"/>
            <a:ext cx="2514600" cy="260350"/>
            <a:chOff x="0" y="0"/>
            <a:chExt cx="662281" cy="68570"/>
          </a:xfrm>
        </p:grpSpPr>
        <p:sp>
          <p:nvSpPr>
            <p:cNvPr id="4" name="Freeform 4"/>
            <p:cNvSpPr/>
            <p:nvPr/>
          </p:nvSpPr>
          <p:spPr>
            <a:xfrm>
              <a:off x="0" y="0"/>
              <a:ext cx="662281" cy="68570"/>
            </a:xfrm>
            <a:custGeom>
              <a:avLst/>
              <a:gdLst/>
              <a:ahLst/>
              <a:cxnLst/>
              <a:rect l="l" t="t" r="r" b="b"/>
              <a:pathLst>
                <a:path w="662281" h="68570">
                  <a:moveTo>
                    <a:pt x="0" y="0"/>
                  </a:moveTo>
                  <a:lnTo>
                    <a:pt x="662281" y="0"/>
                  </a:lnTo>
                  <a:lnTo>
                    <a:pt x="662281" y="68570"/>
                  </a:lnTo>
                  <a:lnTo>
                    <a:pt x="0" y="68570"/>
                  </a:lnTo>
                  <a:close/>
                </a:path>
              </a:pathLst>
            </a:custGeom>
            <a:solidFill>
              <a:srgbClr val="C8032B"/>
            </a:solidFill>
          </p:spPr>
          <p:txBody>
            <a:bodyPr/>
            <a:lstStyle/>
            <a:p>
              <a:endParaRPr lang="en-US"/>
            </a:p>
          </p:txBody>
        </p:sp>
        <p:sp>
          <p:nvSpPr>
            <p:cNvPr id="5" name="TextBox 5"/>
            <p:cNvSpPr txBox="1"/>
            <p:nvPr/>
          </p:nvSpPr>
          <p:spPr>
            <a:xfrm>
              <a:off x="0" y="-47625"/>
              <a:ext cx="662281" cy="11619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1624726" y="1726528"/>
            <a:ext cx="5374013" cy="912915"/>
          </a:xfrm>
          <a:prstGeom prst="rect">
            <a:avLst/>
          </a:prstGeom>
        </p:spPr>
        <p:txBody>
          <a:bodyPr lIns="0" tIns="0" rIns="0" bIns="0" rtlCol="0" anchor="t">
            <a:spAutoFit/>
          </a:bodyPr>
          <a:lstStyle/>
          <a:p>
            <a:pPr algn="l">
              <a:lnSpc>
                <a:spcPts val="7431"/>
              </a:lnSpc>
            </a:pPr>
            <a:r>
              <a:rPr lang="en-US" sz="5308">
                <a:solidFill>
                  <a:srgbClr val="C8032B"/>
                </a:solidFill>
                <a:latin typeface="League Spartan"/>
                <a:ea typeface="League Spartan"/>
                <a:cs typeface="League Spartan"/>
                <a:sym typeface="League Spartan"/>
              </a:rPr>
              <a:t>XGBOOSTING</a:t>
            </a:r>
          </a:p>
        </p:txBody>
      </p:sp>
      <p:sp>
        <p:nvSpPr>
          <p:cNvPr id="7" name="TextBox 7"/>
          <p:cNvSpPr txBox="1"/>
          <p:nvPr/>
        </p:nvSpPr>
        <p:spPr>
          <a:xfrm>
            <a:off x="11624726" y="914400"/>
            <a:ext cx="5634574" cy="897853"/>
          </a:xfrm>
          <a:prstGeom prst="rect">
            <a:avLst/>
          </a:prstGeom>
        </p:spPr>
        <p:txBody>
          <a:bodyPr lIns="0" tIns="0" rIns="0" bIns="0" rtlCol="0" anchor="t">
            <a:spAutoFit/>
          </a:bodyPr>
          <a:lstStyle/>
          <a:p>
            <a:pPr algn="l">
              <a:lnSpc>
                <a:spcPts val="7212"/>
              </a:lnSpc>
            </a:pPr>
            <a:r>
              <a:rPr lang="en-US" sz="5151">
                <a:solidFill>
                  <a:srgbClr val="000000"/>
                </a:solidFill>
                <a:latin typeface="Roboto"/>
                <a:ea typeface="Roboto"/>
                <a:cs typeface="Roboto"/>
                <a:sym typeface="Roboto"/>
              </a:rPr>
              <a:t>PREDICTION WITH </a:t>
            </a:r>
          </a:p>
        </p:txBody>
      </p:sp>
      <p:sp>
        <p:nvSpPr>
          <p:cNvPr id="8" name="TextBox 8"/>
          <p:cNvSpPr txBox="1"/>
          <p:nvPr/>
        </p:nvSpPr>
        <p:spPr>
          <a:xfrm>
            <a:off x="11624726" y="2783439"/>
            <a:ext cx="5634574" cy="2232000"/>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While Lasso reduced the model to 43 predictors, linear performance remained weak (AUC 0.52), suggesting that injury risk likely depends on</a:t>
            </a:r>
            <a:r>
              <a:rPr lang="en-US" sz="2125" b="1">
                <a:solidFill>
                  <a:srgbClr val="000000"/>
                </a:solidFill>
                <a:latin typeface="Poppins Bold"/>
                <a:ea typeface="Poppins Bold"/>
                <a:cs typeface="Poppins Bold"/>
                <a:sym typeface="Poppins Bold"/>
              </a:rPr>
              <a:t> non-linear interactions</a:t>
            </a:r>
            <a:r>
              <a:rPr lang="en-US" sz="2125">
                <a:solidFill>
                  <a:srgbClr val="000000"/>
                </a:solidFill>
                <a:latin typeface="Poppins"/>
                <a:ea typeface="Poppins"/>
                <a:cs typeface="Poppins"/>
                <a:sym typeface="Poppins"/>
              </a:rPr>
              <a:t> that linear models cannot capture. </a:t>
            </a:r>
          </a:p>
        </p:txBody>
      </p:sp>
      <p:sp>
        <p:nvSpPr>
          <p:cNvPr id="9" name="TextBox 9"/>
          <p:cNvSpPr txBox="1"/>
          <p:nvPr/>
        </p:nvSpPr>
        <p:spPr>
          <a:xfrm>
            <a:off x="11494446" y="6754832"/>
            <a:ext cx="5634574" cy="1860525"/>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The next step applies </a:t>
            </a:r>
            <a:r>
              <a:rPr lang="en-US" sz="2125" b="1">
                <a:solidFill>
                  <a:srgbClr val="000000"/>
                </a:solidFill>
                <a:latin typeface="Poppins Bold"/>
                <a:ea typeface="Poppins Bold"/>
                <a:cs typeface="Poppins Bold"/>
                <a:sym typeface="Poppins Bold"/>
              </a:rPr>
              <a:t>XGBoost</a:t>
            </a:r>
            <a:r>
              <a:rPr lang="en-US" sz="2125">
                <a:solidFill>
                  <a:srgbClr val="000000"/>
                </a:solidFill>
                <a:latin typeface="Poppins"/>
                <a:ea typeface="Poppins"/>
                <a:cs typeface="Poppins"/>
                <a:sym typeface="Poppins"/>
              </a:rPr>
              <a:t>, a tree-based method designed to handle both nonlinearity and multicollinearity more effectively (Chen &amp; Guestrin, 2016; Pham &amp; Ho, 2021).</a:t>
            </a:r>
          </a:p>
        </p:txBody>
      </p:sp>
      <p:grpSp>
        <p:nvGrpSpPr>
          <p:cNvPr id="10" name="Group 10"/>
          <p:cNvGrpSpPr/>
          <p:nvPr/>
        </p:nvGrpSpPr>
        <p:grpSpPr>
          <a:xfrm>
            <a:off x="806450" y="806450"/>
            <a:ext cx="6990015" cy="8674100"/>
            <a:chOff x="0" y="0"/>
            <a:chExt cx="1840992" cy="2284537"/>
          </a:xfrm>
        </p:grpSpPr>
        <p:sp>
          <p:nvSpPr>
            <p:cNvPr id="11" name="Freeform 11"/>
            <p:cNvSpPr/>
            <p:nvPr/>
          </p:nvSpPr>
          <p:spPr>
            <a:xfrm>
              <a:off x="0" y="0"/>
              <a:ext cx="1840992" cy="2284537"/>
            </a:xfrm>
            <a:custGeom>
              <a:avLst/>
              <a:gdLst/>
              <a:ahLst/>
              <a:cxnLst/>
              <a:rect l="l" t="t" r="r" b="b"/>
              <a:pathLst>
                <a:path w="1840992" h="2284537">
                  <a:moveTo>
                    <a:pt x="56486" y="0"/>
                  </a:moveTo>
                  <a:lnTo>
                    <a:pt x="1784506" y="0"/>
                  </a:lnTo>
                  <a:cubicBezTo>
                    <a:pt x="1799487" y="0"/>
                    <a:pt x="1813854" y="5951"/>
                    <a:pt x="1824447" y="16544"/>
                  </a:cubicBezTo>
                  <a:cubicBezTo>
                    <a:pt x="1835041" y="27138"/>
                    <a:pt x="1840992" y="41505"/>
                    <a:pt x="1840992" y="56486"/>
                  </a:cubicBezTo>
                  <a:lnTo>
                    <a:pt x="1840992" y="2228051"/>
                  </a:lnTo>
                  <a:cubicBezTo>
                    <a:pt x="1840992" y="2243032"/>
                    <a:pt x="1835041" y="2257399"/>
                    <a:pt x="1824447" y="2267992"/>
                  </a:cubicBezTo>
                  <a:cubicBezTo>
                    <a:pt x="1813854" y="2278586"/>
                    <a:pt x="1799487" y="2284537"/>
                    <a:pt x="1784506" y="2284537"/>
                  </a:cubicBezTo>
                  <a:lnTo>
                    <a:pt x="56486" y="2284537"/>
                  </a:lnTo>
                  <a:cubicBezTo>
                    <a:pt x="41505" y="2284537"/>
                    <a:pt x="27138" y="2278586"/>
                    <a:pt x="16544" y="2267992"/>
                  </a:cubicBezTo>
                  <a:cubicBezTo>
                    <a:pt x="5951" y="2257399"/>
                    <a:pt x="0" y="2243032"/>
                    <a:pt x="0" y="2228051"/>
                  </a:cubicBezTo>
                  <a:lnTo>
                    <a:pt x="0" y="56486"/>
                  </a:lnTo>
                  <a:cubicBezTo>
                    <a:pt x="0" y="41505"/>
                    <a:pt x="5951" y="27138"/>
                    <a:pt x="16544" y="16544"/>
                  </a:cubicBezTo>
                  <a:cubicBezTo>
                    <a:pt x="27138" y="5951"/>
                    <a:pt x="41505" y="0"/>
                    <a:pt x="56486" y="0"/>
                  </a:cubicBezTo>
                  <a:close/>
                </a:path>
              </a:pathLst>
            </a:custGeom>
            <a:solidFill>
              <a:srgbClr val="C8032B"/>
            </a:solidFill>
          </p:spPr>
          <p:txBody>
            <a:bodyPr/>
            <a:lstStyle/>
            <a:p>
              <a:endParaRPr lang="en-US"/>
            </a:p>
          </p:txBody>
        </p:sp>
        <p:sp>
          <p:nvSpPr>
            <p:cNvPr id="12" name="TextBox 12"/>
            <p:cNvSpPr txBox="1"/>
            <p:nvPr/>
          </p:nvSpPr>
          <p:spPr>
            <a:xfrm>
              <a:off x="0" y="-47625"/>
              <a:ext cx="1840992" cy="2332162"/>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525225" y="1942255"/>
            <a:ext cx="5311138" cy="2137226"/>
          </a:xfrm>
          <a:prstGeom prst="rect">
            <a:avLst/>
          </a:prstGeom>
        </p:spPr>
        <p:txBody>
          <a:bodyPr lIns="0" tIns="0" rIns="0" bIns="0" rtlCol="0" anchor="t">
            <a:spAutoFit/>
          </a:bodyPr>
          <a:lstStyle/>
          <a:p>
            <a:pPr marL="373992" lvl="1" indent="-186996" algn="l">
              <a:lnSpc>
                <a:spcPts val="2425"/>
              </a:lnSpc>
              <a:buFont typeface="Arial"/>
              <a:buChar char="•"/>
            </a:pPr>
            <a:r>
              <a:rPr lang="en-US" sz="1732">
                <a:solidFill>
                  <a:srgbClr val="FFFFFF"/>
                </a:solidFill>
                <a:latin typeface="Poppins"/>
                <a:ea typeface="Poppins"/>
                <a:cs typeface="Poppins"/>
                <a:sym typeface="Poppins"/>
              </a:rPr>
              <a:t>We will first address imbalance using XGBoost’s built-in </a:t>
            </a:r>
            <a:r>
              <a:rPr lang="en-US" sz="1732" b="1" i="1">
                <a:solidFill>
                  <a:srgbClr val="FFFFFF"/>
                </a:solidFill>
                <a:latin typeface="Poppins Bold Italics"/>
                <a:ea typeface="Poppins Bold Italics"/>
                <a:cs typeface="Poppins Bold Italics"/>
                <a:sym typeface="Poppins Bold Italics"/>
              </a:rPr>
              <a:t>scale_pos_weight</a:t>
            </a:r>
            <a:r>
              <a:rPr lang="en-US" sz="1732">
                <a:solidFill>
                  <a:srgbClr val="FFFFFF"/>
                </a:solidFill>
                <a:latin typeface="Poppins"/>
                <a:ea typeface="Poppins"/>
                <a:cs typeface="Poppins"/>
                <a:sym typeface="Poppins"/>
              </a:rPr>
              <a:t> parameter to upweight injured jumps (xgboost developers, 2025).</a:t>
            </a:r>
          </a:p>
          <a:p>
            <a:pPr marL="373992" lvl="1" indent="-186996" algn="l">
              <a:lnSpc>
                <a:spcPts val="2425"/>
              </a:lnSpc>
              <a:buFont typeface="Arial"/>
              <a:buChar char="•"/>
            </a:pPr>
            <a:r>
              <a:rPr lang="en-US" sz="1732">
                <a:solidFill>
                  <a:srgbClr val="FFFFFF"/>
                </a:solidFill>
                <a:latin typeface="Poppins"/>
                <a:ea typeface="Poppins"/>
                <a:cs typeface="Poppins"/>
                <a:sym typeface="Poppins"/>
              </a:rPr>
              <a:t>If performance remains poor, we’ll implement a </a:t>
            </a:r>
            <a:r>
              <a:rPr lang="en-US" sz="1732" b="1">
                <a:solidFill>
                  <a:srgbClr val="FFFFFF"/>
                </a:solidFill>
                <a:latin typeface="Poppins Bold"/>
                <a:ea typeface="Poppins Bold"/>
                <a:cs typeface="Poppins Bold"/>
                <a:sym typeface="Poppins Bold"/>
              </a:rPr>
              <a:t>bagging approach</a:t>
            </a:r>
            <a:r>
              <a:rPr lang="en-US" sz="1732">
                <a:solidFill>
                  <a:srgbClr val="FFFFFF"/>
                </a:solidFill>
                <a:latin typeface="Poppins"/>
                <a:ea typeface="Poppins"/>
                <a:cs typeface="Poppins"/>
                <a:sym typeface="Poppins"/>
              </a:rPr>
              <a:t> to further balance the data (Lövdal et al., 2021). </a:t>
            </a:r>
          </a:p>
        </p:txBody>
      </p:sp>
      <p:grpSp>
        <p:nvGrpSpPr>
          <p:cNvPr id="14" name="Group 14"/>
          <p:cNvGrpSpPr/>
          <p:nvPr/>
        </p:nvGrpSpPr>
        <p:grpSpPr>
          <a:xfrm>
            <a:off x="6862333" y="1606753"/>
            <a:ext cx="1868266" cy="186826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6862333" y="4210291"/>
            <a:ext cx="1868266" cy="186826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6862333" y="6811982"/>
            <a:ext cx="1868266" cy="186826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6977048" y="1901472"/>
            <a:ext cx="1638836" cy="1335977"/>
          </a:xfrm>
          <a:prstGeom prst="rect">
            <a:avLst/>
          </a:prstGeom>
        </p:spPr>
        <p:txBody>
          <a:bodyPr lIns="0" tIns="0" rIns="0" bIns="0" rtlCol="0" anchor="t">
            <a:spAutoFit/>
          </a:bodyPr>
          <a:lstStyle/>
          <a:p>
            <a:pPr algn="ctr">
              <a:lnSpc>
                <a:spcPts val="11002"/>
              </a:lnSpc>
            </a:pPr>
            <a:r>
              <a:rPr lang="en-US" sz="7859">
                <a:solidFill>
                  <a:srgbClr val="000000"/>
                </a:solidFill>
                <a:latin typeface="League Spartan"/>
                <a:ea typeface="League Spartan"/>
                <a:cs typeface="League Spartan"/>
                <a:sym typeface="League Spartan"/>
              </a:rPr>
              <a:t>1</a:t>
            </a:r>
          </a:p>
        </p:txBody>
      </p:sp>
      <p:sp>
        <p:nvSpPr>
          <p:cNvPr id="24" name="TextBox 24"/>
          <p:cNvSpPr txBox="1"/>
          <p:nvPr/>
        </p:nvSpPr>
        <p:spPr>
          <a:xfrm>
            <a:off x="6977048" y="4495485"/>
            <a:ext cx="1638836" cy="1335977"/>
          </a:xfrm>
          <a:prstGeom prst="rect">
            <a:avLst/>
          </a:prstGeom>
        </p:spPr>
        <p:txBody>
          <a:bodyPr lIns="0" tIns="0" rIns="0" bIns="0" rtlCol="0" anchor="t">
            <a:spAutoFit/>
          </a:bodyPr>
          <a:lstStyle/>
          <a:p>
            <a:pPr algn="ctr">
              <a:lnSpc>
                <a:spcPts val="11002"/>
              </a:lnSpc>
            </a:pPr>
            <a:r>
              <a:rPr lang="en-US" sz="7859" b="1">
                <a:solidFill>
                  <a:srgbClr val="000000"/>
                </a:solidFill>
                <a:latin typeface="League Spartan"/>
                <a:ea typeface="League Spartan"/>
                <a:cs typeface="League Spartan"/>
                <a:sym typeface="League Spartan"/>
              </a:rPr>
              <a:t>2</a:t>
            </a:r>
          </a:p>
        </p:txBody>
      </p:sp>
      <p:sp>
        <p:nvSpPr>
          <p:cNvPr id="25" name="TextBox 25"/>
          <p:cNvSpPr txBox="1"/>
          <p:nvPr/>
        </p:nvSpPr>
        <p:spPr>
          <a:xfrm>
            <a:off x="6977048" y="7097732"/>
            <a:ext cx="1638836" cy="1335977"/>
          </a:xfrm>
          <a:prstGeom prst="rect">
            <a:avLst/>
          </a:prstGeom>
        </p:spPr>
        <p:txBody>
          <a:bodyPr lIns="0" tIns="0" rIns="0" bIns="0" rtlCol="0" anchor="t">
            <a:spAutoFit/>
          </a:bodyPr>
          <a:lstStyle/>
          <a:p>
            <a:pPr algn="ctr">
              <a:lnSpc>
                <a:spcPts val="11002"/>
              </a:lnSpc>
            </a:pPr>
            <a:r>
              <a:rPr lang="en-US" sz="7859">
                <a:solidFill>
                  <a:srgbClr val="000000"/>
                </a:solidFill>
                <a:latin typeface="League Spartan"/>
                <a:ea typeface="League Spartan"/>
                <a:cs typeface="League Spartan"/>
                <a:sym typeface="League Spartan"/>
              </a:rPr>
              <a:t>3</a:t>
            </a:r>
          </a:p>
        </p:txBody>
      </p:sp>
      <p:sp>
        <p:nvSpPr>
          <p:cNvPr id="26" name="TextBox 26"/>
          <p:cNvSpPr txBox="1"/>
          <p:nvPr/>
        </p:nvSpPr>
        <p:spPr>
          <a:xfrm>
            <a:off x="1525225" y="1355734"/>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Handle Class Imbalance</a:t>
            </a:r>
          </a:p>
        </p:txBody>
      </p:sp>
      <p:sp>
        <p:nvSpPr>
          <p:cNvPr id="27" name="TextBox 27"/>
          <p:cNvSpPr txBox="1"/>
          <p:nvPr/>
        </p:nvSpPr>
        <p:spPr>
          <a:xfrm>
            <a:off x="1398795" y="4539870"/>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Build the Model</a:t>
            </a:r>
          </a:p>
        </p:txBody>
      </p:sp>
      <p:sp>
        <p:nvSpPr>
          <p:cNvPr id="28" name="TextBox 28"/>
          <p:cNvSpPr txBox="1"/>
          <p:nvPr/>
        </p:nvSpPr>
        <p:spPr>
          <a:xfrm>
            <a:off x="1577164" y="5095875"/>
            <a:ext cx="4856091" cy="648786"/>
          </a:xfrm>
          <a:prstGeom prst="rect">
            <a:avLst/>
          </a:prstGeom>
        </p:spPr>
        <p:txBody>
          <a:bodyPr lIns="0" tIns="0" rIns="0" bIns="0" rtlCol="0" anchor="t">
            <a:spAutoFit/>
          </a:bodyPr>
          <a:lstStyle/>
          <a:p>
            <a:pPr marL="395581" lvl="1" indent="-197791" algn="l">
              <a:lnSpc>
                <a:spcPts val="2565"/>
              </a:lnSpc>
              <a:buFont typeface="Arial"/>
              <a:buChar char="•"/>
            </a:pPr>
            <a:r>
              <a:rPr lang="en-US" sz="1832">
                <a:solidFill>
                  <a:srgbClr val="FFFFFF"/>
                </a:solidFill>
                <a:latin typeface="Poppins"/>
                <a:ea typeface="Poppins"/>
                <a:cs typeface="Poppins"/>
                <a:sym typeface="Poppins"/>
              </a:rPr>
              <a:t>Train an </a:t>
            </a:r>
            <a:r>
              <a:rPr lang="en-US" sz="1832" b="1">
                <a:solidFill>
                  <a:srgbClr val="FFFFFF"/>
                </a:solidFill>
                <a:latin typeface="Poppins Bold"/>
                <a:ea typeface="Poppins Bold"/>
                <a:cs typeface="Poppins Bold"/>
                <a:sym typeface="Poppins Bold"/>
              </a:rPr>
              <a:t>XGBoost classifier</a:t>
            </a:r>
            <a:r>
              <a:rPr lang="en-US" sz="1832">
                <a:solidFill>
                  <a:srgbClr val="FFFFFF"/>
                </a:solidFill>
                <a:latin typeface="Poppins"/>
                <a:ea typeface="Poppins"/>
                <a:cs typeface="Poppins"/>
                <a:sym typeface="Poppins"/>
              </a:rPr>
              <a:t> using the 43 Lasso-selected features,</a:t>
            </a:r>
          </a:p>
        </p:txBody>
      </p:sp>
      <p:sp>
        <p:nvSpPr>
          <p:cNvPr id="29" name="TextBox 29"/>
          <p:cNvSpPr txBox="1"/>
          <p:nvPr/>
        </p:nvSpPr>
        <p:spPr>
          <a:xfrm>
            <a:off x="1577164" y="6536097"/>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Evaluate &amp; Interpret</a:t>
            </a:r>
          </a:p>
        </p:txBody>
      </p:sp>
      <p:sp>
        <p:nvSpPr>
          <p:cNvPr id="30" name="TextBox 30"/>
          <p:cNvSpPr txBox="1"/>
          <p:nvPr/>
        </p:nvSpPr>
        <p:spPr>
          <a:xfrm>
            <a:off x="1525225" y="7125966"/>
            <a:ext cx="4856091" cy="1944186"/>
          </a:xfrm>
          <a:prstGeom prst="rect">
            <a:avLst/>
          </a:prstGeom>
        </p:spPr>
        <p:txBody>
          <a:bodyPr lIns="0" tIns="0" rIns="0" bIns="0" rtlCol="0" anchor="t">
            <a:spAutoFit/>
          </a:bodyPr>
          <a:lstStyle/>
          <a:p>
            <a:pPr marL="395581" lvl="1" indent="-197791" algn="l">
              <a:lnSpc>
                <a:spcPts val="2565"/>
              </a:lnSpc>
              <a:buFont typeface="Arial"/>
              <a:buChar char="•"/>
            </a:pPr>
            <a:r>
              <a:rPr lang="en-US" sz="1832">
                <a:solidFill>
                  <a:srgbClr val="FFFFFF"/>
                </a:solidFill>
                <a:latin typeface="Poppins"/>
                <a:ea typeface="Poppins"/>
                <a:cs typeface="Poppins"/>
                <a:sym typeface="Poppins"/>
              </a:rPr>
              <a:t>Use cross-validation to optimize parameters (learning rate, depth, trees)</a:t>
            </a:r>
          </a:p>
          <a:p>
            <a:pPr marL="395581" lvl="1" indent="-197791" algn="l">
              <a:lnSpc>
                <a:spcPts val="2565"/>
              </a:lnSpc>
              <a:buFont typeface="Arial"/>
              <a:buChar char="•"/>
            </a:pPr>
            <a:r>
              <a:rPr lang="en-US" sz="1832">
                <a:solidFill>
                  <a:srgbClr val="FFFFFF"/>
                </a:solidFill>
                <a:latin typeface="Poppins"/>
                <a:ea typeface="Poppins"/>
                <a:cs typeface="Poppins"/>
                <a:sym typeface="Poppins"/>
              </a:rPr>
              <a:t>Assess </a:t>
            </a:r>
            <a:r>
              <a:rPr lang="en-US" sz="1832" b="1">
                <a:solidFill>
                  <a:srgbClr val="FFFFFF"/>
                </a:solidFill>
                <a:latin typeface="Poppins Bold"/>
                <a:ea typeface="Poppins Bold"/>
                <a:cs typeface="Poppins Bold"/>
                <a:sym typeface="Poppins Bold"/>
              </a:rPr>
              <a:t>AUC, precision, and F1 score</a:t>
            </a:r>
            <a:r>
              <a:rPr lang="en-US" sz="1832">
                <a:solidFill>
                  <a:srgbClr val="FFFFFF"/>
                </a:solidFill>
                <a:latin typeface="Poppins"/>
                <a:ea typeface="Poppins"/>
                <a:cs typeface="Poppins"/>
                <a:sym typeface="Poppins"/>
              </a:rPr>
              <a:t> and apply </a:t>
            </a:r>
            <a:r>
              <a:rPr lang="en-US" sz="1832" b="1">
                <a:solidFill>
                  <a:srgbClr val="FFFFFF"/>
                </a:solidFill>
                <a:latin typeface="Poppins Bold"/>
                <a:ea typeface="Poppins Bold"/>
                <a:cs typeface="Poppins Bold"/>
                <a:sym typeface="Poppins Bold"/>
              </a:rPr>
              <a:t>SHAP values</a:t>
            </a:r>
            <a:r>
              <a:rPr lang="en-US" sz="1832">
                <a:solidFill>
                  <a:srgbClr val="FFFFFF"/>
                </a:solidFill>
                <a:latin typeface="Poppins"/>
                <a:ea typeface="Poppins"/>
                <a:cs typeface="Poppins"/>
                <a:sym typeface="Poppins"/>
              </a:rPr>
              <a:t> to identify key predictors influence injury risk</a:t>
            </a:r>
          </a:p>
        </p:txBody>
      </p:sp>
      <p:sp>
        <p:nvSpPr>
          <p:cNvPr id="31" name="TextBox 31"/>
          <p:cNvSpPr txBox="1"/>
          <p:nvPr/>
        </p:nvSpPr>
        <p:spPr>
          <a:xfrm>
            <a:off x="11494446" y="5429837"/>
            <a:ext cx="5634574" cy="1117575"/>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Additionally, our VIF results confirmed that many predictors remain </a:t>
            </a:r>
            <a:r>
              <a:rPr lang="en-US" sz="2125" b="1">
                <a:solidFill>
                  <a:srgbClr val="000000"/>
                </a:solidFill>
                <a:latin typeface="Poppins Bold"/>
                <a:ea typeface="Poppins Bold"/>
                <a:cs typeface="Poppins Bold"/>
                <a:sym typeface="Poppins Bold"/>
              </a:rPr>
              <a:t>highly correlated</a:t>
            </a:r>
            <a:r>
              <a:rPr lang="en-US" sz="2125">
                <a:solidFill>
                  <a:srgbClr val="000000"/>
                </a:solidFill>
                <a:latin typeface="Poppins"/>
                <a:ea typeface="Poppins"/>
                <a:cs typeface="Poppins"/>
                <a:sym typeface="Poppin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pSp>
        <p:nvGrpSpPr>
          <p:cNvPr id="3" name="Group 3"/>
          <p:cNvGrpSpPr/>
          <p:nvPr/>
        </p:nvGrpSpPr>
        <p:grpSpPr>
          <a:xfrm>
            <a:off x="-673958" y="768880"/>
            <a:ext cx="5245100" cy="1332778"/>
            <a:chOff x="0" y="0"/>
            <a:chExt cx="1381426" cy="351020"/>
          </a:xfrm>
        </p:grpSpPr>
        <p:sp>
          <p:nvSpPr>
            <p:cNvPr id="4" name="Freeform 4"/>
            <p:cNvSpPr/>
            <p:nvPr/>
          </p:nvSpPr>
          <p:spPr>
            <a:xfrm>
              <a:off x="0" y="0"/>
              <a:ext cx="1381426" cy="351020"/>
            </a:xfrm>
            <a:custGeom>
              <a:avLst/>
              <a:gdLst/>
              <a:ahLst/>
              <a:cxnLst/>
              <a:rect l="l" t="t" r="r" b="b"/>
              <a:pathLst>
                <a:path w="1381426" h="351020">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C8032B"/>
            </a:solidFill>
          </p:spPr>
          <p:txBody>
            <a:bodyPr/>
            <a:lstStyle/>
            <a:p>
              <a:endParaRPr lang="en-US"/>
            </a:p>
          </p:txBody>
        </p:sp>
        <p:sp>
          <p:nvSpPr>
            <p:cNvPr id="5" name="TextBox 5"/>
            <p:cNvSpPr txBox="1"/>
            <p:nvPr/>
          </p:nvSpPr>
          <p:spPr>
            <a:xfrm>
              <a:off x="0" y="-47625"/>
              <a:ext cx="1381426" cy="39864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45228" y="768880"/>
            <a:ext cx="5118100" cy="1332778"/>
            <a:chOff x="0" y="0"/>
            <a:chExt cx="1347977" cy="351020"/>
          </a:xfrm>
        </p:grpSpPr>
        <p:sp>
          <p:nvSpPr>
            <p:cNvPr id="7" name="Freeform 7"/>
            <p:cNvSpPr/>
            <p:nvPr/>
          </p:nvSpPr>
          <p:spPr>
            <a:xfrm>
              <a:off x="0" y="0"/>
              <a:ext cx="1347977" cy="351020"/>
            </a:xfrm>
            <a:custGeom>
              <a:avLst/>
              <a:gdLst/>
              <a:ahLst/>
              <a:cxnLst/>
              <a:rect l="l" t="t" r="r" b="b"/>
              <a:pathLst>
                <a:path w="1347977" h="351020">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C8032B"/>
            </a:solidFill>
          </p:spPr>
          <p:txBody>
            <a:bodyPr/>
            <a:lstStyle/>
            <a:p>
              <a:endParaRPr lang="en-US"/>
            </a:p>
          </p:txBody>
        </p:sp>
        <p:sp>
          <p:nvSpPr>
            <p:cNvPr id="8" name="TextBox 8"/>
            <p:cNvSpPr txBox="1"/>
            <p:nvPr/>
          </p:nvSpPr>
          <p:spPr>
            <a:xfrm>
              <a:off x="0" y="-47625"/>
              <a:ext cx="1347977" cy="3986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947482" y="885825"/>
            <a:ext cx="8421405" cy="1265381"/>
          </a:xfrm>
          <a:prstGeom prst="rect">
            <a:avLst/>
          </a:prstGeom>
        </p:spPr>
        <p:txBody>
          <a:bodyPr lIns="0" tIns="0" rIns="0" bIns="0" rtlCol="0" anchor="t">
            <a:spAutoFit/>
          </a:bodyPr>
          <a:lstStyle/>
          <a:p>
            <a:pPr algn="ctr">
              <a:lnSpc>
                <a:spcPts val="10334"/>
              </a:lnSpc>
            </a:pPr>
            <a:r>
              <a:rPr lang="en-US" sz="7382" b="1">
                <a:solidFill>
                  <a:srgbClr val="C8032B"/>
                </a:solidFill>
                <a:latin typeface="League Spartan"/>
                <a:ea typeface="League Spartan"/>
                <a:cs typeface="League Spartan"/>
                <a:sym typeface="League Spartan"/>
              </a:rPr>
              <a:t>REFERENCES</a:t>
            </a:r>
          </a:p>
        </p:txBody>
      </p:sp>
      <p:sp>
        <p:nvSpPr>
          <p:cNvPr id="10" name="TextBox 10"/>
          <p:cNvSpPr txBox="1"/>
          <p:nvPr/>
        </p:nvSpPr>
        <p:spPr>
          <a:xfrm>
            <a:off x="1367359" y="2764079"/>
            <a:ext cx="15891941" cy="6790719"/>
          </a:xfrm>
          <a:prstGeom prst="rect">
            <a:avLst/>
          </a:prstGeom>
        </p:spPr>
        <p:txBody>
          <a:bodyPr lIns="0" tIns="0" rIns="0" bIns="0" rtlCol="0" anchor="t">
            <a:spAutoFit/>
          </a:bodyPr>
          <a:lstStyle/>
          <a:p>
            <a:pPr algn="l">
              <a:lnSpc>
                <a:spcPts val="3202"/>
              </a:lnSpc>
            </a:pPr>
            <a:r>
              <a:rPr lang="en-US" sz="2039">
                <a:solidFill>
                  <a:srgbClr val="303642"/>
                </a:solidFill>
                <a:latin typeface="Archivo Black"/>
                <a:ea typeface="Archivo Black"/>
                <a:cs typeface="Archivo Black"/>
                <a:sym typeface="Archivo Black"/>
              </a:rPr>
              <a:t>Chen, T., &amp; Guestrin, C. (2016). XGBoost: A scalable tree boosting system. In Proceedings of the 22nd ACM         SIGKDD International Conference on Knowledge Discovery and Data Mining (pp. 785–794). Association for Computing Machinery.</a:t>
            </a:r>
          </a:p>
          <a:p>
            <a:pPr algn="l">
              <a:lnSpc>
                <a:spcPts val="3202"/>
              </a:lnSpc>
            </a:pPr>
            <a:endParaRPr lang="en-US" sz="2039">
              <a:solidFill>
                <a:srgbClr val="303642"/>
              </a:solidFill>
              <a:latin typeface="Archivo Black"/>
              <a:ea typeface="Archivo Black"/>
              <a:cs typeface="Archivo Black"/>
              <a:sym typeface="Archivo Black"/>
            </a:endParaRPr>
          </a:p>
          <a:p>
            <a:pPr algn="l">
              <a:lnSpc>
                <a:spcPts val="3202"/>
              </a:lnSpc>
            </a:pPr>
            <a:r>
              <a:rPr lang="en-US" sz="2039">
                <a:solidFill>
                  <a:srgbClr val="303642"/>
                </a:solidFill>
                <a:latin typeface="Archivo Black"/>
                <a:ea typeface="Archivo Black"/>
                <a:cs typeface="Archivo Black"/>
                <a:sym typeface="Archivo Black"/>
              </a:rPr>
              <a:t>Hawkin Dynamics. (2021, August). </a:t>
            </a:r>
            <a:r>
              <a:rPr lang="en-US" sz="2039" i="1">
                <a:solidFill>
                  <a:srgbClr val="303642"/>
                </a:solidFill>
                <a:latin typeface="Archivo Black"/>
                <a:ea typeface="Archivo Black"/>
                <a:cs typeface="Archivo Black"/>
                <a:sym typeface="Archivo Black"/>
              </a:rPr>
              <a:t>The countermovement jump playbook</a:t>
            </a:r>
            <a:r>
              <a:rPr lang="en-US" sz="2039">
                <a:solidFill>
                  <a:srgbClr val="303642"/>
                </a:solidFill>
                <a:latin typeface="Archivo Black"/>
                <a:ea typeface="Archivo Black"/>
                <a:cs typeface="Archivo Black"/>
                <a:sym typeface="Archivo Black"/>
              </a:rPr>
              <a:t> (eBook v1). Hawkin Dynamics.</a:t>
            </a:r>
          </a:p>
          <a:p>
            <a:pPr algn="l">
              <a:lnSpc>
                <a:spcPts val="3202"/>
              </a:lnSpc>
            </a:pPr>
            <a:endParaRPr lang="en-US" sz="2039">
              <a:solidFill>
                <a:srgbClr val="303642"/>
              </a:solidFill>
              <a:latin typeface="Archivo Black"/>
              <a:ea typeface="Archivo Black"/>
              <a:cs typeface="Archivo Black"/>
              <a:sym typeface="Archivo Black"/>
            </a:endParaRPr>
          </a:p>
          <a:p>
            <a:pPr algn="l">
              <a:lnSpc>
                <a:spcPts val="3202"/>
              </a:lnSpc>
            </a:pPr>
            <a:r>
              <a:rPr lang="en-US" sz="2039">
                <a:solidFill>
                  <a:srgbClr val="303642"/>
                </a:solidFill>
                <a:latin typeface="Archivo Black"/>
                <a:ea typeface="Archivo Black"/>
                <a:cs typeface="Archivo Black"/>
                <a:sym typeface="Archivo Black"/>
              </a:rPr>
              <a:t>James, G., Witten, D., Hastie, T., &amp; Tibshirani, R. (2021). An introduction to statistical learning: With applications in R (2nd ed.). Springer.</a:t>
            </a:r>
          </a:p>
          <a:p>
            <a:pPr algn="l">
              <a:lnSpc>
                <a:spcPts val="3202"/>
              </a:lnSpc>
            </a:pPr>
            <a:endParaRPr lang="en-US" sz="2039">
              <a:solidFill>
                <a:srgbClr val="303642"/>
              </a:solidFill>
              <a:latin typeface="Archivo Black"/>
              <a:ea typeface="Archivo Black"/>
              <a:cs typeface="Archivo Black"/>
              <a:sym typeface="Archivo Black"/>
            </a:endParaRPr>
          </a:p>
          <a:p>
            <a:pPr algn="l">
              <a:lnSpc>
                <a:spcPts val="3202"/>
              </a:lnSpc>
            </a:pPr>
            <a:r>
              <a:rPr lang="en-US" sz="2039">
                <a:solidFill>
                  <a:srgbClr val="303642"/>
                </a:solidFill>
                <a:latin typeface="Archivo Black"/>
                <a:ea typeface="Archivo Black"/>
                <a:cs typeface="Archivo Black"/>
                <a:sym typeface="Archivo Black"/>
              </a:rPr>
              <a:t>Lövdal, S., den Hartigh, R., &amp; Azzopardi, G. (2021). Injury Prediction in Competitive Runners with Machine Learning. International journal of sports physiology and performance, 16(10), 1522–1531. </a:t>
            </a:r>
          </a:p>
          <a:p>
            <a:pPr algn="l">
              <a:lnSpc>
                <a:spcPts val="3202"/>
              </a:lnSpc>
            </a:pPr>
            <a:endParaRPr lang="en-US" sz="2039">
              <a:solidFill>
                <a:srgbClr val="303642"/>
              </a:solidFill>
              <a:latin typeface="Archivo Black"/>
              <a:ea typeface="Archivo Black"/>
              <a:cs typeface="Archivo Black"/>
              <a:sym typeface="Archivo Black"/>
            </a:endParaRPr>
          </a:p>
          <a:p>
            <a:pPr algn="l">
              <a:lnSpc>
                <a:spcPts val="3202"/>
              </a:lnSpc>
            </a:pPr>
            <a:r>
              <a:rPr lang="en-US" sz="2039">
                <a:solidFill>
                  <a:srgbClr val="303642"/>
                </a:solidFill>
                <a:latin typeface="Archivo Black"/>
                <a:ea typeface="Archivo Black"/>
                <a:cs typeface="Archivo Black"/>
                <a:sym typeface="Archivo Black"/>
              </a:rPr>
              <a:t>Pham, X. T. T., &amp; Ho, T. H. (2021). Using boosting algorithms to predict bank failure: An untold story. International Review of Economics &amp; Finance, 76, 40–54.</a:t>
            </a:r>
          </a:p>
          <a:p>
            <a:pPr algn="l">
              <a:lnSpc>
                <a:spcPts val="3202"/>
              </a:lnSpc>
            </a:pPr>
            <a:endParaRPr lang="en-US" sz="2039">
              <a:solidFill>
                <a:srgbClr val="303642"/>
              </a:solidFill>
              <a:latin typeface="Archivo Black"/>
              <a:ea typeface="Archivo Black"/>
              <a:cs typeface="Archivo Black"/>
              <a:sym typeface="Archivo Black"/>
            </a:endParaRPr>
          </a:p>
          <a:p>
            <a:pPr algn="l">
              <a:lnSpc>
                <a:spcPts val="3202"/>
              </a:lnSpc>
            </a:pPr>
            <a:r>
              <a:rPr lang="en-US" sz="2039">
                <a:solidFill>
                  <a:srgbClr val="303642"/>
                </a:solidFill>
                <a:latin typeface="Archivo Black"/>
                <a:ea typeface="Archivo Black"/>
                <a:cs typeface="Archivo Black"/>
                <a:sym typeface="Archivo Black"/>
              </a:rPr>
              <a:t>Walker, O. (2025, March 17). Countermovement jump (CMJ). Science for Sport. </a:t>
            </a:r>
            <a:r>
              <a:rPr lang="en-US" sz="2039" u="sng">
                <a:solidFill>
                  <a:srgbClr val="303642"/>
                </a:solidFill>
                <a:latin typeface="Archivo Black"/>
                <a:ea typeface="Archivo Black"/>
                <a:cs typeface="Archivo Black"/>
                <a:sym typeface="Archivo Black"/>
                <a:hlinkClick r:id="rId3" tooltip="https://www.scienceforsport.com/countermovement-jump-cmj/"/>
              </a:rPr>
              <a:t>https://www.scienceforsport.com/countermovement-jump-cmj/</a:t>
            </a:r>
            <a:r>
              <a:rPr lang="en-US" sz="2039">
                <a:solidFill>
                  <a:srgbClr val="303642"/>
                </a:solidFill>
                <a:latin typeface="Archivo Black"/>
                <a:ea typeface="Archivo Black"/>
                <a:cs typeface="Archivo Black"/>
                <a:sym typeface="Archivo Black"/>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0" y="0"/>
            <a:ext cx="6792707" cy="10287000"/>
            <a:chOff x="0" y="0"/>
            <a:chExt cx="1789026" cy="2709333"/>
          </a:xfrm>
        </p:grpSpPr>
        <p:sp>
          <p:nvSpPr>
            <p:cNvPr id="4" name="Freeform 4"/>
            <p:cNvSpPr/>
            <p:nvPr/>
          </p:nvSpPr>
          <p:spPr>
            <a:xfrm>
              <a:off x="0" y="0"/>
              <a:ext cx="1789026" cy="2709333"/>
            </a:xfrm>
            <a:custGeom>
              <a:avLst/>
              <a:gdLst/>
              <a:ahLst/>
              <a:cxnLst/>
              <a:rect l="l" t="t" r="r" b="b"/>
              <a:pathLst>
                <a:path w="1789026" h="2709333">
                  <a:moveTo>
                    <a:pt x="0" y="0"/>
                  </a:moveTo>
                  <a:lnTo>
                    <a:pt x="1789026" y="0"/>
                  </a:lnTo>
                  <a:lnTo>
                    <a:pt x="1789026" y="2709333"/>
                  </a:lnTo>
                  <a:lnTo>
                    <a:pt x="0" y="2709333"/>
                  </a:lnTo>
                  <a:close/>
                </a:path>
              </a:pathLst>
            </a:custGeom>
            <a:solidFill>
              <a:srgbClr val="C8032B"/>
            </a:solidFill>
          </p:spPr>
          <p:txBody>
            <a:bodyPr/>
            <a:lstStyle/>
            <a:p>
              <a:endParaRPr lang="en-US"/>
            </a:p>
          </p:txBody>
        </p:sp>
        <p:sp>
          <p:nvSpPr>
            <p:cNvPr id="5" name="TextBox 5"/>
            <p:cNvSpPr txBox="1"/>
            <p:nvPr/>
          </p:nvSpPr>
          <p:spPr>
            <a:xfrm>
              <a:off x="0" y="-47625"/>
              <a:ext cx="1789026"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9631576" y="635863"/>
            <a:ext cx="6708555" cy="9015274"/>
            <a:chOff x="0" y="0"/>
            <a:chExt cx="3663950" cy="4923790"/>
          </a:xfrm>
        </p:grpSpPr>
        <p:sp>
          <p:nvSpPr>
            <p:cNvPr id="7" name="Freeform 7"/>
            <p:cNvSpPr/>
            <p:nvPr/>
          </p:nvSpPr>
          <p:spPr>
            <a:xfrm rot="54000">
              <a:off x="-3676" y="6306"/>
              <a:ext cx="3671301" cy="4909927"/>
            </a:xfrm>
            <a:custGeom>
              <a:avLst/>
              <a:gdLst/>
              <a:ahLst/>
              <a:cxnLst/>
              <a:rect l="l" t="t" r="r" b="b"/>
              <a:pathLst>
                <a:path w="3671301" h="4909927">
                  <a:moveTo>
                    <a:pt x="3668170" y="4496522"/>
                  </a:moveTo>
                  <a:cubicBezTo>
                    <a:pt x="3671302" y="4695887"/>
                    <a:pt x="3512545" y="4858421"/>
                    <a:pt x="3314449" y="4861533"/>
                  </a:cubicBezTo>
                  <a:lnTo>
                    <a:pt x="433175" y="4906795"/>
                  </a:lnTo>
                  <a:cubicBezTo>
                    <a:pt x="233809" y="4909927"/>
                    <a:pt x="71276" y="4751170"/>
                    <a:pt x="68164" y="4553075"/>
                  </a:cubicBezTo>
                  <a:lnTo>
                    <a:pt x="3132" y="413386"/>
                  </a:lnTo>
                  <a:cubicBezTo>
                    <a:pt x="0" y="214021"/>
                    <a:pt x="158757" y="51487"/>
                    <a:pt x="356853" y="48375"/>
                  </a:cubicBezTo>
                  <a:lnTo>
                    <a:pt x="3236857" y="3132"/>
                  </a:lnTo>
                  <a:cubicBezTo>
                    <a:pt x="3436223" y="0"/>
                    <a:pt x="3598756" y="158757"/>
                    <a:pt x="3601868" y="356852"/>
                  </a:cubicBezTo>
                  <a:lnTo>
                    <a:pt x="3668170" y="4496522"/>
                  </a:lnTo>
                  <a:close/>
                </a:path>
              </a:pathLst>
            </a:custGeom>
            <a:blipFill>
              <a:blip r:embed="rId3"/>
              <a:stretch>
                <a:fillRect l="-15980" t="-589" r="-282" b="-8278"/>
              </a:stretch>
            </a:blipFill>
          </p:spPr>
          <p:txBody>
            <a:bodyPr/>
            <a:lstStyle/>
            <a:p>
              <a:endParaRPr lang="en-US"/>
            </a:p>
          </p:txBody>
        </p:sp>
        <p:sp>
          <p:nvSpPr>
            <p:cNvPr id="8" name="Freeform 8"/>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C8032B"/>
            </a:solidFill>
          </p:spPr>
          <p:txBody>
            <a:bodyPr/>
            <a:lstStyle/>
            <a:p>
              <a:endParaRPr lang="en-US"/>
            </a:p>
          </p:txBody>
        </p:sp>
      </p:grpSp>
      <p:sp>
        <p:nvSpPr>
          <p:cNvPr id="9" name="TextBox 9"/>
          <p:cNvSpPr txBox="1"/>
          <p:nvPr/>
        </p:nvSpPr>
        <p:spPr>
          <a:xfrm>
            <a:off x="632456" y="1722136"/>
            <a:ext cx="5634574" cy="2419960"/>
          </a:xfrm>
          <a:prstGeom prst="rect">
            <a:avLst/>
          </a:prstGeom>
        </p:spPr>
        <p:txBody>
          <a:bodyPr lIns="0" tIns="0" rIns="0" bIns="0" rtlCol="0" anchor="t">
            <a:spAutoFit/>
          </a:bodyPr>
          <a:lstStyle/>
          <a:p>
            <a:pPr algn="ctr">
              <a:lnSpc>
                <a:spcPts val="3256"/>
              </a:lnSpc>
              <a:spcBef>
                <a:spcPct val="0"/>
              </a:spcBef>
            </a:pPr>
            <a:r>
              <a:rPr lang="en-US" sz="2325">
                <a:solidFill>
                  <a:srgbClr val="FFFFFF"/>
                </a:solidFill>
                <a:latin typeface="Poppins"/>
                <a:ea typeface="Poppins"/>
                <a:cs typeface="Poppins"/>
                <a:sym typeface="Poppins"/>
              </a:rPr>
              <a:t>The </a:t>
            </a:r>
            <a:r>
              <a:rPr lang="en-US" sz="2325" b="1">
                <a:solidFill>
                  <a:srgbClr val="FFFFFF"/>
                </a:solidFill>
                <a:latin typeface="Poppins Bold"/>
                <a:ea typeface="Poppins Bold"/>
                <a:cs typeface="Poppins Bold"/>
                <a:sym typeface="Poppins Bold"/>
              </a:rPr>
              <a:t>countermovement jump</a:t>
            </a:r>
            <a:r>
              <a:rPr lang="en-US" sz="2325">
                <a:solidFill>
                  <a:srgbClr val="FFFFFF"/>
                </a:solidFill>
                <a:latin typeface="Poppins"/>
                <a:ea typeface="Poppins"/>
                <a:cs typeface="Poppins"/>
                <a:sym typeface="Poppins"/>
              </a:rPr>
              <a:t> </a:t>
            </a:r>
            <a:r>
              <a:rPr lang="en-US" sz="2325" b="1">
                <a:solidFill>
                  <a:srgbClr val="FFFFFF"/>
                </a:solidFill>
                <a:latin typeface="Poppins Bold"/>
                <a:ea typeface="Poppins Bold"/>
                <a:cs typeface="Poppins Bold"/>
                <a:sym typeface="Poppins Bold"/>
              </a:rPr>
              <a:t>(CMJ)</a:t>
            </a:r>
            <a:r>
              <a:rPr lang="en-US" sz="2325">
                <a:solidFill>
                  <a:srgbClr val="FFFFFF"/>
                </a:solidFill>
                <a:latin typeface="Poppins"/>
                <a:ea typeface="Poppins"/>
                <a:cs typeface="Poppins"/>
                <a:sym typeface="Poppins"/>
              </a:rPr>
              <a:t> is a vertical jump that involves a downward movement (countermovement) before an upward leap (Walker, 2025). </a:t>
            </a:r>
          </a:p>
          <a:p>
            <a:pPr algn="ctr">
              <a:lnSpc>
                <a:spcPts val="2976"/>
              </a:lnSpc>
              <a:spcBef>
                <a:spcPct val="0"/>
              </a:spcBef>
            </a:pPr>
            <a:endParaRPr lang="en-US" sz="2325">
              <a:solidFill>
                <a:srgbClr val="FFFFFF"/>
              </a:solidFill>
              <a:latin typeface="Poppins"/>
              <a:ea typeface="Poppins"/>
              <a:cs typeface="Poppins"/>
              <a:sym typeface="Poppins"/>
            </a:endParaRPr>
          </a:p>
        </p:txBody>
      </p:sp>
      <p:sp>
        <p:nvSpPr>
          <p:cNvPr id="10" name="TextBox 10"/>
          <p:cNvSpPr txBox="1"/>
          <p:nvPr/>
        </p:nvSpPr>
        <p:spPr>
          <a:xfrm>
            <a:off x="632456" y="4324724"/>
            <a:ext cx="5634574" cy="2045945"/>
          </a:xfrm>
          <a:prstGeom prst="rect">
            <a:avLst/>
          </a:prstGeom>
        </p:spPr>
        <p:txBody>
          <a:bodyPr lIns="0" tIns="0" rIns="0" bIns="0" rtlCol="0" anchor="t">
            <a:spAutoFit/>
          </a:bodyPr>
          <a:lstStyle/>
          <a:p>
            <a:pPr algn="ctr">
              <a:lnSpc>
                <a:spcPts val="3256"/>
              </a:lnSpc>
              <a:spcBef>
                <a:spcPct val="0"/>
              </a:spcBef>
            </a:pPr>
            <a:r>
              <a:rPr lang="en-US" sz="2325">
                <a:solidFill>
                  <a:srgbClr val="FFFFFF"/>
                </a:solidFill>
                <a:latin typeface="Poppins"/>
                <a:ea typeface="Poppins"/>
                <a:cs typeface="Poppins"/>
                <a:sym typeface="Poppins"/>
              </a:rPr>
              <a:t>A </a:t>
            </a:r>
            <a:r>
              <a:rPr lang="en-US" sz="2325" b="1">
                <a:solidFill>
                  <a:srgbClr val="FFFFFF"/>
                </a:solidFill>
                <a:latin typeface="Poppins Bold"/>
                <a:ea typeface="Poppins Bold"/>
                <a:cs typeface="Poppins Bold"/>
                <a:sym typeface="Poppins Bold"/>
              </a:rPr>
              <a:t>force plate </a:t>
            </a:r>
            <a:r>
              <a:rPr lang="en-US" sz="2325">
                <a:solidFill>
                  <a:srgbClr val="FFFFFF"/>
                </a:solidFill>
                <a:latin typeface="Poppins"/>
                <a:ea typeface="Poppins"/>
                <a:cs typeface="Poppins"/>
                <a:sym typeface="Poppins"/>
              </a:rPr>
              <a:t>is an instrument that allows coaches to detect and measure the force that is produced during physical exercises like the CMJ (Hawkin Dynamics, 2021).</a:t>
            </a:r>
          </a:p>
        </p:txBody>
      </p:sp>
      <p:sp>
        <p:nvSpPr>
          <p:cNvPr id="11" name="TextBox 11"/>
          <p:cNvSpPr txBox="1"/>
          <p:nvPr/>
        </p:nvSpPr>
        <p:spPr>
          <a:xfrm>
            <a:off x="975311" y="550138"/>
            <a:ext cx="4842085" cy="770217"/>
          </a:xfrm>
          <a:prstGeom prst="rect">
            <a:avLst/>
          </a:prstGeom>
        </p:spPr>
        <p:txBody>
          <a:bodyPr lIns="0" tIns="0" rIns="0" bIns="0" rtlCol="0" anchor="t">
            <a:spAutoFit/>
          </a:bodyPr>
          <a:lstStyle/>
          <a:p>
            <a:pPr algn="ctr">
              <a:lnSpc>
                <a:spcPts val="6372"/>
              </a:lnSpc>
            </a:pPr>
            <a:r>
              <a:rPr lang="en-US" sz="4551" b="1" u="sng">
                <a:solidFill>
                  <a:srgbClr val="FFFFFF"/>
                </a:solidFill>
                <a:latin typeface="Roboto Bold"/>
                <a:ea typeface="Roboto Bold"/>
                <a:cs typeface="Roboto Bold"/>
                <a:sym typeface="Roboto Bold"/>
              </a:rPr>
              <a:t>BACKGROUND</a:t>
            </a:r>
          </a:p>
        </p:txBody>
      </p:sp>
      <p:sp>
        <p:nvSpPr>
          <p:cNvPr id="12" name="TextBox 12"/>
          <p:cNvSpPr txBox="1"/>
          <p:nvPr/>
        </p:nvSpPr>
        <p:spPr>
          <a:xfrm>
            <a:off x="632456" y="6763841"/>
            <a:ext cx="5634574" cy="2865095"/>
          </a:xfrm>
          <a:prstGeom prst="rect">
            <a:avLst/>
          </a:prstGeom>
        </p:spPr>
        <p:txBody>
          <a:bodyPr lIns="0" tIns="0" rIns="0" bIns="0" rtlCol="0" anchor="t">
            <a:spAutoFit/>
          </a:bodyPr>
          <a:lstStyle/>
          <a:p>
            <a:pPr algn="ctr">
              <a:lnSpc>
                <a:spcPts val="3256"/>
              </a:lnSpc>
              <a:spcBef>
                <a:spcPct val="0"/>
              </a:spcBef>
            </a:pPr>
            <a:r>
              <a:rPr lang="en-US" sz="2325">
                <a:solidFill>
                  <a:srgbClr val="FFFFFF"/>
                </a:solidFill>
                <a:latin typeface="Poppins"/>
                <a:ea typeface="Poppins"/>
                <a:cs typeface="Poppins"/>
                <a:sym typeface="Poppins"/>
              </a:rPr>
              <a:t>At Denison, our Strength and Conditioning Department uses the force plates to track changes in performance and fatigue in our athletes. Yet, not much is known about how we can use the force plates to track </a:t>
            </a:r>
            <a:r>
              <a:rPr lang="en-US" sz="2325" b="1">
                <a:solidFill>
                  <a:srgbClr val="FFFFFF"/>
                </a:solidFill>
                <a:latin typeface="Poppins Bold"/>
                <a:ea typeface="Poppins Bold"/>
                <a:cs typeface="Poppins Bold"/>
                <a:sym typeface="Poppins Bold"/>
              </a:rPr>
              <a:t>injury prevention.</a:t>
            </a:r>
          </a:p>
        </p:txBody>
      </p:sp>
      <p:sp>
        <p:nvSpPr>
          <p:cNvPr id="13" name="TextBox 13"/>
          <p:cNvSpPr txBox="1"/>
          <p:nvPr/>
        </p:nvSpPr>
        <p:spPr>
          <a:xfrm>
            <a:off x="7651749" y="6801974"/>
            <a:ext cx="5039946" cy="474489"/>
          </a:xfrm>
          <a:prstGeom prst="rect">
            <a:avLst/>
          </a:prstGeom>
        </p:spPr>
        <p:txBody>
          <a:bodyPr lIns="0" tIns="0" rIns="0" bIns="0" rtlCol="0" anchor="t">
            <a:spAutoFit/>
          </a:bodyPr>
          <a:lstStyle/>
          <a:p>
            <a:pPr algn="ctr">
              <a:lnSpc>
                <a:spcPts val="3992"/>
              </a:lnSpc>
            </a:pPr>
            <a:r>
              <a:rPr lang="en-US" sz="2851" b="1" dirty="0">
                <a:solidFill>
                  <a:srgbClr val="FFFFFF"/>
                </a:solidFill>
                <a:highlight>
                  <a:srgbClr val="000000"/>
                </a:highlight>
                <a:latin typeface="Roboto Bold"/>
                <a:ea typeface="Roboto Bold"/>
                <a:cs typeface="Roboto Bold"/>
                <a:sym typeface="Roboto Bold"/>
              </a:rPr>
              <a:t>FORCE PLATE ⟶</a:t>
            </a:r>
          </a:p>
        </p:txBody>
      </p:sp>
      <p:sp>
        <p:nvSpPr>
          <p:cNvPr id="14" name="TextBox 14"/>
          <p:cNvSpPr txBox="1"/>
          <p:nvPr/>
        </p:nvSpPr>
        <p:spPr>
          <a:xfrm>
            <a:off x="7323764" y="4324724"/>
            <a:ext cx="5020504" cy="415691"/>
          </a:xfrm>
          <a:prstGeom prst="rect">
            <a:avLst/>
          </a:prstGeom>
        </p:spPr>
        <p:txBody>
          <a:bodyPr lIns="0" tIns="0" rIns="0" bIns="0" rtlCol="0" anchor="t">
            <a:spAutoFit/>
          </a:bodyPr>
          <a:lstStyle/>
          <a:p>
            <a:pPr algn="ctr">
              <a:lnSpc>
                <a:spcPts val="3515"/>
              </a:lnSpc>
            </a:pPr>
            <a:r>
              <a:rPr lang="en-US" sz="2511" b="1" dirty="0">
                <a:solidFill>
                  <a:srgbClr val="FFFFFF"/>
                </a:solidFill>
                <a:highlight>
                  <a:srgbClr val="000000"/>
                </a:highlight>
                <a:latin typeface="Roboto Bold"/>
                <a:ea typeface="Roboto Bold"/>
                <a:cs typeface="Roboto Bold"/>
                <a:sym typeface="Roboto Bold"/>
              </a:rPr>
              <a:t>COUNTERMOVEMENT JUMP ⟶</a:t>
            </a:r>
          </a:p>
        </p:txBody>
      </p:sp>
      <p:sp>
        <p:nvSpPr>
          <p:cNvPr id="15" name="TextBox 15"/>
          <p:cNvSpPr txBox="1"/>
          <p:nvPr/>
        </p:nvSpPr>
        <p:spPr>
          <a:xfrm>
            <a:off x="8912940" y="9603512"/>
            <a:ext cx="8145827" cy="308743"/>
          </a:xfrm>
          <a:prstGeom prst="rect">
            <a:avLst/>
          </a:prstGeom>
        </p:spPr>
        <p:txBody>
          <a:bodyPr lIns="0" tIns="0" rIns="0" bIns="0" rtlCol="0" anchor="t">
            <a:spAutoFit/>
          </a:bodyPr>
          <a:lstStyle/>
          <a:p>
            <a:pPr algn="ctr">
              <a:lnSpc>
                <a:spcPts val="2407"/>
              </a:lnSpc>
              <a:spcBef>
                <a:spcPct val="0"/>
              </a:spcBef>
            </a:pPr>
            <a:r>
              <a:rPr lang="en-US" sz="1719">
                <a:solidFill>
                  <a:srgbClr val="303642"/>
                </a:solidFill>
                <a:latin typeface="Poppins"/>
                <a:ea typeface="Poppins"/>
                <a:cs typeface="Poppins"/>
                <a:sym typeface="Poppins"/>
              </a:rPr>
              <a:t>@denisonstrength on Instagram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pSp>
        <p:nvGrpSpPr>
          <p:cNvPr id="3" name="Group 3"/>
          <p:cNvGrpSpPr/>
          <p:nvPr/>
        </p:nvGrpSpPr>
        <p:grpSpPr>
          <a:xfrm>
            <a:off x="-702328" y="4456978"/>
            <a:ext cx="5245100" cy="1332778"/>
            <a:chOff x="0" y="0"/>
            <a:chExt cx="1381426" cy="351020"/>
          </a:xfrm>
        </p:grpSpPr>
        <p:sp>
          <p:nvSpPr>
            <p:cNvPr id="4" name="Freeform 4"/>
            <p:cNvSpPr/>
            <p:nvPr/>
          </p:nvSpPr>
          <p:spPr>
            <a:xfrm>
              <a:off x="0" y="0"/>
              <a:ext cx="1381426" cy="351020"/>
            </a:xfrm>
            <a:custGeom>
              <a:avLst/>
              <a:gdLst/>
              <a:ahLst/>
              <a:cxnLst/>
              <a:rect l="l" t="t" r="r" b="b"/>
              <a:pathLst>
                <a:path w="1381426" h="351020">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C8032B"/>
            </a:solidFill>
          </p:spPr>
          <p:txBody>
            <a:bodyPr/>
            <a:lstStyle/>
            <a:p>
              <a:endParaRPr lang="en-US"/>
            </a:p>
          </p:txBody>
        </p:sp>
        <p:sp>
          <p:nvSpPr>
            <p:cNvPr id="5" name="TextBox 5"/>
            <p:cNvSpPr txBox="1"/>
            <p:nvPr/>
          </p:nvSpPr>
          <p:spPr>
            <a:xfrm>
              <a:off x="0" y="-47625"/>
              <a:ext cx="1381426" cy="39864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45228" y="4456978"/>
            <a:ext cx="5118100" cy="1332778"/>
            <a:chOff x="0" y="0"/>
            <a:chExt cx="1347977" cy="351020"/>
          </a:xfrm>
        </p:grpSpPr>
        <p:sp>
          <p:nvSpPr>
            <p:cNvPr id="7" name="Freeform 7"/>
            <p:cNvSpPr/>
            <p:nvPr/>
          </p:nvSpPr>
          <p:spPr>
            <a:xfrm>
              <a:off x="0" y="0"/>
              <a:ext cx="1347977" cy="351020"/>
            </a:xfrm>
            <a:custGeom>
              <a:avLst/>
              <a:gdLst/>
              <a:ahLst/>
              <a:cxnLst/>
              <a:rect l="l" t="t" r="r" b="b"/>
              <a:pathLst>
                <a:path w="1347977" h="351020">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C8032B"/>
            </a:solidFill>
          </p:spPr>
          <p:txBody>
            <a:bodyPr/>
            <a:lstStyle/>
            <a:p>
              <a:endParaRPr lang="en-US"/>
            </a:p>
          </p:txBody>
        </p:sp>
        <p:sp>
          <p:nvSpPr>
            <p:cNvPr id="8" name="TextBox 8"/>
            <p:cNvSpPr txBox="1"/>
            <p:nvPr/>
          </p:nvSpPr>
          <p:spPr>
            <a:xfrm>
              <a:off x="0" y="-47625"/>
              <a:ext cx="1347977" cy="3986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933297" y="2249577"/>
            <a:ext cx="8421405" cy="5683071"/>
          </a:xfrm>
          <a:prstGeom prst="rect">
            <a:avLst/>
          </a:prstGeom>
        </p:spPr>
        <p:txBody>
          <a:bodyPr lIns="0" tIns="0" rIns="0" bIns="0" rtlCol="0" anchor="t">
            <a:spAutoFit/>
          </a:bodyPr>
          <a:lstStyle/>
          <a:p>
            <a:pPr algn="ctr">
              <a:lnSpc>
                <a:spcPts val="7534"/>
              </a:lnSpc>
            </a:pPr>
            <a:r>
              <a:rPr lang="en-US" sz="5382" b="1">
                <a:solidFill>
                  <a:srgbClr val="C8032B"/>
                </a:solidFill>
                <a:latin typeface="League Spartan"/>
                <a:ea typeface="League Spartan"/>
                <a:cs typeface="League Spartan"/>
                <a:sym typeface="League Spartan"/>
              </a:rPr>
              <a:t>WHICH SUBSET OF CMJ FORCE PLATE METRICS ARE MOST INFORMATIVE FOR CLASSIFYING INJURY-RISK IN ATHLETES?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1908043" y="0"/>
            <a:ext cx="6379957" cy="10287000"/>
            <a:chOff x="0" y="0"/>
            <a:chExt cx="1680318" cy="2709333"/>
          </a:xfrm>
        </p:grpSpPr>
        <p:sp>
          <p:nvSpPr>
            <p:cNvPr id="4" name="Freeform 4"/>
            <p:cNvSpPr/>
            <p:nvPr/>
          </p:nvSpPr>
          <p:spPr>
            <a:xfrm>
              <a:off x="0" y="0"/>
              <a:ext cx="1680318" cy="2709333"/>
            </a:xfrm>
            <a:custGeom>
              <a:avLst/>
              <a:gdLst/>
              <a:ahLst/>
              <a:cxnLst/>
              <a:rect l="l" t="t" r="r" b="b"/>
              <a:pathLst>
                <a:path w="1680318" h="2709333">
                  <a:moveTo>
                    <a:pt x="0" y="0"/>
                  </a:moveTo>
                  <a:lnTo>
                    <a:pt x="1680318" y="0"/>
                  </a:lnTo>
                  <a:lnTo>
                    <a:pt x="1680318" y="2709333"/>
                  </a:lnTo>
                  <a:lnTo>
                    <a:pt x="0" y="2709333"/>
                  </a:lnTo>
                  <a:close/>
                </a:path>
              </a:pathLst>
            </a:custGeom>
            <a:solidFill>
              <a:srgbClr val="C8032B"/>
            </a:solidFill>
          </p:spPr>
          <p:txBody>
            <a:bodyPr/>
            <a:lstStyle/>
            <a:p>
              <a:endParaRPr lang="en-US"/>
            </a:p>
          </p:txBody>
        </p:sp>
        <p:sp>
          <p:nvSpPr>
            <p:cNvPr id="5" name="TextBox 5"/>
            <p:cNvSpPr txBox="1"/>
            <p:nvPr/>
          </p:nvSpPr>
          <p:spPr>
            <a:xfrm>
              <a:off x="0" y="-47625"/>
              <a:ext cx="1680318"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640583" y="2053872"/>
            <a:ext cx="1868266" cy="186826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0775741" y="4970790"/>
            <a:ext cx="1868266" cy="186826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665547" y="2683454"/>
            <a:ext cx="9422586" cy="5300205"/>
          </a:xfrm>
          <a:custGeom>
            <a:avLst/>
            <a:gdLst/>
            <a:ahLst/>
            <a:cxnLst/>
            <a:rect l="l" t="t" r="r" b="b"/>
            <a:pathLst>
              <a:path w="9422586" h="5300205">
                <a:moveTo>
                  <a:pt x="0" y="0"/>
                </a:moveTo>
                <a:lnTo>
                  <a:pt x="9422586" y="0"/>
                </a:lnTo>
                <a:lnTo>
                  <a:pt x="9422586" y="5300205"/>
                </a:lnTo>
                <a:lnTo>
                  <a:pt x="0" y="5300205"/>
                </a:lnTo>
                <a:lnTo>
                  <a:pt x="0" y="0"/>
                </a:lnTo>
                <a:close/>
              </a:path>
            </a:pathLst>
          </a:custGeom>
          <a:blipFill>
            <a:blip r:embed="rId3"/>
            <a:stretch>
              <a:fillRect/>
            </a:stretch>
          </a:blipFill>
          <a:ln w="76200" cap="rnd">
            <a:solidFill>
              <a:srgbClr val="C8032B"/>
            </a:solidFill>
            <a:prstDash val="solid"/>
            <a:round/>
          </a:ln>
        </p:spPr>
        <p:txBody>
          <a:bodyPr/>
          <a:lstStyle/>
          <a:p>
            <a:endParaRPr lang="en-US"/>
          </a:p>
        </p:txBody>
      </p:sp>
      <p:sp>
        <p:nvSpPr>
          <p:cNvPr id="13" name="TextBox 13"/>
          <p:cNvSpPr txBox="1"/>
          <p:nvPr/>
        </p:nvSpPr>
        <p:spPr>
          <a:xfrm>
            <a:off x="12758722" y="1348559"/>
            <a:ext cx="4908029" cy="648288"/>
          </a:xfrm>
          <a:prstGeom prst="rect">
            <a:avLst/>
          </a:prstGeom>
        </p:spPr>
        <p:txBody>
          <a:bodyPr lIns="0" tIns="0" rIns="0" bIns="0" rtlCol="0" anchor="t">
            <a:spAutoFit/>
          </a:bodyPr>
          <a:lstStyle/>
          <a:p>
            <a:pPr algn="ctr">
              <a:lnSpc>
                <a:spcPts val="2592"/>
              </a:lnSpc>
            </a:pPr>
            <a:r>
              <a:rPr lang="en-US" sz="1851">
                <a:solidFill>
                  <a:srgbClr val="FFFFFF"/>
                </a:solidFill>
                <a:latin typeface="Poppins"/>
                <a:ea typeface="Poppins"/>
                <a:cs typeface="Poppins"/>
                <a:sym typeface="Poppins"/>
              </a:rPr>
              <a:t>(2024-2025 Academic Year)</a:t>
            </a:r>
          </a:p>
          <a:p>
            <a:pPr algn="l">
              <a:lnSpc>
                <a:spcPts val="2592"/>
              </a:lnSpc>
            </a:pPr>
            <a:endParaRPr lang="en-US" sz="1851">
              <a:solidFill>
                <a:srgbClr val="FFFFFF"/>
              </a:solidFill>
              <a:latin typeface="Poppins"/>
              <a:ea typeface="Poppins"/>
              <a:cs typeface="Poppins"/>
              <a:sym typeface="Poppins"/>
            </a:endParaRPr>
          </a:p>
        </p:txBody>
      </p:sp>
      <p:sp>
        <p:nvSpPr>
          <p:cNvPr id="14" name="TextBox 14"/>
          <p:cNvSpPr txBox="1"/>
          <p:nvPr/>
        </p:nvSpPr>
        <p:spPr>
          <a:xfrm>
            <a:off x="12579768" y="4895367"/>
            <a:ext cx="5265936" cy="1943688"/>
          </a:xfrm>
          <a:prstGeom prst="rect">
            <a:avLst/>
          </a:prstGeom>
        </p:spPr>
        <p:txBody>
          <a:bodyPr lIns="0" tIns="0" rIns="0" bIns="0" rtlCol="0" anchor="t">
            <a:spAutoFit/>
          </a:bodyPr>
          <a:lstStyle/>
          <a:p>
            <a:pPr marL="399812" lvl="1" indent="-199906" algn="l">
              <a:lnSpc>
                <a:spcPts val="2592"/>
              </a:lnSpc>
              <a:buFont typeface="Arial"/>
              <a:buChar char="•"/>
            </a:pPr>
            <a:r>
              <a:rPr lang="en-US" sz="1851">
                <a:solidFill>
                  <a:srgbClr val="FFFFFF"/>
                </a:solidFill>
                <a:latin typeface="Poppins"/>
                <a:ea typeface="Poppins"/>
                <a:cs typeface="Poppins"/>
                <a:sym typeface="Poppins"/>
              </a:rPr>
              <a:t>8 datasets combined and cleaned into 1 dataset with 8 variables and 275 observations</a:t>
            </a:r>
          </a:p>
          <a:p>
            <a:pPr marL="399812" lvl="1" indent="-199906" algn="l">
              <a:lnSpc>
                <a:spcPts val="2592"/>
              </a:lnSpc>
              <a:buFont typeface="Arial"/>
              <a:buChar char="•"/>
            </a:pPr>
            <a:r>
              <a:rPr lang="en-US" sz="1851">
                <a:solidFill>
                  <a:srgbClr val="FFFFFF"/>
                </a:solidFill>
                <a:latin typeface="Poppins"/>
                <a:ea typeface="Poppins"/>
                <a:cs typeface="Poppins"/>
                <a:sym typeface="Poppins"/>
              </a:rPr>
              <a:t>filtered to exclude injuries or illnesses that the force plate may not predict (pneumonia, influenza, insect bites, etc.)</a:t>
            </a:r>
          </a:p>
        </p:txBody>
      </p:sp>
      <p:sp>
        <p:nvSpPr>
          <p:cNvPr id="15" name="TextBox 15"/>
          <p:cNvSpPr txBox="1"/>
          <p:nvPr/>
        </p:nvSpPr>
        <p:spPr>
          <a:xfrm>
            <a:off x="12343604" y="600729"/>
            <a:ext cx="5508835" cy="770217"/>
          </a:xfrm>
          <a:prstGeom prst="rect">
            <a:avLst/>
          </a:prstGeom>
        </p:spPr>
        <p:txBody>
          <a:bodyPr lIns="0" tIns="0" rIns="0" bIns="0" rtlCol="0" anchor="t">
            <a:spAutoFit/>
          </a:bodyPr>
          <a:lstStyle/>
          <a:p>
            <a:pPr algn="ctr">
              <a:lnSpc>
                <a:spcPts val="6372"/>
              </a:lnSpc>
            </a:pPr>
            <a:r>
              <a:rPr lang="en-US" sz="4551" b="1" u="sng">
                <a:solidFill>
                  <a:srgbClr val="FFFFFF"/>
                </a:solidFill>
                <a:latin typeface="Roboto Bold"/>
                <a:ea typeface="Roboto Bold"/>
                <a:cs typeface="Roboto Bold"/>
                <a:sym typeface="Roboto Bold"/>
              </a:rPr>
              <a:t>ABOUT THE DATA</a:t>
            </a:r>
          </a:p>
        </p:txBody>
      </p:sp>
      <p:sp>
        <p:nvSpPr>
          <p:cNvPr id="16" name="TextBox 16"/>
          <p:cNvSpPr txBox="1"/>
          <p:nvPr/>
        </p:nvSpPr>
        <p:spPr>
          <a:xfrm>
            <a:off x="10755298" y="2342825"/>
            <a:ext cx="1638836" cy="1335977"/>
          </a:xfrm>
          <a:prstGeom prst="rect">
            <a:avLst/>
          </a:prstGeom>
        </p:spPr>
        <p:txBody>
          <a:bodyPr lIns="0" tIns="0" rIns="0" bIns="0" rtlCol="0" anchor="t">
            <a:spAutoFit/>
          </a:bodyPr>
          <a:lstStyle/>
          <a:p>
            <a:pPr algn="ctr">
              <a:lnSpc>
                <a:spcPts val="11002"/>
              </a:lnSpc>
            </a:pPr>
            <a:r>
              <a:rPr lang="en-US" sz="7859">
                <a:solidFill>
                  <a:srgbClr val="000000"/>
                </a:solidFill>
                <a:latin typeface="League Spartan"/>
                <a:ea typeface="League Spartan"/>
                <a:cs typeface="League Spartan"/>
                <a:sym typeface="League Spartan"/>
              </a:rPr>
              <a:t>1</a:t>
            </a:r>
          </a:p>
        </p:txBody>
      </p:sp>
      <p:sp>
        <p:nvSpPr>
          <p:cNvPr id="17" name="TextBox 17"/>
          <p:cNvSpPr txBox="1"/>
          <p:nvPr/>
        </p:nvSpPr>
        <p:spPr>
          <a:xfrm>
            <a:off x="10890456" y="5181156"/>
            <a:ext cx="1638836" cy="1335977"/>
          </a:xfrm>
          <a:prstGeom prst="rect">
            <a:avLst/>
          </a:prstGeom>
        </p:spPr>
        <p:txBody>
          <a:bodyPr lIns="0" tIns="0" rIns="0" bIns="0" rtlCol="0" anchor="t">
            <a:spAutoFit/>
          </a:bodyPr>
          <a:lstStyle/>
          <a:p>
            <a:pPr algn="ctr">
              <a:lnSpc>
                <a:spcPts val="11002"/>
              </a:lnSpc>
            </a:pPr>
            <a:r>
              <a:rPr lang="en-US" sz="7859" b="1">
                <a:solidFill>
                  <a:srgbClr val="000000"/>
                </a:solidFill>
                <a:latin typeface="League Spartan"/>
                <a:ea typeface="League Spartan"/>
                <a:cs typeface="League Spartan"/>
                <a:sym typeface="League Spartan"/>
              </a:rPr>
              <a:t>2</a:t>
            </a:r>
          </a:p>
        </p:txBody>
      </p:sp>
      <p:sp>
        <p:nvSpPr>
          <p:cNvPr id="18" name="TextBox 18"/>
          <p:cNvSpPr txBox="1"/>
          <p:nvPr/>
        </p:nvSpPr>
        <p:spPr>
          <a:xfrm>
            <a:off x="12644007" y="2126320"/>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Force Plate Data</a:t>
            </a:r>
          </a:p>
        </p:txBody>
      </p:sp>
      <p:sp>
        <p:nvSpPr>
          <p:cNvPr id="19" name="TextBox 19"/>
          <p:cNvSpPr txBox="1"/>
          <p:nvPr/>
        </p:nvSpPr>
        <p:spPr>
          <a:xfrm>
            <a:off x="12944409" y="4343664"/>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Injury Data</a:t>
            </a:r>
          </a:p>
        </p:txBody>
      </p:sp>
      <p:grpSp>
        <p:nvGrpSpPr>
          <p:cNvPr id="20" name="Group 20"/>
          <p:cNvGrpSpPr/>
          <p:nvPr/>
        </p:nvGrpSpPr>
        <p:grpSpPr>
          <a:xfrm>
            <a:off x="10890456" y="8134455"/>
            <a:ext cx="1868266" cy="186826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US"/>
            </a:p>
          </p:txBody>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005171" y="8392664"/>
            <a:ext cx="1638836" cy="1343425"/>
          </a:xfrm>
          <a:prstGeom prst="rect">
            <a:avLst/>
          </a:prstGeom>
        </p:spPr>
        <p:txBody>
          <a:bodyPr lIns="0" tIns="0" rIns="0" bIns="0" rtlCol="0" anchor="t">
            <a:spAutoFit/>
          </a:bodyPr>
          <a:lstStyle/>
          <a:p>
            <a:pPr algn="ctr">
              <a:lnSpc>
                <a:spcPts val="11002"/>
              </a:lnSpc>
            </a:pPr>
            <a:r>
              <a:rPr lang="en-US" sz="7859" b="1">
                <a:solidFill>
                  <a:srgbClr val="000000"/>
                </a:solidFill>
                <a:latin typeface="League Spartan"/>
                <a:ea typeface="League Spartan"/>
                <a:cs typeface="League Spartan"/>
                <a:sym typeface="League Spartan"/>
              </a:rPr>
              <a:t>3</a:t>
            </a:r>
          </a:p>
        </p:txBody>
      </p:sp>
      <p:sp>
        <p:nvSpPr>
          <p:cNvPr id="24" name="TextBox 24"/>
          <p:cNvSpPr txBox="1"/>
          <p:nvPr/>
        </p:nvSpPr>
        <p:spPr>
          <a:xfrm>
            <a:off x="12758722" y="7707774"/>
            <a:ext cx="4908029" cy="475569"/>
          </a:xfrm>
          <a:prstGeom prst="rect">
            <a:avLst/>
          </a:prstGeom>
        </p:spPr>
        <p:txBody>
          <a:bodyPr lIns="0" tIns="0" rIns="0" bIns="0" rtlCol="0" anchor="t">
            <a:spAutoFit/>
          </a:bodyPr>
          <a:lstStyle/>
          <a:p>
            <a:pPr algn="ctr">
              <a:lnSpc>
                <a:spcPts val="3712"/>
              </a:lnSpc>
              <a:spcBef>
                <a:spcPct val="0"/>
              </a:spcBef>
            </a:pPr>
            <a:r>
              <a:rPr lang="en-US" sz="2651" b="1">
                <a:solidFill>
                  <a:srgbClr val="FFFFFF"/>
                </a:solidFill>
                <a:latin typeface="Poppins Bold"/>
                <a:ea typeface="Poppins Bold"/>
                <a:cs typeface="Poppins Bold"/>
                <a:sym typeface="Poppins Bold"/>
              </a:rPr>
              <a:t>Combined Data</a:t>
            </a:r>
          </a:p>
        </p:txBody>
      </p:sp>
      <p:sp>
        <p:nvSpPr>
          <p:cNvPr id="25" name="TextBox 25"/>
          <p:cNvSpPr txBox="1"/>
          <p:nvPr/>
        </p:nvSpPr>
        <p:spPr>
          <a:xfrm>
            <a:off x="12644007" y="2706664"/>
            <a:ext cx="5643993" cy="972138"/>
          </a:xfrm>
          <a:prstGeom prst="rect">
            <a:avLst/>
          </a:prstGeom>
        </p:spPr>
        <p:txBody>
          <a:bodyPr lIns="0" tIns="0" rIns="0" bIns="0" rtlCol="0" anchor="t">
            <a:spAutoFit/>
          </a:bodyPr>
          <a:lstStyle/>
          <a:p>
            <a:pPr marL="399812" lvl="1" indent="-199906" algn="l">
              <a:lnSpc>
                <a:spcPts val="2592"/>
              </a:lnSpc>
              <a:buFont typeface="Arial"/>
              <a:buChar char="•"/>
            </a:pPr>
            <a:r>
              <a:rPr lang="en-US" sz="1851">
                <a:solidFill>
                  <a:srgbClr val="FFFFFF"/>
                </a:solidFill>
                <a:latin typeface="Poppins"/>
                <a:ea typeface="Poppins"/>
                <a:cs typeface="Poppins"/>
                <a:sym typeface="Poppins"/>
              </a:rPr>
              <a:t>311 variables with over 20,000 observations</a:t>
            </a:r>
          </a:p>
          <a:p>
            <a:pPr marL="399812" lvl="1" indent="-199906" algn="l">
              <a:lnSpc>
                <a:spcPts val="2592"/>
              </a:lnSpc>
              <a:buFont typeface="Arial"/>
              <a:buChar char="•"/>
            </a:pPr>
            <a:r>
              <a:rPr lang="en-US" sz="1851" b="1">
                <a:solidFill>
                  <a:srgbClr val="FFFFFF"/>
                </a:solidFill>
                <a:latin typeface="Poppins Bold"/>
                <a:ea typeface="Poppins Bold"/>
                <a:cs typeface="Poppins Bold"/>
                <a:sym typeface="Poppins Bold"/>
              </a:rPr>
              <a:t>70+ metrics from one CMJ</a:t>
            </a:r>
          </a:p>
          <a:p>
            <a:pPr algn="l">
              <a:lnSpc>
                <a:spcPts val="2592"/>
              </a:lnSpc>
            </a:pPr>
            <a:endParaRPr lang="en-US" sz="1851" b="1">
              <a:solidFill>
                <a:srgbClr val="FFFFFF"/>
              </a:solidFill>
              <a:latin typeface="Poppins Bold"/>
              <a:ea typeface="Poppins Bold"/>
              <a:cs typeface="Poppins Bold"/>
              <a:sym typeface="Poppins Bold"/>
            </a:endParaRPr>
          </a:p>
        </p:txBody>
      </p:sp>
      <p:sp>
        <p:nvSpPr>
          <p:cNvPr id="26" name="TextBox 26"/>
          <p:cNvSpPr txBox="1"/>
          <p:nvPr/>
        </p:nvSpPr>
        <p:spPr>
          <a:xfrm>
            <a:off x="12758722" y="8396782"/>
            <a:ext cx="5265936" cy="1295988"/>
          </a:xfrm>
          <a:prstGeom prst="rect">
            <a:avLst/>
          </a:prstGeom>
        </p:spPr>
        <p:txBody>
          <a:bodyPr lIns="0" tIns="0" rIns="0" bIns="0" rtlCol="0" anchor="t">
            <a:spAutoFit/>
          </a:bodyPr>
          <a:lstStyle/>
          <a:p>
            <a:pPr marL="399812" lvl="1" indent="-199906" algn="l">
              <a:lnSpc>
                <a:spcPts val="2592"/>
              </a:lnSpc>
              <a:buFont typeface="Arial"/>
              <a:buChar char="•"/>
            </a:pPr>
            <a:r>
              <a:rPr lang="en-US" sz="1851">
                <a:solidFill>
                  <a:srgbClr val="FFFFFF"/>
                </a:solidFill>
                <a:latin typeface="Poppins"/>
                <a:ea typeface="Poppins"/>
                <a:cs typeface="Poppins"/>
                <a:sym typeface="Poppins"/>
              </a:rPr>
              <a:t>created “Injured” variable where =1 if a jump occured at least 4 weeks prior to a recorded injury</a:t>
            </a:r>
          </a:p>
          <a:p>
            <a:pPr marL="399812" lvl="1" indent="-199906" algn="l">
              <a:lnSpc>
                <a:spcPts val="2592"/>
              </a:lnSpc>
              <a:buFont typeface="Arial"/>
              <a:buChar char="•"/>
            </a:pPr>
            <a:r>
              <a:rPr lang="en-US" sz="1851" b="1">
                <a:solidFill>
                  <a:srgbClr val="FFFFFF"/>
                </a:solidFill>
                <a:latin typeface="Poppins Bold"/>
                <a:ea typeface="Poppins Bold"/>
                <a:cs typeface="Poppins Bold"/>
                <a:sym typeface="Poppins Bold"/>
              </a:rPr>
              <a:t>only 6% of the jumps are “Injured” </a:t>
            </a:r>
          </a:p>
        </p:txBody>
      </p:sp>
      <p:sp>
        <p:nvSpPr>
          <p:cNvPr id="27" name="TextBox 27"/>
          <p:cNvSpPr txBox="1"/>
          <p:nvPr/>
        </p:nvSpPr>
        <p:spPr>
          <a:xfrm>
            <a:off x="-2018148" y="8086830"/>
            <a:ext cx="8145827" cy="308743"/>
          </a:xfrm>
          <a:prstGeom prst="rect">
            <a:avLst/>
          </a:prstGeom>
        </p:spPr>
        <p:txBody>
          <a:bodyPr lIns="0" tIns="0" rIns="0" bIns="0" rtlCol="0" anchor="t">
            <a:spAutoFit/>
          </a:bodyPr>
          <a:lstStyle/>
          <a:p>
            <a:pPr algn="ctr">
              <a:lnSpc>
                <a:spcPts val="2407"/>
              </a:lnSpc>
              <a:spcBef>
                <a:spcPct val="0"/>
              </a:spcBef>
            </a:pPr>
            <a:r>
              <a:rPr lang="en-US" sz="1719">
                <a:solidFill>
                  <a:srgbClr val="303642"/>
                </a:solidFill>
                <a:latin typeface="Poppins"/>
                <a:ea typeface="Poppins"/>
                <a:cs typeface="Poppins"/>
                <a:sym typeface="Poppins"/>
              </a:rPr>
              <a:t>(Hawkin Dynamics, 2021)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257175" y="4502250"/>
            <a:ext cx="18802350" cy="2006600"/>
            <a:chOff x="0" y="0"/>
            <a:chExt cx="4952059" cy="528487"/>
          </a:xfrm>
        </p:grpSpPr>
        <p:sp>
          <p:nvSpPr>
            <p:cNvPr id="4" name="Freeform 4"/>
            <p:cNvSpPr/>
            <p:nvPr/>
          </p:nvSpPr>
          <p:spPr>
            <a:xfrm>
              <a:off x="0" y="0"/>
              <a:ext cx="4952059" cy="528487"/>
            </a:xfrm>
            <a:custGeom>
              <a:avLst/>
              <a:gdLst/>
              <a:ahLst/>
              <a:cxnLst/>
              <a:rect l="l" t="t" r="r" b="b"/>
              <a:pathLst>
                <a:path w="4952059" h="528487">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C8032B"/>
            </a:solidFill>
          </p:spPr>
          <p:txBody>
            <a:bodyPr/>
            <a:lstStyle/>
            <a:p>
              <a:endParaRPr lang="en-US"/>
            </a:p>
          </p:txBody>
        </p:sp>
        <p:sp>
          <p:nvSpPr>
            <p:cNvPr id="5" name="TextBox 5"/>
            <p:cNvSpPr txBox="1"/>
            <p:nvPr/>
          </p:nvSpPr>
          <p:spPr>
            <a:xfrm>
              <a:off x="0" y="-47625"/>
              <a:ext cx="4952059" cy="57611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771493" y="1884385"/>
            <a:ext cx="10745015" cy="967259"/>
          </a:xfrm>
          <a:prstGeom prst="rect">
            <a:avLst/>
          </a:prstGeom>
        </p:spPr>
        <p:txBody>
          <a:bodyPr lIns="0" tIns="0" rIns="0" bIns="0" rtlCol="0" anchor="t">
            <a:spAutoFit/>
          </a:bodyPr>
          <a:lstStyle/>
          <a:p>
            <a:pPr algn="ctr">
              <a:lnSpc>
                <a:spcPts val="7940"/>
              </a:lnSpc>
            </a:pPr>
            <a:r>
              <a:rPr lang="en-US" sz="5672" b="1">
                <a:solidFill>
                  <a:srgbClr val="C8032B"/>
                </a:solidFill>
                <a:latin typeface="League Spartan"/>
                <a:ea typeface="League Spartan"/>
                <a:cs typeface="League Spartan"/>
                <a:sym typeface="League Spartan"/>
              </a:rPr>
              <a:t>THE ORIGINAL PLAN </a:t>
            </a:r>
          </a:p>
        </p:txBody>
      </p:sp>
      <p:sp>
        <p:nvSpPr>
          <p:cNvPr id="7" name="TextBox 7"/>
          <p:cNvSpPr txBox="1"/>
          <p:nvPr/>
        </p:nvSpPr>
        <p:spPr>
          <a:xfrm>
            <a:off x="5071087" y="3154012"/>
            <a:ext cx="8145827" cy="862463"/>
          </a:xfrm>
          <a:prstGeom prst="rect">
            <a:avLst/>
          </a:prstGeom>
        </p:spPr>
        <p:txBody>
          <a:bodyPr lIns="0" tIns="0" rIns="0" bIns="0" rtlCol="0" anchor="t">
            <a:spAutoFit/>
          </a:bodyPr>
          <a:lstStyle/>
          <a:p>
            <a:pPr algn="ctr">
              <a:lnSpc>
                <a:spcPts val="3387"/>
              </a:lnSpc>
              <a:spcBef>
                <a:spcPct val="0"/>
              </a:spcBef>
            </a:pPr>
            <a:r>
              <a:rPr lang="en-US" sz="2419">
                <a:solidFill>
                  <a:srgbClr val="303642"/>
                </a:solidFill>
                <a:latin typeface="Poppins"/>
                <a:ea typeface="Poppins"/>
                <a:cs typeface="Poppins"/>
                <a:sym typeface="Poppins"/>
              </a:rPr>
              <a:t>Because of the complexity of the data, we wanted to split our analysis into two pieces:</a:t>
            </a:r>
          </a:p>
        </p:txBody>
      </p:sp>
      <p:sp>
        <p:nvSpPr>
          <p:cNvPr id="8" name="TextBox 8"/>
          <p:cNvSpPr txBox="1"/>
          <p:nvPr/>
        </p:nvSpPr>
        <p:spPr>
          <a:xfrm>
            <a:off x="855168" y="4972747"/>
            <a:ext cx="7919910" cy="960831"/>
          </a:xfrm>
          <a:prstGeom prst="rect">
            <a:avLst/>
          </a:prstGeom>
        </p:spPr>
        <p:txBody>
          <a:bodyPr lIns="0" tIns="0" rIns="0" bIns="0" rtlCol="0" anchor="t">
            <a:spAutoFit/>
          </a:bodyPr>
          <a:lstStyle/>
          <a:p>
            <a:pPr algn="ctr">
              <a:lnSpc>
                <a:spcPts val="7940"/>
              </a:lnSpc>
            </a:pPr>
            <a:r>
              <a:rPr lang="en-US" sz="5672" b="1">
                <a:solidFill>
                  <a:srgbClr val="FFFFFF"/>
                </a:solidFill>
                <a:latin typeface="League Spartan"/>
                <a:ea typeface="League Spartan"/>
                <a:cs typeface="League Spartan"/>
                <a:sym typeface="League Spartan"/>
              </a:rPr>
              <a:t>FEATURE SELECTION</a:t>
            </a:r>
          </a:p>
        </p:txBody>
      </p:sp>
      <p:sp>
        <p:nvSpPr>
          <p:cNvPr id="9" name="TextBox 9"/>
          <p:cNvSpPr txBox="1"/>
          <p:nvPr/>
        </p:nvSpPr>
        <p:spPr>
          <a:xfrm>
            <a:off x="1825932" y="7045000"/>
            <a:ext cx="5515217" cy="969143"/>
          </a:xfrm>
          <a:prstGeom prst="rect">
            <a:avLst/>
          </a:prstGeom>
        </p:spPr>
        <p:txBody>
          <a:bodyPr lIns="0" tIns="0" rIns="0" bIns="0" rtlCol="0" anchor="t">
            <a:spAutoFit/>
          </a:bodyPr>
          <a:lstStyle/>
          <a:p>
            <a:pPr algn="ctr">
              <a:lnSpc>
                <a:spcPts val="3807"/>
              </a:lnSpc>
            </a:pPr>
            <a:r>
              <a:rPr lang="en-US" sz="2719" dirty="0">
                <a:solidFill>
                  <a:srgbClr val="303642"/>
                </a:solidFill>
                <a:latin typeface="Poppins"/>
                <a:ea typeface="Poppins"/>
                <a:cs typeface="Poppins"/>
                <a:sym typeface="Poppins"/>
              </a:rPr>
              <a:t>Elastic Net Regularization</a:t>
            </a:r>
          </a:p>
          <a:p>
            <a:pPr algn="ctr">
              <a:lnSpc>
                <a:spcPts val="3807"/>
              </a:lnSpc>
              <a:spcBef>
                <a:spcPct val="0"/>
              </a:spcBef>
            </a:pPr>
            <a:r>
              <a:rPr lang="en-US" sz="2719" dirty="0">
                <a:solidFill>
                  <a:srgbClr val="303642"/>
                </a:solidFill>
                <a:latin typeface="Poppins"/>
                <a:ea typeface="Poppins"/>
                <a:cs typeface="Poppins"/>
                <a:sym typeface="Poppins"/>
              </a:rPr>
              <a:t>Variance Inflation Factors</a:t>
            </a:r>
          </a:p>
        </p:txBody>
      </p:sp>
      <p:sp>
        <p:nvSpPr>
          <p:cNvPr id="10" name="TextBox 10"/>
          <p:cNvSpPr txBox="1"/>
          <p:nvPr/>
        </p:nvSpPr>
        <p:spPr>
          <a:xfrm>
            <a:off x="10427063" y="4972747"/>
            <a:ext cx="7919910" cy="960831"/>
          </a:xfrm>
          <a:prstGeom prst="rect">
            <a:avLst/>
          </a:prstGeom>
        </p:spPr>
        <p:txBody>
          <a:bodyPr lIns="0" tIns="0" rIns="0" bIns="0" rtlCol="0" anchor="t">
            <a:spAutoFit/>
          </a:bodyPr>
          <a:lstStyle/>
          <a:p>
            <a:pPr algn="ctr">
              <a:lnSpc>
                <a:spcPts val="7940"/>
              </a:lnSpc>
            </a:pPr>
            <a:r>
              <a:rPr lang="en-US" sz="5672" b="1">
                <a:solidFill>
                  <a:srgbClr val="FFFFFF"/>
                </a:solidFill>
                <a:latin typeface="League Spartan"/>
                <a:ea typeface="League Spartan"/>
                <a:cs typeface="League Spartan"/>
                <a:sym typeface="League Spartan"/>
              </a:rPr>
              <a:t>PREDICTION</a:t>
            </a:r>
          </a:p>
        </p:txBody>
      </p:sp>
      <p:sp>
        <p:nvSpPr>
          <p:cNvPr id="11" name="TextBox 11"/>
          <p:cNvSpPr txBox="1"/>
          <p:nvPr/>
        </p:nvSpPr>
        <p:spPr>
          <a:xfrm>
            <a:off x="8775078" y="4972747"/>
            <a:ext cx="2922607" cy="960831"/>
          </a:xfrm>
          <a:prstGeom prst="rect">
            <a:avLst/>
          </a:prstGeom>
        </p:spPr>
        <p:txBody>
          <a:bodyPr lIns="0" tIns="0" rIns="0" bIns="0" rtlCol="0" anchor="t">
            <a:spAutoFit/>
          </a:bodyPr>
          <a:lstStyle/>
          <a:p>
            <a:pPr algn="ctr">
              <a:lnSpc>
                <a:spcPts val="7940"/>
              </a:lnSpc>
            </a:pPr>
            <a:r>
              <a:rPr lang="en-US" sz="5672" b="1">
                <a:solidFill>
                  <a:srgbClr val="FFFFFF"/>
                </a:solidFill>
                <a:latin typeface="League Spartan"/>
                <a:ea typeface="League Spartan"/>
                <a:cs typeface="League Spartan"/>
                <a:sym typeface="League Spartan"/>
              </a:rPr>
              <a:t>&amp;</a:t>
            </a:r>
          </a:p>
        </p:txBody>
      </p:sp>
      <p:sp>
        <p:nvSpPr>
          <p:cNvPr id="12" name="TextBox 12"/>
          <p:cNvSpPr txBox="1"/>
          <p:nvPr/>
        </p:nvSpPr>
        <p:spPr>
          <a:xfrm>
            <a:off x="11758899" y="7045000"/>
            <a:ext cx="5515217" cy="1445393"/>
          </a:xfrm>
          <a:prstGeom prst="rect">
            <a:avLst/>
          </a:prstGeom>
        </p:spPr>
        <p:txBody>
          <a:bodyPr lIns="0" tIns="0" rIns="0" bIns="0" rtlCol="0" anchor="t">
            <a:spAutoFit/>
          </a:bodyPr>
          <a:lstStyle/>
          <a:p>
            <a:pPr algn="ctr">
              <a:lnSpc>
                <a:spcPts val="3807"/>
              </a:lnSpc>
            </a:pPr>
            <a:r>
              <a:rPr lang="en-US" sz="2719">
                <a:solidFill>
                  <a:srgbClr val="303642"/>
                </a:solidFill>
                <a:latin typeface="Poppins"/>
                <a:ea typeface="Poppins"/>
                <a:cs typeface="Poppins"/>
                <a:sym typeface="Poppins"/>
              </a:rPr>
              <a:t>Resampling Method</a:t>
            </a:r>
          </a:p>
          <a:p>
            <a:pPr algn="ctr">
              <a:lnSpc>
                <a:spcPts val="3807"/>
              </a:lnSpc>
              <a:spcBef>
                <a:spcPct val="0"/>
              </a:spcBef>
            </a:pPr>
            <a:r>
              <a:rPr lang="en-US" sz="2719">
                <a:solidFill>
                  <a:srgbClr val="303642"/>
                </a:solidFill>
                <a:latin typeface="Poppins"/>
                <a:ea typeface="Poppins"/>
                <a:cs typeface="Poppins"/>
                <a:sym typeface="Poppins"/>
              </a:rPr>
              <a:t>Extreme Gradient Boosting (XGBoosting)</a:t>
            </a:r>
          </a:p>
        </p:txBody>
      </p:sp>
      <p:sp>
        <p:nvSpPr>
          <p:cNvPr id="13" name="TextBox 13"/>
          <p:cNvSpPr txBox="1"/>
          <p:nvPr/>
        </p:nvSpPr>
        <p:spPr>
          <a:xfrm>
            <a:off x="5071087" y="8857430"/>
            <a:ext cx="8145827" cy="862463"/>
          </a:xfrm>
          <a:prstGeom prst="rect">
            <a:avLst/>
          </a:prstGeom>
        </p:spPr>
        <p:txBody>
          <a:bodyPr lIns="0" tIns="0" rIns="0" bIns="0" rtlCol="0" anchor="t">
            <a:spAutoFit/>
          </a:bodyPr>
          <a:lstStyle/>
          <a:p>
            <a:pPr algn="ctr">
              <a:lnSpc>
                <a:spcPts val="3387"/>
              </a:lnSpc>
              <a:spcBef>
                <a:spcPct val="0"/>
              </a:spcBef>
            </a:pPr>
            <a:r>
              <a:rPr lang="en-US" sz="2419">
                <a:solidFill>
                  <a:srgbClr val="303642"/>
                </a:solidFill>
                <a:latin typeface="Poppins"/>
                <a:ea typeface="Poppins"/>
                <a:cs typeface="Poppins"/>
                <a:sym typeface="Poppins"/>
              </a:rPr>
              <a:t>This would allow us to predict injury-risk with the smallest possible subset of CMJ metrics.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grpSp>
        <p:nvGrpSpPr>
          <p:cNvPr id="3" name="Group 3"/>
          <p:cNvGrpSpPr/>
          <p:nvPr/>
        </p:nvGrpSpPr>
        <p:grpSpPr>
          <a:xfrm>
            <a:off x="-702328" y="4456978"/>
            <a:ext cx="5245100" cy="1332778"/>
            <a:chOff x="0" y="0"/>
            <a:chExt cx="1381426" cy="351020"/>
          </a:xfrm>
        </p:grpSpPr>
        <p:sp>
          <p:nvSpPr>
            <p:cNvPr id="4" name="Freeform 4"/>
            <p:cNvSpPr/>
            <p:nvPr/>
          </p:nvSpPr>
          <p:spPr>
            <a:xfrm>
              <a:off x="0" y="0"/>
              <a:ext cx="1381426" cy="351020"/>
            </a:xfrm>
            <a:custGeom>
              <a:avLst/>
              <a:gdLst/>
              <a:ahLst/>
              <a:cxnLst/>
              <a:rect l="l" t="t" r="r" b="b"/>
              <a:pathLst>
                <a:path w="1381426" h="351020">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C8032B"/>
            </a:solidFill>
          </p:spPr>
          <p:txBody>
            <a:bodyPr/>
            <a:lstStyle/>
            <a:p>
              <a:endParaRPr lang="en-US"/>
            </a:p>
          </p:txBody>
        </p:sp>
        <p:sp>
          <p:nvSpPr>
            <p:cNvPr id="5" name="TextBox 5"/>
            <p:cNvSpPr txBox="1"/>
            <p:nvPr/>
          </p:nvSpPr>
          <p:spPr>
            <a:xfrm>
              <a:off x="0" y="-47625"/>
              <a:ext cx="1381426" cy="39864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45228" y="4456978"/>
            <a:ext cx="5118100" cy="1332778"/>
            <a:chOff x="0" y="0"/>
            <a:chExt cx="1347977" cy="351020"/>
          </a:xfrm>
        </p:grpSpPr>
        <p:sp>
          <p:nvSpPr>
            <p:cNvPr id="7" name="Freeform 7"/>
            <p:cNvSpPr/>
            <p:nvPr/>
          </p:nvSpPr>
          <p:spPr>
            <a:xfrm>
              <a:off x="0" y="0"/>
              <a:ext cx="1347977" cy="351020"/>
            </a:xfrm>
            <a:custGeom>
              <a:avLst/>
              <a:gdLst/>
              <a:ahLst/>
              <a:cxnLst/>
              <a:rect l="l" t="t" r="r" b="b"/>
              <a:pathLst>
                <a:path w="1347977" h="351020">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C8032B"/>
            </a:solidFill>
          </p:spPr>
          <p:txBody>
            <a:bodyPr/>
            <a:lstStyle/>
            <a:p>
              <a:endParaRPr lang="en-US"/>
            </a:p>
          </p:txBody>
        </p:sp>
        <p:sp>
          <p:nvSpPr>
            <p:cNvPr id="8" name="TextBox 8"/>
            <p:cNvSpPr txBox="1"/>
            <p:nvPr/>
          </p:nvSpPr>
          <p:spPr>
            <a:xfrm>
              <a:off x="0" y="-47625"/>
              <a:ext cx="1347977" cy="3986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933297" y="3764235"/>
            <a:ext cx="8421405" cy="2575389"/>
          </a:xfrm>
          <a:prstGeom prst="rect">
            <a:avLst/>
          </a:prstGeom>
        </p:spPr>
        <p:txBody>
          <a:bodyPr lIns="0" tIns="0" rIns="0" bIns="0" rtlCol="0" anchor="t">
            <a:spAutoFit/>
          </a:bodyPr>
          <a:lstStyle/>
          <a:p>
            <a:pPr algn="ctr">
              <a:lnSpc>
                <a:spcPts val="10334"/>
              </a:lnSpc>
            </a:pPr>
            <a:r>
              <a:rPr lang="en-US" sz="7382" b="1">
                <a:solidFill>
                  <a:srgbClr val="C8032B"/>
                </a:solidFill>
                <a:latin typeface="League Spartan"/>
                <a:ea typeface="League Spartan"/>
                <a:cs typeface="League Spartan"/>
                <a:sym typeface="League Spartan"/>
              </a:rPr>
              <a:t>HERE’S HOW IT’S BEEN GOING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sp>
        <p:nvSpPr>
          <p:cNvPr id="3" name="Freeform 3"/>
          <p:cNvSpPr/>
          <p:nvPr/>
        </p:nvSpPr>
        <p:spPr>
          <a:xfrm>
            <a:off x="7799576" y="1977998"/>
            <a:ext cx="9459724" cy="6306482"/>
          </a:xfrm>
          <a:custGeom>
            <a:avLst/>
            <a:gdLst/>
            <a:ahLst/>
            <a:cxnLst/>
            <a:rect l="l" t="t" r="r" b="b"/>
            <a:pathLst>
              <a:path w="9459724" h="6306482">
                <a:moveTo>
                  <a:pt x="0" y="0"/>
                </a:moveTo>
                <a:lnTo>
                  <a:pt x="9459724" y="0"/>
                </a:lnTo>
                <a:lnTo>
                  <a:pt x="9459724" y="6306483"/>
                </a:lnTo>
                <a:lnTo>
                  <a:pt x="0" y="6306483"/>
                </a:lnTo>
                <a:lnTo>
                  <a:pt x="0" y="0"/>
                </a:lnTo>
                <a:close/>
              </a:path>
            </a:pathLst>
          </a:custGeom>
          <a:blipFill>
            <a:blip r:embed="rId4"/>
            <a:stretch>
              <a:fillRect/>
            </a:stretch>
          </a:blipFill>
          <a:ln w="38100" cap="sq">
            <a:solidFill>
              <a:srgbClr val="C8032B"/>
            </a:solidFill>
            <a:prstDash val="solid"/>
            <a:miter/>
          </a:ln>
        </p:spPr>
        <p:txBody>
          <a:bodyPr/>
          <a:lstStyle/>
          <a:p>
            <a:endParaRPr lang="en-US"/>
          </a:p>
        </p:txBody>
      </p:sp>
      <p:sp>
        <p:nvSpPr>
          <p:cNvPr id="4" name="TextBox 4"/>
          <p:cNvSpPr txBox="1"/>
          <p:nvPr/>
        </p:nvSpPr>
        <p:spPr>
          <a:xfrm>
            <a:off x="669784" y="1469153"/>
            <a:ext cx="6021380" cy="912915"/>
          </a:xfrm>
          <a:prstGeom prst="rect">
            <a:avLst/>
          </a:prstGeom>
        </p:spPr>
        <p:txBody>
          <a:bodyPr lIns="0" tIns="0" rIns="0" bIns="0" rtlCol="0" anchor="t">
            <a:spAutoFit/>
          </a:bodyPr>
          <a:lstStyle/>
          <a:p>
            <a:pPr algn="l">
              <a:lnSpc>
                <a:spcPts val="7431"/>
              </a:lnSpc>
            </a:pPr>
            <a:r>
              <a:rPr lang="en-US" sz="5308" b="1">
                <a:solidFill>
                  <a:srgbClr val="C8032B"/>
                </a:solidFill>
                <a:latin typeface="League Spartan"/>
                <a:ea typeface="League Spartan"/>
                <a:cs typeface="League Spartan"/>
                <a:sym typeface="League Spartan"/>
              </a:rPr>
              <a:t>RESULTS</a:t>
            </a:r>
          </a:p>
        </p:txBody>
      </p:sp>
      <p:sp>
        <p:nvSpPr>
          <p:cNvPr id="5" name="TextBox 5"/>
          <p:cNvSpPr txBox="1"/>
          <p:nvPr/>
        </p:nvSpPr>
        <p:spPr>
          <a:xfrm>
            <a:off x="669784" y="522624"/>
            <a:ext cx="4842085" cy="897853"/>
          </a:xfrm>
          <a:prstGeom prst="rect">
            <a:avLst/>
          </a:prstGeom>
        </p:spPr>
        <p:txBody>
          <a:bodyPr lIns="0" tIns="0" rIns="0" bIns="0" rtlCol="0" anchor="t">
            <a:spAutoFit/>
          </a:bodyPr>
          <a:lstStyle/>
          <a:p>
            <a:pPr algn="l">
              <a:lnSpc>
                <a:spcPts val="7212"/>
              </a:lnSpc>
            </a:pPr>
            <a:r>
              <a:rPr lang="en-US" sz="5151">
                <a:solidFill>
                  <a:srgbClr val="000000"/>
                </a:solidFill>
                <a:latin typeface="Roboto"/>
                <a:ea typeface="Roboto"/>
                <a:cs typeface="Roboto"/>
                <a:sym typeface="Roboto"/>
              </a:rPr>
              <a:t>ELASTIC NET</a:t>
            </a:r>
          </a:p>
        </p:txBody>
      </p:sp>
      <p:sp>
        <p:nvSpPr>
          <p:cNvPr id="6" name="TextBox 6"/>
          <p:cNvSpPr txBox="1"/>
          <p:nvPr/>
        </p:nvSpPr>
        <p:spPr>
          <a:xfrm>
            <a:off x="457395" y="3023022"/>
            <a:ext cx="7004698" cy="2603475"/>
          </a:xfrm>
          <a:prstGeom prst="rect">
            <a:avLst/>
          </a:prstGeom>
        </p:spPr>
        <p:txBody>
          <a:bodyPr lIns="0" tIns="0" rIns="0" bIns="0" rtlCol="0" anchor="t">
            <a:spAutoFit/>
          </a:bodyPr>
          <a:lstStyle/>
          <a:p>
            <a:pPr algn="l">
              <a:lnSpc>
                <a:spcPts val="2976"/>
              </a:lnSpc>
            </a:pPr>
            <a:r>
              <a:rPr lang="en-US" sz="2125">
                <a:solidFill>
                  <a:srgbClr val="000000"/>
                </a:solidFill>
                <a:latin typeface="Poppins"/>
                <a:ea typeface="Poppins"/>
                <a:cs typeface="Poppins"/>
                <a:sym typeface="Poppins"/>
              </a:rPr>
              <a:t>To address the imbalance between injured and non-injured jumps, class weights were applied so both groups contributed equally during training.</a:t>
            </a:r>
          </a:p>
          <a:p>
            <a:pPr algn="l">
              <a:lnSpc>
                <a:spcPts val="2976"/>
              </a:lnSpc>
            </a:pPr>
            <a:endParaRPr lang="en-US" sz="2125">
              <a:solidFill>
                <a:srgbClr val="000000"/>
              </a:solidFill>
              <a:latin typeface="Poppins"/>
              <a:ea typeface="Poppins"/>
              <a:cs typeface="Poppins"/>
              <a:sym typeface="Poppins"/>
            </a:endParaRPr>
          </a:p>
          <a:p>
            <a:pPr algn="l">
              <a:lnSpc>
                <a:spcPts val="2976"/>
              </a:lnSpc>
              <a:spcBef>
                <a:spcPct val="0"/>
              </a:spcBef>
            </a:pPr>
            <a:r>
              <a:rPr lang="en-US" sz="2125">
                <a:solidFill>
                  <a:srgbClr val="000000"/>
                </a:solidFill>
                <a:latin typeface="Poppins"/>
                <a:ea typeface="Poppins"/>
                <a:cs typeface="Poppins"/>
                <a:sym typeface="Poppins"/>
              </a:rPr>
              <a:t>When performing cross-validation, the optimal alpha value using the mean AUC was </a:t>
            </a:r>
            <a:r>
              <a:rPr lang="en-US" sz="2125" b="1">
                <a:solidFill>
                  <a:srgbClr val="000000"/>
                </a:solidFill>
                <a:latin typeface="Poppins Bold"/>
                <a:ea typeface="Poppins Bold"/>
                <a:cs typeface="Poppins Bold"/>
                <a:sym typeface="Poppins Bold"/>
              </a:rPr>
              <a:t>0.2</a:t>
            </a:r>
            <a:r>
              <a:rPr lang="en-US" sz="2125">
                <a:solidFill>
                  <a:srgbClr val="000000"/>
                </a:solidFill>
                <a:latin typeface="Poppins"/>
                <a:ea typeface="Poppins"/>
                <a:cs typeface="Poppins"/>
                <a:sym typeface="Poppins"/>
              </a:rPr>
              <a:t> ⟶ which is practically just Ridge.</a:t>
            </a:r>
          </a:p>
        </p:txBody>
      </p:sp>
      <p:sp>
        <p:nvSpPr>
          <p:cNvPr id="7" name="TextBox 7"/>
          <p:cNvSpPr txBox="1"/>
          <p:nvPr/>
        </p:nvSpPr>
        <p:spPr>
          <a:xfrm>
            <a:off x="537041" y="6052480"/>
            <a:ext cx="6845406" cy="2232000"/>
          </a:xfrm>
          <a:prstGeom prst="rect">
            <a:avLst/>
          </a:prstGeom>
        </p:spPr>
        <p:txBody>
          <a:bodyPr lIns="0" tIns="0" rIns="0" bIns="0" rtlCol="0" anchor="t">
            <a:spAutoFit/>
          </a:bodyPr>
          <a:lstStyle/>
          <a:p>
            <a:pPr algn="l">
              <a:lnSpc>
                <a:spcPts val="2976"/>
              </a:lnSpc>
            </a:pPr>
            <a:r>
              <a:rPr lang="en-US" sz="2125">
                <a:solidFill>
                  <a:srgbClr val="000000"/>
                </a:solidFill>
                <a:latin typeface="Poppins"/>
                <a:ea typeface="Poppins"/>
                <a:cs typeface="Poppins"/>
                <a:sym typeface="Poppins"/>
              </a:rPr>
              <a:t>While this accounts for multicollinearity, there was </a:t>
            </a:r>
            <a:r>
              <a:rPr lang="en-US" sz="2125" b="1">
                <a:solidFill>
                  <a:srgbClr val="000000"/>
                </a:solidFill>
                <a:latin typeface="Poppins Bold"/>
                <a:ea typeface="Poppins Bold"/>
                <a:cs typeface="Poppins Bold"/>
                <a:sym typeface="Poppins Bold"/>
              </a:rPr>
              <a:t>no variable selection</a:t>
            </a:r>
            <a:r>
              <a:rPr lang="en-US" sz="2125">
                <a:solidFill>
                  <a:srgbClr val="000000"/>
                </a:solidFill>
                <a:latin typeface="Poppins"/>
                <a:ea typeface="Poppins"/>
                <a:cs typeface="Poppins"/>
                <a:sym typeface="Poppins"/>
              </a:rPr>
              <a:t>.</a:t>
            </a:r>
          </a:p>
          <a:p>
            <a:pPr algn="l">
              <a:lnSpc>
                <a:spcPts val="2976"/>
              </a:lnSpc>
            </a:pPr>
            <a:endParaRPr lang="en-US" sz="2125">
              <a:solidFill>
                <a:srgbClr val="000000"/>
              </a:solidFill>
              <a:latin typeface="Poppins"/>
              <a:ea typeface="Poppins"/>
              <a:cs typeface="Poppins"/>
              <a:sym typeface="Poppins"/>
            </a:endParaRPr>
          </a:p>
          <a:p>
            <a:pPr algn="l">
              <a:lnSpc>
                <a:spcPts val="2976"/>
              </a:lnSpc>
              <a:spcBef>
                <a:spcPct val="0"/>
              </a:spcBef>
            </a:pPr>
            <a:r>
              <a:rPr lang="en-US" sz="2125">
                <a:solidFill>
                  <a:srgbClr val="000000"/>
                </a:solidFill>
                <a:latin typeface="Poppins"/>
                <a:ea typeface="Poppins"/>
                <a:cs typeface="Poppins"/>
                <a:sym typeface="Poppins"/>
              </a:rPr>
              <a:t>We still have </a:t>
            </a:r>
            <a:r>
              <a:rPr lang="en-US" sz="2125" b="1">
                <a:solidFill>
                  <a:srgbClr val="000000"/>
                </a:solidFill>
                <a:latin typeface="Poppins Bold"/>
                <a:ea typeface="Poppins Bold"/>
                <a:cs typeface="Poppins Bold"/>
                <a:sym typeface="Poppins Bold"/>
              </a:rPr>
              <a:t>73 predictors </a:t>
            </a:r>
            <a:r>
              <a:rPr lang="en-US" sz="2125">
                <a:solidFill>
                  <a:srgbClr val="000000"/>
                </a:solidFill>
                <a:latin typeface="Poppins"/>
                <a:ea typeface="Poppins"/>
                <a:cs typeface="Poppins"/>
                <a:sym typeface="Poppins"/>
              </a:rPr>
              <a:t>of injury-risk after performing Elastic Net. This does not help us determine the best subset of predictors.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028700" y="8997950"/>
            <a:ext cx="2514600" cy="260350"/>
            <a:chOff x="0" y="0"/>
            <a:chExt cx="662281" cy="68570"/>
          </a:xfrm>
        </p:grpSpPr>
        <p:sp>
          <p:nvSpPr>
            <p:cNvPr id="4" name="Freeform 4"/>
            <p:cNvSpPr/>
            <p:nvPr/>
          </p:nvSpPr>
          <p:spPr>
            <a:xfrm>
              <a:off x="0" y="0"/>
              <a:ext cx="662281" cy="68570"/>
            </a:xfrm>
            <a:custGeom>
              <a:avLst/>
              <a:gdLst/>
              <a:ahLst/>
              <a:cxnLst/>
              <a:rect l="l" t="t" r="r" b="b"/>
              <a:pathLst>
                <a:path w="662281" h="68570">
                  <a:moveTo>
                    <a:pt x="0" y="0"/>
                  </a:moveTo>
                  <a:lnTo>
                    <a:pt x="662281" y="0"/>
                  </a:lnTo>
                  <a:lnTo>
                    <a:pt x="662281" y="68570"/>
                  </a:lnTo>
                  <a:lnTo>
                    <a:pt x="0" y="68570"/>
                  </a:lnTo>
                  <a:close/>
                </a:path>
              </a:pathLst>
            </a:custGeom>
            <a:solidFill>
              <a:srgbClr val="C8032B"/>
            </a:solidFill>
          </p:spPr>
          <p:txBody>
            <a:bodyPr/>
            <a:lstStyle/>
            <a:p>
              <a:endParaRPr lang="en-US"/>
            </a:p>
          </p:txBody>
        </p:sp>
        <p:sp>
          <p:nvSpPr>
            <p:cNvPr id="5" name="TextBox 5"/>
            <p:cNvSpPr txBox="1"/>
            <p:nvPr/>
          </p:nvSpPr>
          <p:spPr>
            <a:xfrm>
              <a:off x="0" y="-47625"/>
              <a:ext cx="662281" cy="11619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5779026" y="707978"/>
            <a:ext cx="6385006" cy="4788755"/>
          </a:xfrm>
          <a:custGeom>
            <a:avLst/>
            <a:gdLst/>
            <a:ahLst/>
            <a:cxnLst/>
            <a:rect l="l" t="t" r="r" b="b"/>
            <a:pathLst>
              <a:path w="6385006" h="4788755">
                <a:moveTo>
                  <a:pt x="0" y="0"/>
                </a:moveTo>
                <a:lnTo>
                  <a:pt x="6385006" y="0"/>
                </a:lnTo>
                <a:lnTo>
                  <a:pt x="6385006" y="4788755"/>
                </a:lnTo>
                <a:lnTo>
                  <a:pt x="0" y="4788755"/>
                </a:lnTo>
                <a:lnTo>
                  <a:pt x="0" y="0"/>
                </a:lnTo>
                <a:close/>
              </a:path>
            </a:pathLst>
          </a:custGeom>
          <a:blipFill>
            <a:blip r:embed="rId3"/>
            <a:stretch>
              <a:fillRect/>
            </a:stretch>
          </a:blipFill>
          <a:ln w="38100" cap="sq">
            <a:solidFill>
              <a:srgbClr val="C8032B"/>
            </a:solidFill>
            <a:prstDash val="solid"/>
            <a:miter/>
          </a:ln>
        </p:spPr>
        <p:txBody>
          <a:bodyPr/>
          <a:lstStyle/>
          <a:p>
            <a:endParaRPr lang="en-US"/>
          </a:p>
        </p:txBody>
      </p:sp>
      <p:sp>
        <p:nvSpPr>
          <p:cNvPr id="7" name="Freeform 7"/>
          <p:cNvSpPr/>
          <p:nvPr/>
        </p:nvSpPr>
        <p:spPr>
          <a:xfrm>
            <a:off x="11245974" y="4815754"/>
            <a:ext cx="6385006" cy="4788755"/>
          </a:xfrm>
          <a:custGeom>
            <a:avLst/>
            <a:gdLst/>
            <a:ahLst/>
            <a:cxnLst/>
            <a:rect l="l" t="t" r="r" b="b"/>
            <a:pathLst>
              <a:path w="6385006" h="4788755">
                <a:moveTo>
                  <a:pt x="0" y="0"/>
                </a:moveTo>
                <a:lnTo>
                  <a:pt x="6385006" y="0"/>
                </a:lnTo>
                <a:lnTo>
                  <a:pt x="6385006" y="4788755"/>
                </a:lnTo>
                <a:lnTo>
                  <a:pt x="0" y="4788755"/>
                </a:lnTo>
                <a:lnTo>
                  <a:pt x="0" y="0"/>
                </a:lnTo>
                <a:close/>
              </a:path>
            </a:pathLst>
          </a:custGeom>
          <a:blipFill>
            <a:blip r:embed="rId4"/>
            <a:stretch>
              <a:fillRect/>
            </a:stretch>
          </a:blipFill>
          <a:ln w="38100" cap="sq">
            <a:solidFill>
              <a:srgbClr val="C8032B"/>
            </a:solidFill>
            <a:prstDash val="solid"/>
            <a:miter/>
          </a:ln>
        </p:spPr>
        <p:txBody>
          <a:bodyPr/>
          <a:lstStyle/>
          <a:p>
            <a:endParaRPr lang="en-US"/>
          </a:p>
        </p:txBody>
      </p:sp>
      <p:sp>
        <p:nvSpPr>
          <p:cNvPr id="8" name="TextBox 8"/>
          <p:cNvSpPr txBox="1"/>
          <p:nvPr/>
        </p:nvSpPr>
        <p:spPr>
          <a:xfrm>
            <a:off x="1028700" y="1726528"/>
            <a:ext cx="4243380" cy="912915"/>
          </a:xfrm>
          <a:prstGeom prst="rect">
            <a:avLst/>
          </a:prstGeom>
        </p:spPr>
        <p:txBody>
          <a:bodyPr lIns="0" tIns="0" rIns="0" bIns="0" rtlCol="0" anchor="t">
            <a:spAutoFit/>
          </a:bodyPr>
          <a:lstStyle/>
          <a:p>
            <a:pPr algn="l">
              <a:lnSpc>
                <a:spcPts val="7431"/>
              </a:lnSpc>
            </a:pPr>
            <a:r>
              <a:rPr lang="en-US" sz="5308">
                <a:solidFill>
                  <a:srgbClr val="C8032B"/>
                </a:solidFill>
                <a:latin typeface="League Spartan"/>
                <a:ea typeface="League Spartan"/>
                <a:cs typeface="League Spartan"/>
                <a:sym typeface="League Spartan"/>
              </a:rPr>
              <a:t>RESULTS</a:t>
            </a:r>
          </a:p>
        </p:txBody>
      </p:sp>
      <p:sp>
        <p:nvSpPr>
          <p:cNvPr id="9" name="TextBox 9"/>
          <p:cNvSpPr txBox="1"/>
          <p:nvPr/>
        </p:nvSpPr>
        <p:spPr>
          <a:xfrm>
            <a:off x="1028700" y="914400"/>
            <a:ext cx="4842085" cy="897853"/>
          </a:xfrm>
          <a:prstGeom prst="rect">
            <a:avLst/>
          </a:prstGeom>
        </p:spPr>
        <p:txBody>
          <a:bodyPr lIns="0" tIns="0" rIns="0" bIns="0" rtlCol="0" anchor="t">
            <a:spAutoFit/>
          </a:bodyPr>
          <a:lstStyle/>
          <a:p>
            <a:pPr algn="l">
              <a:lnSpc>
                <a:spcPts val="7212"/>
              </a:lnSpc>
            </a:pPr>
            <a:r>
              <a:rPr lang="en-US" sz="5151">
                <a:solidFill>
                  <a:srgbClr val="000000"/>
                </a:solidFill>
                <a:latin typeface="Roboto"/>
                <a:ea typeface="Roboto"/>
                <a:cs typeface="Roboto"/>
                <a:sym typeface="Roboto"/>
              </a:rPr>
              <a:t>LASSO</a:t>
            </a:r>
          </a:p>
        </p:txBody>
      </p:sp>
      <p:sp>
        <p:nvSpPr>
          <p:cNvPr id="10" name="TextBox 10"/>
          <p:cNvSpPr txBox="1"/>
          <p:nvPr/>
        </p:nvSpPr>
        <p:spPr>
          <a:xfrm>
            <a:off x="1028700" y="2953949"/>
            <a:ext cx="3616881" cy="2603475"/>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To perform feature selection, we applied </a:t>
            </a:r>
            <a:r>
              <a:rPr lang="en-US" sz="2125" b="1">
                <a:solidFill>
                  <a:srgbClr val="000000"/>
                </a:solidFill>
                <a:latin typeface="Poppins Bold"/>
                <a:ea typeface="Poppins Bold"/>
                <a:cs typeface="Poppins Bold"/>
                <a:sym typeface="Poppins Bold"/>
              </a:rPr>
              <a:t>Lasso classification with class weighting</a:t>
            </a:r>
            <a:r>
              <a:rPr lang="en-US" sz="2125">
                <a:solidFill>
                  <a:srgbClr val="000000"/>
                </a:solidFill>
                <a:latin typeface="Poppins"/>
                <a:ea typeface="Poppins"/>
                <a:cs typeface="Poppins"/>
                <a:sym typeface="Poppins"/>
              </a:rPr>
              <a:t> to balance injured and non-injured jumps during training. </a:t>
            </a:r>
          </a:p>
        </p:txBody>
      </p:sp>
      <p:sp>
        <p:nvSpPr>
          <p:cNvPr id="11" name="TextBox 11"/>
          <p:cNvSpPr txBox="1"/>
          <p:nvPr/>
        </p:nvSpPr>
        <p:spPr>
          <a:xfrm>
            <a:off x="5779026" y="5886247"/>
            <a:ext cx="5270722" cy="3718262"/>
          </a:xfrm>
          <a:prstGeom prst="rect">
            <a:avLst/>
          </a:prstGeom>
        </p:spPr>
        <p:txBody>
          <a:bodyPr lIns="0" tIns="0" rIns="0" bIns="0" rtlCol="0" anchor="t">
            <a:spAutoFit/>
          </a:bodyPr>
          <a:lstStyle/>
          <a:p>
            <a:pPr algn="ctr">
              <a:lnSpc>
                <a:spcPts val="2956"/>
              </a:lnSpc>
              <a:spcBef>
                <a:spcPct val="0"/>
              </a:spcBef>
            </a:pPr>
            <a:r>
              <a:rPr lang="en-US" sz="2111">
                <a:solidFill>
                  <a:srgbClr val="000000"/>
                </a:solidFill>
                <a:latin typeface="Poppins"/>
                <a:ea typeface="Poppins"/>
                <a:cs typeface="Poppins"/>
                <a:sym typeface="Poppins"/>
              </a:rPr>
              <a:t>The ROC curves compare model discrimination on the test set. Both λ_min and λ₁se models achieved </a:t>
            </a:r>
            <a:r>
              <a:rPr lang="en-US" sz="2111" b="1">
                <a:solidFill>
                  <a:srgbClr val="000000"/>
                </a:solidFill>
                <a:latin typeface="Poppins Bold"/>
                <a:ea typeface="Poppins Bold"/>
                <a:cs typeface="Poppins Bold"/>
                <a:sym typeface="Poppins Bold"/>
              </a:rPr>
              <a:t>AUC values slightly above 0.5</a:t>
            </a:r>
            <a:r>
              <a:rPr lang="en-US" sz="2111">
                <a:solidFill>
                  <a:srgbClr val="000000"/>
                </a:solidFill>
                <a:latin typeface="Poppins"/>
                <a:ea typeface="Poppins"/>
                <a:cs typeface="Poppins"/>
                <a:sym typeface="Poppins"/>
              </a:rPr>
              <a:t>, meaning their ability to distinguish injured from non-injured jumps was </a:t>
            </a:r>
            <a:r>
              <a:rPr lang="en-US" sz="2111" b="1">
                <a:solidFill>
                  <a:srgbClr val="000000"/>
                </a:solidFill>
                <a:latin typeface="Poppins Bold"/>
                <a:ea typeface="Poppins Bold"/>
                <a:cs typeface="Poppins Bold"/>
                <a:sym typeface="Poppins Bold"/>
              </a:rPr>
              <a:t>only marginally better than random</a:t>
            </a:r>
            <a:r>
              <a:rPr lang="en-US" sz="2111">
                <a:solidFill>
                  <a:srgbClr val="000000"/>
                </a:solidFill>
                <a:latin typeface="Poppins"/>
                <a:ea typeface="Poppins"/>
                <a:cs typeface="Poppins"/>
                <a:sym typeface="Poppins"/>
              </a:rPr>
              <a:t>. The red and blue curves hug the diagonal, confirming </a:t>
            </a:r>
            <a:r>
              <a:rPr lang="en-US" sz="2111" b="1">
                <a:solidFill>
                  <a:srgbClr val="000000"/>
                </a:solidFill>
                <a:latin typeface="Poppins Bold"/>
                <a:ea typeface="Poppins Bold"/>
                <a:cs typeface="Poppins Bold"/>
                <a:sym typeface="Poppins Bold"/>
              </a:rPr>
              <a:t>limited predictive power</a:t>
            </a:r>
            <a:r>
              <a:rPr lang="en-US" sz="2111">
                <a:solidFill>
                  <a:srgbClr val="000000"/>
                </a:solidFill>
                <a:latin typeface="Poppins"/>
                <a:ea typeface="Poppins"/>
                <a:cs typeface="Poppins"/>
                <a:sym typeface="Poppins"/>
              </a:rPr>
              <a:t> of linear models on this dataset. (right)</a:t>
            </a:r>
          </a:p>
        </p:txBody>
      </p:sp>
      <p:sp>
        <p:nvSpPr>
          <p:cNvPr id="12" name="TextBox 12"/>
          <p:cNvSpPr txBox="1"/>
          <p:nvPr/>
        </p:nvSpPr>
        <p:spPr>
          <a:xfrm>
            <a:off x="12360258" y="937475"/>
            <a:ext cx="5270722" cy="3346787"/>
          </a:xfrm>
          <a:prstGeom prst="rect">
            <a:avLst/>
          </a:prstGeom>
        </p:spPr>
        <p:txBody>
          <a:bodyPr lIns="0" tIns="0" rIns="0" bIns="0" rtlCol="0" anchor="t">
            <a:spAutoFit/>
          </a:bodyPr>
          <a:lstStyle/>
          <a:p>
            <a:pPr algn="ctr">
              <a:lnSpc>
                <a:spcPts val="2956"/>
              </a:lnSpc>
              <a:spcBef>
                <a:spcPct val="0"/>
              </a:spcBef>
            </a:pPr>
            <a:r>
              <a:rPr lang="en-US" sz="2111">
                <a:solidFill>
                  <a:srgbClr val="000000"/>
                </a:solidFill>
                <a:latin typeface="Poppins"/>
                <a:ea typeface="Poppins"/>
                <a:cs typeface="Poppins"/>
                <a:sym typeface="Poppins"/>
              </a:rPr>
              <a:t>Cross-validation identified λ_min = 0.00022 and λ₁se = 0.00056. The performance steadily improved as λ decreased, peaking around an </a:t>
            </a:r>
            <a:r>
              <a:rPr lang="en-US" sz="2111" b="1">
                <a:solidFill>
                  <a:srgbClr val="000000"/>
                </a:solidFill>
                <a:latin typeface="Poppins Bold"/>
                <a:ea typeface="Poppins Bold"/>
                <a:cs typeface="Poppins Bold"/>
                <a:sym typeface="Poppins Bold"/>
              </a:rPr>
              <a:t>AUC of 0.64</a:t>
            </a:r>
            <a:r>
              <a:rPr lang="en-US" sz="2111">
                <a:solidFill>
                  <a:srgbClr val="000000"/>
                </a:solidFill>
                <a:latin typeface="Poppins"/>
                <a:ea typeface="Poppins"/>
                <a:cs typeface="Poppins"/>
                <a:sym typeface="Poppins"/>
              </a:rPr>
              <a:t>. The small gap between the two λ values suggests that the </a:t>
            </a:r>
            <a:r>
              <a:rPr lang="en-US" sz="2111" b="1">
                <a:solidFill>
                  <a:srgbClr val="000000"/>
                </a:solidFill>
                <a:latin typeface="Poppins Bold"/>
                <a:ea typeface="Poppins Bold"/>
                <a:cs typeface="Poppins Bold"/>
                <a:sym typeface="Poppins Bold"/>
              </a:rPr>
              <a:t>simpler λ₁se</a:t>
            </a:r>
            <a:r>
              <a:rPr lang="en-US" sz="2111">
                <a:solidFill>
                  <a:srgbClr val="000000"/>
                </a:solidFill>
                <a:latin typeface="Poppins"/>
                <a:ea typeface="Poppins"/>
                <a:cs typeface="Poppins"/>
                <a:sym typeface="Poppins"/>
              </a:rPr>
              <a:t> model achieves </a:t>
            </a:r>
            <a:r>
              <a:rPr lang="en-US" sz="2111" b="1">
                <a:solidFill>
                  <a:srgbClr val="000000"/>
                </a:solidFill>
                <a:latin typeface="Poppins Bold"/>
                <a:ea typeface="Poppins Bold"/>
                <a:cs typeface="Poppins Bold"/>
                <a:sym typeface="Poppins Bold"/>
              </a:rPr>
              <a:t>nearly equivalent performance</a:t>
            </a:r>
            <a:r>
              <a:rPr lang="en-US" sz="2111">
                <a:solidFill>
                  <a:srgbClr val="000000"/>
                </a:solidFill>
                <a:latin typeface="Poppins"/>
                <a:ea typeface="Poppins"/>
                <a:cs typeface="Poppins"/>
                <a:sym typeface="Poppins"/>
              </a:rPr>
              <a:t> while using fewer predictors.  (left)</a:t>
            </a:r>
          </a:p>
        </p:txBody>
      </p:sp>
      <p:sp>
        <p:nvSpPr>
          <p:cNvPr id="13" name="TextBox 13"/>
          <p:cNvSpPr txBox="1"/>
          <p:nvPr/>
        </p:nvSpPr>
        <p:spPr>
          <a:xfrm>
            <a:off x="1028700" y="5886247"/>
            <a:ext cx="3616881" cy="1489050"/>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Unlike Elastic Net, this approach reduced the model to </a:t>
            </a:r>
            <a:r>
              <a:rPr lang="en-US" sz="2125" b="1">
                <a:solidFill>
                  <a:srgbClr val="000000"/>
                </a:solidFill>
                <a:latin typeface="Poppins Bold"/>
                <a:ea typeface="Poppins Bold"/>
                <a:cs typeface="Poppins Bold"/>
                <a:sym typeface="Poppins Bold"/>
              </a:rPr>
              <a:t>43 predictors</a:t>
            </a:r>
            <a:r>
              <a:rPr lang="en-US" sz="2125">
                <a:solidFill>
                  <a:srgbClr val="000000"/>
                </a:solidFill>
                <a:latin typeface="Poppins"/>
                <a:ea typeface="Poppins"/>
                <a:cs typeface="Poppins"/>
                <a:sym typeface="Poppins"/>
              </a:rPr>
              <a:t> of injury risk. </a:t>
            </a:r>
          </a:p>
        </p:txBody>
      </p:sp>
      <p:sp>
        <p:nvSpPr>
          <p:cNvPr id="14" name="TextBox 14"/>
          <p:cNvSpPr txBox="1"/>
          <p:nvPr/>
        </p:nvSpPr>
        <p:spPr>
          <a:xfrm>
            <a:off x="1028700" y="7599261"/>
            <a:ext cx="3616881" cy="1117575"/>
          </a:xfrm>
          <a:prstGeom prst="rect">
            <a:avLst/>
          </a:prstGeom>
        </p:spPr>
        <p:txBody>
          <a:bodyPr lIns="0" tIns="0" rIns="0" bIns="0" rtlCol="0" anchor="t">
            <a:spAutoFit/>
          </a:bodyPr>
          <a:lstStyle/>
          <a:p>
            <a:pPr algn="l">
              <a:lnSpc>
                <a:spcPts val="2976"/>
              </a:lnSpc>
              <a:spcBef>
                <a:spcPct val="0"/>
              </a:spcBef>
            </a:pPr>
            <a:r>
              <a:rPr lang="en-US" sz="2125">
                <a:solidFill>
                  <a:srgbClr val="000000"/>
                </a:solidFill>
                <a:latin typeface="Poppins"/>
                <a:ea typeface="Poppins"/>
                <a:cs typeface="Poppins"/>
                <a:sym typeface="Poppins"/>
              </a:rPr>
              <a:t>This came at the cost of </a:t>
            </a:r>
            <a:r>
              <a:rPr lang="en-US" sz="2125" b="1">
                <a:solidFill>
                  <a:srgbClr val="000000"/>
                </a:solidFill>
                <a:latin typeface="Poppins Bold"/>
                <a:ea typeface="Poppins Bold"/>
                <a:cs typeface="Poppins Bold"/>
                <a:sym typeface="Poppins Bold"/>
              </a:rPr>
              <a:t>lower predictive accuracy</a:t>
            </a:r>
            <a:r>
              <a:rPr lang="en-US" sz="2125">
                <a:solidFill>
                  <a:srgbClr val="000000"/>
                </a:solidFill>
                <a:latin typeface="Poppins"/>
                <a:ea typeface="Poppins"/>
                <a:cs typeface="Poppins"/>
                <a:sym typeface="Poppins"/>
              </a:rPr>
              <a:t> in linear models.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a:p>
        </p:txBody>
      </p:sp>
      <p:sp>
        <p:nvSpPr>
          <p:cNvPr id="3" name="Freeform 3"/>
          <p:cNvSpPr/>
          <p:nvPr/>
        </p:nvSpPr>
        <p:spPr>
          <a:xfrm>
            <a:off x="7792677" y="1817397"/>
            <a:ext cx="9984549" cy="6652206"/>
          </a:xfrm>
          <a:custGeom>
            <a:avLst/>
            <a:gdLst/>
            <a:ahLst/>
            <a:cxnLst/>
            <a:rect l="l" t="t" r="r" b="b"/>
            <a:pathLst>
              <a:path w="9984549" h="6652206">
                <a:moveTo>
                  <a:pt x="0" y="0"/>
                </a:moveTo>
                <a:lnTo>
                  <a:pt x="9984550" y="0"/>
                </a:lnTo>
                <a:lnTo>
                  <a:pt x="9984550" y="6652206"/>
                </a:lnTo>
                <a:lnTo>
                  <a:pt x="0" y="6652206"/>
                </a:lnTo>
                <a:lnTo>
                  <a:pt x="0" y="0"/>
                </a:lnTo>
                <a:close/>
              </a:path>
            </a:pathLst>
          </a:custGeom>
          <a:blipFill>
            <a:blip r:embed="rId3"/>
            <a:stretch>
              <a:fillRect/>
            </a:stretch>
          </a:blipFill>
          <a:ln w="38100" cap="sq">
            <a:solidFill>
              <a:srgbClr val="C8032B"/>
            </a:solidFill>
            <a:prstDash val="solid"/>
            <a:miter/>
          </a:ln>
        </p:spPr>
        <p:txBody>
          <a:bodyPr/>
          <a:lstStyle/>
          <a:p>
            <a:endParaRPr lang="en-US"/>
          </a:p>
        </p:txBody>
      </p:sp>
      <p:sp>
        <p:nvSpPr>
          <p:cNvPr id="4" name="TextBox 4"/>
          <p:cNvSpPr txBox="1"/>
          <p:nvPr/>
        </p:nvSpPr>
        <p:spPr>
          <a:xfrm>
            <a:off x="486093" y="942975"/>
            <a:ext cx="7971561" cy="1500290"/>
          </a:xfrm>
          <a:prstGeom prst="rect">
            <a:avLst/>
          </a:prstGeom>
        </p:spPr>
        <p:txBody>
          <a:bodyPr lIns="0" tIns="0" rIns="0" bIns="0" rtlCol="0" anchor="t">
            <a:spAutoFit/>
          </a:bodyPr>
          <a:lstStyle/>
          <a:p>
            <a:pPr algn="l">
              <a:lnSpc>
                <a:spcPts val="6031"/>
              </a:lnSpc>
            </a:pPr>
            <a:r>
              <a:rPr lang="en-US" sz="4308">
                <a:solidFill>
                  <a:srgbClr val="C8032B"/>
                </a:solidFill>
                <a:latin typeface="League Spartan"/>
                <a:ea typeface="League Spartan"/>
                <a:cs typeface="League Spartan"/>
                <a:sym typeface="League Spartan"/>
              </a:rPr>
              <a:t>VARIANCE INFLATION FACTORS (VIFS)</a:t>
            </a:r>
          </a:p>
        </p:txBody>
      </p:sp>
      <p:sp>
        <p:nvSpPr>
          <p:cNvPr id="5" name="TextBox 5"/>
          <p:cNvSpPr txBox="1"/>
          <p:nvPr/>
        </p:nvSpPr>
        <p:spPr>
          <a:xfrm>
            <a:off x="486093" y="3059664"/>
            <a:ext cx="5571074" cy="2576805"/>
          </a:xfrm>
          <a:prstGeom prst="rect">
            <a:avLst/>
          </a:prstGeom>
        </p:spPr>
        <p:txBody>
          <a:bodyPr lIns="0" tIns="0" rIns="0" bIns="0" rtlCol="0" anchor="t">
            <a:spAutoFit/>
          </a:bodyPr>
          <a:lstStyle/>
          <a:p>
            <a:pPr algn="l">
              <a:lnSpc>
                <a:spcPts val="3396"/>
              </a:lnSpc>
              <a:spcBef>
                <a:spcPct val="0"/>
              </a:spcBef>
            </a:pPr>
            <a:r>
              <a:rPr lang="en-US" sz="2425">
                <a:solidFill>
                  <a:srgbClr val="000000"/>
                </a:solidFill>
                <a:latin typeface="Poppins"/>
                <a:ea typeface="Poppins"/>
                <a:cs typeface="Poppins"/>
                <a:sym typeface="Poppins"/>
              </a:rPr>
              <a:t>To check multicollinearity among the 43 Lasso predictors, we computed </a:t>
            </a:r>
            <a:r>
              <a:rPr lang="en-US" sz="2425" b="1">
                <a:solidFill>
                  <a:srgbClr val="000000"/>
                </a:solidFill>
                <a:latin typeface="Poppins Bold"/>
                <a:ea typeface="Poppins Bold"/>
                <a:cs typeface="Poppins Bold"/>
                <a:sym typeface="Poppins Bold"/>
              </a:rPr>
              <a:t>Variance Inflation Factors (VIFs)</a:t>
            </a:r>
            <a:r>
              <a:rPr lang="en-US" sz="2425">
                <a:solidFill>
                  <a:srgbClr val="000000"/>
                </a:solidFill>
                <a:latin typeface="Poppins"/>
                <a:ea typeface="Poppins"/>
                <a:cs typeface="Poppins"/>
                <a:sym typeface="Poppins"/>
              </a:rPr>
              <a:t> where values above 10 indicate severe multicollinearity (James et al., 2021, p. 102). </a:t>
            </a:r>
          </a:p>
        </p:txBody>
      </p:sp>
      <p:sp>
        <p:nvSpPr>
          <p:cNvPr id="6" name="TextBox 6"/>
          <p:cNvSpPr txBox="1"/>
          <p:nvPr/>
        </p:nvSpPr>
        <p:spPr>
          <a:xfrm>
            <a:off x="486093" y="5997540"/>
            <a:ext cx="5571074" cy="3862680"/>
          </a:xfrm>
          <a:prstGeom prst="rect">
            <a:avLst/>
          </a:prstGeom>
        </p:spPr>
        <p:txBody>
          <a:bodyPr lIns="0" tIns="0" rIns="0" bIns="0" rtlCol="0" anchor="t">
            <a:spAutoFit/>
          </a:bodyPr>
          <a:lstStyle/>
          <a:p>
            <a:pPr algn="l">
              <a:lnSpc>
                <a:spcPts val="3396"/>
              </a:lnSpc>
              <a:spcBef>
                <a:spcPct val="0"/>
              </a:spcBef>
            </a:pPr>
            <a:r>
              <a:rPr lang="en-US" sz="2425">
                <a:solidFill>
                  <a:srgbClr val="000000"/>
                </a:solidFill>
                <a:latin typeface="Poppins"/>
                <a:ea typeface="Poppins"/>
                <a:cs typeface="Poppins"/>
                <a:sym typeface="Poppins"/>
              </a:rPr>
              <a:t>After Lasso, several metrics, like </a:t>
            </a:r>
            <a:r>
              <a:rPr lang="en-US" sz="2425" i="1">
                <a:solidFill>
                  <a:srgbClr val="000000"/>
                </a:solidFill>
                <a:latin typeface="Poppins Italics"/>
                <a:ea typeface="Poppins Italics"/>
                <a:cs typeface="Poppins Italics"/>
                <a:sym typeface="Poppins Italics"/>
              </a:rPr>
              <a:t>braking net impulse</a:t>
            </a:r>
            <a:r>
              <a:rPr lang="en-US" sz="2425">
                <a:solidFill>
                  <a:srgbClr val="000000"/>
                </a:solidFill>
                <a:latin typeface="Poppins"/>
                <a:ea typeface="Poppins"/>
                <a:cs typeface="Poppins"/>
                <a:sym typeface="Poppins"/>
              </a:rPr>
              <a:t> and </a:t>
            </a:r>
            <a:r>
              <a:rPr lang="en-US" sz="2425" i="1">
                <a:solidFill>
                  <a:srgbClr val="000000"/>
                </a:solidFill>
                <a:latin typeface="Poppins Italics"/>
                <a:ea typeface="Poppins Italics"/>
                <a:cs typeface="Poppins Italics"/>
                <a:sym typeface="Poppins Italics"/>
              </a:rPr>
              <a:t>propulsive net impulse</a:t>
            </a:r>
            <a:r>
              <a:rPr lang="en-US" sz="2425">
                <a:solidFill>
                  <a:srgbClr val="000000"/>
                </a:solidFill>
                <a:latin typeface="Poppins"/>
                <a:ea typeface="Poppins"/>
                <a:cs typeface="Poppins"/>
                <a:sym typeface="Poppins"/>
              </a:rPr>
              <a:t>, remained highly correlated with VIFs above 1000.</a:t>
            </a:r>
            <a:r>
              <a:rPr lang="en-US" sz="2425" i="1">
                <a:solidFill>
                  <a:srgbClr val="000000"/>
                </a:solidFill>
                <a:latin typeface="Poppins Italics"/>
                <a:ea typeface="Poppins Italics"/>
                <a:cs typeface="Poppins Italics"/>
                <a:sym typeface="Poppins Italics"/>
              </a:rPr>
              <a:t> </a:t>
            </a:r>
            <a:r>
              <a:rPr lang="en-US" sz="2425">
                <a:solidFill>
                  <a:srgbClr val="000000"/>
                </a:solidFill>
                <a:latin typeface="Poppins"/>
                <a:ea typeface="Poppins"/>
                <a:cs typeface="Poppins"/>
                <a:sym typeface="Poppins"/>
              </a:rPr>
              <a:t>The </a:t>
            </a:r>
            <a:r>
              <a:rPr lang="en-US" sz="2425" b="1">
                <a:solidFill>
                  <a:srgbClr val="000000"/>
                </a:solidFill>
                <a:latin typeface="Poppins Bold"/>
                <a:ea typeface="Poppins Bold"/>
                <a:cs typeface="Poppins Bold"/>
                <a:sym typeface="Poppins Bold"/>
              </a:rPr>
              <a:t>median VIF </a:t>
            </a:r>
            <a:r>
              <a:rPr lang="en-US" sz="2425">
                <a:solidFill>
                  <a:srgbClr val="000000"/>
                </a:solidFill>
                <a:latin typeface="Poppins"/>
                <a:ea typeface="Poppins"/>
                <a:cs typeface="Poppins"/>
                <a:sym typeface="Poppins"/>
              </a:rPr>
              <a:t>was</a:t>
            </a:r>
            <a:r>
              <a:rPr lang="en-US" sz="2425" b="1">
                <a:solidFill>
                  <a:srgbClr val="000000"/>
                </a:solidFill>
                <a:latin typeface="Poppins Bold"/>
                <a:ea typeface="Poppins Bold"/>
                <a:cs typeface="Poppins Bold"/>
                <a:sym typeface="Poppins Bold"/>
              </a:rPr>
              <a:t> 72.3</a:t>
            </a:r>
            <a:r>
              <a:rPr lang="en-US" sz="2425">
                <a:solidFill>
                  <a:srgbClr val="000000"/>
                </a:solidFill>
                <a:latin typeface="Poppins"/>
                <a:ea typeface="Poppins"/>
                <a:cs typeface="Poppins"/>
                <a:sym typeface="Poppins"/>
              </a:rPr>
              <a:t>, confirming persistent redundancy among CMJ features. This suggests a linear model may not capture the structure of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1254</Words>
  <Application>Microsoft Office PowerPoint</Application>
  <PresentationFormat>Custom</PresentationFormat>
  <Paragraphs>94</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Poppins Bold</vt:lpstr>
      <vt:lpstr>Arial</vt:lpstr>
      <vt:lpstr>Roboto</vt:lpstr>
      <vt:lpstr>League Spartan</vt:lpstr>
      <vt:lpstr>Roboto Bold</vt:lpstr>
      <vt:lpstr>Poppins Bold Italics</vt:lpstr>
      <vt:lpstr>Poppins</vt:lpstr>
      <vt:lpstr>Poppins Italics</vt:lpstr>
      <vt:lpstr>Calibri</vt:lpstr>
      <vt:lpstr>Archivo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Jordyn Maurer: Early Results Presentation</dc:title>
  <cp:lastModifiedBy>Jordyn Maurer</cp:lastModifiedBy>
  <cp:revision>2</cp:revision>
  <dcterms:created xsi:type="dcterms:W3CDTF">2006-08-16T00:00:00Z</dcterms:created>
  <dcterms:modified xsi:type="dcterms:W3CDTF">2025-10-28T19:54:45Z</dcterms:modified>
  <dc:identifier>DAG1y_rs710</dc:identifier>
</cp:coreProperties>
</file>