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8" r:id="rId4"/>
    <p:sldId id="290" r:id="rId5"/>
    <p:sldId id="291" r:id="rId6"/>
    <p:sldId id="292" r:id="rId7"/>
    <p:sldId id="293" r:id="rId8"/>
    <p:sldId id="262" r:id="rId9"/>
    <p:sldId id="263" r:id="rId10"/>
    <p:sldId id="264" r:id="rId11"/>
    <p:sldId id="289" r:id="rId12"/>
    <p:sldId id="266" r:id="rId13"/>
    <p:sldId id="272" r:id="rId14"/>
    <p:sldId id="267" r:id="rId15"/>
    <p:sldId id="274" r:id="rId16"/>
    <p:sldId id="275" r:id="rId17"/>
    <p:sldId id="268" r:id="rId18"/>
    <p:sldId id="269" r:id="rId19"/>
    <p:sldId id="270" r:id="rId20"/>
    <p:sldId id="271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E854-FF3D-486E-8FDB-59813779F2AE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F7E3-A1B7-4682-BF13-5E586FFEAB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ADWAYS</a:t>
            </a:r>
            <a:r>
              <a:rPr lang="zh-TW" altLang="en-US" dirty="0"/>
              <a:t>韓國手遊推廣企業全球市場上通過廣告監測平台，用</a:t>
            </a:r>
            <a:r>
              <a:rPr lang="en-US" altLang="zh-TW" dirty="0"/>
              <a:t>1</a:t>
            </a:r>
            <a:r>
              <a:rPr lang="zh-TW" altLang="en-US" dirty="0"/>
              <a:t>年的時間分析的結果。</a:t>
            </a:r>
            <a:endParaRPr lang="en-US" altLang="zh-TW" dirty="0"/>
          </a:p>
          <a:p>
            <a:r>
              <a:rPr lang="zh-TW" altLang="en-US" dirty="0"/>
              <a:t>這項調查是從</a:t>
            </a:r>
            <a:r>
              <a:rPr lang="en-US" altLang="zh-TW" dirty="0"/>
              <a:t>2011</a:t>
            </a:r>
            <a:r>
              <a:rPr lang="zh-TW" altLang="en-US" dirty="0"/>
              <a:t>年開始。根據調查結果，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~2012</a:t>
            </a:r>
            <a:r>
              <a:rPr lang="zh-TW" altLang="en-US" dirty="0"/>
              <a:t>年平均壽命為</a:t>
            </a:r>
            <a:r>
              <a:rPr lang="en-US" altLang="zh-TW" dirty="0"/>
              <a:t>190</a:t>
            </a:r>
            <a:r>
              <a:rPr lang="zh-TW" altLang="en-US" dirty="0"/>
              <a:t>週。</a:t>
            </a:r>
            <a:r>
              <a:rPr lang="en-US" altLang="zh-TW" dirty="0"/>
              <a:t>2013</a:t>
            </a:r>
            <a:r>
              <a:rPr lang="zh-TW" altLang="en-US" dirty="0"/>
              <a:t>年平均壽命為</a:t>
            </a:r>
            <a:r>
              <a:rPr lang="en-US" altLang="zh-TW" dirty="0"/>
              <a:t>116</a:t>
            </a:r>
            <a:r>
              <a:rPr lang="zh-TW" altLang="en-US" dirty="0"/>
              <a:t>週，</a:t>
            </a:r>
            <a:r>
              <a:rPr lang="en-US" altLang="zh-TW" dirty="0"/>
              <a:t>2014</a:t>
            </a:r>
            <a:r>
              <a:rPr lang="zh-TW" altLang="en-US" dirty="0"/>
              <a:t>年平均壽命為</a:t>
            </a:r>
            <a:r>
              <a:rPr lang="en-US" altLang="zh-TW" dirty="0"/>
              <a:t>47</a:t>
            </a:r>
            <a:r>
              <a:rPr lang="zh-TW" altLang="en-US" dirty="0"/>
              <a:t>週，</a:t>
            </a:r>
            <a:r>
              <a:rPr lang="en-US" altLang="zh-TW" dirty="0"/>
              <a:t>2015</a:t>
            </a:r>
            <a:r>
              <a:rPr lang="zh-TW" altLang="en-US" dirty="0"/>
              <a:t>年平均壽命為</a:t>
            </a:r>
            <a:r>
              <a:rPr lang="en-US" altLang="zh-TW" dirty="0"/>
              <a:t>25</a:t>
            </a:r>
            <a:r>
              <a:rPr lang="zh-TW" altLang="en-US" dirty="0"/>
              <a:t>週。</a:t>
            </a:r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原因是市場上推出了大量的手游新作品，競爭激烈導致。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336F2-8333-44A1-B946-4062F720929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3316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Igworks</a:t>
            </a:r>
            <a:r>
              <a:rPr lang="en-US" altLang="zh-TW" dirty="0"/>
              <a:t> </a:t>
            </a:r>
            <a:r>
              <a:rPr lang="zh-TW" altLang="en-US" dirty="0"/>
              <a:t>韓國</a:t>
            </a:r>
            <a:r>
              <a:rPr lang="en-US" altLang="zh-TW" dirty="0"/>
              <a:t>APP</a:t>
            </a:r>
            <a:r>
              <a:rPr lang="zh-TW" altLang="en-US" dirty="0"/>
              <a:t>經營管理公司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336F2-8333-44A1-B946-4062F720929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037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SLG= Strategy Game∶</a:t>
            </a:r>
            <a:r>
              <a:rPr lang="zh-TW" altLang="en-US" dirty="0"/>
              <a:t>策略游戏</a:t>
            </a:r>
            <a:endParaRPr lang="en-US" altLang="zh-TW" dirty="0"/>
          </a:p>
          <a:p>
            <a:r>
              <a:rPr lang="zh-TW" altLang="en-US" dirty="0"/>
              <a:t>煩請</a:t>
            </a:r>
            <a:r>
              <a:rPr lang="en-US" altLang="zh-TW" dirty="0"/>
              <a:t>CK</a:t>
            </a:r>
            <a:r>
              <a:rPr lang="zh-TW" altLang="en-US" dirty="0"/>
              <a:t>找遊戲動畫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336F2-8333-44A1-B946-4062F720929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255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67B5E-7533-4A1D-AF3D-8C96676E101A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DA77-FA32-4E10-A42A-74BF0988F305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9EDF-8D20-4D65-A721-5D9655114B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gaworks.com/en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annie.com/apps/ios/app/brutal-age-horde-invasion/app-ranking/?device=iphone&amp;type=best-ranks&amp;date=2018-10-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file:///D:\&#23560;&#26696;\tap4fun%20&#25968;&#25454;&#23383;&#27573;&#35299;&#37322;2.xlsx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99592" y="7647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精準行銷</a:t>
            </a:r>
            <a:r>
              <a:rPr lang="zh-TW" altLang="en-US" dirty="0" smtClean="0"/>
              <a:t>施作</a:t>
            </a:r>
            <a:r>
              <a:rPr lang="zh-TW" altLang="en-US" dirty="0" smtClean="0"/>
              <a:t>三大方向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292080" y="76470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716016" y="1628800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預測消費者未來行為</a:t>
            </a:r>
            <a:endParaRPr lang="en-US" altLang="zh-TW" dirty="0" smtClean="0"/>
          </a:p>
          <a:p>
            <a:pPr marL="342900" indent="-342900"/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00B050"/>
                </a:solidFill>
              </a:rPr>
              <a:t>↘</a:t>
            </a:r>
            <a:r>
              <a:rPr lang="zh-TW" altLang="en-US" b="1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/>
              <a:t>迴歸</a:t>
            </a:r>
            <a:endParaRPr lang="en-US" altLang="zh-TW" dirty="0" smtClean="0"/>
          </a:p>
          <a:p>
            <a:pPr marL="342900" indent="-342900">
              <a:buAutoNum type="arabicPeriod" startAt="2"/>
            </a:pPr>
            <a:r>
              <a:rPr lang="zh-TW" altLang="en-US" dirty="0" smtClean="0"/>
              <a:t>消費者類型分類</a:t>
            </a:r>
            <a:endParaRPr lang="en-US" altLang="zh-TW" dirty="0" smtClean="0"/>
          </a:p>
          <a:p>
            <a:pPr marL="342900" indent="-342900"/>
            <a:r>
              <a:rPr lang="en-US" altLang="zh-TW" b="1" dirty="0" smtClean="0">
                <a:solidFill>
                  <a:srgbClr val="00B050"/>
                </a:solidFill>
              </a:rPr>
              <a:t>	↘</a:t>
            </a:r>
            <a:r>
              <a:rPr lang="zh-TW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err="1" smtClean="0"/>
              <a:t>scikit-learn_logistic</a:t>
            </a:r>
            <a:r>
              <a:rPr lang="en-US" altLang="zh-TW" b="1" dirty="0" smtClean="0"/>
              <a:t> regression</a:t>
            </a:r>
          </a:p>
          <a:p>
            <a:pPr marL="342900" indent="-342900"/>
            <a:r>
              <a:rPr lang="en-US" altLang="zh-TW" b="1" dirty="0" smtClean="0"/>
              <a:t>	</a:t>
            </a:r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</a:rPr>
              <a:t>↘</a:t>
            </a:r>
            <a:r>
              <a:rPr lang="zh-TW" altLang="en-US" dirty="0" smtClean="0"/>
              <a:t>決策樹</a:t>
            </a:r>
            <a:endParaRPr lang="en-US" altLang="zh-TW" dirty="0" smtClean="0"/>
          </a:p>
          <a:p>
            <a:pPr marL="342900" indent="-342900">
              <a:buAutoNum type="arabicPeriod" startAt="3"/>
            </a:pPr>
            <a:r>
              <a:rPr lang="zh-TW" altLang="en-US" dirty="0" smtClean="0"/>
              <a:t>不同族群消費者的決策因子</a:t>
            </a:r>
            <a:endParaRPr lang="en-US" altLang="zh-TW" dirty="0" smtClean="0"/>
          </a:p>
          <a:p>
            <a:pPr marL="342900" indent="-342900"/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</a:rPr>
              <a:t>↘</a:t>
            </a:r>
            <a:r>
              <a:rPr lang="zh-TW" altLang="en-US" dirty="0" smtClean="0"/>
              <a:t>決策樹</a:t>
            </a:r>
            <a:endParaRPr lang="en-US" altLang="zh-TW" dirty="0" smtClean="0"/>
          </a:p>
          <a:p>
            <a:pPr marL="342900" indent="-342900">
              <a:buAutoNum type="arabicPeriod" startAt="4"/>
            </a:pPr>
            <a:r>
              <a:rPr lang="zh-TW" altLang="en-US" dirty="0" smtClean="0"/>
              <a:t>建立規則庫</a:t>
            </a:r>
            <a:r>
              <a:rPr lang="en-US" altLang="zh-TW" dirty="0" smtClean="0"/>
              <a:t>–</a:t>
            </a:r>
            <a:r>
              <a:rPr lang="zh-TW" altLang="en-US" dirty="0" smtClean="0"/>
              <a:t>不同族群消費者的行為規則</a:t>
            </a:r>
            <a:endParaRPr lang="en-US" altLang="zh-TW" dirty="0" smtClean="0"/>
          </a:p>
          <a:p>
            <a:pPr marL="342900" indent="-342900"/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</a:rPr>
              <a:t>↘</a:t>
            </a:r>
            <a:r>
              <a:rPr lang="zh-TW" altLang="en-US" dirty="0" smtClean="0"/>
              <a:t>關聯規則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1560" y="162880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細分消費者族群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分析消費者</a:t>
            </a:r>
            <a:r>
              <a:rPr lang="zh-TW" altLang="en-US" dirty="0" smtClean="0"/>
              <a:t>畫像</a:t>
            </a:r>
            <a:r>
              <a:rPr lang="en-US" altLang="zh-TW" dirty="0" smtClean="0"/>
              <a:t>-</a:t>
            </a:r>
            <a:r>
              <a:rPr lang="zh-TW" altLang="en-US" dirty="0" smtClean="0"/>
              <a:t>決策因子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建立消費者族群規則庫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211960" y="0"/>
            <a:ext cx="0" cy="68580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0BF4107-662B-4944-B9F4-598674B5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資料處理流程與工具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xmlns="" id="{F298FB42-E915-440C-BC02-1A5027B4A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98432206"/>
              </p:ext>
            </p:extLst>
          </p:nvPr>
        </p:nvGraphicFramePr>
        <p:xfrm>
          <a:off x="628650" y="1825625"/>
          <a:ext cx="7886701" cy="321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688">
                  <a:extLst>
                    <a:ext uri="{9D8B030D-6E8A-4147-A177-3AD203B41FA5}">
                      <a16:colId xmlns:a16="http://schemas.microsoft.com/office/drawing/2014/main" xmlns="" val="2660594354"/>
                    </a:ext>
                  </a:extLst>
                </a:gridCol>
                <a:gridCol w="2587925">
                  <a:extLst>
                    <a:ext uri="{9D8B030D-6E8A-4147-A177-3AD203B41FA5}">
                      <a16:colId xmlns:a16="http://schemas.microsoft.com/office/drawing/2014/main" xmlns="" val="3769472037"/>
                    </a:ext>
                  </a:extLst>
                </a:gridCol>
                <a:gridCol w="4821088">
                  <a:extLst>
                    <a:ext uri="{9D8B030D-6E8A-4147-A177-3AD203B41FA5}">
                      <a16:colId xmlns:a16="http://schemas.microsoft.com/office/drawing/2014/main" xmlns="" val="63945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處理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工具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0832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資料轉換、切割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Python</a:t>
                      </a:r>
                      <a:r>
                        <a:rPr lang="zh-TW" altLang="en-US" dirty="0"/>
                        <a:t>套件：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pandas</a:t>
                      </a:r>
                      <a:endParaRPr lang="zh-TW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3291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2.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資料敘述統計分析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EXCEL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Python</a:t>
                      </a:r>
                      <a:r>
                        <a:rPr lang="zh-TW" altLang="en-US" dirty="0"/>
                        <a:t>套件：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pandas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seaborn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matplotlib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22525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模型建置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Python</a:t>
                      </a:r>
                      <a:r>
                        <a:rPr lang="zh-TW" altLang="en-US" dirty="0"/>
                        <a:t>套件：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pandas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sklearn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/>
                        <a:t>scipy</a:t>
                      </a:r>
                      <a:endParaRPr lang="en-US" altLang="zh-TW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Weka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30741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4.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成果視覺化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html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err="1"/>
                        <a:t>javascript</a:t>
                      </a:r>
                      <a:endParaRPr lang="en-US" altLang="zh-TW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57416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870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32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數據結果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zh-TW" altLang="en-US" sz="32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精準行銷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1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若依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日內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8-45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3200" b="1" u="sng" dirty="0" smtClean="0">
                <a:latin typeface="微軟正黑體" pitchFamily="34" charset="-120"/>
                <a:ea typeface="微軟正黑體" pitchFamily="34" charset="-120"/>
              </a:rPr>
              <a:t>是否消費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，來區分族群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07904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可分為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類族群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84984"/>
            <a:ext cx="71247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539552" y="404664"/>
            <a:ext cx="8229600" cy="11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高貢獻</a:t>
            </a: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玩家</a:t>
            </a: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，消費總額佔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45</a:t>
            </a: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天內總收入的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87%</a:t>
            </a:r>
            <a:endParaRPr kumimoji="0" lang="zh-TW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1722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827584" y="692696"/>
            <a:ext cx="7488832" cy="6766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另外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，</a:t>
            </a:r>
            <a:r>
              <a:rPr kumimoji="0" lang="en-US" altLang="zh-TW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7</a:t>
            </a:r>
            <a:r>
              <a:rPr kumimoji="0" lang="zh-TW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天內有消費的玩家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中，只有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21%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8-45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天會消費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!!</a:t>
            </a:r>
            <a:endParaRPr kumimoji="0" lang="zh-TW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44824"/>
            <a:ext cx="56483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419872" y="62068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想解決的問題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99792" y="3068960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高貢獻玩家重視的因子是什麼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增加維持消費熱度的人數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增加玩家消費總額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932040" y="1772816"/>
            <a:ext cx="396044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不同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族群消費者的決策因子</a:t>
            </a:r>
            <a:endParaRPr lang="en-US" altLang="zh-TW" sz="2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sz="2800" dirty="0" smtClean="0"/>
              <a:t>	</a:t>
            </a:r>
            <a:r>
              <a:rPr lang="en-US" altLang="zh-TW" sz="2800" b="1" dirty="0" smtClean="0">
                <a:solidFill>
                  <a:srgbClr val="00B050"/>
                </a:solidFill>
              </a:rPr>
              <a:t> ↘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決策樹</a:t>
            </a:r>
            <a:endParaRPr lang="en-US" altLang="zh-TW" sz="2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AutoNum type="arabicPeriod" startAt="2"/>
            </a:pPr>
            <a:endParaRPr lang="en-US" altLang="zh-TW" dirty="0" smtClean="0"/>
          </a:p>
          <a:p>
            <a:pPr marL="342900" indent="-342900">
              <a:buAutoNum type="arabicPeriod" startAt="2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消費者類型分類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	↘</a:t>
            </a:r>
            <a:r>
              <a:rPr lang="zh-TW" altLang="en-US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scikit-learn_logistic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regression</a:t>
            </a:r>
          </a:p>
          <a:p>
            <a:pPr marL="342900" indent="-34290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決策樹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3. 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建立規則庫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不同族群消費者的行為規則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 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關聯規則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4.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預測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消費者未來行為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↘</a:t>
            </a:r>
            <a:r>
              <a:rPr lang="zh-TW" altLang="en-US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迴歸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28184" y="47667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系統功能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47667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想解決的問題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536" y="1772816"/>
            <a:ext cx="34563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高貢獻玩家重視的因子是什麼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增加維持消費熱度的人數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增加玩家消費總額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499992" y="0"/>
            <a:ext cx="0" cy="6858000"/>
          </a:xfrm>
          <a:prstGeom prst="line">
            <a:avLst/>
          </a:prstGeom>
          <a:ln w="28575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u="sng" dirty="0" smtClean="0">
                <a:latin typeface="微軟正黑體" pitchFamily="34" charset="-120"/>
                <a:ea typeface="微軟正黑體" pitchFamily="34" charset="-120"/>
              </a:rPr>
              <a:t>高貢獻</a:t>
            </a:r>
            <a:r>
              <a:rPr lang="zh-TW" altLang="en-US" sz="3600" b="1" u="sng" dirty="0" smtClean="0">
                <a:latin typeface="微軟正黑體" pitchFamily="34" charset="-120"/>
                <a:ea typeface="微軟正黑體" pitchFamily="34" charset="-120"/>
              </a:rPr>
              <a:t>玩家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重視的是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使用方法：決策樹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</a:t>
            </a:r>
          </a:p>
          <a:p>
            <a:pP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71723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821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7020272" y="69269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是高貢獻玩家機率：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77.64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%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835696" y="2276872"/>
            <a:ext cx="1152128" cy="7920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19872" y="234888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</a:rPr>
              <a:t>&gt;347,393 </a:t>
            </a:r>
            <a:r>
              <a:rPr lang="zh-TW" altLang="en-US" sz="1400" dirty="0" smtClean="0">
                <a:solidFill>
                  <a:srgbClr val="00B050"/>
                </a:solidFill>
              </a:rPr>
              <a:t>個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419872" y="306896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</a:rPr>
              <a:t>&lt;347,393 </a:t>
            </a:r>
            <a:r>
              <a:rPr lang="zh-TW" altLang="en-US" sz="1400" dirty="0" smtClean="0">
                <a:solidFill>
                  <a:srgbClr val="00B050"/>
                </a:solidFill>
              </a:rPr>
              <a:t>個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80112" y="314096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日內有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消費，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8-45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日沒有消費的玩家機率：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87.67%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403648" y="4365104"/>
            <a:ext cx="648072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高貢獻玩家重視的因子，或是說他們的行為畫像</a:t>
            </a:r>
            <a:endParaRPr lang="en-US" altLang="zh-TW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ü"/>
            </a:pPr>
            <a:endParaRPr lang="en-US" altLang="zh-TW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與另一個族群有一個造成差異的關鍵決策因子：</a:t>
            </a:r>
            <a:r>
              <a:rPr lang="zh-TW" altLang="en-US" u="sng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魔法獲取</a:t>
            </a:r>
            <a:endParaRPr lang="zh-TW" altLang="en-US" u="sng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05F90CBE-8F3A-487E-8566-B9F4C597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專題目的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27584" y="162880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─隨著消費者對手機、數位裝置的黏著度提升，行銷方式也漸漸轉移至數位行銷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20888"/>
            <a:ext cx="4896544" cy="409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9512" y="6309320"/>
            <a:ext cx="464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:DMA</a:t>
            </a:r>
            <a:r>
              <a:rPr lang="zh-TW" altLang="en-US" dirty="0"/>
              <a:t>台灣數位媒體應用暨行銷協會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51520" y="314096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精準行銷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數位行銷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也不再侷限在過往大範圍行銷，如何以低成本，並找到對的客群，精準投其所好，是目前的行銷策略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95736" y="33265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高貢獻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玩家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注重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有技巧得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玩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1560" y="1268761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解析高貢獻玩家的行為畫像：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資源：魔法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—</a:t>
            </a:r>
            <a:r>
              <a:rPr lang="zh-TW" altLang="en-US" dirty="0" smtClean="0"/>
              <a:t>為遊戲中後期才會大量使用的道具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—</a:t>
            </a:r>
            <a:r>
              <a:rPr lang="zh-TW" altLang="en-US" dirty="0" smtClean="0"/>
              <a:t>為資源類中，與玩家</a:t>
            </a:r>
            <a:r>
              <a:rPr lang="en-US" altLang="zh-TW" dirty="0" smtClean="0"/>
              <a:t>45</a:t>
            </a:r>
            <a:r>
              <a:rPr lang="zh-TW" altLang="en-US" dirty="0" smtClean="0"/>
              <a:t>日總消費的相關係數最低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加速</a:t>
            </a:r>
            <a:r>
              <a:rPr lang="zh-TW" altLang="en-US" dirty="0" smtClean="0"/>
              <a:t>卷：科研加速</a:t>
            </a:r>
            <a:r>
              <a:rPr lang="zh-TW" altLang="en-US" dirty="0" smtClean="0"/>
              <a:t>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—</a:t>
            </a:r>
            <a:r>
              <a:rPr lang="zh-TW" altLang="en-US" dirty="0" smtClean="0"/>
              <a:t>此遊戲的實力者，大部分是</a:t>
            </a:r>
            <a:r>
              <a:rPr lang="zh-TW" altLang="en-US" dirty="0" smtClean="0"/>
              <a:t>科研部分</a:t>
            </a:r>
            <a:r>
              <a:rPr lang="zh-TW" altLang="en-US" dirty="0" smtClean="0"/>
              <a:t>發展得好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			</a:t>
            </a:r>
          </a:p>
          <a:p>
            <a:pPr>
              <a:buFont typeface="Wingdings" pitchFamily="2" charset="2"/>
              <a:buChar char="Ø"/>
            </a:pPr>
            <a:endParaRPr lang="zh-TW" altLang="en-US" dirty="0"/>
          </a:p>
        </p:txBody>
      </p:sp>
      <p:grpSp>
        <p:nvGrpSpPr>
          <p:cNvPr id="2" name="群組 6"/>
          <p:cNvGrpSpPr/>
          <p:nvPr/>
        </p:nvGrpSpPr>
        <p:grpSpPr>
          <a:xfrm>
            <a:off x="4355976" y="3861048"/>
            <a:ext cx="4517383" cy="2777480"/>
            <a:chOff x="2915816" y="3068960"/>
            <a:chExt cx="5957543" cy="356956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15816" y="3068960"/>
              <a:ext cx="5957543" cy="3569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橢圓 5"/>
            <p:cNvSpPr/>
            <p:nvPr/>
          </p:nvSpPr>
          <p:spPr>
            <a:xfrm>
              <a:off x="7668344" y="4365104"/>
              <a:ext cx="1008112" cy="1008112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836712"/>
            <a:ext cx="1728192" cy="275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23528" y="4581128"/>
            <a:ext cx="3600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遊戲設計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可以針對高貢獻玩家注重的因子設計主線任務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＊物品投放上，可以適當地讓玩家缺乏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這些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資源，刺激購買慾望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＊根據玩家重視的資源，設計遊戲內產品販售的廣告推播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932040" y="1772816"/>
            <a:ext cx="3960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不同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族群消費者的決策因子</a:t>
            </a:r>
            <a:endParaRPr lang="en-US" altLang="zh-TW" sz="2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sz="2800" dirty="0" smtClean="0"/>
              <a:t>	</a:t>
            </a:r>
            <a:r>
              <a:rPr lang="en-US" altLang="zh-TW" sz="2800" b="1" dirty="0" smtClean="0">
                <a:solidFill>
                  <a:srgbClr val="00B050"/>
                </a:solidFill>
              </a:rPr>
              <a:t> ↘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決策樹</a:t>
            </a:r>
            <a:endParaRPr lang="en-US" altLang="zh-TW" sz="2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AutoNum type="arabicPeriod" startAt="2"/>
            </a:pPr>
            <a:endParaRPr lang="en-US" altLang="zh-TW" dirty="0" smtClean="0"/>
          </a:p>
          <a:p>
            <a:pPr marL="342900" indent="-342900">
              <a:buAutoNum type="arabicPeriod" startAt="2"/>
            </a:pPr>
            <a:r>
              <a:rPr lang="zh-TW" altLang="en-US" dirty="0" smtClean="0"/>
              <a:t>消費者類型分類</a:t>
            </a:r>
            <a:endParaRPr lang="en-US" altLang="zh-TW" dirty="0" smtClean="0"/>
          </a:p>
          <a:p>
            <a:pPr marL="342900" indent="-342900"/>
            <a:r>
              <a:rPr lang="en-US" altLang="zh-TW" b="1" dirty="0" smtClean="0">
                <a:solidFill>
                  <a:srgbClr val="00B050"/>
                </a:solidFill>
              </a:rPr>
              <a:t>	↘</a:t>
            </a:r>
            <a:r>
              <a:rPr lang="zh-TW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err="1" smtClean="0"/>
              <a:t>scikit-learn_logistic</a:t>
            </a:r>
            <a:r>
              <a:rPr lang="en-US" altLang="zh-TW" b="1" dirty="0" smtClean="0"/>
              <a:t> regression</a:t>
            </a:r>
          </a:p>
          <a:p>
            <a:pPr marL="342900" indent="-342900"/>
            <a:r>
              <a:rPr lang="en-US" altLang="zh-TW" b="1" dirty="0" smtClean="0"/>
              <a:t>	</a:t>
            </a:r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</a:rPr>
              <a:t>↘</a:t>
            </a:r>
            <a:r>
              <a:rPr lang="zh-TW" altLang="en-US" dirty="0" smtClean="0"/>
              <a:t>決策樹</a:t>
            </a:r>
            <a:endParaRPr lang="en-US" altLang="zh-TW" dirty="0" smtClean="0"/>
          </a:p>
          <a:p>
            <a:pPr marL="342900" indent="-342900"/>
            <a:endParaRPr lang="en-US" altLang="zh-TW" dirty="0" smtClean="0"/>
          </a:p>
          <a:p>
            <a:pPr marL="342900" indent="-342900"/>
            <a:r>
              <a:rPr lang="en-US" altLang="zh-TW" dirty="0" smtClean="0"/>
              <a:t>3.    </a:t>
            </a:r>
            <a:r>
              <a:rPr lang="zh-TW" altLang="en-US" dirty="0" smtClean="0"/>
              <a:t>建立規則庫</a:t>
            </a:r>
            <a:r>
              <a:rPr lang="en-US" altLang="zh-TW" dirty="0" smtClean="0"/>
              <a:t>–</a:t>
            </a:r>
            <a:r>
              <a:rPr lang="zh-TW" altLang="en-US" dirty="0" smtClean="0"/>
              <a:t>不同族群消費者的行為規則</a:t>
            </a:r>
            <a:endParaRPr lang="en-US" altLang="zh-TW" dirty="0" smtClean="0"/>
          </a:p>
          <a:p>
            <a:pPr marL="342900" indent="-342900"/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00B050"/>
                </a:solidFill>
              </a:rPr>
              <a:t> ↘</a:t>
            </a:r>
            <a:r>
              <a:rPr lang="zh-TW" altLang="en-US" dirty="0" smtClean="0"/>
              <a:t>關聯規則</a:t>
            </a:r>
            <a:endParaRPr lang="en-US" altLang="zh-TW" dirty="0" smtClean="0"/>
          </a:p>
          <a:p>
            <a:pPr marL="342900" indent="-342900"/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4.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預測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消費者未來行為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00B050"/>
                </a:solidFill>
              </a:rPr>
              <a:t>↘</a:t>
            </a:r>
            <a:r>
              <a:rPr lang="zh-TW" altLang="en-US" b="1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/>
              <a:t>迴歸</a:t>
            </a:r>
            <a:endParaRPr lang="en-US" altLang="zh-TW" dirty="0" smtClean="0"/>
          </a:p>
          <a:p>
            <a:pPr marL="342900" indent="-342900"/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28184" y="47667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系統功能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47667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想解決的問題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536" y="1772816"/>
            <a:ext cx="34563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高貢獻玩家重視的因子是什麼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增加維持消費熱度的人數</a:t>
            </a:r>
            <a:endParaRPr lang="en-US" altLang="zh-TW" sz="2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日內就有消費的玩家，其決策因子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Font typeface="Wingdings" pitchFamily="2" charset="2"/>
              <a:buChar char="p"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buFont typeface="Wingdings" pitchFamily="2" charset="2"/>
              <a:buChar char="ü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比較兩族群玩家的差異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Font typeface="Wingdings" pitchFamily="2" charset="2"/>
              <a:buChar char="ü"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buFont typeface="Wingdings" pitchFamily="2" charset="2"/>
              <a:buChar char="ü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讓玩家持續消費的決策因子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增加玩家消費總額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499992" y="0"/>
            <a:ext cx="0" cy="6858000"/>
          </a:xfrm>
          <a:prstGeom prst="line">
            <a:avLst/>
          </a:prstGeom>
          <a:ln w="28575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55776" y="69269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日內就有消費的玩家，其決策因子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9220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5644" y="141277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08720"/>
            <a:ext cx="74803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圓角矩形 2"/>
          <p:cNvSpPr/>
          <p:nvPr/>
        </p:nvSpPr>
        <p:spPr>
          <a:xfrm>
            <a:off x="1403648" y="4221088"/>
            <a:ext cx="648072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7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日內會消費的玩家，大部分是注重</a:t>
            </a:r>
            <a:r>
              <a:rPr lang="zh-TW" altLang="en-US" u="sng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攻擊</a:t>
            </a:r>
            <a:endParaRPr lang="en-US" altLang="zh-TW" u="sng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ü"/>
            </a:pPr>
            <a:endParaRPr lang="en-US" altLang="zh-TW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和高貢獻玩家關注的方向有差異</a:t>
            </a:r>
            <a:endParaRPr lang="en-US" altLang="zh-TW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endParaRPr lang="en-US" altLang="zh-TW" sz="14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有技巧的培養實力，並收集中後期會用到的資源</a:t>
            </a:r>
            <a:endParaRPr lang="en-US" altLang="zh-TW" sz="14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12160" y="2606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日內會消費的玩家機率：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99%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1560" y="177281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日內會消費的玩家機率：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57.9%</a:t>
            </a:r>
            <a:endParaRPr lang="zh-TW" altLang="en-US" sz="1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03848" y="105273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日內會消費的玩家機率：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76.8%</a:t>
            </a:r>
            <a:endParaRPr lang="zh-TW" altLang="en-US" sz="1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4168" y="285293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*勇士，是遊戲內其中一種兵種</a:t>
            </a:r>
            <a:endParaRPr lang="en-US" altLang="zh-TW" sz="1200" dirty="0" smtClean="0"/>
          </a:p>
          <a:p>
            <a:r>
              <a:rPr lang="zh-TW" altLang="en-US" sz="1200" dirty="0" smtClean="0"/>
              <a:t>*據點，是駐兵、出兵的地方</a:t>
            </a:r>
            <a:endParaRPr lang="en-US" altLang="zh-TW" sz="1200" dirty="0" smtClean="0"/>
          </a:p>
          <a:p>
            <a:r>
              <a:rPr lang="zh-TW" altLang="en-US" sz="1200" dirty="0" smtClean="0"/>
              <a:t>→兩者皆和攻擊打仗相關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771800" y="54868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ü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讓玩家持續消費的決策因子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05644" y="141277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Input:7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日內有消費的玩家，其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105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日遊戲行為欄位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Output: 8-45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日會消費 或 不會消費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789040"/>
            <a:ext cx="6450325" cy="277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36712"/>
            <a:ext cx="7804742" cy="221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611560" y="177281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會</a:t>
            </a:r>
            <a:r>
              <a:rPr lang="zh-TW" altLang="en-US" sz="1400" b="1" dirty="0">
                <a:latin typeface="微軟正黑體" pitchFamily="34" charset="-120"/>
                <a:ea typeface="微軟正黑體" pitchFamily="34" charset="-120"/>
              </a:rPr>
              <a:t>持續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消費的玩家機率：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61.02%</a:t>
            </a:r>
            <a:endParaRPr lang="zh-TW" altLang="en-US" sz="1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19872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會</a:t>
            </a:r>
            <a:r>
              <a:rPr lang="zh-TW" altLang="en-US" sz="1400" b="1" dirty="0">
                <a:latin typeface="微軟正黑體" pitchFamily="34" charset="-120"/>
                <a:ea typeface="微軟正黑體" pitchFamily="34" charset="-120"/>
              </a:rPr>
              <a:t>持續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消費的玩家機率：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72.05%</a:t>
            </a:r>
            <a:endParaRPr lang="zh-TW" altLang="en-US" sz="1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12160" y="2606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是會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持續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消費的玩家機率：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78.2%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403648" y="4149080"/>
            <a:ext cx="648072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推測如果一開始沒有技巧性地玩，角色發展到中後期，資源道具缺乏，實力也落後，導致遊玩興致消退，影響持續消費熱度。</a:t>
            </a:r>
            <a:endParaRPr lang="en-US" altLang="zh-TW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endParaRPr lang="en-US" altLang="zh-TW" sz="14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468560" y="116632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比較兩族群玩家的差異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290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增加維持消費熱度的人數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9552" y="134076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行銷策略建議：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2348880"/>
            <a:ext cx="5328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在玩家提升科研等級後，放大提升效果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安排玩家觀戰的任務，觀戰內容設定等級差不多，但是因為發展科研而實力堅強的玩家。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87624" y="486916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淺移默化地讓玩家成為注重有技巧的玩！！</a:t>
            </a:r>
            <a:endParaRPr lang="zh-TW" altLang="en-US" sz="2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932040" y="1772816"/>
            <a:ext cx="396044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族群消費者的決策因子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/>
              <a:t>	 </a:t>
            </a:r>
            <a:r>
              <a:rPr lang="en-US" altLang="zh-TW" b="1" dirty="0" smtClean="0">
                <a:solidFill>
                  <a:srgbClr val="00B050"/>
                </a:solidFill>
              </a:rPr>
              <a:t>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決策樹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AutoNum type="arabicPeriod" startAt="2"/>
            </a:pPr>
            <a:endParaRPr lang="en-US" altLang="zh-TW" dirty="0" smtClean="0"/>
          </a:p>
          <a:p>
            <a:pPr marL="342900" indent="-342900">
              <a:buAutoNum type="arabicPeriod" startAt="2"/>
            </a:pPr>
            <a:r>
              <a:rPr lang="zh-TW" altLang="en-US" sz="2400" b="1" dirty="0" smtClean="0">
                <a:solidFill>
                  <a:srgbClr val="FF0000"/>
                </a:solidFill>
              </a:rPr>
              <a:t>消費者類型分類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TW" sz="2400" b="1" dirty="0" smtClean="0">
                <a:solidFill>
                  <a:srgbClr val="FF0000"/>
                </a:solidFill>
              </a:rPr>
              <a:t>	↘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scikit-learn_logistic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regression</a:t>
            </a:r>
          </a:p>
          <a:p>
            <a:pPr marL="342900" indent="-342900"/>
            <a:r>
              <a:rPr lang="en-US" altLang="zh-TW" sz="2400" b="1" dirty="0" smtClean="0">
                <a:solidFill>
                  <a:srgbClr val="FF0000"/>
                </a:solidFill>
              </a:rPr>
              <a:t>	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↘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決策樹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zh-TW" sz="2400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TW" sz="2400" b="1" dirty="0" smtClean="0">
                <a:solidFill>
                  <a:srgbClr val="FF0000"/>
                </a:solidFill>
              </a:rPr>
              <a:t>3.   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建立規則庫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–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不同族群消費者的行為規則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TW" sz="2400" b="1" dirty="0" smtClean="0">
                <a:solidFill>
                  <a:srgbClr val="FF0000"/>
                </a:solidFill>
              </a:rPr>
              <a:t>	 ↘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關聯規則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4.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預測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消費者未來行為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00B050"/>
                </a:solidFill>
              </a:rPr>
              <a:t>↘</a:t>
            </a:r>
            <a:r>
              <a:rPr lang="zh-TW" altLang="en-US" b="1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/>
              <a:t>迴歸</a:t>
            </a:r>
            <a:endParaRPr lang="en-US" altLang="zh-TW" dirty="0" smtClean="0"/>
          </a:p>
          <a:p>
            <a:pPr marL="342900" indent="-342900"/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28184" y="47667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系統功能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47667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想解決的問題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536" y="1772816"/>
            <a:ext cx="34563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高貢獻玩家重視的因子是什麼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增加維持消費熱度的人數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增加玩家消費總額</a:t>
            </a:r>
            <a:endParaRPr lang="en-US" altLang="zh-TW" sz="2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buFont typeface="Wingdings" pitchFamily="2" charset="2"/>
              <a:buChar char="ü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預測玩家是哪一族群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buFont typeface="Wingdings" pitchFamily="2" charset="2"/>
              <a:buChar char="ü"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buFont typeface="Wingdings" pitchFamily="2" charset="2"/>
              <a:buChar char="ü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比對規則庫，預測玩家未來會出現的行為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499992" y="0"/>
            <a:ext cx="0" cy="6858000"/>
          </a:xfrm>
          <a:prstGeom prst="line">
            <a:avLst/>
          </a:prstGeom>
          <a:ln w="28575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683568" y="3284984"/>
            <a:ext cx="8229600" cy="6766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知道玩家目前有很大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機率是高貢獻玩家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時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987824" y="15567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藉由分類預測模型 或 決策樹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3528" y="33265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以高貢獻玩家為例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2204864"/>
            <a:ext cx="9156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835696" y="692696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比對規則庫，預測玩家未來會出現的行為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87624" y="3933056"/>
            <a:ext cx="7128792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＊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藉由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任務設計，當玩家出現前項行為後，立即廣告推銷，其實現後項行為所需要的遊戲道具組合。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例如：知道玩家在升級完基礎建設後，會發展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個科研項目等級。當比對了前項條件行為已出現時，就可以搭配使用科研加速卷特賣的彈幕訊息。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780928"/>
            <a:ext cx="63636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2627784" y="3789040"/>
            <a:ext cx="1224136" cy="93610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6381328"/>
            <a:ext cx="464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:DMA</a:t>
            </a:r>
            <a:r>
              <a:rPr lang="zh-TW" altLang="en-US" dirty="0"/>
              <a:t>台灣數位媒體應用暨行銷協會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05F90CBE-8F3A-487E-8566-B9F4C597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專題目的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23528" y="155679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＊遊戲產業為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2017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台灣數位廣告產業類別第二大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60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系統功能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預測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60032" y="1988840"/>
            <a:ext cx="396044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族群消費者的決策因子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/>
              <a:t>	 </a:t>
            </a:r>
            <a:r>
              <a:rPr lang="en-US" altLang="zh-TW" b="1" dirty="0" smtClean="0">
                <a:solidFill>
                  <a:srgbClr val="00B050"/>
                </a:solidFill>
              </a:rPr>
              <a:t>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決策樹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AutoNum type="arabicPeriod" startAt="2"/>
            </a:pPr>
            <a:endParaRPr lang="en-US" altLang="zh-TW" dirty="0" smtClean="0"/>
          </a:p>
          <a:p>
            <a:pPr marL="342900" indent="-342900">
              <a:buAutoNum type="arabicPeriod" startAt="2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消費者類型分類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scikit-learn_logistic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regression</a:t>
            </a:r>
          </a:p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決策樹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3. 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建立規則庫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不同族群消費者的行為規則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 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關聯規則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sz="2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   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預測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消費者未來行為</a:t>
            </a:r>
            <a:endParaRPr lang="en-US" altLang="zh-TW" sz="2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r>
              <a:rPr lang="en-US" altLang="zh-TW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↘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迴歸</a:t>
            </a:r>
            <a:endParaRPr lang="en-US" altLang="zh-TW" sz="2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20" y="119675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系統功能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600" y="11247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想解決的問題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7544" y="213285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根據玩家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日內的遊戲行為數據，預測未來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8-45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日的消費金額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355976" y="836712"/>
            <a:ext cx="0" cy="5877272"/>
          </a:xfrm>
          <a:prstGeom prst="line">
            <a:avLst/>
          </a:prstGeom>
          <a:ln w="28575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11960" y="5486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細分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族群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075" y="1927225"/>
            <a:ext cx="743585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4ACCCAD-2CC6-45A3-ABC4-7220BC50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7BF60D2-DD38-42EE-AB9F-CFA404BC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351338"/>
          </a:xfrm>
        </p:spPr>
        <p:txBody>
          <a:bodyPr/>
          <a:lstStyle/>
          <a:p>
            <a:r>
              <a:rPr lang="zh-TW" altLang="en-US" dirty="0"/>
              <a:t>根據</a:t>
            </a:r>
            <a:r>
              <a:rPr lang="en-US" altLang="zh-TW" dirty="0"/>
              <a:t>ADWAYS</a:t>
            </a:r>
            <a:r>
              <a:rPr lang="zh-TW" altLang="en-US" dirty="0"/>
              <a:t>於</a:t>
            </a:r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7</a:t>
            </a:r>
            <a:r>
              <a:rPr lang="zh-TW" altLang="en-US" dirty="0"/>
              <a:t>月發布之報告，不區分遊戲類型的調查，從</a:t>
            </a:r>
            <a:r>
              <a:rPr lang="en-US" altLang="zh-TW" dirty="0"/>
              <a:t>2011</a:t>
            </a:r>
            <a:r>
              <a:rPr lang="zh-TW" altLang="en-US" dirty="0"/>
              <a:t>年開始，手機遊戲壽命從</a:t>
            </a:r>
            <a:r>
              <a:rPr lang="en-US" altLang="zh-TW" dirty="0"/>
              <a:t>190</a:t>
            </a:r>
            <a:r>
              <a:rPr lang="zh-TW" altLang="en-US" dirty="0"/>
              <a:t>週降低為</a:t>
            </a:r>
            <a:r>
              <a:rPr lang="en-US" altLang="zh-TW" dirty="0"/>
              <a:t>2015</a:t>
            </a:r>
            <a:r>
              <a:rPr lang="zh-TW" altLang="en-US" dirty="0"/>
              <a:t>年之</a:t>
            </a:r>
            <a:r>
              <a:rPr lang="en-US" altLang="zh-TW" dirty="0"/>
              <a:t>25</a:t>
            </a:r>
            <a:r>
              <a:rPr lang="zh-TW" altLang="en-US" dirty="0"/>
              <a:t>週。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市場上推出了大量的手遊新作品，競爭激烈導致。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D0C1BB5-0799-44E8-BD20-F445E33EF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0908" y="3541298"/>
            <a:ext cx="3481087" cy="33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467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425FEDF-0387-4609-9E6C-FE7988E8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E608B5E-D7BD-430F-80DF-B4A9C9AF3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另根據</a:t>
            </a:r>
            <a:r>
              <a:rPr lang="en-US" altLang="zh-TW" dirty="0">
                <a:hlinkClick r:id="rId3"/>
              </a:rPr>
              <a:t>Igworks</a:t>
            </a:r>
            <a:r>
              <a:rPr lang="en-US" altLang="zh-TW" dirty="0"/>
              <a:t>2014</a:t>
            </a:r>
            <a:r>
              <a:rPr lang="zh-TW" altLang="en-US" dirty="0"/>
              <a:t>年報告，根據</a:t>
            </a:r>
            <a:r>
              <a:rPr lang="en-US" altLang="zh-TW" dirty="0"/>
              <a:t>Google Play</a:t>
            </a:r>
            <a:r>
              <a:rPr lang="zh-TW" altLang="en-US" dirty="0"/>
              <a:t>收入調查結果來看，手游推出</a:t>
            </a:r>
            <a:r>
              <a:rPr lang="en-US" altLang="zh-TW" dirty="0"/>
              <a:t>180</a:t>
            </a:r>
            <a:r>
              <a:rPr lang="zh-TW" altLang="en-US" dirty="0"/>
              <a:t>日以上還在</a:t>
            </a:r>
            <a:r>
              <a:rPr lang="en-US" altLang="zh-TW" dirty="0"/>
              <a:t>Google Play</a:t>
            </a:r>
            <a:r>
              <a:rPr lang="zh-TW" altLang="en-US" dirty="0"/>
              <a:t>暢銷排名</a:t>
            </a:r>
            <a:r>
              <a:rPr lang="en-US" altLang="zh-TW" dirty="0"/>
              <a:t>500</a:t>
            </a:r>
            <a:r>
              <a:rPr lang="zh-TW" altLang="en-US" dirty="0"/>
              <a:t>位以內的遊戲只有</a:t>
            </a:r>
            <a:r>
              <a:rPr lang="en-US" altLang="zh-TW" dirty="0"/>
              <a:t>22.3%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A1D718D3-3C09-4ACC-9BB7-4BEF1E77DA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9553" y="3065201"/>
            <a:ext cx="4999539" cy="37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556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404D988-C102-44E5-82BE-8985CAFA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61080B4-784E-47D0-816D-7B19042F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78069" cy="43513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因應手機遊戲生命週期的縮短，研究手機遊戲如何在短暫的生命週期之中獲得最大利益。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對玩家進入遊戲初期的數據進行分析：</a:t>
            </a:r>
            <a:endParaRPr lang="en-US" altLang="zh-TW" dirty="0"/>
          </a:p>
          <a:p>
            <a:pPr lvl="1"/>
            <a:r>
              <a:rPr lang="zh-TW" altLang="en-US" dirty="0"/>
              <a:t>預測玩家的價值</a:t>
            </a:r>
            <a:endParaRPr lang="en-US" altLang="zh-TW" dirty="0"/>
          </a:p>
          <a:p>
            <a:pPr lvl="1"/>
            <a:r>
              <a:rPr lang="zh-TW" altLang="en-US" dirty="0"/>
              <a:t>找出玩家課金的決策因子以進行精準行銷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精確地投放廣告及營運活動，創造個性化的遊戲體驗與最大化的收益。</a:t>
            </a:r>
          </a:p>
        </p:txBody>
      </p:sp>
    </p:spTree>
    <p:extLst>
      <p:ext uri="{BB962C8B-B14F-4D97-AF65-F5344CB8AC3E}">
        <p14:creationId xmlns:p14="http://schemas.microsoft.com/office/powerpoint/2010/main" xmlns="" val="385347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93118C4-3C1F-45AA-85CD-F1A74C13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/>
              <a:t>brutal 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CDB45D9-A580-48B1-9A56-B2D73328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成都尼畢魯科技股份有限公司</a:t>
            </a:r>
            <a:r>
              <a:rPr lang="en-US" altLang="zh-TW" dirty="0"/>
              <a:t>(tap4fun)</a:t>
            </a:r>
            <a:r>
              <a:rPr lang="zh-TW" altLang="en-US" dirty="0"/>
              <a:t>推出。</a:t>
            </a:r>
            <a:endParaRPr lang="en-US" altLang="zh-TW" dirty="0"/>
          </a:p>
          <a:p>
            <a:r>
              <a:rPr lang="zh-TW" altLang="en-US" dirty="0"/>
              <a:t>根據</a:t>
            </a:r>
            <a:r>
              <a:rPr lang="en-US" altLang="zh-TW" dirty="0">
                <a:hlinkClick r:id="rId3"/>
              </a:rPr>
              <a:t>App Annie</a:t>
            </a:r>
            <a:r>
              <a:rPr lang="en-US" altLang="zh-TW" dirty="0"/>
              <a:t>(2018/6)</a:t>
            </a:r>
            <a:r>
              <a:rPr lang="zh-TW" altLang="en-US" dirty="0"/>
              <a:t>統計，本遊戲在</a:t>
            </a:r>
            <a:r>
              <a:rPr lang="en-US" altLang="zh-TW" dirty="0"/>
              <a:t>12</a:t>
            </a:r>
            <a:r>
              <a:rPr lang="zh-TW" altLang="en-US" dirty="0"/>
              <a:t>個國家取得遊戲暢銷榜第</a:t>
            </a:r>
            <a:r>
              <a:rPr lang="en-US" altLang="zh-TW" dirty="0"/>
              <a:t>1</a:t>
            </a:r>
            <a:r>
              <a:rPr lang="zh-TW" altLang="en-US" dirty="0"/>
              <a:t>，在</a:t>
            </a:r>
            <a:r>
              <a:rPr lang="en-US" altLang="zh-TW" dirty="0"/>
              <a:t>82</a:t>
            </a:r>
            <a:r>
              <a:rPr lang="zh-TW" altLang="en-US" dirty="0"/>
              <a:t>個國家取得遊戲暢銷榜前</a:t>
            </a:r>
            <a:r>
              <a:rPr lang="en-US" altLang="zh-TW" dirty="0"/>
              <a:t>10</a:t>
            </a:r>
            <a:r>
              <a:rPr lang="zh-TW" altLang="en-US" dirty="0"/>
              <a:t>，是一款具有代表性的策略類型手機遊戲。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5341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數據介紹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46863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4643" y="2492896"/>
            <a:ext cx="4248472" cy="129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7200800" cy="225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119675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＊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2288007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欄位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＊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沒有空值、沒有重複玩家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3140968"/>
            <a:ext cx="136815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59632" y="4725144"/>
            <a:ext cx="640871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5972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數據介紹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568" y="1547664"/>
            <a:ext cx="1296144" cy="36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欄位介紹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96448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179512" y="2132856"/>
          <a:ext cx="3431434" cy="4544476"/>
        </p:xfrm>
        <a:graphic>
          <a:graphicData uri="http://schemas.openxmlformats.org/presentationml/2006/ole">
            <p:oleObj spid="_x0000_s1026" name="工作表" r:id="rId5" imgW="8915205" imgH="11804592" progId="Excel.Sheet.12">
              <p:link updateAutomatic="1"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7092280" y="1196752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244408" y="1196752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2276872"/>
            <a:ext cx="624357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906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1368</Words>
  <Application>Microsoft Office PowerPoint</Application>
  <PresentationFormat>如螢幕大小 (4:3)</PresentationFormat>
  <Paragraphs>230</Paragraphs>
  <Slides>31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連結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Office 佈景主題</vt:lpstr>
      <vt:lpstr>D:\專案\tap4fun 数据字段解释2.xlsx</vt:lpstr>
      <vt:lpstr>投影片 1</vt:lpstr>
      <vt:lpstr>專題目的</vt:lpstr>
      <vt:lpstr>專題目的</vt:lpstr>
      <vt:lpstr>前言</vt:lpstr>
      <vt:lpstr>前言</vt:lpstr>
      <vt:lpstr>專題目的</vt:lpstr>
      <vt:lpstr>關於brutal age</vt:lpstr>
      <vt:lpstr>數據介紹</vt:lpstr>
      <vt:lpstr>投影片 9</vt:lpstr>
      <vt:lpstr>投影片 10</vt:lpstr>
      <vt:lpstr> 資料處理流程與工具</vt:lpstr>
      <vt:lpstr>使用數據結果作精準行銷範例</vt:lpstr>
      <vt:lpstr>若依7日內和8-45日是否消費，來區分族群</vt:lpstr>
      <vt:lpstr>投影片 14</vt:lpstr>
      <vt:lpstr>投影片 15</vt:lpstr>
      <vt:lpstr>投影片 16</vt:lpstr>
      <vt:lpstr>投影片 17</vt:lpstr>
      <vt:lpstr>高貢獻玩家重視的是…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fish</dc:creator>
  <cp:lastModifiedBy>fish</cp:lastModifiedBy>
  <cp:revision>14</cp:revision>
  <dcterms:created xsi:type="dcterms:W3CDTF">2018-10-20T19:19:12Z</dcterms:created>
  <dcterms:modified xsi:type="dcterms:W3CDTF">2018-10-21T00:57:39Z</dcterms:modified>
</cp:coreProperties>
</file>