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  <p:sldMasterId id="2147483752" r:id="rId2"/>
    <p:sldMasterId id="2147483767" r:id="rId3"/>
    <p:sldMasterId id="2147483779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2" r:id="rId9"/>
    <p:sldId id="261" r:id="rId10"/>
    <p:sldId id="264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8" r:id="rId22"/>
    <p:sldId id="279" r:id="rId23"/>
    <p:sldId id="280" r:id="rId24"/>
    <p:sldId id="281" r:id="rId25"/>
    <p:sldId id="283" r:id="rId26"/>
    <p:sldId id="284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19206D-07D7-BA42-B356-9C2A057CA22F}">
          <p14:sldIdLst>
            <p14:sldId id="256"/>
            <p14:sldId id="257"/>
            <p14:sldId id="258"/>
            <p14:sldId id="259"/>
            <p14:sldId id="262"/>
            <p14:sldId id="261"/>
            <p14:sldId id="264"/>
            <p14:sldId id="268"/>
            <p14:sldId id="266"/>
            <p14:sldId id="267"/>
            <p14:sldId id="269"/>
            <p14:sldId id="270"/>
            <p14:sldId id="271"/>
            <p14:sldId id="272"/>
            <p14:sldId id="273"/>
            <p14:sldId id="275"/>
            <p14:sldId id="274"/>
            <p14:sldId id="278"/>
            <p14:sldId id="279"/>
            <p14:sldId id="280"/>
            <p14:sldId id="281"/>
            <p14:sldId id="283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C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064"/>
    <p:restoredTop sz="94695"/>
  </p:normalViewPr>
  <p:slideViewPr>
    <p:cSldViewPr snapToGrid="0">
      <p:cViewPr>
        <p:scale>
          <a:sx n="106" d="100"/>
          <a:sy n="106" d="100"/>
        </p:scale>
        <p:origin x="4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F4C28-F85E-464E-9C14-CE967EFBE0C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D0183B-9FE8-4BB9-B869-01A2EB4A3FFF}">
      <dgm:prSet/>
      <dgm:spPr>
        <a:effectLst>
          <a:outerShdw blurRad="12700" dir="5400000" algn="ctr" rotWithShape="0">
            <a:srgbClr val="000000">
              <a:alpha val="43137"/>
            </a:srgbClr>
          </a:outerShdw>
        </a:effectLst>
      </dgm:spPr>
      <dgm:t>
        <a:bodyPr/>
        <a:lstStyle/>
        <a:p>
          <a:pPr>
            <a:lnSpc>
              <a:spcPct val="100000"/>
            </a:lnSpc>
          </a:pPr>
          <a:r>
            <a:rPr lang="en-GB" b="1" i="1" dirty="0"/>
            <a:t>s</a:t>
          </a:r>
          <a:r>
            <a:rPr lang="en-US" b="1" i="1" dirty="0" err="1"/>
            <a:t>tart_requests</a:t>
          </a:r>
          <a:r>
            <a:rPr lang="en-US" b="1" i="1" dirty="0"/>
            <a:t>()</a:t>
          </a:r>
          <a:r>
            <a:rPr lang="en-US" b="1" dirty="0"/>
            <a:t>: </a:t>
          </a:r>
          <a:r>
            <a:rPr lang="en-US" dirty="0"/>
            <a:t>20 </a:t>
          </a:r>
          <a:r>
            <a:rPr lang="en-US" dirty="0" err="1"/>
            <a:t>url</a:t>
          </a:r>
          <a:r>
            <a:rPr lang="en-US" dirty="0"/>
            <a:t>, 20 </a:t>
          </a:r>
          <a:r>
            <a:rPr lang="en-US" dirty="0" err="1"/>
            <a:t>città</a:t>
          </a:r>
          <a:r>
            <a:rPr lang="en-US" dirty="0"/>
            <a:t>, in </a:t>
          </a:r>
          <a:r>
            <a:rPr lang="en-US" dirty="0" err="1"/>
            <a:t>parallelo</a:t>
          </a:r>
          <a:endParaRPr lang="en-US" dirty="0"/>
        </a:p>
      </dgm:t>
    </dgm:pt>
    <dgm:pt modelId="{363CD28B-C89A-45B1-8566-130CEF604D2D}" type="parTrans" cxnId="{6C818057-1F17-4096-BB8B-F6566115EAA5}">
      <dgm:prSet/>
      <dgm:spPr/>
      <dgm:t>
        <a:bodyPr/>
        <a:lstStyle/>
        <a:p>
          <a:endParaRPr lang="en-US"/>
        </a:p>
      </dgm:t>
    </dgm:pt>
    <dgm:pt modelId="{483B2632-225D-4040-93E2-D3FCBB5BEDAD}" type="sibTrans" cxnId="{6C818057-1F17-4096-BB8B-F6566115EAA5}">
      <dgm:prSet/>
      <dgm:spPr/>
      <dgm:t>
        <a:bodyPr/>
        <a:lstStyle/>
        <a:p>
          <a:endParaRPr lang="en-US"/>
        </a:p>
      </dgm:t>
    </dgm:pt>
    <dgm:pt modelId="{8F8181B0-2CF9-4003-A193-2046ABD55341}">
      <dgm:prSet/>
      <dgm:spPr>
        <a:effectLst>
          <a:outerShdw blurRad="12700" dir="5400000" algn="ctr" rotWithShape="0">
            <a:srgbClr val="000000">
              <a:alpha val="43137"/>
            </a:srgbClr>
          </a:outerShdw>
        </a:effectLst>
      </dgm:spPr>
      <dgm:t>
        <a:bodyPr/>
        <a:lstStyle/>
        <a:p>
          <a:pPr>
            <a:lnSpc>
              <a:spcPct val="100000"/>
            </a:lnSpc>
          </a:pPr>
          <a:r>
            <a:rPr lang="en-US" b="1" i="1" dirty="0" err="1"/>
            <a:t>parseTripAdvisorRestaurants</a:t>
          </a:r>
          <a:r>
            <a:rPr lang="en-US" b="1" i="1" dirty="0"/>
            <a:t>()</a:t>
          </a:r>
          <a:r>
            <a:rPr lang="en-US" b="1" dirty="0"/>
            <a:t>: </a:t>
          </a:r>
          <a:r>
            <a:rPr lang="en-US" dirty="0"/>
            <a:t>accesso ai 30 </a:t>
          </a:r>
          <a:r>
            <a:rPr lang="en-US" dirty="0" err="1"/>
            <a:t>ristoranti</a:t>
          </a:r>
          <a:r>
            <a:rPr lang="en-US" dirty="0"/>
            <a:t> </a:t>
          </a:r>
          <a:r>
            <a:rPr lang="en-US" dirty="0" err="1"/>
            <a:t>migliori</a:t>
          </a:r>
          <a:r>
            <a:rPr lang="en-US" dirty="0"/>
            <a:t> </a:t>
          </a:r>
          <a:r>
            <a:rPr lang="en-US" dirty="0" err="1"/>
            <a:t>della</a:t>
          </a:r>
          <a:r>
            <a:rPr lang="en-US" dirty="0"/>
            <a:t> </a:t>
          </a:r>
          <a:r>
            <a:rPr lang="en-US" dirty="0" err="1"/>
            <a:t>città</a:t>
          </a:r>
          <a:endParaRPr lang="en-US" dirty="0"/>
        </a:p>
      </dgm:t>
    </dgm:pt>
    <dgm:pt modelId="{117D014B-B290-4ED4-AA91-9760BFF1BD64}" type="parTrans" cxnId="{E3229985-AF3D-4501-B3D3-7886B52F6E2D}">
      <dgm:prSet/>
      <dgm:spPr/>
      <dgm:t>
        <a:bodyPr/>
        <a:lstStyle/>
        <a:p>
          <a:endParaRPr lang="en-US"/>
        </a:p>
      </dgm:t>
    </dgm:pt>
    <dgm:pt modelId="{EC50DB5E-00FE-4D81-9D15-6A94FBA91CC4}" type="sibTrans" cxnId="{E3229985-AF3D-4501-B3D3-7886B52F6E2D}">
      <dgm:prSet/>
      <dgm:spPr/>
      <dgm:t>
        <a:bodyPr/>
        <a:lstStyle/>
        <a:p>
          <a:endParaRPr lang="en-US"/>
        </a:p>
      </dgm:t>
    </dgm:pt>
    <dgm:pt modelId="{4A979798-91E6-47AF-9D0B-BC199F7C15B6}">
      <dgm:prSet/>
      <dgm:spPr>
        <a:effectLst>
          <a:outerShdw blurRad="12700" dir="5400000" algn="ctr" rotWithShape="0">
            <a:srgbClr val="000000">
              <a:alpha val="43137"/>
            </a:srgbClr>
          </a:outerShdw>
        </a:effectLst>
      </dgm:spPr>
      <dgm:t>
        <a:bodyPr/>
        <a:lstStyle/>
        <a:p>
          <a:pPr>
            <a:lnSpc>
              <a:spcPct val="100000"/>
            </a:lnSpc>
          </a:pPr>
          <a:r>
            <a:rPr lang="en-US" b="1" i="1" dirty="0" err="1"/>
            <a:t>parseTripAdvisorRestaurant</a:t>
          </a:r>
          <a:r>
            <a:rPr lang="en-US" b="1" i="1" dirty="0"/>
            <a:t>()</a:t>
          </a:r>
          <a:r>
            <a:rPr lang="en-US" b="1" dirty="0"/>
            <a:t>: </a:t>
          </a:r>
          <a:r>
            <a:rPr lang="en-US" dirty="0" err="1"/>
            <a:t>memorizzazione</a:t>
          </a:r>
          <a:r>
            <a:rPr lang="en-US" dirty="0"/>
            <a:t> 10 </a:t>
          </a:r>
          <a:r>
            <a:rPr lang="en-US" dirty="0" err="1"/>
            <a:t>recensioni</a:t>
          </a:r>
          <a:r>
            <a:rPr lang="en-US" dirty="0"/>
            <a:t> </a:t>
          </a:r>
          <a:r>
            <a:rPr lang="en-US" dirty="0" err="1"/>
            <a:t>della</a:t>
          </a:r>
          <a:r>
            <a:rPr lang="en-US" dirty="0"/>
            <a:t> </a:t>
          </a:r>
          <a:r>
            <a:rPr lang="en-US" dirty="0" err="1"/>
            <a:t>pagina</a:t>
          </a:r>
          <a:r>
            <a:rPr lang="en-US" dirty="0"/>
            <a:t> </a:t>
          </a:r>
          <a:r>
            <a:rPr lang="en-US" dirty="0" err="1"/>
            <a:t>corrente</a:t>
          </a:r>
          <a:r>
            <a:rPr lang="en-US" dirty="0"/>
            <a:t> e </a:t>
          </a:r>
          <a:r>
            <a:rPr lang="en-US" dirty="0" err="1"/>
            <a:t>gestione</a:t>
          </a:r>
          <a:r>
            <a:rPr lang="en-US" dirty="0"/>
            <a:t> </a:t>
          </a:r>
          <a:r>
            <a:rPr lang="en-US" dirty="0" err="1"/>
            <a:t>della</a:t>
          </a:r>
          <a:r>
            <a:rPr lang="en-US" dirty="0"/>
            <a:t> </a:t>
          </a:r>
          <a:r>
            <a:rPr lang="en-US" dirty="0" err="1"/>
            <a:t>paginazione</a:t>
          </a:r>
          <a:endParaRPr lang="en-US" dirty="0"/>
        </a:p>
      </dgm:t>
    </dgm:pt>
    <dgm:pt modelId="{E5882509-9DB2-4F75-B4FB-4F39C96B1E9E}" type="parTrans" cxnId="{92A93B3A-6577-4921-AF01-0046C6C84F3B}">
      <dgm:prSet/>
      <dgm:spPr/>
      <dgm:t>
        <a:bodyPr/>
        <a:lstStyle/>
        <a:p>
          <a:endParaRPr lang="en-US"/>
        </a:p>
      </dgm:t>
    </dgm:pt>
    <dgm:pt modelId="{0BD5DDDA-16BF-427A-81AA-50FDE6D27085}" type="sibTrans" cxnId="{92A93B3A-6577-4921-AF01-0046C6C84F3B}">
      <dgm:prSet/>
      <dgm:spPr/>
      <dgm:t>
        <a:bodyPr/>
        <a:lstStyle/>
        <a:p>
          <a:endParaRPr lang="en-US"/>
        </a:p>
      </dgm:t>
    </dgm:pt>
    <dgm:pt modelId="{4B935ED3-5DD3-475B-9DB8-95F8A1A2A1AE}" type="pres">
      <dgm:prSet presAssocID="{E98F4C28-F85E-464E-9C14-CE967EFBE0C4}" presName="root" presStyleCnt="0">
        <dgm:presLayoutVars>
          <dgm:dir/>
          <dgm:resizeHandles val="exact"/>
        </dgm:presLayoutVars>
      </dgm:prSet>
      <dgm:spPr/>
    </dgm:pt>
    <dgm:pt modelId="{1F02378A-D2BB-4749-99D1-E608A9AD8155}" type="pres">
      <dgm:prSet presAssocID="{A8D0183B-9FE8-4BB9-B869-01A2EB4A3FFF}" presName="compNode" presStyleCnt="0"/>
      <dgm:spPr/>
    </dgm:pt>
    <dgm:pt modelId="{F77D0024-2DF6-4964-BFAD-7C22AAAA5320}" type="pres">
      <dgm:prSet presAssocID="{A8D0183B-9FE8-4BB9-B869-01A2EB4A3FFF}" presName="bgRect" presStyleLbl="bgShp" presStyleIdx="0" presStyleCnt="3"/>
      <dgm:spPr/>
    </dgm:pt>
    <dgm:pt modelId="{DF8C9E26-2194-4C8E-AF15-6513966F3088}" type="pres">
      <dgm:prSet presAssocID="{A8D0183B-9FE8-4BB9-B869-01A2EB4A3F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7B46B20-EBD2-49F9-B885-71EBB387808C}" type="pres">
      <dgm:prSet presAssocID="{A8D0183B-9FE8-4BB9-B869-01A2EB4A3FFF}" presName="spaceRect" presStyleCnt="0"/>
      <dgm:spPr/>
    </dgm:pt>
    <dgm:pt modelId="{F8FEC870-BCC1-4C3B-B30D-F896DCF96C16}" type="pres">
      <dgm:prSet presAssocID="{A8D0183B-9FE8-4BB9-B869-01A2EB4A3FFF}" presName="parTx" presStyleLbl="revTx" presStyleIdx="0" presStyleCnt="3">
        <dgm:presLayoutVars>
          <dgm:chMax val="0"/>
          <dgm:chPref val="0"/>
        </dgm:presLayoutVars>
      </dgm:prSet>
      <dgm:spPr/>
    </dgm:pt>
    <dgm:pt modelId="{5216D4D9-F105-4880-B929-7BB83C486F01}" type="pres">
      <dgm:prSet presAssocID="{483B2632-225D-4040-93E2-D3FCBB5BEDAD}" presName="sibTrans" presStyleCnt="0"/>
      <dgm:spPr/>
    </dgm:pt>
    <dgm:pt modelId="{0D9456F7-F597-45B2-9E7C-FF9340812810}" type="pres">
      <dgm:prSet presAssocID="{8F8181B0-2CF9-4003-A193-2046ABD55341}" presName="compNode" presStyleCnt="0"/>
      <dgm:spPr/>
    </dgm:pt>
    <dgm:pt modelId="{AB510CF7-EE98-45F1-930A-7EC6795DAA55}" type="pres">
      <dgm:prSet presAssocID="{8F8181B0-2CF9-4003-A193-2046ABD55341}" presName="bgRect" presStyleLbl="bgShp" presStyleIdx="1" presStyleCnt="3"/>
      <dgm:spPr/>
    </dgm:pt>
    <dgm:pt modelId="{B71427AF-999D-4C61-AAEA-AB494AC041F1}" type="pres">
      <dgm:prSet presAssocID="{8F8181B0-2CF9-4003-A193-2046ABD553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co"/>
        </a:ext>
      </dgm:extLst>
    </dgm:pt>
    <dgm:pt modelId="{A28A005D-87A9-4F93-9A72-547095E74C4E}" type="pres">
      <dgm:prSet presAssocID="{8F8181B0-2CF9-4003-A193-2046ABD55341}" presName="spaceRect" presStyleCnt="0"/>
      <dgm:spPr/>
    </dgm:pt>
    <dgm:pt modelId="{FA800AD5-1911-4DB6-BA7C-81927389FFD9}" type="pres">
      <dgm:prSet presAssocID="{8F8181B0-2CF9-4003-A193-2046ABD55341}" presName="parTx" presStyleLbl="revTx" presStyleIdx="1" presStyleCnt="3">
        <dgm:presLayoutVars>
          <dgm:chMax val="0"/>
          <dgm:chPref val="0"/>
        </dgm:presLayoutVars>
      </dgm:prSet>
      <dgm:spPr/>
    </dgm:pt>
    <dgm:pt modelId="{ED9B3EA1-FE18-4F5E-889B-ACC100653374}" type="pres">
      <dgm:prSet presAssocID="{EC50DB5E-00FE-4D81-9D15-6A94FBA91CC4}" presName="sibTrans" presStyleCnt="0"/>
      <dgm:spPr/>
    </dgm:pt>
    <dgm:pt modelId="{AA6F6335-6A49-46D9-8192-1E7B319DCD3B}" type="pres">
      <dgm:prSet presAssocID="{4A979798-91E6-47AF-9D0B-BC199F7C15B6}" presName="compNode" presStyleCnt="0"/>
      <dgm:spPr/>
    </dgm:pt>
    <dgm:pt modelId="{395BE69D-4703-4B09-BBE7-20B2FBD2181C}" type="pres">
      <dgm:prSet presAssocID="{4A979798-91E6-47AF-9D0B-BC199F7C15B6}" presName="bgRect" presStyleLbl="bgShp" presStyleIdx="2" presStyleCnt="3"/>
      <dgm:spPr/>
    </dgm:pt>
    <dgm:pt modelId="{044697E0-D25A-43CF-AFF5-23D42843E04A}" type="pres">
      <dgm:prSet presAssocID="{4A979798-91E6-47AF-9D0B-BC199F7C15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C796CDB1-993F-4FA1-85ED-5C00E52EC509}" type="pres">
      <dgm:prSet presAssocID="{4A979798-91E6-47AF-9D0B-BC199F7C15B6}" presName="spaceRect" presStyleCnt="0"/>
      <dgm:spPr/>
    </dgm:pt>
    <dgm:pt modelId="{ED838FBF-75E3-4C4B-8A26-AA7D8FBB0AC7}" type="pres">
      <dgm:prSet presAssocID="{4A979798-91E6-47AF-9D0B-BC199F7C15B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B993110-37FF-46AA-B283-7DB31A800598}" type="presOf" srcId="{E98F4C28-F85E-464E-9C14-CE967EFBE0C4}" destId="{4B935ED3-5DD3-475B-9DB8-95F8A1A2A1AE}" srcOrd="0" destOrd="0" presId="urn:microsoft.com/office/officeart/2018/2/layout/IconVerticalSolidList"/>
    <dgm:cxn modelId="{92A93B3A-6577-4921-AF01-0046C6C84F3B}" srcId="{E98F4C28-F85E-464E-9C14-CE967EFBE0C4}" destId="{4A979798-91E6-47AF-9D0B-BC199F7C15B6}" srcOrd="2" destOrd="0" parTransId="{E5882509-9DB2-4F75-B4FB-4F39C96B1E9E}" sibTransId="{0BD5DDDA-16BF-427A-81AA-50FDE6D27085}"/>
    <dgm:cxn modelId="{6C818057-1F17-4096-BB8B-F6566115EAA5}" srcId="{E98F4C28-F85E-464E-9C14-CE967EFBE0C4}" destId="{A8D0183B-9FE8-4BB9-B869-01A2EB4A3FFF}" srcOrd="0" destOrd="0" parTransId="{363CD28B-C89A-45B1-8566-130CEF604D2D}" sibTransId="{483B2632-225D-4040-93E2-D3FCBB5BEDAD}"/>
    <dgm:cxn modelId="{3B07E457-49D3-4440-8ECA-6B707C99BE86}" type="presOf" srcId="{A8D0183B-9FE8-4BB9-B869-01A2EB4A3FFF}" destId="{F8FEC870-BCC1-4C3B-B30D-F896DCF96C16}" srcOrd="0" destOrd="0" presId="urn:microsoft.com/office/officeart/2018/2/layout/IconVerticalSolidList"/>
    <dgm:cxn modelId="{E3229985-AF3D-4501-B3D3-7886B52F6E2D}" srcId="{E98F4C28-F85E-464E-9C14-CE967EFBE0C4}" destId="{8F8181B0-2CF9-4003-A193-2046ABD55341}" srcOrd="1" destOrd="0" parTransId="{117D014B-B290-4ED4-AA91-9760BFF1BD64}" sibTransId="{EC50DB5E-00FE-4D81-9D15-6A94FBA91CC4}"/>
    <dgm:cxn modelId="{2BD48D9B-768D-4D31-9469-5F0B287A7AAE}" type="presOf" srcId="{8F8181B0-2CF9-4003-A193-2046ABD55341}" destId="{FA800AD5-1911-4DB6-BA7C-81927389FFD9}" srcOrd="0" destOrd="0" presId="urn:microsoft.com/office/officeart/2018/2/layout/IconVerticalSolidList"/>
    <dgm:cxn modelId="{6C779FC5-B6EA-4646-90D1-E8D690DFF5E9}" type="presOf" srcId="{4A979798-91E6-47AF-9D0B-BC199F7C15B6}" destId="{ED838FBF-75E3-4C4B-8A26-AA7D8FBB0AC7}" srcOrd="0" destOrd="0" presId="urn:microsoft.com/office/officeart/2018/2/layout/IconVerticalSolidList"/>
    <dgm:cxn modelId="{3CC05881-7326-4CBD-8305-0F1258E73216}" type="presParOf" srcId="{4B935ED3-5DD3-475B-9DB8-95F8A1A2A1AE}" destId="{1F02378A-D2BB-4749-99D1-E608A9AD8155}" srcOrd="0" destOrd="0" presId="urn:microsoft.com/office/officeart/2018/2/layout/IconVerticalSolidList"/>
    <dgm:cxn modelId="{8D68F2B6-7D85-4922-B0B4-C24A0DDD3358}" type="presParOf" srcId="{1F02378A-D2BB-4749-99D1-E608A9AD8155}" destId="{F77D0024-2DF6-4964-BFAD-7C22AAAA5320}" srcOrd="0" destOrd="0" presId="urn:microsoft.com/office/officeart/2018/2/layout/IconVerticalSolidList"/>
    <dgm:cxn modelId="{505C2A7D-CFA3-4DD2-B340-B38EEA0ECEC9}" type="presParOf" srcId="{1F02378A-D2BB-4749-99D1-E608A9AD8155}" destId="{DF8C9E26-2194-4C8E-AF15-6513966F3088}" srcOrd="1" destOrd="0" presId="urn:microsoft.com/office/officeart/2018/2/layout/IconVerticalSolidList"/>
    <dgm:cxn modelId="{A024E43A-6201-41E5-8873-E75994988E37}" type="presParOf" srcId="{1F02378A-D2BB-4749-99D1-E608A9AD8155}" destId="{27B46B20-EBD2-49F9-B885-71EBB387808C}" srcOrd="2" destOrd="0" presId="urn:microsoft.com/office/officeart/2018/2/layout/IconVerticalSolidList"/>
    <dgm:cxn modelId="{FE4AA981-7AC3-44B4-98D9-FCC5AA87A1A4}" type="presParOf" srcId="{1F02378A-D2BB-4749-99D1-E608A9AD8155}" destId="{F8FEC870-BCC1-4C3B-B30D-F896DCF96C16}" srcOrd="3" destOrd="0" presId="urn:microsoft.com/office/officeart/2018/2/layout/IconVerticalSolidList"/>
    <dgm:cxn modelId="{B9F307C1-BD60-4F3A-8DA0-54AF25BF131A}" type="presParOf" srcId="{4B935ED3-5DD3-475B-9DB8-95F8A1A2A1AE}" destId="{5216D4D9-F105-4880-B929-7BB83C486F01}" srcOrd="1" destOrd="0" presId="urn:microsoft.com/office/officeart/2018/2/layout/IconVerticalSolidList"/>
    <dgm:cxn modelId="{63816893-6BBB-4DEC-99FD-7FBE192A5817}" type="presParOf" srcId="{4B935ED3-5DD3-475B-9DB8-95F8A1A2A1AE}" destId="{0D9456F7-F597-45B2-9E7C-FF9340812810}" srcOrd="2" destOrd="0" presId="urn:microsoft.com/office/officeart/2018/2/layout/IconVerticalSolidList"/>
    <dgm:cxn modelId="{0A15F85F-2C08-4260-866B-452FFB162EBE}" type="presParOf" srcId="{0D9456F7-F597-45B2-9E7C-FF9340812810}" destId="{AB510CF7-EE98-45F1-930A-7EC6795DAA55}" srcOrd="0" destOrd="0" presId="urn:microsoft.com/office/officeart/2018/2/layout/IconVerticalSolidList"/>
    <dgm:cxn modelId="{D542703D-9D24-4B5E-84DB-1B2E747D874C}" type="presParOf" srcId="{0D9456F7-F597-45B2-9E7C-FF9340812810}" destId="{B71427AF-999D-4C61-AAEA-AB494AC041F1}" srcOrd="1" destOrd="0" presId="urn:microsoft.com/office/officeart/2018/2/layout/IconVerticalSolidList"/>
    <dgm:cxn modelId="{46CDC645-F5E8-46EE-800B-E08D5C16BDA4}" type="presParOf" srcId="{0D9456F7-F597-45B2-9E7C-FF9340812810}" destId="{A28A005D-87A9-4F93-9A72-547095E74C4E}" srcOrd="2" destOrd="0" presId="urn:microsoft.com/office/officeart/2018/2/layout/IconVerticalSolidList"/>
    <dgm:cxn modelId="{25D41DF6-577A-4492-AD04-ED43066C8EC3}" type="presParOf" srcId="{0D9456F7-F597-45B2-9E7C-FF9340812810}" destId="{FA800AD5-1911-4DB6-BA7C-81927389FFD9}" srcOrd="3" destOrd="0" presId="urn:microsoft.com/office/officeart/2018/2/layout/IconVerticalSolidList"/>
    <dgm:cxn modelId="{78946495-8A87-46BE-825E-0B9F7933BC73}" type="presParOf" srcId="{4B935ED3-5DD3-475B-9DB8-95F8A1A2A1AE}" destId="{ED9B3EA1-FE18-4F5E-889B-ACC100653374}" srcOrd="3" destOrd="0" presId="urn:microsoft.com/office/officeart/2018/2/layout/IconVerticalSolidList"/>
    <dgm:cxn modelId="{C3A1F147-B598-4F53-ABFC-0D3DF6E70CCF}" type="presParOf" srcId="{4B935ED3-5DD3-475B-9DB8-95F8A1A2A1AE}" destId="{AA6F6335-6A49-46D9-8192-1E7B319DCD3B}" srcOrd="4" destOrd="0" presId="urn:microsoft.com/office/officeart/2018/2/layout/IconVerticalSolidList"/>
    <dgm:cxn modelId="{B2908FB6-75AC-43EE-A81C-54271EE1C492}" type="presParOf" srcId="{AA6F6335-6A49-46D9-8192-1E7B319DCD3B}" destId="{395BE69D-4703-4B09-BBE7-20B2FBD2181C}" srcOrd="0" destOrd="0" presId="urn:microsoft.com/office/officeart/2018/2/layout/IconVerticalSolidList"/>
    <dgm:cxn modelId="{3A546687-0897-4807-B7CA-F83C447D7A4E}" type="presParOf" srcId="{AA6F6335-6A49-46D9-8192-1E7B319DCD3B}" destId="{044697E0-D25A-43CF-AFF5-23D42843E04A}" srcOrd="1" destOrd="0" presId="urn:microsoft.com/office/officeart/2018/2/layout/IconVerticalSolidList"/>
    <dgm:cxn modelId="{E1FF9E12-9F60-4EAF-8849-814153E2681C}" type="presParOf" srcId="{AA6F6335-6A49-46D9-8192-1E7B319DCD3B}" destId="{C796CDB1-993F-4FA1-85ED-5C00E52EC509}" srcOrd="2" destOrd="0" presId="urn:microsoft.com/office/officeart/2018/2/layout/IconVerticalSolidList"/>
    <dgm:cxn modelId="{8B3EC443-020C-415F-9B15-779ECBA93373}" type="presParOf" srcId="{AA6F6335-6A49-46D9-8192-1E7B319DCD3B}" destId="{ED838FBF-75E3-4C4B-8A26-AA7D8FBB0A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5272C0-C620-499A-B551-1DB38E2FA31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319E9B-7F58-4CD6-A1D8-CD4CF8F1CE84}">
      <dgm:prSet/>
      <dgm:spPr>
        <a:effectLst>
          <a:outerShdw blurRad="12700" dir="5400000" algn="ctr" rotWithShape="0">
            <a:srgbClr val="000000">
              <a:alpha val="43137"/>
            </a:srgbClr>
          </a:outerShdw>
        </a:effectLst>
      </dgm:spPr>
      <dgm:t>
        <a:bodyPr/>
        <a:lstStyle/>
        <a:p>
          <a:pPr>
            <a:lnSpc>
              <a:spcPct val="100000"/>
            </a:lnSpc>
          </a:pPr>
          <a:r>
            <a:rPr lang="en-US" b="1" i="1" dirty="0" err="1"/>
            <a:t>start_requests</a:t>
          </a:r>
          <a:r>
            <a:rPr lang="en-US" b="1" i="1" dirty="0"/>
            <a:t>()</a:t>
          </a:r>
          <a:r>
            <a:rPr lang="en-US" b="1" dirty="0"/>
            <a:t>: </a:t>
          </a:r>
          <a:r>
            <a:rPr lang="en-US" dirty="0"/>
            <a:t>11 </a:t>
          </a:r>
          <a:r>
            <a:rPr lang="en-US" dirty="0" err="1"/>
            <a:t>url</a:t>
          </a:r>
          <a:r>
            <a:rPr lang="en-US" dirty="0"/>
            <a:t>, 11 </a:t>
          </a:r>
          <a:r>
            <a:rPr lang="en-US" dirty="0" err="1"/>
            <a:t>città</a:t>
          </a:r>
          <a:endParaRPr lang="en-US" dirty="0"/>
        </a:p>
      </dgm:t>
    </dgm:pt>
    <dgm:pt modelId="{C67993FE-9154-4FB8-83DA-F2A397CC0598}" type="parTrans" cxnId="{885D48EE-7E71-4D14-A945-BEF5E0624146}">
      <dgm:prSet/>
      <dgm:spPr/>
      <dgm:t>
        <a:bodyPr/>
        <a:lstStyle/>
        <a:p>
          <a:endParaRPr lang="en-US"/>
        </a:p>
      </dgm:t>
    </dgm:pt>
    <dgm:pt modelId="{0AD19300-0845-414D-84F3-E73543B4772F}" type="sibTrans" cxnId="{885D48EE-7E71-4D14-A945-BEF5E0624146}">
      <dgm:prSet/>
      <dgm:spPr/>
      <dgm:t>
        <a:bodyPr/>
        <a:lstStyle/>
        <a:p>
          <a:endParaRPr lang="en-US"/>
        </a:p>
      </dgm:t>
    </dgm:pt>
    <dgm:pt modelId="{086B77D3-DD6B-4702-A448-5F44B271A2C0}">
      <dgm:prSet/>
      <dgm:spPr>
        <a:effectLst>
          <a:outerShdw blurRad="12700" dir="5400000" algn="ctr" rotWithShape="0">
            <a:srgbClr val="000000">
              <a:alpha val="43137"/>
            </a:srgbClr>
          </a:outerShdw>
        </a:effectLst>
      </dgm:spPr>
      <dgm:t>
        <a:bodyPr/>
        <a:lstStyle/>
        <a:p>
          <a:pPr>
            <a:lnSpc>
              <a:spcPct val="100000"/>
            </a:lnSpc>
          </a:pPr>
          <a:r>
            <a:rPr lang="en-US" b="1" i="1" dirty="0" err="1"/>
            <a:t>parseQuandooRestaurants</a:t>
          </a:r>
          <a:r>
            <a:rPr lang="en-US" b="1" i="1" dirty="0"/>
            <a:t>()</a:t>
          </a:r>
          <a:r>
            <a:rPr lang="en-US" b="1" dirty="0"/>
            <a:t>: </a:t>
          </a:r>
          <a:r>
            <a:rPr lang="en-US" dirty="0" err="1"/>
            <a:t>parametro</a:t>
          </a:r>
          <a:r>
            <a:rPr lang="en-US" dirty="0"/>
            <a:t> </a:t>
          </a:r>
          <a:r>
            <a:rPr lang="en-US" i="1" dirty="0" err="1"/>
            <a:t>sortTypeId</a:t>
          </a:r>
          <a:r>
            <a:rPr lang="en-US" dirty="0"/>
            <a:t> </a:t>
          </a:r>
          <a:r>
            <a:rPr lang="en-US" dirty="0" err="1"/>
            <a:t>concatenato</a:t>
          </a:r>
          <a:r>
            <a:rPr lang="en-US" dirty="0"/>
            <a:t> </a:t>
          </a:r>
          <a:r>
            <a:rPr lang="en-US" dirty="0" err="1"/>
            <a:t>agli</a:t>
          </a:r>
          <a:r>
            <a:rPr lang="en-US" dirty="0"/>
            <a:t> </a:t>
          </a:r>
          <a:r>
            <a:rPr lang="en-US" dirty="0" err="1"/>
            <a:t>url</a:t>
          </a:r>
          <a:r>
            <a:rPr lang="en-US" dirty="0"/>
            <a:t> </a:t>
          </a:r>
          <a:r>
            <a:rPr lang="en-US" dirty="0" err="1"/>
            <a:t>individuati</a:t>
          </a:r>
          <a:endParaRPr lang="en-US" dirty="0"/>
        </a:p>
      </dgm:t>
    </dgm:pt>
    <dgm:pt modelId="{B48EB018-8999-42EA-8397-2D65EE5D56BF}" type="parTrans" cxnId="{AC0BBFCF-1475-47C9-9701-44654065D974}">
      <dgm:prSet/>
      <dgm:spPr/>
      <dgm:t>
        <a:bodyPr/>
        <a:lstStyle/>
        <a:p>
          <a:endParaRPr lang="en-US"/>
        </a:p>
      </dgm:t>
    </dgm:pt>
    <dgm:pt modelId="{C6C1B80F-DE06-4162-89C4-0030EC5DC35E}" type="sibTrans" cxnId="{AC0BBFCF-1475-47C9-9701-44654065D974}">
      <dgm:prSet/>
      <dgm:spPr/>
      <dgm:t>
        <a:bodyPr/>
        <a:lstStyle/>
        <a:p>
          <a:endParaRPr lang="en-US"/>
        </a:p>
      </dgm:t>
    </dgm:pt>
    <dgm:pt modelId="{C8A57B59-988C-413A-AB99-8E2D15117CAD}">
      <dgm:prSet/>
      <dgm:spPr>
        <a:effectLst>
          <a:outerShdw blurRad="12700" dir="5400000" algn="ctr" rotWithShape="0">
            <a:srgbClr val="000000">
              <a:alpha val="43137"/>
            </a:srgbClr>
          </a:outerShdw>
        </a:effectLst>
      </dgm:spPr>
      <dgm:t>
        <a:bodyPr/>
        <a:lstStyle/>
        <a:p>
          <a:pPr>
            <a:lnSpc>
              <a:spcPct val="100000"/>
            </a:lnSpc>
          </a:pPr>
          <a:r>
            <a:rPr lang="en-US" b="1" i="1" dirty="0" err="1"/>
            <a:t>parseQuandooRestaurant</a:t>
          </a:r>
          <a:r>
            <a:rPr lang="en-US" b="1" i="1" dirty="0"/>
            <a:t>()</a:t>
          </a:r>
          <a:r>
            <a:rPr lang="en-US" b="1" dirty="0"/>
            <a:t>: </a:t>
          </a:r>
        </a:p>
        <a:p>
          <a:pPr>
            <a:lnSpc>
              <a:spcPct val="100000"/>
            </a:lnSpc>
          </a:pPr>
          <a:r>
            <a:rPr lang="en-US" b="0" dirty="0"/>
            <a:t>La</a:t>
          </a:r>
          <a:r>
            <a:rPr lang="en-US" b="1" dirty="0"/>
            <a:t> </a:t>
          </a:r>
          <a:r>
            <a:rPr lang="en-US" dirty="0" err="1"/>
            <a:t>paginazione</a:t>
          </a:r>
          <a:r>
            <a:rPr lang="en-US" dirty="0"/>
            <a:t> </a:t>
          </a:r>
          <a:r>
            <a:rPr lang="en-US" dirty="0" err="1"/>
            <a:t>tiene</a:t>
          </a:r>
          <a:r>
            <a:rPr lang="en-US" dirty="0"/>
            <a:t> </a:t>
          </a:r>
          <a:r>
            <a:rPr lang="en-US" dirty="0" err="1"/>
            <a:t>conto</a:t>
          </a:r>
          <a:r>
            <a:rPr lang="en-US" dirty="0"/>
            <a:t> </a:t>
          </a:r>
          <a:r>
            <a:rPr lang="en-US" dirty="0" err="1"/>
            <a:t>della</a:t>
          </a:r>
          <a:r>
            <a:rPr lang="en-US" dirty="0"/>
            <a:t> </a:t>
          </a:r>
          <a:r>
            <a:rPr lang="en-US" dirty="0" err="1"/>
            <a:t>necessità</a:t>
          </a:r>
          <a:r>
            <a:rPr lang="en-US" dirty="0"/>
            <a:t> di </a:t>
          </a:r>
          <a:r>
            <a:rPr lang="en-US" dirty="0" err="1"/>
            <a:t>pessime</a:t>
          </a:r>
          <a:r>
            <a:rPr lang="en-US" dirty="0"/>
            <a:t> </a:t>
          </a:r>
          <a:r>
            <a:rPr lang="en-US" dirty="0" err="1"/>
            <a:t>recensioni</a:t>
          </a:r>
          <a:r>
            <a:rPr lang="en-US" dirty="0"/>
            <a:t>. </a:t>
          </a:r>
          <a:br>
            <a:rPr lang="en-US" dirty="0"/>
          </a:br>
          <a:r>
            <a:rPr lang="en-US" dirty="0" err="1"/>
            <a:t>Estratte</a:t>
          </a:r>
          <a:r>
            <a:rPr lang="en-US" dirty="0"/>
            <a:t> </a:t>
          </a:r>
          <a:r>
            <a:rPr lang="en-US" dirty="0" err="1"/>
            <a:t>esclusivamente</a:t>
          </a:r>
          <a:r>
            <a:rPr lang="en-US" dirty="0"/>
            <a:t> le </a:t>
          </a:r>
          <a:r>
            <a:rPr lang="en-US" dirty="0" err="1"/>
            <a:t>recensioni</a:t>
          </a:r>
          <a:r>
            <a:rPr lang="en-US" dirty="0"/>
            <a:t> </a:t>
          </a:r>
          <a:r>
            <a:rPr lang="en-US" dirty="0" err="1"/>
            <a:t>italiane</a:t>
          </a:r>
          <a:r>
            <a:rPr lang="en-US" dirty="0"/>
            <a:t>.</a:t>
          </a:r>
        </a:p>
      </dgm:t>
    </dgm:pt>
    <dgm:pt modelId="{03995880-6AFD-4A69-A020-923635DC019F}" type="parTrans" cxnId="{29A1C586-801E-4F30-B50F-23715C8751B8}">
      <dgm:prSet/>
      <dgm:spPr/>
      <dgm:t>
        <a:bodyPr/>
        <a:lstStyle/>
        <a:p>
          <a:endParaRPr lang="en-US"/>
        </a:p>
      </dgm:t>
    </dgm:pt>
    <dgm:pt modelId="{09669EB0-2D44-465A-A1AE-630CB78D5FAD}" type="sibTrans" cxnId="{29A1C586-801E-4F30-B50F-23715C8751B8}">
      <dgm:prSet/>
      <dgm:spPr/>
      <dgm:t>
        <a:bodyPr/>
        <a:lstStyle/>
        <a:p>
          <a:endParaRPr lang="en-US"/>
        </a:p>
      </dgm:t>
    </dgm:pt>
    <dgm:pt modelId="{D98153A4-DA47-4DCE-B226-5637D8722F95}" type="pres">
      <dgm:prSet presAssocID="{465272C0-C620-499A-B551-1DB38E2FA312}" presName="root" presStyleCnt="0">
        <dgm:presLayoutVars>
          <dgm:dir/>
          <dgm:resizeHandles val="exact"/>
        </dgm:presLayoutVars>
      </dgm:prSet>
      <dgm:spPr/>
    </dgm:pt>
    <dgm:pt modelId="{0C83A252-2E26-4912-8537-35D621A74E54}" type="pres">
      <dgm:prSet presAssocID="{8B319E9B-7F58-4CD6-A1D8-CD4CF8F1CE84}" presName="compNode" presStyleCnt="0"/>
      <dgm:spPr/>
    </dgm:pt>
    <dgm:pt modelId="{14D64987-7F0D-426D-BF56-B6E33F5C35F0}" type="pres">
      <dgm:prSet presAssocID="{8B319E9B-7F58-4CD6-A1D8-CD4CF8F1CE84}" presName="bgRect" presStyleLbl="bgShp" presStyleIdx="0" presStyleCnt="3"/>
      <dgm:spPr/>
    </dgm:pt>
    <dgm:pt modelId="{5596A871-8A6B-4518-BFE0-DE82EA4F03D8}" type="pres">
      <dgm:prSet presAssocID="{8B319E9B-7F58-4CD6-A1D8-CD4CF8F1CE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E6A3D71-DA49-4B38-9CB0-1818B63E3887}" type="pres">
      <dgm:prSet presAssocID="{8B319E9B-7F58-4CD6-A1D8-CD4CF8F1CE84}" presName="spaceRect" presStyleCnt="0"/>
      <dgm:spPr/>
    </dgm:pt>
    <dgm:pt modelId="{92F5D999-0FD1-496C-AADD-DED17249269E}" type="pres">
      <dgm:prSet presAssocID="{8B319E9B-7F58-4CD6-A1D8-CD4CF8F1CE84}" presName="parTx" presStyleLbl="revTx" presStyleIdx="0" presStyleCnt="3">
        <dgm:presLayoutVars>
          <dgm:chMax val="0"/>
          <dgm:chPref val="0"/>
        </dgm:presLayoutVars>
      </dgm:prSet>
      <dgm:spPr/>
    </dgm:pt>
    <dgm:pt modelId="{DB88AEFB-EC20-4900-B81D-C202B0136096}" type="pres">
      <dgm:prSet presAssocID="{0AD19300-0845-414D-84F3-E73543B4772F}" presName="sibTrans" presStyleCnt="0"/>
      <dgm:spPr/>
    </dgm:pt>
    <dgm:pt modelId="{155CCF20-6523-4310-8E4D-8EFC799BEB0E}" type="pres">
      <dgm:prSet presAssocID="{086B77D3-DD6B-4702-A448-5F44B271A2C0}" presName="compNode" presStyleCnt="0"/>
      <dgm:spPr/>
    </dgm:pt>
    <dgm:pt modelId="{86C31AC6-A388-4630-A544-45A269092662}" type="pres">
      <dgm:prSet presAssocID="{086B77D3-DD6B-4702-A448-5F44B271A2C0}" presName="bgRect" presStyleLbl="bgShp" presStyleIdx="1" presStyleCnt="3"/>
      <dgm:spPr/>
    </dgm:pt>
    <dgm:pt modelId="{9C2D6A4D-C18D-4A2D-9B85-F713F51D23A1}" type="pres">
      <dgm:prSet presAssocID="{086B77D3-DD6B-4702-A448-5F44B271A2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1775B7E-4FF0-4BD2-9B48-78BC6F2EB19C}" type="pres">
      <dgm:prSet presAssocID="{086B77D3-DD6B-4702-A448-5F44B271A2C0}" presName="spaceRect" presStyleCnt="0"/>
      <dgm:spPr/>
    </dgm:pt>
    <dgm:pt modelId="{A9BED812-99B5-4F6E-9CBA-25166AD45181}" type="pres">
      <dgm:prSet presAssocID="{086B77D3-DD6B-4702-A448-5F44B271A2C0}" presName="parTx" presStyleLbl="revTx" presStyleIdx="1" presStyleCnt="3">
        <dgm:presLayoutVars>
          <dgm:chMax val="0"/>
          <dgm:chPref val="0"/>
        </dgm:presLayoutVars>
      </dgm:prSet>
      <dgm:spPr/>
    </dgm:pt>
    <dgm:pt modelId="{6583086C-F9DF-4DDB-9763-B6209C9AF6A8}" type="pres">
      <dgm:prSet presAssocID="{C6C1B80F-DE06-4162-89C4-0030EC5DC35E}" presName="sibTrans" presStyleCnt="0"/>
      <dgm:spPr/>
    </dgm:pt>
    <dgm:pt modelId="{42FFF882-6ED0-4FF8-9F60-3F479C1BD7B0}" type="pres">
      <dgm:prSet presAssocID="{C8A57B59-988C-413A-AB99-8E2D15117CAD}" presName="compNode" presStyleCnt="0"/>
      <dgm:spPr/>
    </dgm:pt>
    <dgm:pt modelId="{6DCBDFE8-49B0-441F-98A1-FED895B1360E}" type="pres">
      <dgm:prSet presAssocID="{C8A57B59-988C-413A-AB99-8E2D15117CAD}" presName="bgRect" presStyleLbl="bgShp" presStyleIdx="2" presStyleCnt="3"/>
      <dgm:spPr/>
    </dgm:pt>
    <dgm:pt modelId="{56632F59-3B35-41CF-A8CE-8F4007561E33}" type="pres">
      <dgm:prSet presAssocID="{C8A57B59-988C-413A-AB99-8E2D15117C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0F8592F-A551-4722-A298-AFD04DFCD65B}" type="pres">
      <dgm:prSet presAssocID="{C8A57B59-988C-413A-AB99-8E2D15117CAD}" presName="spaceRect" presStyleCnt="0"/>
      <dgm:spPr/>
    </dgm:pt>
    <dgm:pt modelId="{D2CB40B4-7627-4B66-AD0F-87A971B8AE3E}" type="pres">
      <dgm:prSet presAssocID="{C8A57B59-988C-413A-AB99-8E2D15117CA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DF6DD43-0CA9-487D-B1CF-7445700883DF}" type="presOf" srcId="{8B319E9B-7F58-4CD6-A1D8-CD4CF8F1CE84}" destId="{92F5D999-0FD1-496C-AADD-DED17249269E}" srcOrd="0" destOrd="0" presId="urn:microsoft.com/office/officeart/2018/2/layout/IconVerticalSolidList"/>
    <dgm:cxn modelId="{5E941381-C4FE-4ED7-9AC3-F0F1EF010D5E}" type="presOf" srcId="{C8A57B59-988C-413A-AB99-8E2D15117CAD}" destId="{D2CB40B4-7627-4B66-AD0F-87A971B8AE3E}" srcOrd="0" destOrd="0" presId="urn:microsoft.com/office/officeart/2018/2/layout/IconVerticalSolidList"/>
    <dgm:cxn modelId="{29A1C586-801E-4F30-B50F-23715C8751B8}" srcId="{465272C0-C620-499A-B551-1DB38E2FA312}" destId="{C8A57B59-988C-413A-AB99-8E2D15117CAD}" srcOrd="2" destOrd="0" parTransId="{03995880-6AFD-4A69-A020-923635DC019F}" sibTransId="{09669EB0-2D44-465A-A1AE-630CB78D5FAD}"/>
    <dgm:cxn modelId="{E3D6119F-C673-48B6-B9A5-D9139F1BDCA8}" type="presOf" srcId="{086B77D3-DD6B-4702-A448-5F44B271A2C0}" destId="{A9BED812-99B5-4F6E-9CBA-25166AD45181}" srcOrd="0" destOrd="0" presId="urn:microsoft.com/office/officeart/2018/2/layout/IconVerticalSolidList"/>
    <dgm:cxn modelId="{A7D755C4-C021-4C9E-A076-E5B9AEDCC812}" type="presOf" srcId="{465272C0-C620-499A-B551-1DB38E2FA312}" destId="{D98153A4-DA47-4DCE-B226-5637D8722F95}" srcOrd="0" destOrd="0" presId="urn:microsoft.com/office/officeart/2018/2/layout/IconVerticalSolidList"/>
    <dgm:cxn modelId="{AC0BBFCF-1475-47C9-9701-44654065D974}" srcId="{465272C0-C620-499A-B551-1DB38E2FA312}" destId="{086B77D3-DD6B-4702-A448-5F44B271A2C0}" srcOrd="1" destOrd="0" parTransId="{B48EB018-8999-42EA-8397-2D65EE5D56BF}" sibTransId="{C6C1B80F-DE06-4162-89C4-0030EC5DC35E}"/>
    <dgm:cxn modelId="{885D48EE-7E71-4D14-A945-BEF5E0624146}" srcId="{465272C0-C620-499A-B551-1DB38E2FA312}" destId="{8B319E9B-7F58-4CD6-A1D8-CD4CF8F1CE84}" srcOrd="0" destOrd="0" parTransId="{C67993FE-9154-4FB8-83DA-F2A397CC0598}" sibTransId="{0AD19300-0845-414D-84F3-E73543B4772F}"/>
    <dgm:cxn modelId="{1AB6C2B1-0441-4155-B0A5-CACE4AD8A371}" type="presParOf" srcId="{D98153A4-DA47-4DCE-B226-5637D8722F95}" destId="{0C83A252-2E26-4912-8537-35D621A74E54}" srcOrd="0" destOrd="0" presId="urn:microsoft.com/office/officeart/2018/2/layout/IconVerticalSolidList"/>
    <dgm:cxn modelId="{FB983E35-BCAA-402E-8DED-1D0BB7109E8E}" type="presParOf" srcId="{0C83A252-2E26-4912-8537-35D621A74E54}" destId="{14D64987-7F0D-426D-BF56-B6E33F5C35F0}" srcOrd="0" destOrd="0" presId="urn:microsoft.com/office/officeart/2018/2/layout/IconVerticalSolidList"/>
    <dgm:cxn modelId="{A4921188-C5E8-44BE-9449-BB392CCB6D98}" type="presParOf" srcId="{0C83A252-2E26-4912-8537-35D621A74E54}" destId="{5596A871-8A6B-4518-BFE0-DE82EA4F03D8}" srcOrd="1" destOrd="0" presId="urn:microsoft.com/office/officeart/2018/2/layout/IconVerticalSolidList"/>
    <dgm:cxn modelId="{33CD8DBD-B82B-4F6F-9ED2-0C80544B6853}" type="presParOf" srcId="{0C83A252-2E26-4912-8537-35D621A74E54}" destId="{0E6A3D71-DA49-4B38-9CB0-1818B63E3887}" srcOrd="2" destOrd="0" presId="urn:microsoft.com/office/officeart/2018/2/layout/IconVerticalSolidList"/>
    <dgm:cxn modelId="{90D61100-70D0-4241-82B5-0C372C175026}" type="presParOf" srcId="{0C83A252-2E26-4912-8537-35D621A74E54}" destId="{92F5D999-0FD1-496C-AADD-DED17249269E}" srcOrd="3" destOrd="0" presId="urn:microsoft.com/office/officeart/2018/2/layout/IconVerticalSolidList"/>
    <dgm:cxn modelId="{BD5199C9-E785-452F-BDF6-84EF8EABA4CC}" type="presParOf" srcId="{D98153A4-DA47-4DCE-B226-5637D8722F95}" destId="{DB88AEFB-EC20-4900-B81D-C202B0136096}" srcOrd="1" destOrd="0" presId="urn:microsoft.com/office/officeart/2018/2/layout/IconVerticalSolidList"/>
    <dgm:cxn modelId="{987A41EE-DA06-4699-BB75-C5956228529B}" type="presParOf" srcId="{D98153A4-DA47-4DCE-B226-5637D8722F95}" destId="{155CCF20-6523-4310-8E4D-8EFC799BEB0E}" srcOrd="2" destOrd="0" presId="urn:microsoft.com/office/officeart/2018/2/layout/IconVerticalSolidList"/>
    <dgm:cxn modelId="{364669CC-9652-4DCB-8F52-05544305E426}" type="presParOf" srcId="{155CCF20-6523-4310-8E4D-8EFC799BEB0E}" destId="{86C31AC6-A388-4630-A544-45A269092662}" srcOrd="0" destOrd="0" presId="urn:microsoft.com/office/officeart/2018/2/layout/IconVerticalSolidList"/>
    <dgm:cxn modelId="{8564D346-CC66-4EC2-8163-9D4EDA686828}" type="presParOf" srcId="{155CCF20-6523-4310-8E4D-8EFC799BEB0E}" destId="{9C2D6A4D-C18D-4A2D-9B85-F713F51D23A1}" srcOrd="1" destOrd="0" presId="urn:microsoft.com/office/officeart/2018/2/layout/IconVerticalSolidList"/>
    <dgm:cxn modelId="{42E19FDA-EA97-4A51-88BF-A064962FF9E3}" type="presParOf" srcId="{155CCF20-6523-4310-8E4D-8EFC799BEB0E}" destId="{B1775B7E-4FF0-4BD2-9B48-78BC6F2EB19C}" srcOrd="2" destOrd="0" presId="urn:microsoft.com/office/officeart/2018/2/layout/IconVerticalSolidList"/>
    <dgm:cxn modelId="{070F7ECB-EFB6-4D79-B344-13EA55FF4423}" type="presParOf" srcId="{155CCF20-6523-4310-8E4D-8EFC799BEB0E}" destId="{A9BED812-99B5-4F6E-9CBA-25166AD45181}" srcOrd="3" destOrd="0" presId="urn:microsoft.com/office/officeart/2018/2/layout/IconVerticalSolidList"/>
    <dgm:cxn modelId="{DA87B4E0-632B-4743-838B-8570456EDFD9}" type="presParOf" srcId="{D98153A4-DA47-4DCE-B226-5637D8722F95}" destId="{6583086C-F9DF-4DDB-9763-B6209C9AF6A8}" srcOrd="3" destOrd="0" presId="urn:microsoft.com/office/officeart/2018/2/layout/IconVerticalSolidList"/>
    <dgm:cxn modelId="{34950B1C-B664-4F81-87ED-093AA41132DA}" type="presParOf" srcId="{D98153A4-DA47-4DCE-B226-5637D8722F95}" destId="{42FFF882-6ED0-4FF8-9F60-3F479C1BD7B0}" srcOrd="4" destOrd="0" presId="urn:microsoft.com/office/officeart/2018/2/layout/IconVerticalSolidList"/>
    <dgm:cxn modelId="{8C4B981C-754A-42D3-8EDC-3FD21096F273}" type="presParOf" srcId="{42FFF882-6ED0-4FF8-9F60-3F479C1BD7B0}" destId="{6DCBDFE8-49B0-441F-98A1-FED895B1360E}" srcOrd="0" destOrd="0" presId="urn:microsoft.com/office/officeart/2018/2/layout/IconVerticalSolidList"/>
    <dgm:cxn modelId="{89E4C424-A6DA-407F-82A7-7B8F7A69599F}" type="presParOf" srcId="{42FFF882-6ED0-4FF8-9F60-3F479C1BD7B0}" destId="{56632F59-3B35-41CF-A8CE-8F4007561E33}" srcOrd="1" destOrd="0" presId="urn:microsoft.com/office/officeart/2018/2/layout/IconVerticalSolidList"/>
    <dgm:cxn modelId="{D9761036-7D40-4B7B-91AF-D5C8E36D698D}" type="presParOf" srcId="{42FFF882-6ED0-4FF8-9F60-3F479C1BD7B0}" destId="{20F8592F-A551-4722-A298-AFD04DFCD65B}" srcOrd="2" destOrd="0" presId="urn:microsoft.com/office/officeart/2018/2/layout/IconVerticalSolidList"/>
    <dgm:cxn modelId="{AD51585B-4C9C-4EA2-B8DA-5F711D638DB6}" type="presParOf" srcId="{42FFF882-6ED0-4FF8-9F60-3F479C1BD7B0}" destId="{D2CB40B4-7627-4B66-AD0F-87A971B8AE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5272C0-C620-499A-B551-1DB38E2FA31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319E9B-7F58-4CD6-A1D8-CD4CF8F1CE84}">
      <dgm:prSet/>
      <dgm:spPr>
        <a:effectLst>
          <a:outerShdw blurRad="12700" dir="5400000" algn="ctr" rotWithShape="0">
            <a:srgbClr val="000000">
              <a:alpha val="43137"/>
            </a:srgbClr>
          </a:outerShdw>
        </a:effectLst>
      </dgm:spPr>
      <dgm:t>
        <a:bodyPr/>
        <a:lstStyle/>
        <a:p>
          <a:pPr>
            <a:lnSpc>
              <a:spcPct val="100000"/>
            </a:lnSpc>
          </a:pPr>
          <a:r>
            <a:rPr lang="en-US" b="1" i="1" dirty="0" err="1"/>
            <a:t>start_requests</a:t>
          </a:r>
          <a:r>
            <a:rPr lang="en-US" b="1" i="1" dirty="0"/>
            <a:t>()</a:t>
          </a:r>
          <a:r>
            <a:rPr lang="en-US" b="1" dirty="0"/>
            <a:t>: </a:t>
          </a:r>
          <a:r>
            <a:rPr lang="en-US" dirty="0"/>
            <a:t>17 </a:t>
          </a:r>
          <a:r>
            <a:rPr lang="en-US" dirty="0" err="1"/>
            <a:t>url</a:t>
          </a:r>
          <a:r>
            <a:rPr lang="en-US" dirty="0"/>
            <a:t>, 17 </a:t>
          </a:r>
          <a:r>
            <a:rPr lang="en-US" dirty="0" err="1"/>
            <a:t>città</a:t>
          </a:r>
          <a:endParaRPr lang="en-US" dirty="0"/>
        </a:p>
      </dgm:t>
    </dgm:pt>
    <dgm:pt modelId="{C67993FE-9154-4FB8-83DA-F2A397CC0598}" type="parTrans" cxnId="{885D48EE-7E71-4D14-A945-BEF5E0624146}">
      <dgm:prSet/>
      <dgm:spPr/>
      <dgm:t>
        <a:bodyPr/>
        <a:lstStyle/>
        <a:p>
          <a:endParaRPr lang="en-US"/>
        </a:p>
      </dgm:t>
    </dgm:pt>
    <dgm:pt modelId="{0AD19300-0845-414D-84F3-E73543B4772F}" type="sibTrans" cxnId="{885D48EE-7E71-4D14-A945-BEF5E0624146}">
      <dgm:prSet/>
      <dgm:spPr/>
      <dgm:t>
        <a:bodyPr/>
        <a:lstStyle/>
        <a:p>
          <a:endParaRPr lang="en-US"/>
        </a:p>
      </dgm:t>
    </dgm:pt>
    <dgm:pt modelId="{086B77D3-DD6B-4702-A448-5F44B271A2C0}">
      <dgm:prSet/>
      <dgm:spPr>
        <a:effectLst>
          <a:outerShdw blurRad="12700" dir="5400000" algn="ctr" rotWithShape="0">
            <a:srgbClr val="000000">
              <a:alpha val="43137"/>
            </a:srgbClr>
          </a:outerShdw>
        </a:effectLst>
      </dgm:spPr>
      <dgm:t>
        <a:bodyPr/>
        <a:lstStyle/>
        <a:p>
          <a:pPr>
            <a:lnSpc>
              <a:spcPct val="100000"/>
            </a:lnSpc>
          </a:pPr>
          <a:r>
            <a:rPr lang="en-US" b="1" i="1" dirty="0" err="1"/>
            <a:t>parseYelpRestaurants</a:t>
          </a:r>
          <a:r>
            <a:rPr lang="en-US" b="1" i="1" dirty="0"/>
            <a:t>()</a:t>
          </a:r>
          <a:r>
            <a:rPr lang="en-US" b="1" dirty="0"/>
            <a:t>: </a:t>
          </a:r>
          <a:br>
            <a:rPr lang="en-US" b="1" dirty="0"/>
          </a:br>
          <a:r>
            <a:rPr lang="en-US" dirty="0" err="1"/>
            <a:t>parametro</a:t>
          </a:r>
          <a:r>
            <a:rPr lang="en-US" dirty="0"/>
            <a:t> </a:t>
          </a:r>
          <a:r>
            <a:rPr lang="en-US" i="1" dirty="0" err="1"/>
            <a:t>rr</a:t>
          </a:r>
          <a:r>
            <a:rPr lang="en-US" i="1" dirty="0"/>
            <a:t> (da 1 a 4)</a:t>
          </a:r>
          <a:r>
            <a:rPr lang="en-US" dirty="0"/>
            <a:t> </a:t>
          </a:r>
          <a:r>
            <a:rPr lang="en-US" dirty="0" err="1"/>
            <a:t>concatenato</a:t>
          </a:r>
          <a:r>
            <a:rPr lang="en-US" dirty="0"/>
            <a:t> </a:t>
          </a:r>
          <a:r>
            <a:rPr lang="en-US" dirty="0" err="1"/>
            <a:t>agli</a:t>
          </a:r>
          <a:r>
            <a:rPr lang="en-US" dirty="0"/>
            <a:t> </a:t>
          </a:r>
          <a:r>
            <a:rPr lang="en-US" dirty="0" err="1"/>
            <a:t>url</a:t>
          </a:r>
          <a:r>
            <a:rPr lang="en-US" dirty="0"/>
            <a:t> </a:t>
          </a:r>
          <a:r>
            <a:rPr lang="en-US" dirty="0" err="1"/>
            <a:t>individuati</a:t>
          </a:r>
          <a:r>
            <a:rPr lang="en-US" dirty="0"/>
            <a:t>, 4 </a:t>
          </a:r>
          <a:r>
            <a:rPr lang="en-US" dirty="0" err="1"/>
            <a:t>chiamate</a:t>
          </a:r>
          <a:r>
            <a:rPr lang="en-US" dirty="0"/>
            <a:t>.</a:t>
          </a:r>
        </a:p>
      </dgm:t>
    </dgm:pt>
    <dgm:pt modelId="{B48EB018-8999-42EA-8397-2D65EE5D56BF}" type="parTrans" cxnId="{AC0BBFCF-1475-47C9-9701-44654065D974}">
      <dgm:prSet/>
      <dgm:spPr/>
      <dgm:t>
        <a:bodyPr/>
        <a:lstStyle/>
        <a:p>
          <a:endParaRPr lang="en-US"/>
        </a:p>
      </dgm:t>
    </dgm:pt>
    <dgm:pt modelId="{C6C1B80F-DE06-4162-89C4-0030EC5DC35E}" type="sibTrans" cxnId="{AC0BBFCF-1475-47C9-9701-44654065D974}">
      <dgm:prSet/>
      <dgm:spPr/>
      <dgm:t>
        <a:bodyPr/>
        <a:lstStyle/>
        <a:p>
          <a:endParaRPr lang="en-US"/>
        </a:p>
      </dgm:t>
    </dgm:pt>
    <dgm:pt modelId="{C8A57B59-988C-413A-AB99-8E2D15117CAD}">
      <dgm:prSet/>
      <dgm:spPr>
        <a:effectLst>
          <a:outerShdw blurRad="12700" dir="5400000" algn="ctr" rotWithShape="0">
            <a:srgbClr val="000000">
              <a:alpha val="43137"/>
            </a:srgbClr>
          </a:outerShdw>
        </a:effectLst>
      </dgm:spPr>
      <dgm:t>
        <a:bodyPr/>
        <a:lstStyle/>
        <a:p>
          <a:pPr>
            <a:lnSpc>
              <a:spcPct val="100000"/>
            </a:lnSpc>
          </a:pPr>
          <a:r>
            <a:rPr lang="en-US" b="1" i="1" dirty="0" err="1"/>
            <a:t>parseYelpRestaurant</a:t>
          </a:r>
          <a:r>
            <a:rPr lang="en-US" b="1" i="1" dirty="0"/>
            <a:t>()</a:t>
          </a:r>
          <a:r>
            <a:rPr lang="en-US" b="1" dirty="0"/>
            <a:t>: </a:t>
          </a:r>
          <a:r>
            <a:rPr lang="en-US" b="0" dirty="0" err="1"/>
            <a:t>Incompatibilità</a:t>
          </a:r>
          <a:r>
            <a:rPr lang="en-US" b="0" dirty="0"/>
            <a:t> </a:t>
          </a:r>
          <a:r>
            <a:rPr lang="en-US" b="0" dirty="0" err="1"/>
            <a:t>tra</a:t>
          </a:r>
          <a:r>
            <a:rPr lang="en-US" b="0" dirty="0"/>
            <a:t> scrapy e </a:t>
          </a:r>
          <a:r>
            <a:rPr lang="en-US" b="0" dirty="0" err="1"/>
            <a:t>Javascript</a:t>
          </a:r>
          <a:r>
            <a:rPr lang="en-US" b="0" dirty="0"/>
            <a:t>. </a:t>
          </a:r>
          <a:r>
            <a:rPr lang="en-US" b="0" dirty="0" err="1"/>
            <a:t>Necessario</a:t>
          </a:r>
          <a:r>
            <a:rPr lang="en-US" b="0" dirty="0"/>
            <a:t> accesso ad API. </a:t>
          </a:r>
          <a:r>
            <a:rPr lang="en-US" b="0" dirty="0" err="1"/>
            <a:t>Paginazione</a:t>
          </a:r>
          <a:r>
            <a:rPr lang="en-US" b="0" dirty="0"/>
            <a:t> </a:t>
          </a:r>
          <a:r>
            <a:rPr lang="en-US" b="0" dirty="0" err="1"/>
            <a:t>gestita</a:t>
          </a:r>
          <a:r>
            <a:rPr lang="en-US" b="0" dirty="0"/>
            <a:t> con </a:t>
          </a:r>
          <a:r>
            <a:rPr lang="en-US" b="0" dirty="0" err="1"/>
            <a:t>parametri</a:t>
          </a:r>
          <a:r>
            <a:rPr lang="en-US" b="0" dirty="0"/>
            <a:t> </a:t>
          </a:r>
          <a:r>
            <a:rPr lang="en-US" b="0" i="1" dirty="0" err="1"/>
            <a:t>totalResults</a:t>
          </a:r>
          <a:r>
            <a:rPr lang="en-US" b="0" i="1" dirty="0"/>
            <a:t> </a:t>
          </a:r>
          <a:r>
            <a:rPr lang="en-US" b="0" i="0" dirty="0"/>
            <a:t>e </a:t>
          </a:r>
          <a:r>
            <a:rPr lang="en-US" b="0" i="0" dirty="0" err="1"/>
            <a:t>startResults</a:t>
          </a:r>
          <a:endParaRPr lang="en-US" b="1" dirty="0"/>
        </a:p>
      </dgm:t>
    </dgm:pt>
    <dgm:pt modelId="{03995880-6AFD-4A69-A020-923635DC019F}" type="parTrans" cxnId="{29A1C586-801E-4F30-B50F-23715C8751B8}">
      <dgm:prSet/>
      <dgm:spPr/>
      <dgm:t>
        <a:bodyPr/>
        <a:lstStyle/>
        <a:p>
          <a:endParaRPr lang="en-US"/>
        </a:p>
      </dgm:t>
    </dgm:pt>
    <dgm:pt modelId="{09669EB0-2D44-465A-A1AE-630CB78D5FAD}" type="sibTrans" cxnId="{29A1C586-801E-4F30-B50F-23715C8751B8}">
      <dgm:prSet/>
      <dgm:spPr/>
      <dgm:t>
        <a:bodyPr/>
        <a:lstStyle/>
        <a:p>
          <a:endParaRPr lang="en-US"/>
        </a:p>
      </dgm:t>
    </dgm:pt>
    <dgm:pt modelId="{D98153A4-DA47-4DCE-B226-5637D8722F95}" type="pres">
      <dgm:prSet presAssocID="{465272C0-C620-499A-B551-1DB38E2FA312}" presName="root" presStyleCnt="0">
        <dgm:presLayoutVars>
          <dgm:dir/>
          <dgm:resizeHandles val="exact"/>
        </dgm:presLayoutVars>
      </dgm:prSet>
      <dgm:spPr/>
    </dgm:pt>
    <dgm:pt modelId="{0C83A252-2E26-4912-8537-35D621A74E54}" type="pres">
      <dgm:prSet presAssocID="{8B319E9B-7F58-4CD6-A1D8-CD4CF8F1CE84}" presName="compNode" presStyleCnt="0"/>
      <dgm:spPr/>
    </dgm:pt>
    <dgm:pt modelId="{14D64987-7F0D-426D-BF56-B6E33F5C35F0}" type="pres">
      <dgm:prSet presAssocID="{8B319E9B-7F58-4CD6-A1D8-CD4CF8F1CE84}" presName="bgRect" presStyleLbl="bgShp" presStyleIdx="0" presStyleCnt="3"/>
      <dgm:spPr/>
    </dgm:pt>
    <dgm:pt modelId="{5596A871-8A6B-4518-BFE0-DE82EA4F03D8}" type="pres">
      <dgm:prSet presAssocID="{8B319E9B-7F58-4CD6-A1D8-CD4CF8F1CE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E6A3D71-DA49-4B38-9CB0-1818B63E3887}" type="pres">
      <dgm:prSet presAssocID="{8B319E9B-7F58-4CD6-A1D8-CD4CF8F1CE84}" presName="spaceRect" presStyleCnt="0"/>
      <dgm:spPr/>
    </dgm:pt>
    <dgm:pt modelId="{92F5D999-0FD1-496C-AADD-DED17249269E}" type="pres">
      <dgm:prSet presAssocID="{8B319E9B-7F58-4CD6-A1D8-CD4CF8F1CE84}" presName="parTx" presStyleLbl="revTx" presStyleIdx="0" presStyleCnt="3">
        <dgm:presLayoutVars>
          <dgm:chMax val="0"/>
          <dgm:chPref val="0"/>
        </dgm:presLayoutVars>
      </dgm:prSet>
      <dgm:spPr/>
    </dgm:pt>
    <dgm:pt modelId="{DB88AEFB-EC20-4900-B81D-C202B0136096}" type="pres">
      <dgm:prSet presAssocID="{0AD19300-0845-414D-84F3-E73543B4772F}" presName="sibTrans" presStyleCnt="0"/>
      <dgm:spPr/>
    </dgm:pt>
    <dgm:pt modelId="{155CCF20-6523-4310-8E4D-8EFC799BEB0E}" type="pres">
      <dgm:prSet presAssocID="{086B77D3-DD6B-4702-A448-5F44B271A2C0}" presName="compNode" presStyleCnt="0"/>
      <dgm:spPr/>
    </dgm:pt>
    <dgm:pt modelId="{86C31AC6-A388-4630-A544-45A269092662}" type="pres">
      <dgm:prSet presAssocID="{086B77D3-DD6B-4702-A448-5F44B271A2C0}" presName="bgRect" presStyleLbl="bgShp" presStyleIdx="1" presStyleCnt="3"/>
      <dgm:spPr/>
    </dgm:pt>
    <dgm:pt modelId="{9C2D6A4D-C18D-4A2D-9B85-F713F51D23A1}" type="pres">
      <dgm:prSet presAssocID="{086B77D3-DD6B-4702-A448-5F44B271A2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1775B7E-4FF0-4BD2-9B48-78BC6F2EB19C}" type="pres">
      <dgm:prSet presAssocID="{086B77D3-DD6B-4702-A448-5F44B271A2C0}" presName="spaceRect" presStyleCnt="0"/>
      <dgm:spPr/>
    </dgm:pt>
    <dgm:pt modelId="{A9BED812-99B5-4F6E-9CBA-25166AD45181}" type="pres">
      <dgm:prSet presAssocID="{086B77D3-DD6B-4702-A448-5F44B271A2C0}" presName="parTx" presStyleLbl="revTx" presStyleIdx="1" presStyleCnt="3">
        <dgm:presLayoutVars>
          <dgm:chMax val="0"/>
          <dgm:chPref val="0"/>
        </dgm:presLayoutVars>
      </dgm:prSet>
      <dgm:spPr/>
    </dgm:pt>
    <dgm:pt modelId="{6583086C-F9DF-4DDB-9763-B6209C9AF6A8}" type="pres">
      <dgm:prSet presAssocID="{C6C1B80F-DE06-4162-89C4-0030EC5DC35E}" presName="sibTrans" presStyleCnt="0"/>
      <dgm:spPr/>
    </dgm:pt>
    <dgm:pt modelId="{42FFF882-6ED0-4FF8-9F60-3F479C1BD7B0}" type="pres">
      <dgm:prSet presAssocID="{C8A57B59-988C-413A-AB99-8E2D15117CAD}" presName="compNode" presStyleCnt="0"/>
      <dgm:spPr/>
    </dgm:pt>
    <dgm:pt modelId="{6DCBDFE8-49B0-441F-98A1-FED895B1360E}" type="pres">
      <dgm:prSet presAssocID="{C8A57B59-988C-413A-AB99-8E2D15117CAD}" presName="bgRect" presStyleLbl="bgShp" presStyleIdx="2" presStyleCnt="3"/>
      <dgm:spPr/>
    </dgm:pt>
    <dgm:pt modelId="{56632F59-3B35-41CF-A8CE-8F4007561E33}" type="pres">
      <dgm:prSet presAssocID="{C8A57B59-988C-413A-AB99-8E2D15117C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0F8592F-A551-4722-A298-AFD04DFCD65B}" type="pres">
      <dgm:prSet presAssocID="{C8A57B59-988C-413A-AB99-8E2D15117CAD}" presName="spaceRect" presStyleCnt="0"/>
      <dgm:spPr/>
    </dgm:pt>
    <dgm:pt modelId="{D2CB40B4-7627-4B66-AD0F-87A971B8AE3E}" type="pres">
      <dgm:prSet presAssocID="{C8A57B59-988C-413A-AB99-8E2D15117CA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DF6DD43-0CA9-487D-B1CF-7445700883DF}" type="presOf" srcId="{8B319E9B-7F58-4CD6-A1D8-CD4CF8F1CE84}" destId="{92F5D999-0FD1-496C-AADD-DED17249269E}" srcOrd="0" destOrd="0" presId="urn:microsoft.com/office/officeart/2018/2/layout/IconVerticalSolidList"/>
    <dgm:cxn modelId="{5E941381-C4FE-4ED7-9AC3-F0F1EF010D5E}" type="presOf" srcId="{C8A57B59-988C-413A-AB99-8E2D15117CAD}" destId="{D2CB40B4-7627-4B66-AD0F-87A971B8AE3E}" srcOrd="0" destOrd="0" presId="urn:microsoft.com/office/officeart/2018/2/layout/IconVerticalSolidList"/>
    <dgm:cxn modelId="{29A1C586-801E-4F30-B50F-23715C8751B8}" srcId="{465272C0-C620-499A-B551-1DB38E2FA312}" destId="{C8A57B59-988C-413A-AB99-8E2D15117CAD}" srcOrd="2" destOrd="0" parTransId="{03995880-6AFD-4A69-A020-923635DC019F}" sibTransId="{09669EB0-2D44-465A-A1AE-630CB78D5FAD}"/>
    <dgm:cxn modelId="{E3D6119F-C673-48B6-B9A5-D9139F1BDCA8}" type="presOf" srcId="{086B77D3-DD6B-4702-A448-5F44B271A2C0}" destId="{A9BED812-99B5-4F6E-9CBA-25166AD45181}" srcOrd="0" destOrd="0" presId="urn:microsoft.com/office/officeart/2018/2/layout/IconVerticalSolidList"/>
    <dgm:cxn modelId="{A7D755C4-C021-4C9E-A076-E5B9AEDCC812}" type="presOf" srcId="{465272C0-C620-499A-B551-1DB38E2FA312}" destId="{D98153A4-DA47-4DCE-B226-5637D8722F95}" srcOrd="0" destOrd="0" presId="urn:microsoft.com/office/officeart/2018/2/layout/IconVerticalSolidList"/>
    <dgm:cxn modelId="{AC0BBFCF-1475-47C9-9701-44654065D974}" srcId="{465272C0-C620-499A-B551-1DB38E2FA312}" destId="{086B77D3-DD6B-4702-A448-5F44B271A2C0}" srcOrd="1" destOrd="0" parTransId="{B48EB018-8999-42EA-8397-2D65EE5D56BF}" sibTransId="{C6C1B80F-DE06-4162-89C4-0030EC5DC35E}"/>
    <dgm:cxn modelId="{885D48EE-7E71-4D14-A945-BEF5E0624146}" srcId="{465272C0-C620-499A-B551-1DB38E2FA312}" destId="{8B319E9B-7F58-4CD6-A1D8-CD4CF8F1CE84}" srcOrd="0" destOrd="0" parTransId="{C67993FE-9154-4FB8-83DA-F2A397CC0598}" sibTransId="{0AD19300-0845-414D-84F3-E73543B4772F}"/>
    <dgm:cxn modelId="{1AB6C2B1-0441-4155-B0A5-CACE4AD8A371}" type="presParOf" srcId="{D98153A4-DA47-4DCE-B226-5637D8722F95}" destId="{0C83A252-2E26-4912-8537-35D621A74E54}" srcOrd="0" destOrd="0" presId="urn:microsoft.com/office/officeart/2018/2/layout/IconVerticalSolidList"/>
    <dgm:cxn modelId="{FB983E35-BCAA-402E-8DED-1D0BB7109E8E}" type="presParOf" srcId="{0C83A252-2E26-4912-8537-35D621A74E54}" destId="{14D64987-7F0D-426D-BF56-B6E33F5C35F0}" srcOrd="0" destOrd="0" presId="urn:microsoft.com/office/officeart/2018/2/layout/IconVerticalSolidList"/>
    <dgm:cxn modelId="{A4921188-C5E8-44BE-9449-BB392CCB6D98}" type="presParOf" srcId="{0C83A252-2E26-4912-8537-35D621A74E54}" destId="{5596A871-8A6B-4518-BFE0-DE82EA4F03D8}" srcOrd="1" destOrd="0" presId="urn:microsoft.com/office/officeart/2018/2/layout/IconVerticalSolidList"/>
    <dgm:cxn modelId="{33CD8DBD-B82B-4F6F-9ED2-0C80544B6853}" type="presParOf" srcId="{0C83A252-2E26-4912-8537-35D621A74E54}" destId="{0E6A3D71-DA49-4B38-9CB0-1818B63E3887}" srcOrd="2" destOrd="0" presId="urn:microsoft.com/office/officeart/2018/2/layout/IconVerticalSolidList"/>
    <dgm:cxn modelId="{90D61100-70D0-4241-82B5-0C372C175026}" type="presParOf" srcId="{0C83A252-2E26-4912-8537-35D621A74E54}" destId="{92F5D999-0FD1-496C-AADD-DED17249269E}" srcOrd="3" destOrd="0" presId="urn:microsoft.com/office/officeart/2018/2/layout/IconVerticalSolidList"/>
    <dgm:cxn modelId="{BD5199C9-E785-452F-BDF6-84EF8EABA4CC}" type="presParOf" srcId="{D98153A4-DA47-4DCE-B226-5637D8722F95}" destId="{DB88AEFB-EC20-4900-B81D-C202B0136096}" srcOrd="1" destOrd="0" presId="urn:microsoft.com/office/officeart/2018/2/layout/IconVerticalSolidList"/>
    <dgm:cxn modelId="{987A41EE-DA06-4699-BB75-C5956228529B}" type="presParOf" srcId="{D98153A4-DA47-4DCE-B226-5637D8722F95}" destId="{155CCF20-6523-4310-8E4D-8EFC799BEB0E}" srcOrd="2" destOrd="0" presId="urn:microsoft.com/office/officeart/2018/2/layout/IconVerticalSolidList"/>
    <dgm:cxn modelId="{364669CC-9652-4DCB-8F52-05544305E426}" type="presParOf" srcId="{155CCF20-6523-4310-8E4D-8EFC799BEB0E}" destId="{86C31AC6-A388-4630-A544-45A269092662}" srcOrd="0" destOrd="0" presId="urn:microsoft.com/office/officeart/2018/2/layout/IconVerticalSolidList"/>
    <dgm:cxn modelId="{8564D346-CC66-4EC2-8163-9D4EDA686828}" type="presParOf" srcId="{155CCF20-6523-4310-8E4D-8EFC799BEB0E}" destId="{9C2D6A4D-C18D-4A2D-9B85-F713F51D23A1}" srcOrd="1" destOrd="0" presId="urn:microsoft.com/office/officeart/2018/2/layout/IconVerticalSolidList"/>
    <dgm:cxn modelId="{42E19FDA-EA97-4A51-88BF-A064962FF9E3}" type="presParOf" srcId="{155CCF20-6523-4310-8E4D-8EFC799BEB0E}" destId="{B1775B7E-4FF0-4BD2-9B48-78BC6F2EB19C}" srcOrd="2" destOrd="0" presId="urn:microsoft.com/office/officeart/2018/2/layout/IconVerticalSolidList"/>
    <dgm:cxn modelId="{070F7ECB-EFB6-4D79-B344-13EA55FF4423}" type="presParOf" srcId="{155CCF20-6523-4310-8E4D-8EFC799BEB0E}" destId="{A9BED812-99B5-4F6E-9CBA-25166AD45181}" srcOrd="3" destOrd="0" presId="urn:microsoft.com/office/officeart/2018/2/layout/IconVerticalSolidList"/>
    <dgm:cxn modelId="{DA87B4E0-632B-4743-838B-8570456EDFD9}" type="presParOf" srcId="{D98153A4-DA47-4DCE-B226-5637D8722F95}" destId="{6583086C-F9DF-4DDB-9763-B6209C9AF6A8}" srcOrd="3" destOrd="0" presId="urn:microsoft.com/office/officeart/2018/2/layout/IconVerticalSolidList"/>
    <dgm:cxn modelId="{34950B1C-B664-4F81-87ED-093AA41132DA}" type="presParOf" srcId="{D98153A4-DA47-4DCE-B226-5637D8722F95}" destId="{42FFF882-6ED0-4FF8-9F60-3F479C1BD7B0}" srcOrd="4" destOrd="0" presId="urn:microsoft.com/office/officeart/2018/2/layout/IconVerticalSolidList"/>
    <dgm:cxn modelId="{8C4B981C-754A-42D3-8EDC-3FD21096F273}" type="presParOf" srcId="{42FFF882-6ED0-4FF8-9F60-3F479C1BD7B0}" destId="{6DCBDFE8-49B0-441F-98A1-FED895B1360E}" srcOrd="0" destOrd="0" presId="urn:microsoft.com/office/officeart/2018/2/layout/IconVerticalSolidList"/>
    <dgm:cxn modelId="{89E4C424-A6DA-407F-82A7-7B8F7A69599F}" type="presParOf" srcId="{42FFF882-6ED0-4FF8-9F60-3F479C1BD7B0}" destId="{56632F59-3B35-41CF-A8CE-8F4007561E33}" srcOrd="1" destOrd="0" presId="urn:microsoft.com/office/officeart/2018/2/layout/IconVerticalSolidList"/>
    <dgm:cxn modelId="{D9761036-7D40-4B7B-91AF-D5C8E36D698D}" type="presParOf" srcId="{42FFF882-6ED0-4FF8-9F60-3F479C1BD7B0}" destId="{20F8592F-A551-4722-A298-AFD04DFCD65B}" srcOrd="2" destOrd="0" presId="urn:microsoft.com/office/officeart/2018/2/layout/IconVerticalSolidList"/>
    <dgm:cxn modelId="{AD51585B-4C9C-4EA2-B8DA-5F711D638DB6}" type="presParOf" srcId="{42FFF882-6ED0-4FF8-9F60-3F479C1BD7B0}" destId="{D2CB40B4-7627-4B66-AD0F-87A971B8AE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D0024-2DF6-4964-BFAD-7C22AAAA5320}">
      <dsp:nvSpPr>
        <dsp:cNvPr id="0" name=""/>
        <dsp:cNvSpPr/>
      </dsp:nvSpPr>
      <dsp:spPr>
        <a:xfrm>
          <a:off x="0" y="598"/>
          <a:ext cx="5365217" cy="13996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8C9E26-2194-4C8E-AF15-6513966F3088}">
      <dsp:nvSpPr>
        <dsp:cNvPr id="0" name=""/>
        <dsp:cNvSpPr/>
      </dsp:nvSpPr>
      <dsp:spPr>
        <a:xfrm>
          <a:off x="423397" y="315522"/>
          <a:ext cx="769814" cy="7698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EC870-BCC1-4C3B-B30D-F896DCF96C16}">
      <dsp:nvSpPr>
        <dsp:cNvPr id="0" name=""/>
        <dsp:cNvSpPr/>
      </dsp:nvSpPr>
      <dsp:spPr>
        <a:xfrm>
          <a:off x="1616609" y="598"/>
          <a:ext cx="3748608" cy="1399662"/>
        </a:xfrm>
        <a:prstGeom prst="rect">
          <a:avLst/>
        </a:prstGeom>
        <a:noFill/>
        <a:ln>
          <a:noFill/>
        </a:ln>
        <a:effectLst>
          <a:outerShdw blurRad="12700" dir="5400000" algn="ctr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31" tIns="148131" rIns="148131" bIns="14813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i="1" kern="1200" dirty="0"/>
            <a:t>s</a:t>
          </a:r>
          <a:r>
            <a:rPr lang="en-US" sz="1700" b="1" i="1" kern="1200" dirty="0" err="1"/>
            <a:t>tart_requests</a:t>
          </a:r>
          <a:r>
            <a:rPr lang="en-US" sz="1700" b="1" i="1" kern="1200" dirty="0"/>
            <a:t>()</a:t>
          </a:r>
          <a:r>
            <a:rPr lang="en-US" sz="1700" b="1" kern="1200" dirty="0"/>
            <a:t>: </a:t>
          </a:r>
          <a:r>
            <a:rPr lang="en-US" sz="1700" kern="1200" dirty="0"/>
            <a:t>20 </a:t>
          </a:r>
          <a:r>
            <a:rPr lang="en-US" sz="1700" kern="1200" dirty="0" err="1"/>
            <a:t>url</a:t>
          </a:r>
          <a:r>
            <a:rPr lang="en-US" sz="1700" kern="1200" dirty="0"/>
            <a:t>, 20 </a:t>
          </a:r>
          <a:r>
            <a:rPr lang="en-US" sz="1700" kern="1200" dirty="0" err="1"/>
            <a:t>città</a:t>
          </a:r>
          <a:r>
            <a:rPr lang="en-US" sz="1700" kern="1200" dirty="0"/>
            <a:t>, in </a:t>
          </a:r>
          <a:r>
            <a:rPr lang="en-US" sz="1700" kern="1200" dirty="0" err="1"/>
            <a:t>parallelo</a:t>
          </a:r>
          <a:endParaRPr lang="en-US" sz="1700" kern="1200" dirty="0"/>
        </a:p>
      </dsp:txBody>
      <dsp:txXfrm>
        <a:off x="1616609" y="598"/>
        <a:ext cx="3748608" cy="1399662"/>
      </dsp:txXfrm>
    </dsp:sp>
    <dsp:sp modelId="{AB510CF7-EE98-45F1-930A-7EC6795DAA55}">
      <dsp:nvSpPr>
        <dsp:cNvPr id="0" name=""/>
        <dsp:cNvSpPr/>
      </dsp:nvSpPr>
      <dsp:spPr>
        <a:xfrm>
          <a:off x="0" y="1750175"/>
          <a:ext cx="5365217" cy="13996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427AF-999D-4C61-AAEA-AB494AC041F1}">
      <dsp:nvSpPr>
        <dsp:cNvPr id="0" name=""/>
        <dsp:cNvSpPr/>
      </dsp:nvSpPr>
      <dsp:spPr>
        <a:xfrm>
          <a:off x="423397" y="2065099"/>
          <a:ext cx="769814" cy="7698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00AD5-1911-4DB6-BA7C-81927389FFD9}">
      <dsp:nvSpPr>
        <dsp:cNvPr id="0" name=""/>
        <dsp:cNvSpPr/>
      </dsp:nvSpPr>
      <dsp:spPr>
        <a:xfrm>
          <a:off x="1616609" y="1750175"/>
          <a:ext cx="3748608" cy="1399662"/>
        </a:xfrm>
        <a:prstGeom prst="rect">
          <a:avLst/>
        </a:prstGeom>
        <a:noFill/>
        <a:ln>
          <a:noFill/>
        </a:ln>
        <a:effectLst>
          <a:outerShdw blurRad="12700" dir="5400000" algn="ctr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31" tIns="148131" rIns="148131" bIns="14813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 err="1"/>
            <a:t>parseTripAdvisorRestaurants</a:t>
          </a:r>
          <a:r>
            <a:rPr lang="en-US" sz="1700" b="1" i="1" kern="1200" dirty="0"/>
            <a:t>()</a:t>
          </a:r>
          <a:r>
            <a:rPr lang="en-US" sz="1700" b="1" kern="1200" dirty="0"/>
            <a:t>: </a:t>
          </a:r>
          <a:r>
            <a:rPr lang="en-US" sz="1700" kern="1200" dirty="0"/>
            <a:t>accesso ai 30 </a:t>
          </a:r>
          <a:r>
            <a:rPr lang="en-US" sz="1700" kern="1200" dirty="0" err="1"/>
            <a:t>ristoranti</a:t>
          </a:r>
          <a:r>
            <a:rPr lang="en-US" sz="1700" kern="1200" dirty="0"/>
            <a:t> </a:t>
          </a:r>
          <a:r>
            <a:rPr lang="en-US" sz="1700" kern="1200" dirty="0" err="1"/>
            <a:t>migliori</a:t>
          </a:r>
          <a:r>
            <a:rPr lang="en-US" sz="1700" kern="1200" dirty="0"/>
            <a:t> </a:t>
          </a:r>
          <a:r>
            <a:rPr lang="en-US" sz="1700" kern="1200" dirty="0" err="1"/>
            <a:t>della</a:t>
          </a:r>
          <a:r>
            <a:rPr lang="en-US" sz="1700" kern="1200" dirty="0"/>
            <a:t> </a:t>
          </a:r>
          <a:r>
            <a:rPr lang="en-US" sz="1700" kern="1200" dirty="0" err="1"/>
            <a:t>città</a:t>
          </a:r>
          <a:endParaRPr lang="en-US" sz="1700" kern="1200" dirty="0"/>
        </a:p>
      </dsp:txBody>
      <dsp:txXfrm>
        <a:off x="1616609" y="1750175"/>
        <a:ext cx="3748608" cy="1399662"/>
      </dsp:txXfrm>
    </dsp:sp>
    <dsp:sp modelId="{395BE69D-4703-4B09-BBE7-20B2FBD2181C}">
      <dsp:nvSpPr>
        <dsp:cNvPr id="0" name=""/>
        <dsp:cNvSpPr/>
      </dsp:nvSpPr>
      <dsp:spPr>
        <a:xfrm>
          <a:off x="0" y="3499753"/>
          <a:ext cx="5365217" cy="13996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4697E0-D25A-43CF-AFF5-23D42843E04A}">
      <dsp:nvSpPr>
        <dsp:cNvPr id="0" name=""/>
        <dsp:cNvSpPr/>
      </dsp:nvSpPr>
      <dsp:spPr>
        <a:xfrm>
          <a:off x="423397" y="3814677"/>
          <a:ext cx="769814" cy="7698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38FBF-75E3-4C4B-8A26-AA7D8FBB0AC7}">
      <dsp:nvSpPr>
        <dsp:cNvPr id="0" name=""/>
        <dsp:cNvSpPr/>
      </dsp:nvSpPr>
      <dsp:spPr>
        <a:xfrm>
          <a:off x="1616609" y="3499753"/>
          <a:ext cx="3748608" cy="1399662"/>
        </a:xfrm>
        <a:prstGeom prst="rect">
          <a:avLst/>
        </a:prstGeom>
        <a:noFill/>
        <a:ln>
          <a:noFill/>
        </a:ln>
        <a:effectLst>
          <a:outerShdw blurRad="12700" dir="5400000" algn="ctr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31" tIns="148131" rIns="148131" bIns="14813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 err="1"/>
            <a:t>parseTripAdvisorRestaurant</a:t>
          </a:r>
          <a:r>
            <a:rPr lang="en-US" sz="1700" b="1" i="1" kern="1200" dirty="0"/>
            <a:t>()</a:t>
          </a:r>
          <a:r>
            <a:rPr lang="en-US" sz="1700" b="1" kern="1200" dirty="0"/>
            <a:t>: </a:t>
          </a:r>
          <a:r>
            <a:rPr lang="en-US" sz="1700" kern="1200" dirty="0" err="1"/>
            <a:t>memorizzazione</a:t>
          </a:r>
          <a:r>
            <a:rPr lang="en-US" sz="1700" kern="1200" dirty="0"/>
            <a:t> 10 </a:t>
          </a:r>
          <a:r>
            <a:rPr lang="en-US" sz="1700" kern="1200" dirty="0" err="1"/>
            <a:t>recensioni</a:t>
          </a:r>
          <a:r>
            <a:rPr lang="en-US" sz="1700" kern="1200" dirty="0"/>
            <a:t> </a:t>
          </a:r>
          <a:r>
            <a:rPr lang="en-US" sz="1700" kern="1200" dirty="0" err="1"/>
            <a:t>della</a:t>
          </a:r>
          <a:r>
            <a:rPr lang="en-US" sz="1700" kern="1200" dirty="0"/>
            <a:t> </a:t>
          </a:r>
          <a:r>
            <a:rPr lang="en-US" sz="1700" kern="1200" dirty="0" err="1"/>
            <a:t>pagina</a:t>
          </a:r>
          <a:r>
            <a:rPr lang="en-US" sz="1700" kern="1200" dirty="0"/>
            <a:t> </a:t>
          </a:r>
          <a:r>
            <a:rPr lang="en-US" sz="1700" kern="1200" dirty="0" err="1"/>
            <a:t>corrente</a:t>
          </a:r>
          <a:r>
            <a:rPr lang="en-US" sz="1700" kern="1200" dirty="0"/>
            <a:t> e </a:t>
          </a:r>
          <a:r>
            <a:rPr lang="en-US" sz="1700" kern="1200" dirty="0" err="1"/>
            <a:t>gestione</a:t>
          </a:r>
          <a:r>
            <a:rPr lang="en-US" sz="1700" kern="1200" dirty="0"/>
            <a:t> </a:t>
          </a:r>
          <a:r>
            <a:rPr lang="en-US" sz="1700" kern="1200" dirty="0" err="1"/>
            <a:t>della</a:t>
          </a:r>
          <a:r>
            <a:rPr lang="en-US" sz="1700" kern="1200" dirty="0"/>
            <a:t> </a:t>
          </a:r>
          <a:r>
            <a:rPr lang="en-US" sz="1700" kern="1200" dirty="0" err="1"/>
            <a:t>paginazione</a:t>
          </a:r>
          <a:endParaRPr lang="en-US" sz="1700" kern="1200" dirty="0"/>
        </a:p>
      </dsp:txBody>
      <dsp:txXfrm>
        <a:off x="1616609" y="3499753"/>
        <a:ext cx="3748608" cy="1399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64987-7F0D-426D-BF56-B6E33F5C35F0}">
      <dsp:nvSpPr>
        <dsp:cNvPr id="0" name=""/>
        <dsp:cNvSpPr/>
      </dsp:nvSpPr>
      <dsp:spPr>
        <a:xfrm>
          <a:off x="0" y="634"/>
          <a:ext cx="5365217" cy="14858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6A871-8A6B-4518-BFE0-DE82EA4F03D8}">
      <dsp:nvSpPr>
        <dsp:cNvPr id="0" name=""/>
        <dsp:cNvSpPr/>
      </dsp:nvSpPr>
      <dsp:spPr>
        <a:xfrm>
          <a:off x="449455" y="334941"/>
          <a:ext cx="817192" cy="8171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5D999-0FD1-496C-AADD-DED17249269E}">
      <dsp:nvSpPr>
        <dsp:cNvPr id="0" name=""/>
        <dsp:cNvSpPr/>
      </dsp:nvSpPr>
      <dsp:spPr>
        <a:xfrm>
          <a:off x="1716104" y="634"/>
          <a:ext cx="3649113" cy="1485804"/>
        </a:xfrm>
        <a:prstGeom prst="rect">
          <a:avLst/>
        </a:prstGeom>
        <a:noFill/>
        <a:ln>
          <a:noFill/>
        </a:ln>
        <a:effectLst>
          <a:outerShdw blurRad="12700" dir="5400000" algn="ctr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48" tIns="157248" rIns="157248" bIns="15724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 err="1"/>
            <a:t>start_requests</a:t>
          </a:r>
          <a:r>
            <a:rPr lang="en-US" sz="1400" b="1" i="1" kern="1200" dirty="0"/>
            <a:t>()</a:t>
          </a:r>
          <a:r>
            <a:rPr lang="en-US" sz="1400" b="1" kern="1200" dirty="0"/>
            <a:t>: </a:t>
          </a:r>
          <a:r>
            <a:rPr lang="en-US" sz="1400" kern="1200" dirty="0"/>
            <a:t>11 </a:t>
          </a:r>
          <a:r>
            <a:rPr lang="en-US" sz="1400" kern="1200" dirty="0" err="1"/>
            <a:t>url</a:t>
          </a:r>
          <a:r>
            <a:rPr lang="en-US" sz="1400" kern="1200" dirty="0"/>
            <a:t>, 11 </a:t>
          </a:r>
          <a:r>
            <a:rPr lang="en-US" sz="1400" kern="1200" dirty="0" err="1"/>
            <a:t>città</a:t>
          </a:r>
          <a:endParaRPr lang="en-US" sz="1400" kern="1200" dirty="0"/>
        </a:p>
      </dsp:txBody>
      <dsp:txXfrm>
        <a:off x="1716104" y="634"/>
        <a:ext cx="3649113" cy="1485804"/>
      </dsp:txXfrm>
    </dsp:sp>
    <dsp:sp modelId="{86C31AC6-A388-4630-A544-45A269092662}">
      <dsp:nvSpPr>
        <dsp:cNvPr id="0" name=""/>
        <dsp:cNvSpPr/>
      </dsp:nvSpPr>
      <dsp:spPr>
        <a:xfrm>
          <a:off x="0" y="1857891"/>
          <a:ext cx="5365217" cy="14858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2D6A4D-C18D-4A2D-9B85-F713F51D23A1}">
      <dsp:nvSpPr>
        <dsp:cNvPr id="0" name=""/>
        <dsp:cNvSpPr/>
      </dsp:nvSpPr>
      <dsp:spPr>
        <a:xfrm>
          <a:off x="449455" y="2192197"/>
          <a:ext cx="817192" cy="8171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ED812-99B5-4F6E-9CBA-25166AD45181}">
      <dsp:nvSpPr>
        <dsp:cNvPr id="0" name=""/>
        <dsp:cNvSpPr/>
      </dsp:nvSpPr>
      <dsp:spPr>
        <a:xfrm>
          <a:off x="1716104" y="1857891"/>
          <a:ext cx="3649113" cy="1485804"/>
        </a:xfrm>
        <a:prstGeom prst="rect">
          <a:avLst/>
        </a:prstGeom>
        <a:noFill/>
        <a:ln>
          <a:noFill/>
        </a:ln>
        <a:effectLst>
          <a:outerShdw blurRad="12700" dir="5400000" algn="ctr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48" tIns="157248" rIns="157248" bIns="15724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 err="1"/>
            <a:t>parseQuandooRestaurants</a:t>
          </a:r>
          <a:r>
            <a:rPr lang="en-US" sz="1400" b="1" i="1" kern="1200" dirty="0"/>
            <a:t>()</a:t>
          </a:r>
          <a:r>
            <a:rPr lang="en-US" sz="1400" b="1" kern="1200" dirty="0"/>
            <a:t>: </a:t>
          </a:r>
          <a:r>
            <a:rPr lang="en-US" sz="1400" kern="1200" dirty="0" err="1"/>
            <a:t>parametro</a:t>
          </a:r>
          <a:r>
            <a:rPr lang="en-US" sz="1400" kern="1200" dirty="0"/>
            <a:t> </a:t>
          </a:r>
          <a:r>
            <a:rPr lang="en-US" sz="1400" i="1" kern="1200" dirty="0" err="1"/>
            <a:t>sortTypeId</a:t>
          </a:r>
          <a:r>
            <a:rPr lang="en-US" sz="1400" kern="1200" dirty="0"/>
            <a:t> </a:t>
          </a:r>
          <a:r>
            <a:rPr lang="en-US" sz="1400" kern="1200" dirty="0" err="1"/>
            <a:t>concatenato</a:t>
          </a:r>
          <a:r>
            <a:rPr lang="en-US" sz="1400" kern="1200" dirty="0"/>
            <a:t> </a:t>
          </a:r>
          <a:r>
            <a:rPr lang="en-US" sz="1400" kern="1200" dirty="0" err="1"/>
            <a:t>agli</a:t>
          </a:r>
          <a:r>
            <a:rPr lang="en-US" sz="1400" kern="1200" dirty="0"/>
            <a:t> </a:t>
          </a:r>
          <a:r>
            <a:rPr lang="en-US" sz="1400" kern="1200" dirty="0" err="1"/>
            <a:t>url</a:t>
          </a:r>
          <a:r>
            <a:rPr lang="en-US" sz="1400" kern="1200" dirty="0"/>
            <a:t> </a:t>
          </a:r>
          <a:r>
            <a:rPr lang="en-US" sz="1400" kern="1200" dirty="0" err="1"/>
            <a:t>individuati</a:t>
          </a:r>
          <a:endParaRPr lang="en-US" sz="1400" kern="1200" dirty="0"/>
        </a:p>
      </dsp:txBody>
      <dsp:txXfrm>
        <a:off x="1716104" y="1857891"/>
        <a:ext cx="3649113" cy="1485804"/>
      </dsp:txXfrm>
    </dsp:sp>
    <dsp:sp modelId="{6DCBDFE8-49B0-441F-98A1-FED895B1360E}">
      <dsp:nvSpPr>
        <dsp:cNvPr id="0" name=""/>
        <dsp:cNvSpPr/>
      </dsp:nvSpPr>
      <dsp:spPr>
        <a:xfrm>
          <a:off x="0" y="3715147"/>
          <a:ext cx="5365217" cy="14858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32F59-3B35-41CF-A8CE-8F4007561E33}">
      <dsp:nvSpPr>
        <dsp:cNvPr id="0" name=""/>
        <dsp:cNvSpPr/>
      </dsp:nvSpPr>
      <dsp:spPr>
        <a:xfrm>
          <a:off x="449455" y="4049453"/>
          <a:ext cx="817192" cy="8171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B40B4-7627-4B66-AD0F-87A971B8AE3E}">
      <dsp:nvSpPr>
        <dsp:cNvPr id="0" name=""/>
        <dsp:cNvSpPr/>
      </dsp:nvSpPr>
      <dsp:spPr>
        <a:xfrm>
          <a:off x="1716104" y="3715147"/>
          <a:ext cx="3649113" cy="1485804"/>
        </a:xfrm>
        <a:prstGeom prst="rect">
          <a:avLst/>
        </a:prstGeom>
        <a:noFill/>
        <a:ln>
          <a:noFill/>
        </a:ln>
        <a:effectLst>
          <a:outerShdw blurRad="12700" dir="5400000" algn="ctr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48" tIns="157248" rIns="157248" bIns="15724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 err="1"/>
            <a:t>parseQuandooRestaurant</a:t>
          </a:r>
          <a:r>
            <a:rPr lang="en-US" sz="1400" b="1" i="1" kern="1200" dirty="0"/>
            <a:t>()</a:t>
          </a:r>
          <a:r>
            <a:rPr lang="en-US" sz="1400" b="1" kern="1200" dirty="0"/>
            <a:t>: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La</a:t>
          </a:r>
          <a:r>
            <a:rPr lang="en-US" sz="1400" b="1" kern="1200" dirty="0"/>
            <a:t> </a:t>
          </a:r>
          <a:r>
            <a:rPr lang="en-US" sz="1400" kern="1200" dirty="0" err="1"/>
            <a:t>paginazione</a:t>
          </a:r>
          <a:r>
            <a:rPr lang="en-US" sz="1400" kern="1200" dirty="0"/>
            <a:t> </a:t>
          </a:r>
          <a:r>
            <a:rPr lang="en-US" sz="1400" kern="1200" dirty="0" err="1"/>
            <a:t>tiene</a:t>
          </a:r>
          <a:r>
            <a:rPr lang="en-US" sz="1400" kern="1200" dirty="0"/>
            <a:t> </a:t>
          </a:r>
          <a:r>
            <a:rPr lang="en-US" sz="1400" kern="1200" dirty="0" err="1"/>
            <a:t>conto</a:t>
          </a:r>
          <a:r>
            <a:rPr lang="en-US" sz="1400" kern="1200" dirty="0"/>
            <a:t> </a:t>
          </a:r>
          <a:r>
            <a:rPr lang="en-US" sz="1400" kern="1200" dirty="0" err="1"/>
            <a:t>della</a:t>
          </a:r>
          <a:r>
            <a:rPr lang="en-US" sz="1400" kern="1200" dirty="0"/>
            <a:t> </a:t>
          </a:r>
          <a:r>
            <a:rPr lang="en-US" sz="1400" kern="1200" dirty="0" err="1"/>
            <a:t>necessità</a:t>
          </a:r>
          <a:r>
            <a:rPr lang="en-US" sz="1400" kern="1200" dirty="0"/>
            <a:t> di </a:t>
          </a:r>
          <a:r>
            <a:rPr lang="en-US" sz="1400" kern="1200" dirty="0" err="1"/>
            <a:t>pessime</a:t>
          </a:r>
          <a:r>
            <a:rPr lang="en-US" sz="1400" kern="1200" dirty="0"/>
            <a:t> </a:t>
          </a:r>
          <a:r>
            <a:rPr lang="en-US" sz="1400" kern="1200" dirty="0" err="1"/>
            <a:t>recensioni</a:t>
          </a:r>
          <a:r>
            <a:rPr lang="en-US" sz="1400" kern="1200" dirty="0"/>
            <a:t>. </a:t>
          </a:r>
          <a:br>
            <a:rPr lang="en-US" sz="1400" kern="1200" dirty="0"/>
          </a:br>
          <a:r>
            <a:rPr lang="en-US" sz="1400" kern="1200" dirty="0" err="1"/>
            <a:t>Estratte</a:t>
          </a:r>
          <a:r>
            <a:rPr lang="en-US" sz="1400" kern="1200" dirty="0"/>
            <a:t> </a:t>
          </a:r>
          <a:r>
            <a:rPr lang="en-US" sz="1400" kern="1200" dirty="0" err="1"/>
            <a:t>esclusivamente</a:t>
          </a:r>
          <a:r>
            <a:rPr lang="en-US" sz="1400" kern="1200" dirty="0"/>
            <a:t> le </a:t>
          </a:r>
          <a:r>
            <a:rPr lang="en-US" sz="1400" kern="1200" dirty="0" err="1"/>
            <a:t>recensioni</a:t>
          </a:r>
          <a:r>
            <a:rPr lang="en-US" sz="1400" kern="1200" dirty="0"/>
            <a:t> </a:t>
          </a:r>
          <a:r>
            <a:rPr lang="en-US" sz="1400" kern="1200" dirty="0" err="1"/>
            <a:t>italiane</a:t>
          </a:r>
          <a:r>
            <a:rPr lang="en-US" sz="1400" kern="1200" dirty="0"/>
            <a:t>.</a:t>
          </a:r>
        </a:p>
      </dsp:txBody>
      <dsp:txXfrm>
        <a:off x="1716104" y="3715147"/>
        <a:ext cx="3649113" cy="1485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64987-7F0D-426D-BF56-B6E33F5C35F0}">
      <dsp:nvSpPr>
        <dsp:cNvPr id="0" name=""/>
        <dsp:cNvSpPr/>
      </dsp:nvSpPr>
      <dsp:spPr>
        <a:xfrm>
          <a:off x="0" y="634"/>
          <a:ext cx="5365217" cy="14858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6A871-8A6B-4518-BFE0-DE82EA4F03D8}">
      <dsp:nvSpPr>
        <dsp:cNvPr id="0" name=""/>
        <dsp:cNvSpPr/>
      </dsp:nvSpPr>
      <dsp:spPr>
        <a:xfrm>
          <a:off x="449455" y="334941"/>
          <a:ext cx="817192" cy="8171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5D999-0FD1-496C-AADD-DED17249269E}">
      <dsp:nvSpPr>
        <dsp:cNvPr id="0" name=""/>
        <dsp:cNvSpPr/>
      </dsp:nvSpPr>
      <dsp:spPr>
        <a:xfrm>
          <a:off x="1716104" y="634"/>
          <a:ext cx="3649113" cy="1485804"/>
        </a:xfrm>
        <a:prstGeom prst="rect">
          <a:avLst/>
        </a:prstGeom>
        <a:noFill/>
        <a:ln>
          <a:noFill/>
        </a:ln>
        <a:effectLst>
          <a:outerShdw blurRad="12700" dir="5400000" algn="ctr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48" tIns="157248" rIns="157248" bIns="15724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kern="1200" dirty="0" err="1"/>
            <a:t>start_requests</a:t>
          </a:r>
          <a:r>
            <a:rPr lang="en-US" sz="1500" b="1" i="1" kern="1200" dirty="0"/>
            <a:t>()</a:t>
          </a:r>
          <a:r>
            <a:rPr lang="en-US" sz="1500" b="1" kern="1200" dirty="0"/>
            <a:t>: </a:t>
          </a:r>
          <a:r>
            <a:rPr lang="en-US" sz="1500" kern="1200" dirty="0"/>
            <a:t>17 </a:t>
          </a:r>
          <a:r>
            <a:rPr lang="en-US" sz="1500" kern="1200" dirty="0" err="1"/>
            <a:t>url</a:t>
          </a:r>
          <a:r>
            <a:rPr lang="en-US" sz="1500" kern="1200" dirty="0"/>
            <a:t>, 17 </a:t>
          </a:r>
          <a:r>
            <a:rPr lang="en-US" sz="1500" kern="1200" dirty="0" err="1"/>
            <a:t>città</a:t>
          </a:r>
          <a:endParaRPr lang="en-US" sz="1500" kern="1200" dirty="0"/>
        </a:p>
      </dsp:txBody>
      <dsp:txXfrm>
        <a:off x="1716104" y="634"/>
        <a:ext cx="3649113" cy="1485804"/>
      </dsp:txXfrm>
    </dsp:sp>
    <dsp:sp modelId="{86C31AC6-A388-4630-A544-45A269092662}">
      <dsp:nvSpPr>
        <dsp:cNvPr id="0" name=""/>
        <dsp:cNvSpPr/>
      </dsp:nvSpPr>
      <dsp:spPr>
        <a:xfrm>
          <a:off x="0" y="1857891"/>
          <a:ext cx="5365217" cy="14858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2D6A4D-C18D-4A2D-9B85-F713F51D23A1}">
      <dsp:nvSpPr>
        <dsp:cNvPr id="0" name=""/>
        <dsp:cNvSpPr/>
      </dsp:nvSpPr>
      <dsp:spPr>
        <a:xfrm>
          <a:off x="449455" y="2192197"/>
          <a:ext cx="817192" cy="8171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ED812-99B5-4F6E-9CBA-25166AD45181}">
      <dsp:nvSpPr>
        <dsp:cNvPr id="0" name=""/>
        <dsp:cNvSpPr/>
      </dsp:nvSpPr>
      <dsp:spPr>
        <a:xfrm>
          <a:off x="1716104" y="1857891"/>
          <a:ext cx="3649113" cy="1485804"/>
        </a:xfrm>
        <a:prstGeom prst="rect">
          <a:avLst/>
        </a:prstGeom>
        <a:noFill/>
        <a:ln>
          <a:noFill/>
        </a:ln>
        <a:effectLst>
          <a:outerShdw blurRad="12700" dir="5400000" algn="ctr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48" tIns="157248" rIns="157248" bIns="15724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kern="1200" dirty="0" err="1"/>
            <a:t>parseYelpRestaurants</a:t>
          </a:r>
          <a:r>
            <a:rPr lang="en-US" sz="1500" b="1" i="1" kern="1200" dirty="0"/>
            <a:t>()</a:t>
          </a:r>
          <a:r>
            <a:rPr lang="en-US" sz="1500" b="1" kern="1200" dirty="0"/>
            <a:t>: </a:t>
          </a:r>
          <a:br>
            <a:rPr lang="en-US" sz="1500" b="1" kern="1200" dirty="0"/>
          </a:br>
          <a:r>
            <a:rPr lang="en-US" sz="1500" kern="1200" dirty="0" err="1"/>
            <a:t>parametro</a:t>
          </a:r>
          <a:r>
            <a:rPr lang="en-US" sz="1500" kern="1200" dirty="0"/>
            <a:t> </a:t>
          </a:r>
          <a:r>
            <a:rPr lang="en-US" sz="1500" i="1" kern="1200" dirty="0" err="1"/>
            <a:t>rr</a:t>
          </a:r>
          <a:r>
            <a:rPr lang="en-US" sz="1500" i="1" kern="1200" dirty="0"/>
            <a:t> (da 1 a 4)</a:t>
          </a:r>
          <a:r>
            <a:rPr lang="en-US" sz="1500" kern="1200" dirty="0"/>
            <a:t> </a:t>
          </a:r>
          <a:r>
            <a:rPr lang="en-US" sz="1500" kern="1200" dirty="0" err="1"/>
            <a:t>concatenato</a:t>
          </a:r>
          <a:r>
            <a:rPr lang="en-US" sz="1500" kern="1200" dirty="0"/>
            <a:t> </a:t>
          </a:r>
          <a:r>
            <a:rPr lang="en-US" sz="1500" kern="1200" dirty="0" err="1"/>
            <a:t>agli</a:t>
          </a:r>
          <a:r>
            <a:rPr lang="en-US" sz="1500" kern="1200" dirty="0"/>
            <a:t> </a:t>
          </a:r>
          <a:r>
            <a:rPr lang="en-US" sz="1500" kern="1200" dirty="0" err="1"/>
            <a:t>url</a:t>
          </a:r>
          <a:r>
            <a:rPr lang="en-US" sz="1500" kern="1200" dirty="0"/>
            <a:t> </a:t>
          </a:r>
          <a:r>
            <a:rPr lang="en-US" sz="1500" kern="1200" dirty="0" err="1"/>
            <a:t>individuati</a:t>
          </a:r>
          <a:r>
            <a:rPr lang="en-US" sz="1500" kern="1200" dirty="0"/>
            <a:t>, 4 </a:t>
          </a:r>
          <a:r>
            <a:rPr lang="en-US" sz="1500" kern="1200" dirty="0" err="1"/>
            <a:t>chiamate</a:t>
          </a:r>
          <a:r>
            <a:rPr lang="en-US" sz="1500" kern="1200" dirty="0"/>
            <a:t>.</a:t>
          </a:r>
        </a:p>
      </dsp:txBody>
      <dsp:txXfrm>
        <a:off x="1716104" y="1857891"/>
        <a:ext cx="3649113" cy="1485804"/>
      </dsp:txXfrm>
    </dsp:sp>
    <dsp:sp modelId="{6DCBDFE8-49B0-441F-98A1-FED895B1360E}">
      <dsp:nvSpPr>
        <dsp:cNvPr id="0" name=""/>
        <dsp:cNvSpPr/>
      </dsp:nvSpPr>
      <dsp:spPr>
        <a:xfrm>
          <a:off x="0" y="3715147"/>
          <a:ext cx="5365217" cy="14858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32F59-3B35-41CF-A8CE-8F4007561E33}">
      <dsp:nvSpPr>
        <dsp:cNvPr id="0" name=""/>
        <dsp:cNvSpPr/>
      </dsp:nvSpPr>
      <dsp:spPr>
        <a:xfrm>
          <a:off x="449455" y="4049453"/>
          <a:ext cx="817192" cy="8171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B40B4-7627-4B66-AD0F-87A971B8AE3E}">
      <dsp:nvSpPr>
        <dsp:cNvPr id="0" name=""/>
        <dsp:cNvSpPr/>
      </dsp:nvSpPr>
      <dsp:spPr>
        <a:xfrm>
          <a:off x="1716104" y="3715147"/>
          <a:ext cx="3649113" cy="1485804"/>
        </a:xfrm>
        <a:prstGeom prst="rect">
          <a:avLst/>
        </a:prstGeom>
        <a:noFill/>
        <a:ln>
          <a:noFill/>
        </a:ln>
        <a:effectLst>
          <a:outerShdw blurRad="12700" dir="5400000" algn="ctr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48" tIns="157248" rIns="157248" bIns="15724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kern="1200" dirty="0" err="1"/>
            <a:t>parseYelpRestaurant</a:t>
          </a:r>
          <a:r>
            <a:rPr lang="en-US" sz="1500" b="1" i="1" kern="1200" dirty="0"/>
            <a:t>()</a:t>
          </a:r>
          <a:r>
            <a:rPr lang="en-US" sz="1500" b="1" kern="1200" dirty="0"/>
            <a:t>: </a:t>
          </a:r>
          <a:r>
            <a:rPr lang="en-US" sz="1500" b="0" kern="1200" dirty="0" err="1"/>
            <a:t>Incompatibilità</a:t>
          </a:r>
          <a:r>
            <a:rPr lang="en-US" sz="1500" b="0" kern="1200" dirty="0"/>
            <a:t> </a:t>
          </a:r>
          <a:r>
            <a:rPr lang="en-US" sz="1500" b="0" kern="1200" dirty="0" err="1"/>
            <a:t>tra</a:t>
          </a:r>
          <a:r>
            <a:rPr lang="en-US" sz="1500" b="0" kern="1200" dirty="0"/>
            <a:t> scrapy e </a:t>
          </a:r>
          <a:r>
            <a:rPr lang="en-US" sz="1500" b="0" kern="1200" dirty="0" err="1"/>
            <a:t>Javascript</a:t>
          </a:r>
          <a:r>
            <a:rPr lang="en-US" sz="1500" b="0" kern="1200" dirty="0"/>
            <a:t>. </a:t>
          </a:r>
          <a:r>
            <a:rPr lang="en-US" sz="1500" b="0" kern="1200" dirty="0" err="1"/>
            <a:t>Necessario</a:t>
          </a:r>
          <a:r>
            <a:rPr lang="en-US" sz="1500" b="0" kern="1200" dirty="0"/>
            <a:t> accesso ad API. </a:t>
          </a:r>
          <a:r>
            <a:rPr lang="en-US" sz="1500" b="0" kern="1200" dirty="0" err="1"/>
            <a:t>Paginazione</a:t>
          </a:r>
          <a:r>
            <a:rPr lang="en-US" sz="1500" b="0" kern="1200" dirty="0"/>
            <a:t> </a:t>
          </a:r>
          <a:r>
            <a:rPr lang="en-US" sz="1500" b="0" kern="1200" dirty="0" err="1"/>
            <a:t>gestita</a:t>
          </a:r>
          <a:r>
            <a:rPr lang="en-US" sz="1500" b="0" kern="1200" dirty="0"/>
            <a:t> con </a:t>
          </a:r>
          <a:r>
            <a:rPr lang="en-US" sz="1500" b="0" kern="1200" dirty="0" err="1"/>
            <a:t>parametri</a:t>
          </a:r>
          <a:r>
            <a:rPr lang="en-US" sz="1500" b="0" kern="1200" dirty="0"/>
            <a:t> </a:t>
          </a:r>
          <a:r>
            <a:rPr lang="en-US" sz="1500" b="0" i="1" kern="1200" dirty="0" err="1"/>
            <a:t>totalResults</a:t>
          </a:r>
          <a:r>
            <a:rPr lang="en-US" sz="1500" b="0" i="1" kern="1200" dirty="0"/>
            <a:t> </a:t>
          </a:r>
          <a:r>
            <a:rPr lang="en-US" sz="1500" b="0" i="0" kern="1200" dirty="0"/>
            <a:t>e </a:t>
          </a:r>
          <a:r>
            <a:rPr lang="en-US" sz="1500" b="0" i="0" kern="1200" dirty="0" err="1"/>
            <a:t>startResults</a:t>
          </a:r>
          <a:endParaRPr lang="en-US" sz="1500" b="1" kern="1200" dirty="0"/>
        </a:p>
      </dsp:txBody>
      <dsp:txXfrm>
        <a:off x="1716104" y="3715147"/>
        <a:ext cx="3649113" cy="1485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82139-72D4-B746-8053-E7F42C227020}" type="datetimeFigureOut">
              <a:rPr lang="en-IT" smtClean="0"/>
              <a:t>26/02/24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11797-D311-CB43-9AD9-C073628C0B6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704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11797-D311-CB43-9AD9-C073628C0B6F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0637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11797-D311-CB43-9AD9-C073628C0B6F}" type="slidenum">
              <a:rPr lang="en-IT" smtClean="0"/>
              <a:t>12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20664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11797-D311-CB43-9AD9-C073628C0B6F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9680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0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59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22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0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31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1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49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64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05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3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50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23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92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69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2EDB8D0-98ED-4B86-9D5F-E61ADC70144D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51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15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866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01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74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550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8BB0-BD74-5E60-FDC4-015EF4B80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CB820-5A38-494B-E5B1-B9986E4EC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2D01-5F6E-C901-9F7B-41D56C69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C7DEA-CA5F-57A9-29F1-7B1B72AC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EDD49-4BAA-B8E2-AD37-C07300E9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4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320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24A1-CE21-273A-40BF-C3F5AA10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BE96F-B8E0-A91A-E078-DDFDE5B09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63387-7FFD-1210-0384-0C17BC64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006D4-4968-7FF7-F70B-82E25B94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24018-1AC4-8C39-502B-3F45E84B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04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8951-CF0D-0311-FB58-0A95AD92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68FEC-E32C-7E98-5EFD-7D13AFDA4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E15FD-5562-72C4-B395-CDEE4358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99C81-08F7-5CAE-E829-EDD9C3D2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D2D14-CE5B-DD7B-72C7-C8D4D371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911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92F0-0478-2789-1D38-F096AEB2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A5A81-E8E3-43B2-C7BB-9547DBCC0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A54DD-9868-C091-31AB-76AEE9762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2CABC-5193-A0C4-9186-452248F4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80D47-D822-8E32-BB17-6459C01B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8603A-BF98-5DDA-FD27-E4EEB29E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85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1E2F-9DA9-FEF2-28E5-F0FCF5A8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1042D-4FF6-EC63-22DF-BAD39F0CA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71501-0FD0-EC56-A7A7-DC35D0AF2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F8273-6DF9-F50F-20D6-4F3E837B9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F434C-F42B-C8F1-25C9-79FBBFC92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A415A-07A3-6185-2536-D705AFD82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7C9CB-316A-76C8-F935-B16E5E71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AB350-2F50-F673-0922-57272B1A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799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0121-A62B-56FB-0E36-198F557B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2D2C8-9AF2-93E4-5329-93A0D937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0AA19-5D08-92FF-EF25-6E48795E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38C68-CBDF-4DE1-C082-3374D8E0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825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7F345-3C3F-A352-0F5B-4FB42676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03850-74FA-3E35-E8F9-919D7621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DBB1C-9E5B-F93D-8E52-F7BC0E3E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48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4622-3840-7F1A-320E-31E18660A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68C3D-26CE-075D-AE62-EA4C8A095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FE11E-65DB-E1EB-4BC5-4041A9969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E52C8-D37F-A2F9-0870-979B07A3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A6B28-F8E9-C623-902C-40C7CC93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275C8-F51A-4C8A-4F1E-8D0FFFB3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523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1418-2BB0-1973-50EB-11FC3453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15E04-B23A-45FF-1578-1F38310F8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C71A0-C8C2-9C94-1ED3-C04968700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3BB8A-9DCB-B567-232A-CE632EA8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05118-0975-2D4E-94D4-054685B4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2E021-8AF2-D073-E014-5EE5D79A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82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5932-21AE-82BC-074D-0E49095D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F07CA-A518-D66A-BFFC-A5BB18FB6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7B20A-546B-6196-6D04-6387C3BB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E5C6F-1A48-ED1B-0B31-8A0A5CC8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3D342-685F-E3F9-DC3F-8DC3793A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1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182C47-C53D-8388-D113-DDF07442B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F191A-F984-34C3-3269-332322C97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24AB4-4DDF-53E8-939A-4B165FFD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30113-67D1-A427-5931-F7DF4547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F501F-3598-BF6A-3CCF-E0670B2E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040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550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440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85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43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006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185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827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397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2EDB8D0-98ED-4B86-9D5F-E61ADC70144D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590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5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020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0587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567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32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6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5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2EDB8D0-98ED-4B86-9D5F-E61ADC70144D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9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1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0EA08-E167-B719-7C88-58A9101C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86AF9-8D5E-2259-5763-D6CBA6A8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4B8A6-3C70-75CA-59F3-9754E6630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07BB0-FCE9-987B-6C73-72CBDB8B8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081FC-53D0-6E7F-85B3-07C3E55A1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2/26/24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40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D693E5-ABAC-ACFB-6B65-C5C08D9AE3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9" r="1" b="21052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8ADDD8-8DEF-97A6-2DAC-7E3ECD2DBB24}"/>
              </a:ext>
            </a:extLst>
          </p:cNvPr>
          <p:cNvSpPr txBox="1"/>
          <p:nvPr/>
        </p:nvSpPr>
        <p:spPr>
          <a:xfrm>
            <a:off x="200047" y="792514"/>
            <a:ext cx="4822008" cy="3131530"/>
          </a:xfrm>
          <a:prstGeom prst="rect">
            <a:avLst/>
          </a:prstGeom>
          <a:effectLst>
            <a:outerShdw blurRad="50800" dir="14400000" algn="ctr" rotWithShape="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EFEFE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Progetto: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solidFill>
                <a:srgbClr val="FEFEFE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EFEFE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Sistemi Intelligenti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EFEFE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EFEFE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Deep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652E36-A96C-9DCD-3430-A45E61C8B550}"/>
              </a:ext>
            </a:extLst>
          </p:cNvPr>
          <p:cNvSpPr txBox="1"/>
          <p:nvPr/>
        </p:nvSpPr>
        <p:spPr>
          <a:xfrm>
            <a:off x="267139" y="5975555"/>
            <a:ext cx="185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Maurizio Brini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BEB3F-52B1-5534-764E-9F59F4FCA4AE}"/>
              </a:ext>
            </a:extLst>
          </p:cNvPr>
          <p:cNvSpPr txBox="1"/>
          <p:nvPr/>
        </p:nvSpPr>
        <p:spPr>
          <a:xfrm>
            <a:off x="3158836" y="5975555"/>
            <a:ext cx="178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A.A 2023/2024</a:t>
            </a:r>
          </a:p>
        </p:txBody>
      </p:sp>
    </p:spTree>
    <p:extLst>
      <p:ext uri="{BB962C8B-B14F-4D97-AF65-F5344CB8AC3E}">
        <p14:creationId xmlns:p14="http://schemas.microsoft.com/office/powerpoint/2010/main" val="558168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E87A0D-2818-C36A-CACB-74FFB5CD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45" y="449705"/>
            <a:ext cx="5905593" cy="833022"/>
          </a:xfrm>
        </p:spPr>
        <p:txBody>
          <a:bodyPr/>
          <a:lstStyle/>
          <a:p>
            <a:r>
              <a:rPr lang="en-IT" dirty="0"/>
              <a:t>MACHINE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BEE44A-33D3-0F16-FADE-765CA7B64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1940768"/>
            <a:ext cx="10554574" cy="5773813"/>
          </a:xfrm>
          <a:effectLst>
            <a:outerShdw blurRad="12700" dir="1440000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T" sz="2400" b="1" dirty="0"/>
              <a:t>Sentiment Analysis </a:t>
            </a:r>
            <a:r>
              <a:rPr lang="en-IT" sz="2400" dirty="0"/>
              <a:t>delle recensioni di ristoranti</a:t>
            </a:r>
          </a:p>
          <a:p>
            <a:pPr lvl="1">
              <a:lnSpc>
                <a:spcPct val="150000"/>
              </a:lnSpc>
            </a:pPr>
            <a:r>
              <a:rPr lang="en-IT" sz="2200" dirty="0"/>
              <a:t>Utilizzo del </a:t>
            </a:r>
            <a:r>
              <a:rPr lang="en-IT" sz="2200" b="1" dirty="0"/>
              <a:t>dataset</a:t>
            </a:r>
            <a:r>
              <a:rPr lang="en-IT" sz="2200" dirty="0"/>
              <a:t> ricavato nella fase precedente</a:t>
            </a:r>
          </a:p>
          <a:p>
            <a:pPr lvl="1">
              <a:lnSpc>
                <a:spcPct val="150000"/>
              </a:lnSpc>
            </a:pPr>
            <a:r>
              <a:rPr lang="en-IT" sz="2200" dirty="0"/>
              <a:t>Output del tipo: </a:t>
            </a:r>
            <a:r>
              <a:rPr lang="en-IT" sz="2200" b="1" dirty="0"/>
              <a:t>0/1</a:t>
            </a:r>
          </a:p>
          <a:p>
            <a:pPr lvl="2"/>
            <a:r>
              <a:rPr lang="en-IT" sz="2000" dirty="0"/>
              <a:t> </a:t>
            </a:r>
            <a:r>
              <a:rPr lang="en-IT" sz="2000" b="1" dirty="0"/>
              <a:t>0</a:t>
            </a:r>
            <a:r>
              <a:rPr lang="en-IT" sz="2000" dirty="0"/>
              <a:t>: recensione negativa (da 1 a 3 stelle)</a:t>
            </a:r>
          </a:p>
          <a:p>
            <a:pPr lvl="2"/>
            <a:r>
              <a:rPr lang="en-IT" sz="2000" dirty="0"/>
              <a:t> </a:t>
            </a:r>
            <a:r>
              <a:rPr lang="en-IT" sz="2000" b="1" dirty="0"/>
              <a:t>1</a:t>
            </a:r>
            <a:r>
              <a:rPr lang="en-IT" sz="2000" dirty="0"/>
              <a:t>: recensione positiva (4 o 5 stelle)</a:t>
            </a:r>
          </a:p>
          <a:p>
            <a:pPr>
              <a:lnSpc>
                <a:spcPct val="200000"/>
              </a:lnSpc>
            </a:pPr>
            <a:r>
              <a:rPr lang="en-IT" sz="2400" dirty="0"/>
              <a:t>Addestramento di </a:t>
            </a:r>
            <a:r>
              <a:rPr lang="en-IT" sz="2400" b="1" dirty="0"/>
              <a:t>Random Forest Classifier </a:t>
            </a:r>
            <a:r>
              <a:rPr lang="en-IT" sz="2400" dirty="0"/>
              <a:t>e </a:t>
            </a:r>
            <a:r>
              <a:rPr lang="en-IT" sz="2400" b="1" dirty="0"/>
              <a:t>Na</a:t>
            </a:r>
            <a:r>
              <a:rPr lang="en-GB" sz="2400" b="1" dirty="0" err="1"/>
              <a:t>i</a:t>
            </a:r>
            <a:r>
              <a:rPr lang="en-IT" sz="2400" b="1" dirty="0"/>
              <a:t>ve Bayes Classifier</a:t>
            </a:r>
          </a:p>
          <a:p>
            <a:pPr>
              <a:lnSpc>
                <a:spcPct val="200000"/>
              </a:lnSpc>
            </a:pPr>
            <a:endParaRPr lang="en-IT" sz="2400" dirty="0"/>
          </a:p>
          <a:p>
            <a:endParaRPr lang="en-IT" sz="2400" dirty="0"/>
          </a:p>
        </p:txBody>
      </p:sp>
    </p:spTree>
    <p:extLst>
      <p:ext uri="{BB962C8B-B14F-4D97-AF65-F5344CB8AC3E}">
        <p14:creationId xmlns:p14="http://schemas.microsoft.com/office/powerpoint/2010/main" val="799063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280F-59A1-7371-7090-5365C06A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BILANCIAMENTO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F2DF1-E614-A9EE-C724-244EEC0D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71713"/>
            <a:ext cx="4886507" cy="3587085"/>
          </a:xfrm>
          <a:effectLst>
            <a:outerShdw blurRad="12700" dir="1440000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IT" sz="2400" dirty="0">
                <a:solidFill>
                  <a:schemeClr val="bg1"/>
                </a:solidFill>
              </a:rPr>
              <a:t>335.737 recensioni “positive”</a:t>
            </a:r>
          </a:p>
          <a:p>
            <a:pPr>
              <a:lnSpc>
                <a:spcPct val="300000"/>
              </a:lnSpc>
            </a:pPr>
            <a:r>
              <a:rPr lang="en-IT" sz="2400" dirty="0">
                <a:solidFill>
                  <a:schemeClr val="bg1"/>
                </a:solidFill>
              </a:rPr>
              <a:t>40.100 recensioni “negative”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4E87E653-CEEB-DA5B-7B6F-F40410FEFFB5}"/>
              </a:ext>
            </a:extLst>
          </p:cNvPr>
          <p:cNvSpPr/>
          <p:nvPr/>
        </p:nvSpPr>
        <p:spPr>
          <a:xfrm>
            <a:off x="5586561" y="3577888"/>
            <a:ext cx="790274" cy="3823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BD1E34-B52D-CE03-A1B5-C0F3EC86F649}"/>
              </a:ext>
            </a:extLst>
          </p:cNvPr>
          <p:cNvSpPr txBox="1">
            <a:spLocks/>
          </p:cNvSpPr>
          <p:nvPr/>
        </p:nvSpPr>
        <p:spPr>
          <a:xfrm>
            <a:off x="6495491" y="3288617"/>
            <a:ext cx="4886507" cy="2072865"/>
          </a:xfrm>
          <a:prstGeom prst="rect">
            <a:avLst/>
          </a:prstGeom>
          <a:effectLst>
            <a:outerShdw blurRad="127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T" sz="2400" dirty="0">
                <a:solidFill>
                  <a:schemeClr val="bg1"/>
                </a:solidFill>
              </a:rPr>
              <a:t>40.100 recensioni “positive</a:t>
            </a:r>
          </a:p>
          <a:p>
            <a:pPr lvl="1">
              <a:lnSpc>
                <a:spcPct val="150000"/>
              </a:lnSpc>
            </a:pPr>
            <a:r>
              <a:rPr lang="en-IT" sz="2200" dirty="0">
                <a:solidFill>
                  <a:schemeClr val="bg1"/>
                </a:solidFill>
              </a:rPr>
              <a:t>20.050 recensioni da 5 stelle</a:t>
            </a:r>
          </a:p>
          <a:p>
            <a:pPr lvl="1">
              <a:lnSpc>
                <a:spcPct val="150000"/>
              </a:lnSpc>
            </a:pPr>
            <a:r>
              <a:rPr lang="en-IT" sz="2200" dirty="0">
                <a:solidFill>
                  <a:schemeClr val="bg1"/>
                </a:solidFill>
              </a:rPr>
              <a:t>20.050 recensioni da 4 stelle</a:t>
            </a:r>
          </a:p>
        </p:txBody>
      </p:sp>
    </p:spTree>
    <p:extLst>
      <p:ext uri="{BB962C8B-B14F-4D97-AF65-F5344CB8AC3E}">
        <p14:creationId xmlns:p14="http://schemas.microsoft.com/office/powerpoint/2010/main" val="396197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9DAD-C5BA-F30E-2608-C39614AC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RANDOM FOREST CLASSIFIER</a:t>
            </a:r>
          </a:p>
        </p:txBody>
      </p:sp>
      <p:pic>
        <p:nvPicPr>
          <p:cNvPr id="5" name="Picture 4" descr="A diagram of fruit and fruit&#10;&#10;Description automatically generated">
            <a:extLst>
              <a:ext uri="{FF2B5EF4-FFF2-40B4-BE49-F238E27FC236}">
                <a16:creationId xmlns:a16="http://schemas.microsoft.com/office/drawing/2014/main" id="{A1AE0010-53C8-9E07-87D1-9851E43F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62" y="2228596"/>
            <a:ext cx="5070094" cy="429424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AB878F-F46C-EFF1-DFC4-605C3C9ADD35}"/>
              </a:ext>
            </a:extLst>
          </p:cNvPr>
          <p:cNvCxnSpPr/>
          <p:nvPr/>
        </p:nvCxnSpPr>
        <p:spPr>
          <a:xfrm>
            <a:off x="5998464" y="1901952"/>
            <a:ext cx="0" cy="4956048"/>
          </a:xfrm>
          <a:prstGeom prst="line">
            <a:avLst/>
          </a:prstGeom>
          <a:ln w="60325">
            <a:solidFill>
              <a:schemeClr val="bg1"/>
            </a:solidFill>
          </a:ln>
          <a:effectLst>
            <a:outerShdw blurRad="127000" dist="50800" dir="5400000" algn="ctr" rotWithShape="0">
              <a:srgbClr val="000000">
                <a:alpha val="42000"/>
              </a:srgbClr>
            </a:outerShdw>
            <a:softEdge rad="254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17B752-B811-D134-530D-3CF5BCC641A6}"/>
              </a:ext>
            </a:extLst>
          </p:cNvPr>
          <p:cNvSpPr txBox="1"/>
          <p:nvPr/>
        </p:nvSpPr>
        <p:spPr>
          <a:xfrm>
            <a:off x="6193537" y="2320036"/>
            <a:ext cx="5785095" cy="4216539"/>
          </a:xfrm>
          <a:prstGeom prst="rect">
            <a:avLst/>
          </a:prstGeom>
          <a:noFill/>
          <a:effectLst>
            <a:outerShdw blurRad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IT" sz="28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BAGGING: </a:t>
            </a:r>
            <a:r>
              <a:rPr lang="en-IT" sz="24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combinazione di più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T" sz="2400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T" sz="24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Training Indipendente:</a:t>
            </a:r>
          </a:p>
          <a:p>
            <a:pPr lvl="2"/>
            <a:r>
              <a:rPr lang="en-GB" sz="20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overfitting ridotto</a:t>
            </a:r>
          </a:p>
          <a:p>
            <a:pPr lvl="2"/>
            <a:endParaRPr lang="en-IT" sz="2000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T" sz="24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Bootstrapping:</a:t>
            </a:r>
          </a:p>
          <a:p>
            <a:pPr lvl="2"/>
            <a:r>
              <a:rPr lang="en-IT" sz="20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 record e m feature selezionate</a:t>
            </a:r>
          </a:p>
          <a:p>
            <a:pPr lvl="2"/>
            <a:endParaRPr lang="en-IT" sz="2000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T" sz="24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Majority Voting (aggregazione):</a:t>
            </a:r>
          </a:p>
          <a:p>
            <a:pPr lvl="2"/>
            <a:r>
              <a:rPr lang="en-GB" sz="20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IT" sz="20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elezionato il risultato più comunemente predetto</a:t>
            </a:r>
          </a:p>
        </p:txBody>
      </p:sp>
    </p:spTree>
    <p:extLst>
      <p:ext uri="{BB962C8B-B14F-4D97-AF65-F5344CB8AC3E}">
        <p14:creationId xmlns:p14="http://schemas.microsoft.com/office/powerpoint/2010/main" val="1213681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0245-ECFC-492F-9657-A944E5E5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</a:t>
            </a:r>
            <a:r>
              <a:rPr lang="en-GB" dirty="0"/>
              <a:t>IVE BAYES CLASSIFIER</a:t>
            </a:r>
            <a:endParaRPr lang="en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D4AF2-251D-D828-DB88-3836C3EC8DE3}"/>
              </a:ext>
            </a:extLst>
          </p:cNvPr>
          <p:cNvSpPr txBox="1"/>
          <p:nvPr/>
        </p:nvSpPr>
        <p:spPr>
          <a:xfrm>
            <a:off x="810000" y="2654416"/>
            <a:ext cx="3264035" cy="523220"/>
          </a:xfrm>
          <a:prstGeom prst="rect">
            <a:avLst/>
          </a:prstGeom>
          <a:noFill/>
          <a:effectLst>
            <a:outerShdw blurRad="12700" dir="5400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IT" sz="2800" b="1" dirty="0">
                <a:solidFill>
                  <a:schemeClr val="bg1"/>
                </a:solidFill>
              </a:rPr>
              <a:t>Teorema di Bayes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E9F793-DC33-167F-7FB3-2AA1C4630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48" y="3854750"/>
            <a:ext cx="6156304" cy="5596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3FB1C7-3E14-E0E0-D16F-FF334EFB679C}"/>
              </a:ext>
            </a:extLst>
          </p:cNvPr>
          <p:cNvSpPr txBox="1"/>
          <p:nvPr/>
        </p:nvSpPr>
        <p:spPr>
          <a:xfrm>
            <a:off x="1941216" y="5226362"/>
            <a:ext cx="4930219" cy="461665"/>
          </a:xfrm>
          <a:prstGeom prst="rect">
            <a:avLst/>
          </a:prstGeom>
          <a:noFill/>
          <a:effectLst>
            <a:outerShdw blurRad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IT" sz="2400" dirty="0">
                <a:solidFill>
                  <a:schemeClr val="bg1"/>
                </a:solidFill>
              </a:rPr>
              <a:t>Feature indipendenti tra loro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6AF917F-0044-81F5-3BCB-F13AB9C25895}"/>
              </a:ext>
            </a:extLst>
          </p:cNvPr>
          <p:cNvSpPr/>
          <p:nvPr/>
        </p:nvSpPr>
        <p:spPr>
          <a:xfrm>
            <a:off x="6604590" y="5226362"/>
            <a:ext cx="1361059" cy="484632"/>
          </a:xfrm>
          <a:prstGeom prst="rightArrow">
            <a:avLst>
              <a:gd name="adj1" fmla="val 30549"/>
              <a:gd name="adj2" fmla="val 6167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CAE5E8-DC70-74F0-7358-77193BF1F77D}"/>
              </a:ext>
            </a:extLst>
          </p:cNvPr>
          <p:cNvSpPr txBox="1"/>
          <p:nvPr/>
        </p:nvSpPr>
        <p:spPr>
          <a:xfrm>
            <a:off x="8512403" y="5194038"/>
            <a:ext cx="2121031" cy="523220"/>
          </a:xfrm>
          <a:prstGeom prst="rect">
            <a:avLst/>
          </a:prstGeom>
          <a:noFill/>
          <a:effectLst>
            <a:outerShdw blurRad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IT" sz="2800" i="1" dirty="0">
                <a:solidFill>
                  <a:schemeClr val="bg1"/>
                </a:solidFill>
              </a:rPr>
              <a:t>Naive</a:t>
            </a:r>
          </a:p>
        </p:txBody>
      </p:sp>
    </p:spTree>
    <p:extLst>
      <p:ext uri="{BB962C8B-B14F-4D97-AF65-F5344CB8AC3E}">
        <p14:creationId xmlns:p14="http://schemas.microsoft.com/office/powerpoint/2010/main" val="3748396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3BA9-C6ED-9C9A-84A6-776CAADF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TESTING</a:t>
            </a:r>
          </a:p>
        </p:txBody>
      </p:sp>
      <p:pic>
        <p:nvPicPr>
          <p:cNvPr id="5" name="Content Placeholder 4" descr="A black and grey text&#10;&#10;Description automatically generated">
            <a:extLst>
              <a:ext uri="{FF2B5EF4-FFF2-40B4-BE49-F238E27FC236}">
                <a16:creationId xmlns:a16="http://schemas.microsoft.com/office/drawing/2014/main" id="{8C5EEE2A-2E73-75D0-2117-937FAA6D3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281" y="2352650"/>
            <a:ext cx="4535275" cy="1342866"/>
          </a:xfrm>
        </p:spPr>
      </p:pic>
      <p:pic>
        <p:nvPicPr>
          <p:cNvPr id="7" name="Picture 6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F2C4D417-B9D8-F7EC-8388-FF2BFB35C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293" y="3401571"/>
            <a:ext cx="4765250" cy="1924714"/>
          </a:xfrm>
          <a:prstGeom prst="rect">
            <a:avLst/>
          </a:prstGeom>
        </p:spPr>
      </p:pic>
      <p:pic>
        <p:nvPicPr>
          <p:cNvPr id="9" name="Picture 8" descr="A logo with a circle and text&#10;&#10;Description automatically generated">
            <a:extLst>
              <a:ext uri="{FF2B5EF4-FFF2-40B4-BE49-F238E27FC236}">
                <a16:creationId xmlns:a16="http://schemas.microsoft.com/office/drawing/2014/main" id="{F276E950-CEA3-163F-3D59-6E2A43295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293" y="5024417"/>
            <a:ext cx="4535275" cy="1618596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860245A0-FA10-85BE-0637-2B2CF25B53D7}"/>
              </a:ext>
            </a:extLst>
          </p:cNvPr>
          <p:cNvSpPr/>
          <p:nvPr/>
        </p:nvSpPr>
        <p:spPr>
          <a:xfrm>
            <a:off x="6410227" y="4121612"/>
            <a:ext cx="978408" cy="484632"/>
          </a:xfrm>
          <a:prstGeom prst="rightArrow">
            <a:avLst>
              <a:gd name="adj1" fmla="val 34439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8273625-8F53-8B89-53E3-76007103191C}"/>
              </a:ext>
            </a:extLst>
          </p:cNvPr>
          <p:cNvSpPr/>
          <p:nvPr/>
        </p:nvSpPr>
        <p:spPr>
          <a:xfrm>
            <a:off x="6410227" y="5410985"/>
            <a:ext cx="978408" cy="335107"/>
          </a:xfrm>
          <a:prstGeom prst="rightArrow">
            <a:avLst>
              <a:gd name="adj1" fmla="val 35757"/>
              <a:gd name="adj2" fmla="val 519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BDFA68-1FDF-0E7C-4D12-3B4302E3F3B9}"/>
              </a:ext>
            </a:extLst>
          </p:cNvPr>
          <p:cNvSpPr txBox="1"/>
          <p:nvPr/>
        </p:nvSpPr>
        <p:spPr>
          <a:xfrm>
            <a:off x="7788016" y="4021469"/>
            <a:ext cx="2444058" cy="584775"/>
          </a:xfrm>
          <a:prstGeom prst="rect">
            <a:avLst/>
          </a:prstGeom>
          <a:noFill/>
          <a:effectLst>
            <a:outerShdw blurRad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IT" sz="3200" i="1" dirty="0">
                <a:solidFill>
                  <a:schemeClr val="bg1"/>
                </a:solidFill>
              </a:rPr>
              <a:t>DataFrame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0BE9321-C1A0-E5A9-AE2B-2E3E26F60CA8}"/>
              </a:ext>
            </a:extLst>
          </p:cNvPr>
          <p:cNvSpPr/>
          <p:nvPr/>
        </p:nvSpPr>
        <p:spPr>
          <a:xfrm>
            <a:off x="6410227" y="6019144"/>
            <a:ext cx="978408" cy="335107"/>
          </a:xfrm>
          <a:prstGeom prst="rightArrow">
            <a:avLst>
              <a:gd name="adj1" fmla="val 35757"/>
              <a:gd name="adj2" fmla="val 519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03944E-5E0A-C687-B6B3-E04B08FC084E}"/>
              </a:ext>
            </a:extLst>
          </p:cNvPr>
          <p:cNvSpPr txBox="1"/>
          <p:nvPr/>
        </p:nvSpPr>
        <p:spPr>
          <a:xfrm>
            <a:off x="7710230" y="5326285"/>
            <a:ext cx="2521844" cy="461665"/>
          </a:xfrm>
          <a:prstGeom prst="rect">
            <a:avLst/>
          </a:prstGeom>
          <a:noFill/>
          <a:effectLst>
            <a:outerShdw blurRad="12700" dir="5400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IT" sz="2400" i="1" dirty="0">
                <a:solidFill>
                  <a:schemeClr val="bg1"/>
                </a:solidFill>
              </a:rPr>
              <a:t>MultinomialNB()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682A75-4DC7-8931-9076-4FD49E368A82}"/>
              </a:ext>
            </a:extLst>
          </p:cNvPr>
          <p:cNvSpPr txBox="1"/>
          <p:nvPr/>
        </p:nvSpPr>
        <p:spPr>
          <a:xfrm>
            <a:off x="7710230" y="5955864"/>
            <a:ext cx="3841116" cy="461665"/>
          </a:xfrm>
          <a:prstGeom prst="rect">
            <a:avLst/>
          </a:prstGeom>
          <a:noFill/>
          <a:effectLst>
            <a:outerShdw blurRad="12700" dir="5400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IT" sz="2400" i="1" dirty="0">
                <a:solidFill>
                  <a:schemeClr val="bg1"/>
                </a:solidFill>
              </a:rPr>
              <a:t>RandomForestClassifier()</a:t>
            </a:r>
          </a:p>
        </p:txBody>
      </p:sp>
    </p:spTree>
    <p:extLst>
      <p:ext uri="{BB962C8B-B14F-4D97-AF65-F5344CB8AC3E}">
        <p14:creationId xmlns:p14="http://schemas.microsoft.com/office/powerpoint/2010/main" val="2301096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A9BD8-3C5C-F30D-43AB-05853C15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83" y="2771681"/>
            <a:ext cx="3747438" cy="1314637"/>
          </a:xfrm>
        </p:spPr>
        <p:txBody>
          <a:bodyPr anchor="t">
            <a:normAutofit/>
          </a:bodyPr>
          <a:lstStyle/>
          <a:p>
            <a:pPr algn="ctr"/>
            <a:r>
              <a:rPr lang="en-IT" dirty="0"/>
              <a:t>TEXT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767FF-A4C3-4B45-6CE4-D8FC939E74BC}"/>
              </a:ext>
            </a:extLst>
          </p:cNvPr>
          <p:cNvSpPr>
            <a:spLocks/>
          </p:cNvSpPr>
          <p:nvPr/>
        </p:nvSpPr>
        <p:spPr>
          <a:xfrm>
            <a:off x="5461178" y="760956"/>
            <a:ext cx="5574251" cy="5336087"/>
          </a:xfrm>
          <a:prstGeom prst="rect">
            <a:avLst/>
          </a:prstGeom>
          <a:effectLst/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IT" sz="2400" dirty="0"/>
              <a:t>Rimozione punteggiatura</a:t>
            </a: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IT" sz="2400" dirty="0"/>
              <a:t>Rimozione spazi consecutivi</a:t>
            </a: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IT" sz="2400" dirty="0"/>
              <a:t>Conversione in minuscolo</a:t>
            </a:r>
          </a:p>
          <a:p>
            <a:pPr marL="171450" indent="-17145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IT" sz="2400" dirty="0"/>
              <a:t>Rimozione stopword italiane</a:t>
            </a:r>
          </a:p>
          <a:p>
            <a:pPr marL="171450" indent="-17145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IT" sz="2400" dirty="0"/>
              <a:t>Lemmatizzazione</a:t>
            </a:r>
          </a:p>
          <a:p>
            <a:pPr marL="171450" indent="-17145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IT" sz="2400" dirty="0"/>
              <a:t>Analisi delle frequenze</a:t>
            </a:r>
          </a:p>
        </p:txBody>
      </p:sp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076D514-C9A8-6972-2411-F1412AC5A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606" y="4573979"/>
            <a:ext cx="2407558" cy="397248"/>
          </a:xfrm>
          <a:prstGeom prst="rect">
            <a:avLst/>
          </a:prstGeom>
        </p:spPr>
      </p:pic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578547D1-D511-BEF4-DF01-4F8466FC1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9190" y="3692618"/>
            <a:ext cx="1346200" cy="393700"/>
          </a:xfrm>
          <a:prstGeom prst="rect">
            <a:avLst/>
          </a:prstGeom>
        </p:spPr>
      </p:pic>
      <p:pic>
        <p:nvPicPr>
          <p:cNvPr id="16" name="Picture 15" descr="A black and white logo&#10;&#10;Description automatically generated">
            <a:extLst>
              <a:ext uri="{FF2B5EF4-FFF2-40B4-BE49-F238E27FC236}">
                <a16:creationId xmlns:a16="http://schemas.microsoft.com/office/drawing/2014/main" id="{190C55C4-C387-E008-5CA8-9A6682235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459" y="5458888"/>
            <a:ext cx="13462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7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315FF010-CA08-3D85-4BB2-F7E28D72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98" y="421947"/>
            <a:ext cx="10220400" cy="6436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2B75C9-6ED9-214A-5319-7C2FB0924CCC}"/>
              </a:ext>
            </a:extLst>
          </p:cNvPr>
          <p:cNvSpPr txBox="1"/>
          <p:nvPr/>
        </p:nvSpPr>
        <p:spPr>
          <a:xfrm flipH="1">
            <a:off x="4150829" y="-39718"/>
            <a:ext cx="389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dirty="0">
                <a:latin typeface="Century Gothic" panose="020B0502020202020204" pitchFamily="34" charset="0"/>
              </a:rPr>
              <a:t>DISTRIBUZIONE 5 STELLE</a:t>
            </a:r>
          </a:p>
        </p:txBody>
      </p:sp>
    </p:spTree>
    <p:extLst>
      <p:ext uri="{BB962C8B-B14F-4D97-AF65-F5344CB8AC3E}">
        <p14:creationId xmlns:p14="http://schemas.microsoft.com/office/powerpoint/2010/main" val="4837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with a line going up&#10;&#10;Description automatically generated">
            <a:extLst>
              <a:ext uri="{FF2B5EF4-FFF2-40B4-BE49-F238E27FC236}">
                <a16:creationId xmlns:a16="http://schemas.microsoft.com/office/drawing/2014/main" id="{1C37D844-6677-7990-B898-A60C46739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98" y="424504"/>
            <a:ext cx="10220400" cy="6436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0D1256-ADC3-05EA-E908-CF85A05DBD0A}"/>
              </a:ext>
            </a:extLst>
          </p:cNvPr>
          <p:cNvSpPr txBox="1"/>
          <p:nvPr/>
        </p:nvSpPr>
        <p:spPr>
          <a:xfrm flipH="1">
            <a:off x="4318567" y="-37161"/>
            <a:ext cx="3554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dirty="0">
                <a:latin typeface="Century Gothic" panose="020B0502020202020204" pitchFamily="34" charset="0"/>
              </a:rPr>
              <a:t>DISTRIBUZIONE 1 STELLA</a:t>
            </a:r>
          </a:p>
        </p:txBody>
      </p:sp>
    </p:spTree>
    <p:extLst>
      <p:ext uri="{BB962C8B-B14F-4D97-AF65-F5344CB8AC3E}">
        <p14:creationId xmlns:p14="http://schemas.microsoft.com/office/powerpoint/2010/main" val="2184745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D86163-DFEC-6B1A-D30F-1C5D24627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99C1FA7-8CBB-35B8-9160-B19B73F14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58C29F2-7E5F-DE9E-A1BE-51A7B53A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36CC5-6C79-E930-69EF-ECB75F24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83" y="3018043"/>
            <a:ext cx="3747438" cy="821911"/>
          </a:xfrm>
        </p:spPr>
        <p:txBody>
          <a:bodyPr anchor="t">
            <a:normAutofit/>
          </a:bodyPr>
          <a:lstStyle/>
          <a:p>
            <a:pPr algn="ctr"/>
            <a:r>
              <a:rPr lang="en-IT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87AFA-5E23-BAC5-E6C5-84A9F4372650}"/>
              </a:ext>
            </a:extLst>
          </p:cNvPr>
          <p:cNvSpPr>
            <a:spLocks/>
          </p:cNvSpPr>
          <p:nvPr/>
        </p:nvSpPr>
        <p:spPr>
          <a:xfrm>
            <a:off x="5627377" y="2194558"/>
            <a:ext cx="5574251" cy="2468880"/>
          </a:xfrm>
          <a:prstGeom prst="rect">
            <a:avLst/>
          </a:prstGeom>
          <a:effectLst/>
        </p:spPr>
        <p:txBody>
          <a:bodyPr>
            <a:normAutofit/>
          </a:bodyPr>
          <a:lstStyle/>
          <a:p>
            <a:pPr marL="171450" indent="-17145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GB" sz="3600" dirty="0"/>
              <a:t>C</a:t>
            </a:r>
            <a:r>
              <a:rPr lang="en-IT" sz="3600" dirty="0"/>
              <a:t>ount Vectorization </a:t>
            </a:r>
          </a:p>
          <a:p>
            <a:pPr marL="171450" indent="-17145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IT" sz="3600" dirty="0"/>
              <a:t>Train/Test split: 75/25</a:t>
            </a:r>
          </a:p>
        </p:txBody>
      </p:sp>
    </p:spTree>
    <p:extLst>
      <p:ext uri="{BB962C8B-B14F-4D97-AF65-F5344CB8AC3E}">
        <p14:creationId xmlns:p14="http://schemas.microsoft.com/office/powerpoint/2010/main" val="1655463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66DA-D806-89AD-165D-B97E25E7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PARAMETRI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9421-3D8C-1D40-F731-DFA2FD69C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322576"/>
            <a:ext cx="10940472" cy="4251960"/>
          </a:xfrm>
          <a:effectLst>
            <a:outerShdw dir="14400000">
              <a:srgbClr val="000000">
                <a:alpha val="40000"/>
              </a:srgbClr>
            </a:outerShdw>
          </a:effectLst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2400" i="1" dirty="0">
                <a:solidFill>
                  <a:schemeClr val="bg1"/>
                </a:solidFill>
              </a:rPr>
              <a:t>b</a:t>
            </a:r>
            <a:r>
              <a:rPr lang="en-IT" sz="2400" i="1" dirty="0">
                <a:solidFill>
                  <a:schemeClr val="bg1"/>
                </a:solidFill>
              </a:rPr>
              <a:t>ootstrap: </a:t>
            </a:r>
            <a:r>
              <a:rPr lang="en-IT" sz="2000" dirty="0">
                <a:solidFill>
                  <a:schemeClr val="bg1"/>
                </a:solidFill>
              </a:rPr>
              <a:t>valore booleano per attivare/disattivare </a:t>
            </a:r>
            <a:r>
              <a:rPr lang="en-GB" sz="2000" dirty="0">
                <a:solidFill>
                  <a:schemeClr val="bg1"/>
                </a:solidFill>
              </a:rPr>
              <a:t>i</a:t>
            </a:r>
            <a:r>
              <a:rPr lang="en-IT" sz="2000" dirty="0">
                <a:solidFill>
                  <a:schemeClr val="bg1"/>
                </a:solidFill>
              </a:rPr>
              <a:t> campioni di bootstrap</a:t>
            </a:r>
            <a:endParaRPr lang="en-IT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400" i="1" dirty="0">
                <a:solidFill>
                  <a:schemeClr val="bg1"/>
                </a:solidFill>
              </a:rPr>
              <a:t>m</a:t>
            </a:r>
            <a:r>
              <a:rPr lang="en-IT" sz="2400" i="1" dirty="0">
                <a:solidFill>
                  <a:schemeClr val="bg1"/>
                </a:solidFill>
              </a:rPr>
              <a:t>ax_depth: </a:t>
            </a:r>
            <a:r>
              <a:rPr lang="en-IT" sz="2000" dirty="0">
                <a:solidFill>
                  <a:schemeClr val="bg1"/>
                </a:solidFill>
              </a:rPr>
              <a:t>profondità massima che possono raggiungere gli alberi</a:t>
            </a:r>
            <a:endParaRPr lang="en-IT" sz="2400" dirty="0">
              <a:solidFill>
                <a:schemeClr val="bg1"/>
              </a:solidFill>
            </a:endParaRPr>
          </a:p>
          <a:p>
            <a:r>
              <a:rPr lang="en-IT" sz="2400" i="1" dirty="0">
                <a:solidFill>
                  <a:schemeClr val="bg1"/>
                </a:solidFill>
              </a:rPr>
              <a:t>minSamplesLeaf: </a:t>
            </a:r>
            <a:r>
              <a:rPr lang="en-IT" sz="2000" dirty="0">
                <a:solidFill>
                  <a:schemeClr val="bg1"/>
                </a:solidFill>
              </a:rPr>
              <a:t>numero minimo di osservazioni che </a:t>
            </a:r>
            <a:r>
              <a:rPr lang="en-GB" sz="2000" dirty="0" err="1">
                <a:solidFill>
                  <a:schemeClr val="bg1"/>
                </a:solidFill>
              </a:rPr>
              <a:t>i</a:t>
            </a:r>
            <a:r>
              <a:rPr lang="en-GB" sz="2000" dirty="0">
                <a:solidFill>
                  <a:schemeClr val="bg1"/>
                </a:solidFill>
              </a:rPr>
              <a:t> nodi </a:t>
            </a:r>
            <a:r>
              <a:rPr lang="en-GB" sz="2000" dirty="0" err="1">
                <a:solidFill>
                  <a:schemeClr val="bg1"/>
                </a:solidFill>
              </a:rPr>
              <a:t>risultanti</a:t>
            </a:r>
            <a:r>
              <a:rPr lang="en-GB" sz="2000" dirty="0">
                <a:solidFill>
                  <a:schemeClr val="bg1"/>
                </a:solidFill>
              </a:rPr>
              <a:t> da uno split </a:t>
            </a:r>
            <a:r>
              <a:rPr lang="en-GB" sz="2000" dirty="0" err="1">
                <a:solidFill>
                  <a:schemeClr val="bg1"/>
                </a:solidFill>
              </a:rPr>
              <a:t>decisionale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devono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contenere</a:t>
            </a:r>
            <a:r>
              <a:rPr lang="en-GB" sz="2000" dirty="0">
                <a:solidFill>
                  <a:schemeClr val="bg1"/>
                </a:solidFill>
              </a:rPr>
              <a:t>. </a:t>
            </a:r>
            <a:endParaRPr lang="en-IT" sz="24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IT" sz="2400" i="1" dirty="0">
                <a:solidFill>
                  <a:schemeClr val="bg1"/>
                </a:solidFill>
              </a:rPr>
              <a:t>minSamplesSplit: </a:t>
            </a:r>
            <a:r>
              <a:rPr lang="en-IT" sz="2000" dirty="0">
                <a:solidFill>
                  <a:schemeClr val="bg1"/>
                </a:solidFill>
              </a:rPr>
              <a:t>numero minimo di osservazioni che un nodo deve contenere per essere splittato.</a:t>
            </a:r>
            <a:endParaRPr lang="en-IT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400" i="1" dirty="0">
                <a:solidFill>
                  <a:schemeClr val="bg1"/>
                </a:solidFill>
              </a:rPr>
              <a:t>n</a:t>
            </a:r>
            <a:r>
              <a:rPr lang="en-IT" sz="2400" i="1" dirty="0">
                <a:solidFill>
                  <a:schemeClr val="bg1"/>
                </a:solidFill>
              </a:rPr>
              <a:t>_estimators: </a:t>
            </a:r>
            <a:r>
              <a:rPr lang="en-IT" sz="2000" dirty="0">
                <a:solidFill>
                  <a:schemeClr val="bg1"/>
                </a:solidFill>
              </a:rPr>
              <a:t>numero di alberi di decisione nel classificatore</a:t>
            </a:r>
            <a:endParaRPr lang="en-IT" sz="2400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400" i="1" dirty="0">
                <a:solidFill>
                  <a:schemeClr val="bg1"/>
                </a:solidFill>
              </a:rPr>
              <a:t>c</a:t>
            </a:r>
            <a:r>
              <a:rPr lang="en-IT" sz="2400" i="1" dirty="0">
                <a:solidFill>
                  <a:schemeClr val="bg1"/>
                </a:solidFill>
              </a:rPr>
              <a:t>riterion: </a:t>
            </a:r>
            <a:r>
              <a:rPr lang="en-IT" sz="2000" dirty="0">
                <a:solidFill>
                  <a:schemeClr val="bg1"/>
                </a:solidFill>
              </a:rPr>
              <a:t>metrica di scelta dello split migliore: ‘</a:t>
            </a:r>
            <a:r>
              <a:rPr lang="en-IT" sz="2000" i="1" dirty="0">
                <a:solidFill>
                  <a:schemeClr val="bg1"/>
                </a:solidFill>
              </a:rPr>
              <a:t>entropy</a:t>
            </a:r>
            <a:r>
              <a:rPr lang="en-IT" sz="2000" dirty="0">
                <a:solidFill>
                  <a:schemeClr val="bg1"/>
                </a:solidFill>
              </a:rPr>
              <a:t>’, ‘</a:t>
            </a:r>
            <a:r>
              <a:rPr lang="en-IT" sz="2000" i="1" dirty="0">
                <a:solidFill>
                  <a:schemeClr val="bg1"/>
                </a:solidFill>
              </a:rPr>
              <a:t>log_loss</a:t>
            </a:r>
            <a:r>
              <a:rPr lang="en-IT" sz="2000" dirty="0">
                <a:solidFill>
                  <a:schemeClr val="bg1"/>
                </a:solidFill>
              </a:rPr>
              <a:t>’, ‘</a:t>
            </a:r>
            <a:r>
              <a:rPr lang="en-IT" sz="2000" i="1" dirty="0">
                <a:solidFill>
                  <a:schemeClr val="bg1"/>
                </a:solidFill>
              </a:rPr>
              <a:t>gini</a:t>
            </a:r>
            <a:r>
              <a:rPr lang="en-IT" sz="2000" dirty="0">
                <a:solidFill>
                  <a:schemeClr val="bg1"/>
                </a:solidFill>
              </a:rPr>
              <a:t>’</a:t>
            </a:r>
            <a:endParaRPr lang="en-IT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59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0DB0-C1AC-B98A-F14E-38A640BF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576" y="452333"/>
            <a:ext cx="10571998" cy="970450"/>
          </a:xfr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/>
          <a:lstStyle/>
          <a:p>
            <a:r>
              <a:rPr lang="en-IT" dirty="0">
                <a:ea typeface="Tahoma" panose="020B0604030504040204" pitchFamily="34" charset="0"/>
                <a:cs typeface="Tahoma" panose="020B0604030504040204" pitchFamily="34" charset="0"/>
              </a:rPr>
              <a:t>SISTEMI INTELLIGENTI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58BF-1A8D-E1E4-4109-B402D9358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53499"/>
            <a:ext cx="10554574" cy="4257313"/>
          </a:xfrm>
          <a:effectLst>
            <a:outerShdw blurRad="12700" dir="14400000">
              <a:srgbClr val="000000">
                <a:alpha val="60000"/>
              </a:srgbClr>
            </a:outerShdw>
          </a:effectLst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IT" sz="44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Scraper di recensioni di ristoranti</a:t>
            </a:r>
          </a:p>
          <a:p>
            <a:pPr marL="457200" lvl="1" indent="0">
              <a:buNone/>
            </a:pPr>
            <a:endParaRPr lang="en-IT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IT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5">
              <a:buFont typeface="Arial" panose="020B0604020202020204" pitchFamily="34" charset="0"/>
              <a:buChar char="•"/>
            </a:pPr>
            <a:r>
              <a:rPr lang="en-IT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1828800" lvl="4" indent="0">
              <a:buNone/>
            </a:pPr>
            <a:endParaRPr lang="en-IT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5">
              <a:buFont typeface="Arial" panose="020B0604020202020204" pitchFamily="34" charset="0"/>
              <a:buChar char="•"/>
            </a:pPr>
            <a:r>
              <a:rPr lang="en-IT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1828800" lvl="4" indent="0">
              <a:buNone/>
            </a:pPr>
            <a:endParaRPr lang="en-IT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5">
              <a:buFont typeface="Arial" panose="020B0604020202020204" pitchFamily="34" charset="0"/>
              <a:buChar char="•"/>
            </a:pPr>
            <a:r>
              <a:rPr lang="en-IT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5" name="Picture 4" descr="A white and red logo&#10;&#10;Description automatically generated">
            <a:extLst>
              <a:ext uri="{FF2B5EF4-FFF2-40B4-BE49-F238E27FC236}">
                <a16:creationId xmlns:a16="http://schemas.microsoft.com/office/drawing/2014/main" id="{75A27E7F-B88C-8C08-7785-EE942FAA7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80" y="4401539"/>
            <a:ext cx="4733676" cy="1066377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9D62874-1C9F-6BFE-5DCE-07A7A1B5A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3614932"/>
            <a:ext cx="3696462" cy="786607"/>
          </a:xfrm>
          <a:prstGeom prst="rect">
            <a:avLst/>
          </a:prstGeom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8D4713E0-A86B-6EDF-9390-1F6540D6A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280" y="5749986"/>
            <a:ext cx="3838824" cy="66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54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9FF1-C27F-6B0A-FA50-07827D1C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TESTING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FCF40-FBE2-2910-BA38-26364DB70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273536"/>
            <a:ext cx="10554574" cy="3404887"/>
          </a:xfrm>
          <a:effectLst>
            <a:outerShdw dir="1440000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T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Test iniziale</a:t>
            </a:r>
            <a:r>
              <a:rPr lang="en-IT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IT" i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n_estimators </a:t>
            </a:r>
            <a:r>
              <a:rPr lang="en-IT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= 10, </a:t>
            </a:r>
            <a:r>
              <a:rPr lang="en-IT" i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criterion </a:t>
            </a:r>
            <a:r>
              <a:rPr lang="en-IT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= ‘</a:t>
            </a:r>
            <a:r>
              <a:rPr lang="en-IT" i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entropy</a:t>
            </a:r>
            <a:r>
              <a:rPr lang="en-IT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IT" b="1" dirty="0">
                <a:solidFill>
                  <a:schemeClr val="bg1"/>
                </a:solidFill>
              </a:rPr>
              <a:t>FINE TUNING PARAMETRI:</a:t>
            </a:r>
          </a:p>
          <a:p>
            <a:pPr lvl="1">
              <a:lnSpc>
                <a:spcPct val="150000"/>
              </a:lnSpc>
            </a:pPr>
            <a:r>
              <a:rPr lang="en-IT" b="1" dirty="0">
                <a:solidFill>
                  <a:schemeClr val="bg1"/>
                </a:solidFill>
              </a:rPr>
              <a:t>Grid Search Casuale: </a:t>
            </a:r>
            <a:r>
              <a:rPr lang="en-IT" dirty="0">
                <a:solidFill>
                  <a:schemeClr val="bg1"/>
                </a:solidFill>
              </a:rPr>
              <a:t>100 combinazioni, 3 misurazioni su ognuna</a:t>
            </a:r>
          </a:p>
          <a:p>
            <a:pPr lvl="1">
              <a:lnSpc>
                <a:spcPct val="300000"/>
              </a:lnSpc>
            </a:pPr>
            <a:r>
              <a:rPr lang="en-IT" b="1" dirty="0">
                <a:solidFill>
                  <a:schemeClr val="bg1"/>
                </a:solidFill>
              </a:rPr>
              <a:t>Grid Search Esaustiva: </a:t>
            </a:r>
            <a:r>
              <a:rPr lang="en-IT" dirty="0">
                <a:solidFill>
                  <a:schemeClr val="bg1"/>
                </a:solidFill>
              </a:rPr>
              <a:t>36 combinazioni, 3 misurazioni su ognuna</a:t>
            </a:r>
            <a:endParaRPr lang="en-IT" b="1" dirty="0">
              <a:solidFill>
                <a:schemeClr val="bg1"/>
              </a:solidFill>
            </a:endParaRPr>
          </a:p>
          <a:p>
            <a:endParaRPr lang="en-IT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T" dirty="0">
              <a:solidFill>
                <a:schemeClr val="bg1"/>
              </a:solidFill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4E09709-D422-33FA-0598-FEB089C6A65C}"/>
              </a:ext>
            </a:extLst>
          </p:cNvPr>
          <p:cNvSpPr/>
          <p:nvPr/>
        </p:nvSpPr>
        <p:spPr>
          <a:xfrm rot="21297566">
            <a:off x="7056932" y="2433827"/>
            <a:ext cx="1977062" cy="292608"/>
          </a:xfrm>
          <a:prstGeom prst="rightArrow">
            <a:avLst>
              <a:gd name="adj1" fmla="val 31014"/>
              <a:gd name="adj2" fmla="val 330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E3EC3-4E76-CE34-3560-502A8A14B54A}"/>
              </a:ext>
            </a:extLst>
          </p:cNvPr>
          <p:cNvSpPr txBox="1"/>
          <p:nvPr/>
        </p:nvSpPr>
        <p:spPr>
          <a:xfrm>
            <a:off x="9172698" y="2312822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A</a:t>
            </a:r>
            <a:r>
              <a:rPr lang="en-IT" sz="1600" dirty="0">
                <a:solidFill>
                  <a:schemeClr val="bg1"/>
                </a:solidFill>
              </a:rPr>
              <a:t>ccuracy: </a:t>
            </a:r>
            <a:r>
              <a:rPr lang="en-IT" sz="1600" b="1" dirty="0">
                <a:solidFill>
                  <a:schemeClr val="bg1"/>
                </a:solidFill>
              </a:rPr>
              <a:t>0,784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88B586D-9B69-F1F4-DEBE-875FCF67D3D4}"/>
              </a:ext>
            </a:extLst>
          </p:cNvPr>
          <p:cNvSpPr/>
          <p:nvPr/>
        </p:nvSpPr>
        <p:spPr>
          <a:xfrm rot="20160960">
            <a:off x="8279267" y="3228225"/>
            <a:ext cx="621792" cy="292608"/>
          </a:xfrm>
          <a:prstGeom prst="rightArrow">
            <a:avLst>
              <a:gd name="adj1" fmla="val 31014"/>
              <a:gd name="adj2" fmla="val 33019"/>
            </a:avLst>
          </a:prstGeom>
          <a:effectLst>
            <a:outerShdw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6EAFBAA-1AF6-FFFB-1970-4F98C5C519DE}"/>
              </a:ext>
            </a:extLst>
          </p:cNvPr>
          <p:cNvSpPr/>
          <p:nvPr/>
        </p:nvSpPr>
        <p:spPr>
          <a:xfrm rot="23040000">
            <a:off x="8279269" y="3902524"/>
            <a:ext cx="621792" cy="292608"/>
          </a:xfrm>
          <a:prstGeom prst="rightArrow">
            <a:avLst>
              <a:gd name="adj1" fmla="val 31014"/>
              <a:gd name="adj2" fmla="val 330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85626F-A4E2-CF12-5580-0AB041153284}"/>
              </a:ext>
            </a:extLst>
          </p:cNvPr>
          <p:cNvSpPr txBox="1"/>
          <p:nvPr/>
        </p:nvSpPr>
        <p:spPr>
          <a:xfrm>
            <a:off x="9172698" y="4048828"/>
            <a:ext cx="2623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>
                <a:solidFill>
                  <a:schemeClr val="bg1"/>
                </a:solidFill>
              </a:rPr>
              <a:t>Spazio di ricerca ristretto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3A94D-FFBF-2ED0-3E32-E92D114B619D}"/>
              </a:ext>
            </a:extLst>
          </p:cNvPr>
          <p:cNvSpPr txBox="1"/>
          <p:nvPr/>
        </p:nvSpPr>
        <p:spPr>
          <a:xfrm>
            <a:off x="9172698" y="3023210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A</a:t>
            </a:r>
            <a:r>
              <a:rPr lang="en-IT" sz="1600" dirty="0">
                <a:solidFill>
                  <a:schemeClr val="bg1"/>
                </a:solidFill>
              </a:rPr>
              <a:t>ccuracy: </a:t>
            </a:r>
            <a:r>
              <a:rPr lang="en-IT" sz="1600" b="1" dirty="0">
                <a:solidFill>
                  <a:schemeClr val="bg1"/>
                </a:solidFill>
              </a:rPr>
              <a:t>0,815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EC14065-F976-C05D-7613-A29D8398A67E}"/>
              </a:ext>
            </a:extLst>
          </p:cNvPr>
          <p:cNvSpPr/>
          <p:nvPr/>
        </p:nvSpPr>
        <p:spPr>
          <a:xfrm rot="5400000">
            <a:off x="2428127" y="4851287"/>
            <a:ext cx="685912" cy="419722"/>
          </a:xfrm>
          <a:prstGeom prst="rightArrow">
            <a:avLst>
              <a:gd name="adj1" fmla="val 23859"/>
              <a:gd name="adj2" fmla="val 330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E121B-9620-0865-102A-6F157BFC0950}"/>
              </a:ext>
            </a:extLst>
          </p:cNvPr>
          <p:cNvSpPr txBox="1"/>
          <p:nvPr/>
        </p:nvSpPr>
        <p:spPr>
          <a:xfrm>
            <a:off x="378814" y="5579815"/>
            <a:ext cx="2651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chemeClr val="bg1"/>
                </a:solidFill>
              </a:rPr>
              <a:t>b</a:t>
            </a:r>
            <a:r>
              <a:rPr lang="en-IT" sz="1600" i="1" dirty="0">
                <a:solidFill>
                  <a:schemeClr val="bg1"/>
                </a:solidFill>
              </a:rPr>
              <a:t>ootstrap: </a:t>
            </a:r>
            <a:r>
              <a:rPr lang="en-IT" sz="1600" b="1" i="1" dirty="0">
                <a:solidFill>
                  <a:schemeClr val="bg1"/>
                </a:solidFill>
              </a:rPr>
              <a:t>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chemeClr val="bg1"/>
                </a:solidFill>
              </a:rPr>
              <a:t>m</a:t>
            </a:r>
            <a:r>
              <a:rPr lang="en-IT" sz="1600" i="1" dirty="0">
                <a:solidFill>
                  <a:schemeClr val="bg1"/>
                </a:solidFill>
              </a:rPr>
              <a:t>ax_depth: </a:t>
            </a:r>
            <a:r>
              <a:rPr lang="en-IT" sz="1600" b="1" i="1" dirty="0">
                <a:solidFill>
                  <a:schemeClr val="bg1"/>
                </a:solidFill>
              </a:rPr>
              <a:t>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600" i="1" dirty="0">
                <a:solidFill>
                  <a:schemeClr val="bg1"/>
                </a:solidFill>
              </a:rPr>
              <a:t>minSamplesLeaf: </a:t>
            </a:r>
            <a:r>
              <a:rPr lang="en-IT" sz="1600" b="1" i="1" dirty="0">
                <a:solidFill>
                  <a:schemeClr val="bg1"/>
                </a:solidFill>
              </a:rPr>
              <a:t>2</a:t>
            </a:r>
            <a:endParaRPr lang="en-IT" sz="1600" i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A6F4AC-F5EE-C295-DBD4-68680E55CEED}"/>
              </a:ext>
            </a:extLst>
          </p:cNvPr>
          <p:cNvSpPr txBox="1"/>
          <p:nvPr/>
        </p:nvSpPr>
        <p:spPr>
          <a:xfrm>
            <a:off x="2820713" y="5579814"/>
            <a:ext cx="2358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chemeClr val="bg1"/>
                </a:solidFill>
              </a:rPr>
              <a:t>m</a:t>
            </a:r>
            <a:r>
              <a:rPr lang="en-IT" sz="1600" i="1" dirty="0">
                <a:solidFill>
                  <a:schemeClr val="bg1"/>
                </a:solidFill>
              </a:rPr>
              <a:t>inSamplesSplit: </a:t>
            </a:r>
            <a:r>
              <a:rPr lang="en-IT" sz="1600" b="1" i="1" dirty="0">
                <a:solidFill>
                  <a:schemeClr val="bg1"/>
                </a:solidFill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err="1">
                <a:solidFill>
                  <a:schemeClr val="bg1"/>
                </a:solidFill>
              </a:rPr>
              <a:t>n_estimators</a:t>
            </a:r>
            <a:r>
              <a:rPr lang="en-IT" sz="1600" i="1" dirty="0">
                <a:solidFill>
                  <a:schemeClr val="bg1"/>
                </a:solidFill>
              </a:rPr>
              <a:t>: </a:t>
            </a:r>
            <a:r>
              <a:rPr lang="en-IT" sz="1600" b="1" i="1" dirty="0">
                <a:solidFill>
                  <a:schemeClr val="bg1"/>
                </a:solidFill>
              </a:rPr>
              <a:t>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600" i="1" dirty="0">
                <a:solidFill>
                  <a:schemeClr val="bg1"/>
                </a:solidFill>
              </a:rPr>
              <a:t>criterion: </a:t>
            </a:r>
            <a:r>
              <a:rPr lang="en-IT" sz="1600" b="1" i="1" dirty="0">
                <a:solidFill>
                  <a:schemeClr val="bg1"/>
                </a:solidFill>
              </a:rPr>
              <a:t>entropy</a:t>
            </a:r>
            <a:endParaRPr lang="en-IT" sz="1600" i="1" dirty="0">
              <a:solidFill>
                <a:schemeClr val="bg1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AB78E5E-1396-4884-6667-793AD99BBA48}"/>
              </a:ext>
            </a:extLst>
          </p:cNvPr>
          <p:cNvSpPr/>
          <p:nvPr/>
        </p:nvSpPr>
        <p:spPr>
          <a:xfrm>
            <a:off x="5472473" y="5763715"/>
            <a:ext cx="987206" cy="463193"/>
          </a:xfrm>
          <a:prstGeom prst="rightArrow">
            <a:avLst>
              <a:gd name="adj1" fmla="val 31014"/>
              <a:gd name="adj2" fmla="val 330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5C771-D289-C155-4954-DB312F407C0C}"/>
              </a:ext>
            </a:extLst>
          </p:cNvPr>
          <p:cNvSpPr txBox="1"/>
          <p:nvPr/>
        </p:nvSpPr>
        <p:spPr>
          <a:xfrm>
            <a:off x="6669923" y="5810954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A</a:t>
            </a:r>
            <a:r>
              <a:rPr lang="en-IT" sz="1600" dirty="0">
                <a:solidFill>
                  <a:schemeClr val="bg1"/>
                </a:solidFill>
              </a:rPr>
              <a:t>ccuracy: </a:t>
            </a:r>
            <a:r>
              <a:rPr lang="en-IT" sz="1600" b="1" dirty="0">
                <a:solidFill>
                  <a:schemeClr val="bg1"/>
                </a:solidFill>
              </a:rPr>
              <a:t>0.818</a:t>
            </a:r>
          </a:p>
        </p:txBody>
      </p:sp>
    </p:spTree>
    <p:extLst>
      <p:ext uri="{BB962C8B-B14F-4D97-AF65-F5344CB8AC3E}">
        <p14:creationId xmlns:p14="http://schemas.microsoft.com/office/powerpoint/2010/main" val="2416404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91B2574B-EC77-3A77-2AC6-C07A78BA9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0603"/>
            <a:ext cx="12192000" cy="6513871"/>
          </a:xfrm>
        </p:spPr>
      </p:pic>
    </p:spTree>
    <p:extLst>
      <p:ext uri="{BB962C8B-B14F-4D97-AF65-F5344CB8AC3E}">
        <p14:creationId xmlns:p14="http://schemas.microsoft.com/office/powerpoint/2010/main" val="1835167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B35523-04D9-937E-B863-1DFBE76F0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0941-278F-C211-689F-5D9E7B59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TESTING NA</a:t>
            </a:r>
            <a:r>
              <a:rPr lang="en-GB" dirty="0"/>
              <a:t>I</a:t>
            </a:r>
            <a:r>
              <a:rPr lang="en-IT" dirty="0"/>
              <a:t>VE BAYES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5C20E2-F1CE-EC49-BB70-1E1D4F0AD8D9}"/>
              </a:ext>
            </a:extLst>
          </p:cNvPr>
          <p:cNvSpPr txBox="1"/>
          <p:nvPr/>
        </p:nvSpPr>
        <p:spPr>
          <a:xfrm>
            <a:off x="1133856" y="2433901"/>
            <a:ext cx="9381744" cy="3641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GB" sz="28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IT" sz="28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arametro </a:t>
            </a:r>
            <a:r>
              <a:rPr lang="en-IT" sz="2800" b="1" i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alpha</a:t>
            </a:r>
            <a:r>
              <a:rPr lang="en-IT" sz="28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IT" sz="2800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T" sz="28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regola lo smoothing di Laplace 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IT" sz="2800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Grid Search esaustiva</a:t>
            </a:r>
            <a:r>
              <a:rPr lang="en-IT" sz="28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GB" sz="2400" i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IT" sz="2400" i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lpha </a:t>
            </a:r>
            <a:r>
              <a:rPr lang="en-IT" sz="24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= 0,0001</a:t>
            </a:r>
          </a:p>
          <a:p>
            <a:pPr marL="800100" lvl="1" indent="-34290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GB" sz="2400" i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IT" sz="2400" i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ccuracy </a:t>
            </a:r>
            <a:r>
              <a:rPr lang="en-IT" sz="24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IT" sz="2400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0,821</a:t>
            </a:r>
            <a:endParaRPr lang="en-IT" sz="2000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927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white squares with white text&#10;&#10;Description automatically generated">
            <a:extLst>
              <a:ext uri="{FF2B5EF4-FFF2-40B4-BE49-F238E27FC236}">
                <a16:creationId xmlns:a16="http://schemas.microsoft.com/office/drawing/2014/main" id="{3E71DA25-D19D-92E1-8767-5BDEB71C7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" y="164591"/>
            <a:ext cx="12192035" cy="652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8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6C006E-1061-819F-2040-D86D2F595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9132-3E82-F100-5ECF-C0F8E604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DEEP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30C59-10A5-AC4F-2AB9-7DCDCBBBA5BF}"/>
              </a:ext>
            </a:extLst>
          </p:cNvPr>
          <p:cNvSpPr txBox="1"/>
          <p:nvPr/>
        </p:nvSpPr>
        <p:spPr>
          <a:xfrm>
            <a:off x="1313434" y="2870742"/>
            <a:ext cx="6392185" cy="2542234"/>
          </a:xfrm>
          <a:prstGeom prst="rect">
            <a:avLst/>
          </a:prstGeom>
          <a:noFill/>
          <a:effectLst>
            <a:outerShdw blurRad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IT" sz="2400" dirty="0">
                <a:solidFill>
                  <a:schemeClr val="bg1"/>
                </a:solidFill>
              </a:rPr>
              <a:t>Studio di </a:t>
            </a:r>
            <a:r>
              <a:rPr lang="en-IT" sz="2400" b="1" dirty="0">
                <a:solidFill>
                  <a:schemeClr val="bg1"/>
                </a:solidFill>
              </a:rPr>
              <a:t>BERT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IT" sz="2400" b="1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IT" sz="2400" b="1" dirty="0">
                <a:solidFill>
                  <a:schemeClr val="bg1"/>
                </a:solidFill>
              </a:rPr>
              <a:t>Testing</a:t>
            </a:r>
            <a:r>
              <a:rPr lang="en-IT" sz="2400" dirty="0">
                <a:solidFill>
                  <a:schemeClr val="bg1"/>
                </a:solidFill>
              </a:rPr>
              <a:t> di BERT sulla Text Summarization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IT" sz="2400" b="1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IT" sz="2400" b="1" dirty="0">
                <a:solidFill>
                  <a:schemeClr val="bg1"/>
                </a:solidFill>
              </a:rPr>
              <a:t>Valutazione</a:t>
            </a:r>
            <a:r>
              <a:rPr lang="en-IT" sz="2400" dirty="0">
                <a:solidFill>
                  <a:schemeClr val="bg1"/>
                </a:solidFill>
              </a:rPr>
              <a:t> Risultati</a:t>
            </a:r>
          </a:p>
        </p:txBody>
      </p:sp>
    </p:spTree>
    <p:extLst>
      <p:ext uri="{BB962C8B-B14F-4D97-AF65-F5344CB8AC3E}">
        <p14:creationId xmlns:p14="http://schemas.microsoft.com/office/powerpoint/2010/main" val="2775073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7EC7-506F-CFF9-BF10-AC60C1B2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9A19E-9D61-5562-BBE5-605E07B66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80219"/>
          </a:xfrm>
          <a:effectLst>
            <a:outerShdw blurRad="12700" dir="1440000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T" sz="2400" dirty="0">
                <a:solidFill>
                  <a:schemeClr val="bg1"/>
                </a:solidFill>
              </a:rPr>
              <a:t>Basato su Transformer</a:t>
            </a:r>
          </a:p>
          <a:p>
            <a:r>
              <a:rPr lang="en-IT" sz="2400" dirty="0">
                <a:solidFill>
                  <a:schemeClr val="bg1"/>
                </a:solidFill>
              </a:rPr>
              <a:t>Addestrato su Wikipedia (2.5 miliardi di parole) e BookCorpus di Google (800 milioni di parole)</a:t>
            </a:r>
          </a:p>
          <a:p>
            <a:pPr>
              <a:lnSpc>
                <a:spcPct val="110000"/>
              </a:lnSpc>
            </a:pPr>
            <a:r>
              <a:rPr lang="en-IT" sz="2400" i="1" dirty="0">
                <a:solidFill>
                  <a:schemeClr val="bg1"/>
                </a:solidFill>
              </a:rPr>
              <a:t>Bi-Directional Encoder Representations Transformer</a:t>
            </a:r>
            <a:r>
              <a:rPr lang="en-IT" sz="2400" dirty="0">
                <a:solidFill>
                  <a:schemeClr val="bg1"/>
                </a:solidFill>
              </a:rPr>
              <a:t>: logica Bidirezionale</a:t>
            </a:r>
          </a:p>
          <a:p>
            <a:pPr>
              <a:lnSpc>
                <a:spcPct val="110000"/>
              </a:lnSpc>
            </a:pPr>
            <a:r>
              <a:rPr lang="en-IT" sz="2400" dirty="0">
                <a:solidFill>
                  <a:schemeClr val="bg1"/>
                </a:solidFill>
              </a:rPr>
              <a:t>Crea un modello di linguaggio: impila blocchi di encoding del Transformer</a:t>
            </a:r>
          </a:p>
          <a:p>
            <a:pPr>
              <a:lnSpc>
                <a:spcPct val="110000"/>
              </a:lnSpc>
            </a:pPr>
            <a:r>
              <a:rPr lang="en-IT" sz="2400" dirty="0">
                <a:solidFill>
                  <a:schemeClr val="bg1"/>
                </a:solidFill>
              </a:rPr>
              <a:t>In fase di pre-training attua Masked Language Model e Next Sentence Prediction contemporaneamente</a:t>
            </a:r>
          </a:p>
        </p:txBody>
      </p:sp>
    </p:spTree>
    <p:extLst>
      <p:ext uri="{BB962C8B-B14F-4D97-AF65-F5344CB8AC3E}">
        <p14:creationId xmlns:p14="http://schemas.microsoft.com/office/powerpoint/2010/main" val="3880674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6725-1D39-1AF1-A57A-96A48380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MASKED LANGUAGE MODEL (MLM)</a:t>
            </a:r>
            <a:endParaRPr lang="en-IT" dirty="0"/>
          </a:p>
        </p:txBody>
      </p:sp>
      <p:pic>
        <p:nvPicPr>
          <p:cNvPr id="5" name="Picture 4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6983AE8B-8A37-03C4-98C1-6B5F148C9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951" y="2048061"/>
            <a:ext cx="6654801" cy="4631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268D22-B96E-8F06-4108-4FBC667806B7}"/>
              </a:ext>
            </a:extLst>
          </p:cNvPr>
          <p:cNvSpPr txBox="1"/>
          <p:nvPr/>
        </p:nvSpPr>
        <p:spPr>
          <a:xfrm>
            <a:off x="389966" y="2143399"/>
            <a:ext cx="4900703" cy="4441216"/>
          </a:xfrm>
          <a:prstGeom prst="rect">
            <a:avLst/>
          </a:prstGeom>
          <a:noFill/>
          <a:effectLst>
            <a:outerShdw blurRad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IT" sz="2400" dirty="0">
                <a:solidFill>
                  <a:schemeClr val="bg1"/>
                </a:solidFill>
              </a:rPr>
              <a:t>15% delle parole mascherate</a:t>
            </a:r>
          </a:p>
          <a:p>
            <a:pPr marL="342900" indent="-342900">
              <a:lnSpc>
                <a:spcPct val="2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GB" sz="2400" dirty="0">
                <a:solidFill>
                  <a:schemeClr val="bg1"/>
                </a:solidFill>
              </a:rPr>
              <a:t>C</a:t>
            </a:r>
            <a:r>
              <a:rPr lang="en-IT" sz="2400" dirty="0">
                <a:solidFill>
                  <a:schemeClr val="bg1"/>
                </a:solidFill>
              </a:rPr>
              <a:t>lassification layer</a:t>
            </a:r>
          </a:p>
          <a:p>
            <a:pPr marL="342900" indent="-342900">
              <a:lnSpc>
                <a:spcPct val="2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IT" sz="2400" dirty="0">
                <a:solidFill>
                  <a:schemeClr val="bg1"/>
                </a:solidFill>
              </a:rPr>
              <a:t>Apprendimento embedding contestuali delle parole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291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72A7-73FB-8928-D7F7-427ADE4F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NEXT SENTENCE PREDICTION</a:t>
            </a:r>
          </a:p>
        </p:txBody>
      </p:sp>
      <p:pic>
        <p:nvPicPr>
          <p:cNvPr id="5" name="Content Placeholder 4" descr="A chart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A8FE75C4-B0B4-8B60-8CA8-119706001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658" y="3871513"/>
            <a:ext cx="9180683" cy="29864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A82591-4793-E076-4DFB-2D6884DC68A6}"/>
              </a:ext>
            </a:extLst>
          </p:cNvPr>
          <p:cNvSpPr txBox="1"/>
          <p:nvPr/>
        </p:nvSpPr>
        <p:spPr>
          <a:xfrm>
            <a:off x="1900517" y="2191618"/>
            <a:ext cx="8390964" cy="1982081"/>
          </a:xfrm>
          <a:prstGeom prst="rect">
            <a:avLst/>
          </a:prstGeom>
          <a:noFill/>
          <a:effectLst>
            <a:outerShdw blurRad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IT" dirty="0">
                <a:solidFill>
                  <a:schemeClr val="bg1"/>
                </a:solidFill>
              </a:rPr>
              <a:t>Apprendimento relazione tra frasi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IT" dirty="0">
                <a:solidFill>
                  <a:schemeClr val="bg1"/>
                </a:solidFill>
              </a:rPr>
              <a:t>50 % delle frasi sconnesse tra loro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IT" dirty="0">
                <a:solidFill>
                  <a:schemeClr val="bg1"/>
                </a:solidFill>
              </a:rPr>
              <a:t>Token [CLS] all’inizio e token [SEP] alla fine delle due frasi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IT" dirty="0">
                <a:solidFill>
                  <a:schemeClr val="bg1"/>
                </a:solidFill>
              </a:rPr>
              <a:t>[CLS] convertito in un vettore 2x1 per effettuare classificazione binaria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947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33EB-3B0E-CA27-1B77-07D4E08B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249C0-B8AC-287A-978A-1B6949412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73299"/>
            <a:ext cx="10554574" cy="3636511"/>
          </a:xfrm>
          <a:effectLst>
            <a:outerShdw blurRad="12700" dir="1440000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T" sz="2800" dirty="0">
                <a:solidFill>
                  <a:schemeClr val="bg1"/>
                </a:solidFill>
              </a:rPr>
              <a:t>Dataset utilizzato: </a:t>
            </a:r>
            <a:r>
              <a:rPr lang="en-IT" sz="2800" i="1" dirty="0">
                <a:solidFill>
                  <a:schemeClr val="bg1"/>
                </a:solidFill>
              </a:rPr>
              <a:t>Cornell Newsroom</a:t>
            </a:r>
          </a:p>
          <a:p>
            <a:pPr>
              <a:lnSpc>
                <a:spcPct val="150000"/>
              </a:lnSpc>
            </a:pPr>
            <a:r>
              <a:rPr lang="en-IT" sz="2800" dirty="0">
                <a:solidFill>
                  <a:schemeClr val="bg1"/>
                </a:solidFill>
              </a:rPr>
              <a:t>Testing effettuato su 10 articoli</a:t>
            </a:r>
          </a:p>
          <a:p>
            <a:pPr>
              <a:lnSpc>
                <a:spcPct val="110000"/>
              </a:lnSpc>
            </a:pPr>
            <a:r>
              <a:rPr lang="en-IT" sz="2800" dirty="0">
                <a:solidFill>
                  <a:schemeClr val="bg1"/>
                </a:solidFill>
              </a:rPr>
              <a:t>Simulazione dello stesso rateo di compressione delle sintesi del dataset</a:t>
            </a:r>
          </a:p>
          <a:p>
            <a:pPr>
              <a:lnSpc>
                <a:spcPct val="150000"/>
              </a:lnSpc>
            </a:pPr>
            <a:r>
              <a:rPr lang="en-IT" sz="2800" dirty="0">
                <a:solidFill>
                  <a:schemeClr val="bg1"/>
                </a:solidFill>
              </a:rPr>
              <a:t>Metriche: ROUGE, F1, Chat GPT</a:t>
            </a:r>
          </a:p>
        </p:txBody>
      </p:sp>
    </p:spTree>
    <p:extLst>
      <p:ext uri="{BB962C8B-B14F-4D97-AF65-F5344CB8AC3E}">
        <p14:creationId xmlns:p14="http://schemas.microsoft.com/office/powerpoint/2010/main" val="3978238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F440-A071-348F-9D89-76597EC8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TESTING: ROUGE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9C3FF13F-F91D-9B54-3722-FFC6D0E72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623612"/>
            <a:ext cx="12176790" cy="1787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7AEC17-5426-733A-0159-B9440BCC75C4}"/>
              </a:ext>
            </a:extLst>
          </p:cNvPr>
          <p:cNvSpPr txBox="1"/>
          <p:nvPr/>
        </p:nvSpPr>
        <p:spPr>
          <a:xfrm>
            <a:off x="411590" y="2184382"/>
            <a:ext cx="9818714" cy="1501950"/>
          </a:xfrm>
          <a:prstGeom prst="rect">
            <a:avLst/>
          </a:prstGeom>
          <a:noFill/>
          <a:effectLst>
            <a:outerShdw blurRad="12700" dir="5400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IT" sz="2400" dirty="0">
                <a:solidFill>
                  <a:schemeClr val="bg1"/>
                </a:solidFill>
              </a:rPr>
              <a:t>ROUGE-1: Overlap di uni-grammi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IT" sz="2400" dirty="0">
                <a:solidFill>
                  <a:schemeClr val="bg1"/>
                </a:solidFill>
              </a:rPr>
              <a:t>ROUGE-2: Overlap di bi-grammi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IT" sz="2400" dirty="0">
                <a:solidFill>
                  <a:schemeClr val="bg1"/>
                </a:solidFill>
              </a:rPr>
              <a:t>ROUGE-L: lunghezza delle sotto-sequenze di parole in comune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35F4BF-583D-3D3E-26E6-3A2342D861CE}"/>
              </a:ext>
            </a:extLst>
          </p:cNvPr>
          <p:cNvSpPr txBox="1"/>
          <p:nvPr/>
        </p:nvSpPr>
        <p:spPr>
          <a:xfrm>
            <a:off x="701733" y="3924139"/>
            <a:ext cx="10788531" cy="461665"/>
          </a:xfrm>
          <a:prstGeom prst="rect">
            <a:avLst/>
          </a:prstGeom>
          <a:noFill/>
          <a:effectLst>
            <a:outerShdw blurRad="12700" dir="5400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IT" sz="2400" dirty="0">
                <a:solidFill>
                  <a:schemeClr val="bg1"/>
                </a:solidFill>
              </a:rPr>
              <a:t>Pessimi risultati perchè ROUGE non considera la semantica delle parole</a:t>
            </a:r>
          </a:p>
        </p:txBody>
      </p:sp>
    </p:spTree>
    <p:extLst>
      <p:ext uri="{BB962C8B-B14F-4D97-AF65-F5344CB8AC3E}">
        <p14:creationId xmlns:p14="http://schemas.microsoft.com/office/powerpoint/2010/main" val="153629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5D827D5-9087-41A7-AB61-783867F7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97" y="522071"/>
            <a:ext cx="4982629" cy="616067"/>
          </a:xfrm>
          <a:effectLst>
            <a:outerShdw blurRad="12700" dir="14400000">
              <a:srgbClr val="000000">
                <a:alpha val="60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IT" sz="3200" b="1" dirty="0">
                <a:solidFill>
                  <a:srgbClr val="16C6BC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Framework Utilizzato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5C8A94-1966-C188-96DD-76C14E0E6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1745" y="1115712"/>
            <a:ext cx="4785158" cy="1135476"/>
          </a:xfrm>
        </p:spPr>
        <p:txBody>
          <a:bodyPr/>
          <a:lstStyle/>
          <a:p>
            <a:endParaRPr lang="en-IT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IT" sz="2800" dirty="0"/>
              <a:t> </a:t>
            </a:r>
          </a:p>
        </p:txBody>
      </p:sp>
      <p:pic>
        <p:nvPicPr>
          <p:cNvPr id="19" name="Picture 18" descr="A logo with a cartoon character&#10;&#10;Description automatically generated with medium confidence">
            <a:extLst>
              <a:ext uri="{FF2B5EF4-FFF2-40B4-BE49-F238E27FC236}">
                <a16:creationId xmlns:a16="http://schemas.microsoft.com/office/drawing/2014/main" id="{A90E0872-36F8-CA8E-3525-51090664A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180" y="1299387"/>
            <a:ext cx="2438351" cy="93724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F8BC92B-D395-E115-ACFC-B301252A5569}"/>
              </a:ext>
            </a:extLst>
          </p:cNvPr>
          <p:cNvSpPr txBox="1"/>
          <p:nvPr/>
        </p:nvSpPr>
        <p:spPr>
          <a:xfrm rot="10800000" flipV="1">
            <a:off x="839450" y="3602192"/>
            <a:ext cx="5381467" cy="1754326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IT" sz="36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tems.py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IT" sz="36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ettings.py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IT" sz="36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eviews_spider.py</a:t>
            </a:r>
          </a:p>
        </p:txBody>
      </p:sp>
      <p:sp>
        <p:nvSpPr>
          <p:cNvPr id="23" name="Title 7">
            <a:extLst>
              <a:ext uri="{FF2B5EF4-FFF2-40B4-BE49-F238E27FC236}">
                <a16:creationId xmlns:a16="http://schemas.microsoft.com/office/drawing/2014/main" id="{77A5082E-3A0D-C20B-0F77-C86ECA90D249}"/>
              </a:ext>
            </a:extLst>
          </p:cNvPr>
          <p:cNvSpPr txBox="1">
            <a:spLocks/>
          </p:cNvSpPr>
          <p:nvPr/>
        </p:nvSpPr>
        <p:spPr>
          <a:xfrm>
            <a:off x="514097" y="2693895"/>
            <a:ext cx="4982629" cy="616067"/>
          </a:xfrm>
          <a:prstGeom prst="rect">
            <a:avLst/>
          </a:prstGeom>
          <a:effectLst>
            <a:outerShdw blurRad="127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T" sz="3600" b="1" dirty="0">
                <a:solidFill>
                  <a:srgbClr val="16C6BC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File Principali</a:t>
            </a:r>
          </a:p>
        </p:txBody>
      </p:sp>
      <p:sp>
        <p:nvSpPr>
          <p:cNvPr id="24" name="Title 7">
            <a:extLst>
              <a:ext uri="{FF2B5EF4-FFF2-40B4-BE49-F238E27FC236}">
                <a16:creationId xmlns:a16="http://schemas.microsoft.com/office/drawing/2014/main" id="{01FCFD4D-9F84-F23F-D778-0C4766B1B942}"/>
              </a:ext>
            </a:extLst>
          </p:cNvPr>
          <p:cNvSpPr txBox="1">
            <a:spLocks/>
          </p:cNvSpPr>
          <p:nvPr/>
        </p:nvSpPr>
        <p:spPr>
          <a:xfrm>
            <a:off x="6952690" y="539462"/>
            <a:ext cx="4765135" cy="616067"/>
          </a:xfrm>
          <a:prstGeom prst="rect">
            <a:avLst/>
          </a:prstGeom>
          <a:effectLst>
            <a:outerShdw blurRad="127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T" sz="3600" b="1" dirty="0">
                <a:solidFill>
                  <a:srgbClr val="16C6BC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Oggetto Recensione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FD748C-EC69-C518-419A-BFB9B328BA02}"/>
              </a:ext>
            </a:extLst>
          </p:cNvPr>
          <p:cNvSpPr txBox="1"/>
          <p:nvPr/>
        </p:nvSpPr>
        <p:spPr>
          <a:xfrm>
            <a:off x="6805535" y="1594972"/>
            <a:ext cx="4348183" cy="3668055"/>
          </a:xfrm>
          <a:prstGeom prst="rect">
            <a:avLst/>
          </a:prstGeom>
          <a:noFill/>
          <a:effectLst>
            <a:outerShdw blurRad="12700" dist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IT" sz="2400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uote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T" sz="2400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Review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T" sz="2400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Restaurant_name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T" sz="2400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Rating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T" sz="2400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Address</a:t>
            </a:r>
            <a:endParaRPr lang="en-IT" sz="1600" b="1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itle 7">
            <a:extLst>
              <a:ext uri="{FF2B5EF4-FFF2-40B4-BE49-F238E27FC236}">
                <a16:creationId xmlns:a16="http://schemas.microsoft.com/office/drawing/2014/main" id="{C4E97FCF-5A53-F75C-297B-C81150D17DBB}"/>
              </a:ext>
            </a:extLst>
          </p:cNvPr>
          <p:cNvSpPr txBox="1">
            <a:spLocks/>
          </p:cNvSpPr>
          <p:nvPr/>
        </p:nvSpPr>
        <p:spPr>
          <a:xfrm>
            <a:off x="7004366" y="522071"/>
            <a:ext cx="3925723" cy="616067"/>
          </a:xfrm>
          <a:prstGeom prst="rect">
            <a:avLst/>
          </a:prstGeom>
          <a:effectLst>
            <a:outerShdw blurRad="127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T" sz="3600" b="1" dirty="0">
                <a:solidFill>
                  <a:srgbClr val="16C6BC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Impostazioni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994791-6DC4-F724-1CB4-750707F0AAFD}"/>
              </a:ext>
            </a:extLst>
          </p:cNvPr>
          <p:cNvSpPr txBox="1"/>
          <p:nvPr/>
        </p:nvSpPr>
        <p:spPr>
          <a:xfrm>
            <a:off x="6805535" y="1499017"/>
            <a:ext cx="4547014" cy="3437223"/>
          </a:xfrm>
          <a:prstGeom prst="rect">
            <a:avLst/>
          </a:prstGeom>
          <a:noFill/>
          <a:effectLst>
            <a:outerShdw blurRad="12700" dist="12700" dir="5400000" algn="ctr" rotWithShape="0">
              <a:srgbClr val="000000">
                <a:alpha val="6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T" sz="2400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BOT_NAME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T" sz="2400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USER_AGENT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2400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CONCURRENT_REQUESTS </a:t>
            </a:r>
            <a:r>
              <a:rPr lang="en-IT" sz="1600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(50000)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T" sz="2400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DOWNLOAD_DELAY </a:t>
            </a:r>
            <a:r>
              <a:rPr lang="en-IT" sz="1400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(0,1)</a:t>
            </a:r>
            <a:endParaRPr lang="en-IT" sz="1600" b="1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146E8B-359E-A7D4-12B2-063509591FAF}"/>
              </a:ext>
            </a:extLst>
          </p:cNvPr>
          <p:cNvCxnSpPr/>
          <p:nvPr/>
        </p:nvCxnSpPr>
        <p:spPr>
          <a:xfrm>
            <a:off x="6240920" y="0"/>
            <a:ext cx="0" cy="6858000"/>
          </a:xfrm>
          <a:prstGeom prst="line">
            <a:avLst/>
          </a:prstGeom>
          <a:ln w="60325">
            <a:solidFill>
              <a:schemeClr val="bg2"/>
            </a:solidFill>
          </a:ln>
          <a:effectLst>
            <a:outerShdw blurRad="127000" dist="50800" dir="5400000" algn="ctr" rotWithShape="0">
              <a:srgbClr val="000000">
                <a:alpha val="43137"/>
              </a:srgbClr>
            </a:outerShdw>
            <a:softEdge rad="254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97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1" build="allAtOnce"/>
      <p:bldP spid="23" grpId="0"/>
      <p:bldP spid="24" grpId="0"/>
      <p:bldP spid="24" grpId="1"/>
      <p:bldP spid="25" grpId="0"/>
      <p:bldP spid="25" grpId="1"/>
      <p:bldP spid="26" grpId="0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CB05-9A50-99AA-D6AE-58AF614C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TESTING: BERTSCORE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32949A-3081-4B04-48C3-4E9CB1CEE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47" y="4967707"/>
            <a:ext cx="12077306" cy="15496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14082-425E-D175-732B-6AA98619387A}"/>
              </a:ext>
            </a:extLst>
          </p:cNvPr>
          <p:cNvSpPr txBox="1"/>
          <p:nvPr/>
        </p:nvSpPr>
        <p:spPr>
          <a:xfrm>
            <a:off x="810000" y="2456329"/>
            <a:ext cx="9455790" cy="1871282"/>
          </a:xfrm>
          <a:prstGeom prst="rect">
            <a:avLst/>
          </a:prstGeom>
          <a:noFill/>
          <a:effectLst>
            <a:outerShdw blurRad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IT" sz="2400" dirty="0">
                <a:solidFill>
                  <a:schemeClr val="bg1"/>
                </a:solidFill>
              </a:rPr>
              <a:t>BERTScore misura la similarità tra due frasi usando gli embedding di BERT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IT" sz="2400" dirty="0">
                <a:solidFill>
                  <a:schemeClr val="bg1"/>
                </a:solidFill>
              </a:rPr>
              <a:t>Permette di calcolare precision, recall e F1-score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IT" sz="2400" dirty="0">
                <a:solidFill>
                  <a:schemeClr val="bg1"/>
                </a:solidFill>
              </a:rPr>
              <a:t>F1-score medio: 0.8664</a:t>
            </a:r>
          </a:p>
        </p:txBody>
      </p:sp>
    </p:spTree>
    <p:extLst>
      <p:ext uri="{BB962C8B-B14F-4D97-AF65-F5344CB8AC3E}">
        <p14:creationId xmlns:p14="http://schemas.microsoft.com/office/powerpoint/2010/main" val="2482339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FEAB-8551-9748-7A6D-7B4F0A16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TESTING: CHATGPT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CE153-ACA9-3A77-A869-A03B4A479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76432"/>
            <a:ext cx="10554574" cy="3636511"/>
          </a:xfrm>
          <a:effectLst>
            <a:outerShdw blurRad="12700" dir="14400000">
              <a:srgbClr val="000000">
                <a:alpha val="40000"/>
              </a:srgbClr>
            </a:outerShdw>
          </a:effectLst>
        </p:spPr>
        <p:txBody>
          <a:bodyPr/>
          <a:lstStyle/>
          <a:p>
            <a:r>
              <a:rPr lang="en-IT" sz="2000" dirty="0">
                <a:solidFill>
                  <a:schemeClr val="bg1"/>
                </a:solidFill>
              </a:rPr>
              <a:t>RILEVANZA: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Selezione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delle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informazioni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salienti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dalla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sorgente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. La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sintesi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deve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contenere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solo le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informazioni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più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importanti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del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documento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originale</a:t>
            </a:r>
            <a:r>
              <a:rPr lang="en-IT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i="0" u="none" strike="noStrike" dirty="0">
                <a:solidFill>
                  <a:srgbClr val="000000"/>
                </a:solidFill>
                <a:effectLst/>
              </a:rPr>
              <a:t>COERENZA: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 Il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riassunto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deve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essere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ben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strutturato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organizzato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. Non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deve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essere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un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insieme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di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informazioni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ma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deve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costruire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un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discorso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coerente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partire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dalla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prima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frase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fino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all'ultima</a:t>
            </a:r>
            <a:endParaRPr lang="en-GB" sz="20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CONCORDANZA: Un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riassunto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, per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essere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concordante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con il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documento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originale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deve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riportare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solo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fatti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affermazioni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che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sono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contenute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esso</a:t>
            </a:r>
            <a:endParaRPr lang="en-GB" sz="20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SCORREVOLEZZA: La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qualità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del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riassunto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in termini di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grammatica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punteggiatura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scelta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delle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parole e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struttura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delle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</a:rPr>
              <a:t>frasi</a:t>
            </a:r>
            <a:endParaRPr lang="en-GB" sz="2000" b="0" i="0" u="none" strike="noStrike" dirty="0">
              <a:solidFill>
                <a:srgbClr val="000000"/>
              </a:solidFill>
              <a:effectLst/>
            </a:endParaRPr>
          </a:p>
          <a:p>
            <a:endParaRPr lang="en-IT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67379-AA23-A965-C6BC-25FB8E4912DE}"/>
              </a:ext>
            </a:extLst>
          </p:cNvPr>
          <p:cNvSpPr txBox="1"/>
          <p:nvPr/>
        </p:nvSpPr>
        <p:spPr>
          <a:xfrm>
            <a:off x="999241" y="2309567"/>
            <a:ext cx="9992413" cy="523220"/>
          </a:xfrm>
          <a:prstGeom prst="rect">
            <a:avLst/>
          </a:prstGeom>
          <a:noFill/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IT" sz="2800" dirty="0">
                <a:solidFill>
                  <a:schemeClr val="bg1"/>
                </a:solidFill>
              </a:rPr>
              <a:t>Un buon riassunto deve avere 4 caratteristiche:</a:t>
            </a:r>
          </a:p>
        </p:txBody>
      </p:sp>
    </p:spTree>
    <p:extLst>
      <p:ext uri="{BB962C8B-B14F-4D97-AF65-F5344CB8AC3E}">
        <p14:creationId xmlns:p14="http://schemas.microsoft.com/office/powerpoint/2010/main" val="2419063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2D06-2422-71ED-D928-8F392EEA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ESEMPIO:RILEVANZA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0BDD5-4FB1-1852-0947-6F0A1E065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24765"/>
            <a:ext cx="10554574" cy="4342900"/>
          </a:xfrm>
          <a:effectLst>
            <a:outerShdw blurRad="12700" dir="14400000">
              <a:srgbClr val="000000">
                <a:alpha val="40000"/>
              </a:srgbClr>
            </a:outerShdw>
          </a:effectLst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b="0" i="0" u="none" strike="noStrike" dirty="0">
                <a:solidFill>
                  <a:srgbClr val="0F0F0F"/>
                </a:solidFill>
                <a:effectLst/>
                <a:latin typeface="Söhne"/>
              </a:rPr>
              <a:t>I will be giving you an article and his respective summary to be evaluated based on the following metrics. </a:t>
            </a:r>
          </a:p>
          <a:p>
            <a:pPr marL="0" indent="0">
              <a:buNone/>
            </a:pPr>
            <a:r>
              <a:rPr lang="en-GB" sz="2400" b="0" i="0" u="none" strike="noStrike" dirty="0">
                <a:solidFill>
                  <a:srgbClr val="0F0F0F"/>
                </a:solidFill>
                <a:effectLst/>
                <a:latin typeface="Söhne"/>
              </a:rPr>
              <a:t>RELEVANCE: </a:t>
            </a:r>
          </a:p>
          <a:p>
            <a:pPr marL="0" indent="0">
              <a:buNone/>
            </a:pPr>
            <a:r>
              <a:rPr lang="en-GB" sz="2400" b="0" i="0" u="none" strike="noStrike" dirty="0">
                <a:solidFill>
                  <a:srgbClr val="0F0F0F"/>
                </a:solidFill>
                <a:effectLst/>
                <a:latin typeface="Söhne"/>
              </a:rPr>
              <a:t>selection of important content from the source. The summary should include only important information from the source document. </a:t>
            </a:r>
          </a:p>
          <a:p>
            <a:pPr marL="0" indent="0">
              <a:buNone/>
            </a:pPr>
            <a:r>
              <a:rPr lang="en-GB" sz="2400" b="0" i="0" u="none" strike="noStrike" dirty="0">
                <a:solidFill>
                  <a:srgbClr val="0F0F0F"/>
                </a:solidFill>
                <a:effectLst/>
                <a:latin typeface="Söhne"/>
              </a:rPr>
              <a:t>STEPS TO EVALUATE RELEVANCE: </a:t>
            </a:r>
          </a:p>
          <a:p>
            <a:pPr marL="457200" indent="-457200">
              <a:buAutoNum type="arabicPeriod"/>
            </a:pPr>
            <a:r>
              <a:rPr lang="en-GB" sz="2400" b="0" i="0" u="none" strike="noStrike" dirty="0">
                <a:solidFill>
                  <a:srgbClr val="0F0F0F"/>
                </a:solidFill>
                <a:effectLst/>
                <a:latin typeface="Söhne"/>
              </a:rPr>
              <a:t>Read the summary and the source document carefully. </a:t>
            </a:r>
          </a:p>
          <a:p>
            <a:pPr marL="457200" indent="-457200">
              <a:buAutoNum type="arabicPeriod"/>
            </a:pPr>
            <a:r>
              <a:rPr lang="en-GB" sz="2400" b="0" i="0" u="none" strike="noStrike" dirty="0">
                <a:solidFill>
                  <a:srgbClr val="0F0F0F"/>
                </a:solidFill>
                <a:effectLst/>
                <a:latin typeface="Söhne"/>
              </a:rPr>
              <a:t>Compare the summary to the source document and identify the main points of the article. </a:t>
            </a:r>
          </a:p>
          <a:p>
            <a:pPr marL="457200" indent="-457200">
              <a:buAutoNum type="arabicPeriod"/>
            </a:pPr>
            <a:r>
              <a:rPr lang="en-GB" sz="2400" b="0" i="0" u="none" strike="noStrike" dirty="0">
                <a:solidFill>
                  <a:srgbClr val="0F0F0F"/>
                </a:solidFill>
                <a:effectLst/>
                <a:latin typeface="Söhne"/>
              </a:rPr>
              <a:t>Assess how well the summary covers the main points of the article, and how much irrelevant or redundant information it contains. </a:t>
            </a:r>
          </a:p>
          <a:p>
            <a:pPr marL="457200" indent="-457200">
              <a:buAutoNum type="arabicPeriod"/>
            </a:pPr>
            <a:r>
              <a:rPr lang="en-GB" sz="2400" b="0" i="0" u="none" strike="noStrike" dirty="0">
                <a:solidFill>
                  <a:srgbClr val="0F0F0F"/>
                </a:solidFill>
                <a:effectLst/>
                <a:latin typeface="Söhne"/>
              </a:rPr>
              <a:t>Assign a relevance score from 1 to 5.</a:t>
            </a:r>
            <a:endParaRPr lang="en-IT" sz="2400" dirty="0"/>
          </a:p>
        </p:txBody>
      </p:sp>
    </p:spTree>
    <p:extLst>
      <p:ext uri="{BB962C8B-B14F-4D97-AF65-F5344CB8AC3E}">
        <p14:creationId xmlns:p14="http://schemas.microsoft.com/office/powerpoint/2010/main" val="4181412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898A-DCA4-3073-EE13-2ECA12ED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RISULTATI</a:t>
            </a:r>
          </a:p>
        </p:txBody>
      </p:sp>
      <p:pic>
        <p:nvPicPr>
          <p:cNvPr id="5" name="Picture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CE1FF32D-FEE6-B9B0-D4EC-5D93D5C43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7890"/>
            <a:ext cx="12182370" cy="243647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2E0958-CA16-11D5-C72E-0F78F3BF4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357" y="3088883"/>
            <a:ext cx="6391013" cy="9228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39D846-5BFF-65F0-A5C0-B662C4C0A454}"/>
              </a:ext>
            </a:extLst>
          </p:cNvPr>
          <p:cNvSpPr txBox="1"/>
          <p:nvPr/>
        </p:nvSpPr>
        <p:spPr>
          <a:xfrm>
            <a:off x="744943" y="2357654"/>
            <a:ext cx="10439076" cy="400110"/>
          </a:xfrm>
          <a:prstGeom prst="rect">
            <a:avLst/>
          </a:prstGeom>
          <a:noFill/>
          <a:effectLst>
            <a:outerShdw blurRad="12700" dir="5400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IT" sz="2000" dirty="0">
                <a:solidFill>
                  <a:schemeClr val="bg1"/>
                </a:solidFill>
              </a:rPr>
              <a:t>Come previsto buoni risultati in Concordanza e Scorrevolezza (riassunti estrattivi)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8EDC29-52C0-E1E2-255A-39016ECCA355}"/>
              </a:ext>
            </a:extLst>
          </p:cNvPr>
          <p:cNvSpPr txBox="1"/>
          <p:nvPr/>
        </p:nvSpPr>
        <p:spPr>
          <a:xfrm>
            <a:off x="744943" y="3196385"/>
            <a:ext cx="4573658" cy="707886"/>
          </a:xfrm>
          <a:prstGeom prst="rect">
            <a:avLst/>
          </a:prstGeom>
          <a:noFill/>
          <a:effectLst>
            <a:outerShdw blurRad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IT" sz="2000" dirty="0">
                <a:solidFill>
                  <a:schemeClr val="bg1"/>
                </a:solidFill>
              </a:rPr>
              <a:t>Maggiori difficoltà nella Rilevanza e Coerenza</a:t>
            </a:r>
          </a:p>
        </p:txBody>
      </p:sp>
    </p:spTree>
    <p:extLst>
      <p:ext uri="{BB962C8B-B14F-4D97-AF65-F5344CB8AC3E}">
        <p14:creationId xmlns:p14="http://schemas.microsoft.com/office/powerpoint/2010/main" val="411843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07181D-0A31-1750-AB03-55BDBE689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IT" sz="37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TRIPADVISOR</a:t>
            </a:r>
          </a:p>
        </p:txBody>
      </p:sp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2248A25A-DF02-E7F0-5D9A-B40259126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757677"/>
              </p:ext>
            </p:extLst>
          </p:nvPr>
        </p:nvGraphicFramePr>
        <p:xfrm>
          <a:off x="6008067" y="814101"/>
          <a:ext cx="5365218" cy="4900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95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EA288A-F9AB-05B5-B61E-0C2E43C45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EF1C65-2B89-2E64-AD19-676F6D15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RECENSIONI ESTRATTE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BDA01-14D3-584B-1D8B-7568F84E5717}"/>
              </a:ext>
            </a:extLst>
          </p:cNvPr>
          <p:cNvSpPr txBox="1"/>
          <p:nvPr/>
        </p:nvSpPr>
        <p:spPr>
          <a:xfrm>
            <a:off x="5798206" y="799111"/>
            <a:ext cx="5365218" cy="4900014"/>
          </a:xfrm>
          <a:prstGeom prst="rect">
            <a:avLst/>
          </a:prstGeom>
          <a:effectLst>
            <a:outerShdw blurRad="12700" dir="5400000" algn="ctr" rotWithShape="0">
              <a:srgbClr val="000000">
                <a:alpha val="43137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291465" indent="-291465">
              <a:lnSpc>
                <a:spcPct val="2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b="1" dirty="0"/>
              <a:t>251230</a:t>
            </a:r>
            <a:r>
              <a:rPr lang="en-US" sz="2000" dirty="0"/>
              <a:t> da 5 </a:t>
            </a:r>
            <a:r>
              <a:rPr lang="en-US" sz="2000" dirty="0" err="1"/>
              <a:t>stelle</a:t>
            </a:r>
            <a:endParaRPr lang="en-US" sz="2000" dirty="0"/>
          </a:p>
          <a:p>
            <a:pPr marL="291465" indent="-291465">
              <a:lnSpc>
                <a:spcPct val="2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b="1" dirty="0"/>
              <a:t>71013</a:t>
            </a:r>
            <a:r>
              <a:rPr lang="en-US" sz="2000" dirty="0"/>
              <a:t> da 4 </a:t>
            </a:r>
            <a:r>
              <a:rPr lang="en-US" sz="2000" dirty="0" err="1"/>
              <a:t>stelle</a:t>
            </a:r>
            <a:endParaRPr lang="en-US" sz="2000" dirty="0"/>
          </a:p>
          <a:p>
            <a:pPr marL="291465" indent="-291465">
              <a:lnSpc>
                <a:spcPct val="2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b="1" dirty="0"/>
              <a:t>18596</a:t>
            </a:r>
            <a:r>
              <a:rPr lang="en-US" sz="2000" dirty="0"/>
              <a:t> da 3 </a:t>
            </a:r>
            <a:r>
              <a:rPr lang="en-US" sz="2000" dirty="0" err="1"/>
              <a:t>stelle</a:t>
            </a:r>
            <a:endParaRPr lang="en-US" sz="2000" dirty="0"/>
          </a:p>
          <a:p>
            <a:pPr marL="291465" indent="-291465">
              <a:lnSpc>
                <a:spcPct val="2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b="1" dirty="0"/>
              <a:t>7893</a:t>
            </a:r>
            <a:r>
              <a:rPr lang="en-US" sz="2000" dirty="0"/>
              <a:t> da 2 </a:t>
            </a:r>
            <a:r>
              <a:rPr lang="en-US" sz="2000" dirty="0" err="1"/>
              <a:t>stelle</a:t>
            </a:r>
            <a:endParaRPr lang="en-US" sz="2000" dirty="0"/>
          </a:p>
          <a:p>
            <a:pPr marL="291465" indent="-291465">
              <a:lnSpc>
                <a:spcPct val="2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b="1" dirty="0"/>
              <a:t>6379</a:t>
            </a:r>
            <a:r>
              <a:rPr lang="en-US" sz="2000" dirty="0"/>
              <a:t> da 1 stella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2C4244E-A17C-AD1F-CF43-7BF0AD71772D}"/>
              </a:ext>
            </a:extLst>
          </p:cNvPr>
          <p:cNvSpPr/>
          <p:nvPr/>
        </p:nvSpPr>
        <p:spPr>
          <a:xfrm>
            <a:off x="8560667" y="3123935"/>
            <a:ext cx="781639" cy="305064"/>
          </a:xfrm>
          <a:prstGeom prst="rightArrow">
            <a:avLst>
              <a:gd name="adj1" fmla="val 34548"/>
              <a:gd name="adj2" fmla="val 1066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A9092-7B9F-5A42-6F5D-335C1D499E50}"/>
              </a:ext>
            </a:extLst>
          </p:cNvPr>
          <p:cNvSpPr txBox="1"/>
          <p:nvPr/>
        </p:nvSpPr>
        <p:spPr>
          <a:xfrm>
            <a:off x="9366727" y="2662162"/>
            <a:ext cx="2444901" cy="1173911"/>
          </a:xfrm>
          <a:prstGeom prst="rect">
            <a:avLst/>
          </a:prstGeom>
          <a:noFill/>
          <a:effectLst>
            <a:outerShdw blurRad="12700" dir="5400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 defTabSz="466344">
              <a:spcAft>
                <a:spcPts val="600"/>
              </a:spcAft>
            </a:pPr>
            <a:r>
              <a:rPr lang="en-IT" sz="326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Dataset </a:t>
            </a:r>
          </a:p>
          <a:p>
            <a:pPr algn="ctr" defTabSz="466344">
              <a:spcAft>
                <a:spcPts val="600"/>
              </a:spcAft>
            </a:pPr>
            <a:r>
              <a:rPr lang="en-IT" sz="3264" b="1" dirty="0"/>
              <a:t>S</a:t>
            </a:r>
            <a:r>
              <a:rPr lang="en-IT" sz="326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bilanciato</a:t>
            </a:r>
            <a:endParaRPr lang="en-IT" sz="3200" b="1" dirty="0"/>
          </a:p>
        </p:txBody>
      </p:sp>
    </p:spTree>
    <p:extLst>
      <p:ext uri="{BB962C8B-B14F-4D97-AF65-F5344CB8AC3E}">
        <p14:creationId xmlns:p14="http://schemas.microsoft.com/office/powerpoint/2010/main" val="4199595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T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B478F-E33F-66FC-C89E-8DA9B7E5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QUANDOO</a:t>
            </a:r>
          </a:p>
        </p:txBody>
      </p:sp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2E8D3B05-EC6D-C01B-95AC-0C5710785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781780"/>
              </p:ext>
            </p:extLst>
          </p:nvPr>
        </p:nvGraphicFramePr>
        <p:xfrm>
          <a:off x="6008068" y="884420"/>
          <a:ext cx="5365218" cy="5201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2622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4007D0-9408-2E61-1815-93583EE60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DE4E205-8DFB-687A-41BF-3E9895A37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8D342F6-DC26-6ED8-02CD-E1E569590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B2C034-5487-E46D-1F3B-B971CC7C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RECENSIONI ESTRATTE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7C3BC-C02D-9B38-74FC-075DD21DE61C}"/>
              </a:ext>
            </a:extLst>
          </p:cNvPr>
          <p:cNvSpPr txBox="1"/>
          <p:nvPr/>
        </p:nvSpPr>
        <p:spPr>
          <a:xfrm>
            <a:off x="6635450" y="799111"/>
            <a:ext cx="2793363" cy="4900014"/>
          </a:xfrm>
          <a:prstGeom prst="rect">
            <a:avLst/>
          </a:prstGeom>
          <a:effectLst>
            <a:outerShdw blurRad="127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291465" indent="-291465">
              <a:lnSpc>
                <a:spcPct val="2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b="1" dirty="0"/>
              <a:t>3383</a:t>
            </a:r>
            <a:r>
              <a:rPr lang="en-US" sz="2000" dirty="0"/>
              <a:t> da 5 </a:t>
            </a:r>
            <a:r>
              <a:rPr lang="en-US" sz="2000" dirty="0" err="1"/>
              <a:t>stelle</a:t>
            </a:r>
            <a:endParaRPr lang="en-US" sz="2000" dirty="0"/>
          </a:p>
          <a:p>
            <a:pPr marL="291465" indent="-291465">
              <a:lnSpc>
                <a:spcPct val="2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b="1" dirty="0"/>
              <a:t>3584</a:t>
            </a:r>
            <a:r>
              <a:rPr lang="en-US" sz="2000" dirty="0"/>
              <a:t> da 4 </a:t>
            </a:r>
            <a:r>
              <a:rPr lang="en-US" sz="2000" dirty="0" err="1"/>
              <a:t>stelle</a:t>
            </a:r>
            <a:endParaRPr lang="en-US" sz="2000" dirty="0"/>
          </a:p>
          <a:p>
            <a:pPr marL="291465" indent="-291465">
              <a:lnSpc>
                <a:spcPct val="2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b="1" dirty="0"/>
              <a:t>2183</a:t>
            </a:r>
            <a:r>
              <a:rPr lang="en-US" sz="2000" dirty="0"/>
              <a:t> da 3 </a:t>
            </a:r>
            <a:r>
              <a:rPr lang="en-US" sz="2000" dirty="0" err="1"/>
              <a:t>stelle</a:t>
            </a:r>
            <a:endParaRPr lang="en-US" sz="2000" dirty="0"/>
          </a:p>
          <a:p>
            <a:pPr marL="291465" indent="-291465">
              <a:lnSpc>
                <a:spcPct val="2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b="1" dirty="0"/>
              <a:t>241</a:t>
            </a:r>
            <a:r>
              <a:rPr lang="en-US" sz="2000" dirty="0"/>
              <a:t> da 2 </a:t>
            </a:r>
            <a:r>
              <a:rPr lang="en-US" sz="2000" dirty="0" err="1"/>
              <a:t>stelle</a:t>
            </a:r>
            <a:endParaRPr lang="en-US" sz="2000" dirty="0"/>
          </a:p>
          <a:p>
            <a:pPr marL="291465" indent="-291465">
              <a:lnSpc>
                <a:spcPct val="2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b="1" dirty="0"/>
              <a:t>145</a:t>
            </a:r>
            <a:r>
              <a:rPr lang="en-US" sz="2000" dirty="0"/>
              <a:t> da 1 stella</a:t>
            </a:r>
          </a:p>
        </p:txBody>
      </p:sp>
    </p:spTree>
    <p:extLst>
      <p:ext uri="{BB962C8B-B14F-4D97-AF65-F5344CB8AC3E}">
        <p14:creationId xmlns:p14="http://schemas.microsoft.com/office/powerpoint/2010/main" val="873040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479EB3-B658-0F8D-6E59-F9BE8928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96FEAF3F-9D3E-66EE-A2AA-9D7CE6B9D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T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7C6D0A-D4D0-154E-1E04-037595A41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A0DDE2C-F64C-C6BE-C91A-E3B90CE9D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A5C86-73A3-C9D3-ED5B-E1F95FB9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871" y="1734855"/>
            <a:ext cx="1528879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YELP</a:t>
            </a:r>
          </a:p>
        </p:txBody>
      </p:sp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8A802284-C1A1-70D9-1FEC-18A37F7216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3865873"/>
              </p:ext>
            </p:extLst>
          </p:nvPr>
        </p:nvGraphicFramePr>
        <p:xfrm>
          <a:off x="6008068" y="884420"/>
          <a:ext cx="5365218" cy="5201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198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8C8114-0146-C224-363D-9E8ED867D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44E0D39-0D54-214A-D7C2-542377F2A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3423D41-2E60-D4E8-8975-BA27C5406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0E2760-2520-CAFA-BA78-1F2E2176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RECENSIONI ESTRATTE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6D2E0-23E2-CDE7-02AC-6EBAA1B89619}"/>
              </a:ext>
            </a:extLst>
          </p:cNvPr>
          <p:cNvSpPr txBox="1"/>
          <p:nvPr/>
        </p:nvSpPr>
        <p:spPr>
          <a:xfrm>
            <a:off x="6947843" y="2182209"/>
            <a:ext cx="2793363" cy="2836004"/>
          </a:xfrm>
          <a:prstGeom prst="rect">
            <a:avLst/>
          </a:prstGeom>
          <a:effectLst>
            <a:outerShdw blurRad="12700" dir="5400000" algn="ctr" rotWithShape="0">
              <a:srgbClr val="000000">
                <a:alpha val="43137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291465" indent="-291465">
              <a:lnSpc>
                <a:spcPct val="2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b="1" dirty="0"/>
              <a:t>371</a:t>
            </a:r>
            <a:r>
              <a:rPr lang="en-US" sz="2000" dirty="0"/>
              <a:t> da 4 </a:t>
            </a:r>
            <a:r>
              <a:rPr lang="en-US" sz="2000" dirty="0" err="1"/>
              <a:t>stelle</a:t>
            </a:r>
            <a:endParaRPr lang="en-US" sz="2000" dirty="0"/>
          </a:p>
          <a:p>
            <a:pPr marL="291465" indent="-291465">
              <a:lnSpc>
                <a:spcPct val="2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b="1" dirty="0"/>
              <a:t>50</a:t>
            </a:r>
            <a:r>
              <a:rPr lang="en-US" sz="2000" dirty="0"/>
              <a:t> da 3 </a:t>
            </a:r>
            <a:r>
              <a:rPr lang="en-US" sz="2000" dirty="0" err="1"/>
              <a:t>stelle</a:t>
            </a:r>
            <a:endParaRPr lang="en-US" sz="2000" dirty="0"/>
          </a:p>
          <a:p>
            <a:pPr marL="291465" indent="-291465">
              <a:lnSpc>
                <a:spcPct val="2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b="1" dirty="0"/>
              <a:t>7</a:t>
            </a:r>
            <a:r>
              <a:rPr lang="en-US" sz="2000" dirty="0"/>
              <a:t> da 2 </a:t>
            </a:r>
            <a:r>
              <a:rPr lang="en-US" sz="2000" dirty="0" err="1"/>
              <a:t>stelle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EB912-453D-FA81-E77E-D249D498A9A3}"/>
              </a:ext>
            </a:extLst>
          </p:cNvPr>
          <p:cNvSpPr txBox="1"/>
          <p:nvPr/>
        </p:nvSpPr>
        <p:spPr>
          <a:xfrm>
            <a:off x="6003658" y="764499"/>
            <a:ext cx="4367134" cy="830997"/>
          </a:xfrm>
          <a:prstGeom prst="rect">
            <a:avLst/>
          </a:prstGeom>
          <a:noFill/>
          <a:effectLst>
            <a:outerShdw blurRad="127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Scraper riconosciuto come bot,</a:t>
            </a:r>
          </a:p>
          <a:p>
            <a:pPr algn="ctr"/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ichieste http interrotte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88540F85-8A31-A6D3-599D-ED991EC87CFC}"/>
              </a:ext>
            </a:extLst>
          </p:cNvPr>
          <p:cNvSpPr/>
          <p:nvPr/>
        </p:nvSpPr>
        <p:spPr>
          <a:xfrm>
            <a:off x="7992255" y="1880404"/>
            <a:ext cx="284813" cy="6036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34447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1_Quotable">
  <a:themeElements>
    <a:clrScheme name="Custom 1 1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FFA3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{A38AB653-E553-8A49-9AC8-2958251E8F4C}tf10001072</Template>
  <TotalTime>1021</TotalTime>
  <Words>1081</Words>
  <Application>Microsoft Macintosh PowerPoint</Application>
  <PresentationFormat>Widescreen</PresentationFormat>
  <Paragraphs>194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Calibri Light</vt:lpstr>
      <vt:lpstr>Century Gothic</vt:lpstr>
      <vt:lpstr>Söhne</vt:lpstr>
      <vt:lpstr>Tahoma</vt:lpstr>
      <vt:lpstr>Wingdings 2</vt:lpstr>
      <vt:lpstr>Quotable</vt:lpstr>
      <vt:lpstr>1_Quotable</vt:lpstr>
      <vt:lpstr>Office Theme</vt:lpstr>
      <vt:lpstr>2_Quotable</vt:lpstr>
      <vt:lpstr>PowerPoint Presentation</vt:lpstr>
      <vt:lpstr>SISTEMI INTELLIGENTI</vt:lpstr>
      <vt:lpstr>Framework Utilizzato</vt:lpstr>
      <vt:lpstr>TRIPADVISOR</vt:lpstr>
      <vt:lpstr>RECENSIONI ESTRATTE</vt:lpstr>
      <vt:lpstr>QUANDOO</vt:lpstr>
      <vt:lpstr>RECENSIONI ESTRATTE</vt:lpstr>
      <vt:lpstr>YELP</vt:lpstr>
      <vt:lpstr>RECENSIONI ESTRATTE</vt:lpstr>
      <vt:lpstr>MACHINE LEARNING</vt:lpstr>
      <vt:lpstr>BILANCIAMENTO DATASET</vt:lpstr>
      <vt:lpstr>RANDOM FOREST CLASSIFIER</vt:lpstr>
      <vt:lpstr>NAIVE BAYES CLASSIFIER</vt:lpstr>
      <vt:lpstr>TESTING</vt:lpstr>
      <vt:lpstr>TEXT PROCESSING</vt:lpstr>
      <vt:lpstr>PowerPoint Presentation</vt:lpstr>
      <vt:lpstr>PowerPoint Presentation</vt:lpstr>
      <vt:lpstr>TRAINING</vt:lpstr>
      <vt:lpstr>PARAMETRI RANDOM FOREST</vt:lpstr>
      <vt:lpstr>TESTING RANDOM FOREST</vt:lpstr>
      <vt:lpstr>PowerPoint Presentation</vt:lpstr>
      <vt:lpstr>TESTING NAIVE BAYES</vt:lpstr>
      <vt:lpstr>PowerPoint Presentation</vt:lpstr>
      <vt:lpstr>DEEP LEARNING</vt:lpstr>
      <vt:lpstr>BERT</vt:lpstr>
      <vt:lpstr>MASKED LANGUAGE MODEL (MLM)</vt:lpstr>
      <vt:lpstr>NEXT SENTENCE PREDICTION</vt:lpstr>
      <vt:lpstr>TESTING</vt:lpstr>
      <vt:lpstr>TESTING: ROUGE</vt:lpstr>
      <vt:lpstr>TESTING: BERTSCORE</vt:lpstr>
      <vt:lpstr>TESTING: CHATGPT</vt:lpstr>
      <vt:lpstr>ESEMPIO:RILEVANZA</vt:lpstr>
      <vt:lpstr>RISULTATI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MAURIZIO BRINI</dc:creator>
  <cp:lastModifiedBy>MAURIZIO BRINI</cp:lastModifiedBy>
  <cp:revision>5</cp:revision>
  <dcterms:created xsi:type="dcterms:W3CDTF">2024-01-23T09:54:12Z</dcterms:created>
  <dcterms:modified xsi:type="dcterms:W3CDTF">2024-02-26T17:45:39Z</dcterms:modified>
</cp:coreProperties>
</file>