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1537" r:id="rId2"/>
    <p:sldId id="1530" r:id="rId3"/>
    <p:sldId id="1516" r:id="rId4"/>
    <p:sldId id="1536" r:id="rId5"/>
    <p:sldId id="1535" r:id="rId6"/>
    <p:sldId id="1533" r:id="rId7"/>
    <p:sldId id="1534" r:id="rId8"/>
    <p:sldId id="1531" r:id="rId9"/>
    <p:sldId id="1527" r:id="rId10"/>
    <p:sldId id="1529" r:id="rId11"/>
    <p:sldId id="1528" r:id="rId12"/>
    <p:sldId id="1526" r:id="rId13"/>
    <p:sldId id="1532" r:id="rId14"/>
  </p:sldIdLst>
  <p:sldSz cx="170688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09C7B"/>
    <a:srgbClr val="F7B799"/>
    <a:srgbClr val="FBE3D4"/>
    <a:srgbClr val="F9F0EB"/>
    <a:srgbClr val="A7D0E4"/>
    <a:srgbClr val="EDF2F5"/>
    <a:srgbClr val="DBEAF2"/>
    <a:srgbClr val="FBD0B9"/>
    <a:srgbClr val="F4A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6357" autoAdjust="0"/>
  </p:normalViewPr>
  <p:slideViewPr>
    <p:cSldViewPr>
      <p:cViewPr>
        <p:scale>
          <a:sx n="91" d="100"/>
          <a:sy n="91" d="100"/>
        </p:scale>
        <p:origin x="-1074" y="66"/>
      </p:cViewPr>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571308"/>
            <a:ext cx="1280160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2133600" y="5042853"/>
            <a:ext cx="128016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47310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89280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214860" y="511175"/>
            <a:ext cx="3680460"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3480" y="511175"/>
            <a:ext cx="10828020"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3838174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7068800" cy="1226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523" dirty="0">
              <a:latin typeface="Times New Roman" panose="02020603050405020304" pitchFamily="18" charset="0"/>
              <a:cs typeface="Times New Roman" panose="02020603050405020304" pitchFamily="18" charset="0"/>
            </a:endParaRPr>
          </a:p>
        </p:txBody>
      </p:sp>
      <p:sp>
        <p:nvSpPr>
          <p:cNvPr id="2" name="Datumsplatzhalt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04/05/2020</a:t>
            </a:r>
            <a:endParaRPr lang="en-GB" dirty="0"/>
          </a:p>
        </p:txBody>
      </p:sp>
      <p:sp>
        <p:nvSpPr>
          <p:cNvPr id="3" name="Fußzeilenplatzhalt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GB"/>
              <a:t>Maurice F. Huguenin</a:t>
            </a:r>
            <a:endParaRPr lang="en-GB" dirty="0"/>
          </a:p>
        </p:txBody>
      </p:sp>
      <p:sp>
        <p:nvSpPr>
          <p:cNvPr id="4" name="Foliennummernplatzhalt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6C6AE60A-B69C-4790-82F7-3882EDF23186}" type="slidenum">
              <a:rPr lang="en-GB" smtClean="0"/>
              <a:pPr/>
              <a:t>‹#›</a:t>
            </a:fld>
            <a:endParaRPr lang="en-GB" dirty="0"/>
          </a:p>
        </p:txBody>
      </p:sp>
    </p:spTree>
    <p:extLst>
      <p:ext uri="{BB962C8B-B14F-4D97-AF65-F5344CB8AC3E}">
        <p14:creationId xmlns:p14="http://schemas.microsoft.com/office/powerpoint/2010/main" val="17612639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CA30F5-2B37-4E18-8DC1-4FAE960A040A}"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30013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64590" y="2393634"/>
            <a:ext cx="1472184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1164590" y="6425249"/>
            <a:ext cx="14721840" cy="2100262"/>
          </a:xfrm>
        </p:spPr>
        <p:txBody>
          <a:bodyPr/>
          <a:lstStyle>
            <a:lvl1pPr marL="0" indent="0">
              <a:buNone/>
              <a:defRPr sz="3360">
                <a:solidFill>
                  <a:schemeClr val="tx1">
                    <a:tint val="75000"/>
                  </a:schemeClr>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CA30F5-2B37-4E18-8DC1-4FAE960A040A}" type="datetimeFigureOut">
              <a:rPr lang="en-GB" smtClean="0"/>
              <a:t>19/04/2023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35522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73480" y="2555875"/>
            <a:ext cx="725424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641080" y="2555875"/>
            <a:ext cx="725424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CA30F5-2B37-4E18-8DC1-4FAE960A040A}"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96858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75703" y="511176"/>
            <a:ext cx="1472184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75704" y="2353628"/>
            <a:ext cx="7220902"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1175704" y="3507105"/>
            <a:ext cx="7220902"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641080" y="2353628"/>
            <a:ext cx="7256463"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8641080" y="3507105"/>
            <a:ext cx="7256463"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CA30F5-2B37-4E18-8DC1-4FAE960A040A}" type="datetimeFigureOut">
              <a:rPr lang="en-GB" smtClean="0"/>
              <a:t>19/04/2023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393637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CA30F5-2B37-4E18-8DC1-4FAE960A040A}" type="datetimeFigureOut">
              <a:rPr lang="en-GB" smtClean="0"/>
              <a:t>19/04/2023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421275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A30F5-2B37-4E18-8DC1-4FAE960A040A}" type="datetimeFigureOut">
              <a:rPr lang="en-GB" smtClean="0"/>
              <a:t>19/04/2023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332307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5704" y="640080"/>
            <a:ext cx="5505132"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7256463" y="1382396"/>
            <a:ext cx="864108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5704" y="2880360"/>
            <a:ext cx="550513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8CA30F5-2B37-4E18-8DC1-4FAE960A040A}"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406537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5704" y="640080"/>
            <a:ext cx="5505132"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256463" y="1382396"/>
            <a:ext cx="864108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1175704" y="2880360"/>
            <a:ext cx="550513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B8CA30F5-2B37-4E18-8DC1-4FAE960A040A}" type="datetimeFigureOut">
              <a:rPr lang="en-GB" smtClean="0"/>
              <a:t>19/04/2023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A92405-2B26-4961-8DF9-2516F491D1FE}" type="slidenum">
              <a:rPr lang="en-GB" smtClean="0"/>
              <a:t>‹#›</a:t>
            </a:fld>
            <a:endParaRPr lang="en-GB"/>
          </a:p>
        </p:txBody>
      </p:sp>
    </p:spTree>
    <p:extLst>
      <p:ext uri="{BB962C8B-B14F-4D97-AF65-F5344CB8AC3E}">
        <p14:creationId xmlns:p14="http://schemas.microsoft.com/office/powerpoint/2010/main" val="293392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73480" y="511176"/>
            <a:ext cx="1472184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3480" y="2555875"/>
            <a:ext cx="1472184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73480" y="8898891"/>
            <a:ext cx="384048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8CA30F5-2B37-4E18-8DC1-4FAE960A040A}" type="datetimeFigureOut">
              <a:rPr lang="en-GB" smtClean="0"/>
              <a:t>19/04/2023</a:t>
            </a:fld>
            <a:endParaRPr lang="en-GB"/>
          </a:p>
        </p:txBody>
      </p:sp>
      <p:sp>
        <p:nvSpPr>
          <p:cNvPr id="5" name="Footer Placeholder 4"/>
          <p:cNvSpPr>
            <a:spLocks noGrp="1"/>
          </p:cNvSpPr>
          <p:nvPr>
            <p:ph type="ftr" sz="quarter" idx="3"/>
          </p:nvPr>
        </p:nvSpPr>
        <p:spPr>
          <a:xfrm>
            <a:off x="5654040" y="8898891"/>
            <a:ext cx="576072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054840" y="8898891"/>
            <a:ext cx="384048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46A92405-2B26-4961-8DF9-2516F491D1FE}" type="slidenum">
              <a:rPr lang="en-GB" smtClean="0"/>
              <a:t>‹#›</a:t>
            </a:fld>
            <a:endParaRPr lang="en-GB"/>
          </a:p>
        </p:txBody>
      </p:sp>
    </p:spTree>
    <p:extLst>
      <p:ext uri="{BB962C8B-B14F-4D97-AF65-F5344CB8AC3E}">
        <p14:creationId xmlns:p14="http://schemas.microsoft.com/office/powerpoint/2010/main" val="16502260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latin typeface="Helvetica" panose="020B0604020202020204" pitchFamily="34" charset="0"/>
              <a:cs typeface="Helvetica" panose="020B0604020202020204" pitchFamily="34" charset="0"/>
            </a:endParaRPr>
          </a:p>
        </p:txBody>
      </p:sp>
      <p:sp>
        <p:nvSpPr>
          <p:cNvPr id="29" name="Rectangle 28">
            <a:extLst>
              <a:ext uri="{FF2B5EF4-FFF2-40B4-BE49-F238E27FC236}">
                <a16:creationId xmlns:a16="http://schemas.microsoft.com/office/drawing/2014/main" id="{C853A199-43EB-7CE0-12DC-28556C94B70F}"/>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sp>
        <p:nvSpPr>
          <p:cNvPr id="34" name="Rectangle 33">
            <a:extLst>
              <a:ext uri="{FF2B5EF4-FFF2-40B4-BE49-F238E27FC236}">
                <a16:creationId xmlns:a16="http://schemas.microsoft.com/office/drawing/2014/main" id="{FEE44F8F-6767-E81E-2178-43DDA3043B2A}"/>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b="1" dirty="0">
                <a:solidFill>
                  <a:srgbClr val="000000"/>
                </a:solidFill>
                <a:latin typeface="Helvetica" panose="020B0604020202020204" pitchFamily="34" charset="0"/>
                <a:cs typeface="Helvetica" panose="020B0604020202020204" pitchFamily="34" charset="0"/>
              </a:rPr>
              <a:t>El Niño</a:t>
            </a:r>
            <a:endParaRPr lang="en-GB" sz="2800" b="1" dirty="0">
              <a:solidFill>
                <a:srgbClr val="000000"/>
              </a:solidFill>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b="1" dirty="0">
                <a:solidFill>
                  <a:srgbClr val="000000"/>
                </a:solidFill>
                <a:latin typeface="Helvetica" panose="020B0604020202020204" pitchFamily="34" charset="0"/>
                <a:cs typeface="Helvetica" panose="020B0604020202020204" pitchFamily="34" charset="0"/>
              </a:rPr>
              <a:t>La Niña</a:t>
            </a:r>
            <a:endParaRPr lang="en-GB" sz="2800" b="1" dirty="0">
              <a:solidFill>
                <a:srgbClr val="000000"/>
              </a:solidFill>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solidFill>
                  <a:srgbClr val="000000"/>
                </a:solidFill>
                <a:latin typeface="Helvetica" panose="020B0604020202020204" pitchFamily="34" charset="0"/>
                <a:cs typeface="Helvetica" panose="020B0604020202020204" pitchFamily="34" charset="0"/>
              </a:rPr>
              <a:t>a</a:t>
            </a:r>
            <a:endParaRPr lang="en-GB" sz="2400" b="1" dirty="0">
              <a:solidFill>
                <a:srgbClr val="000000"/>
              </a:solidFill>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solidFill>
                  <a:srgbClr val="000000"/>
                </a:solidFill>
                <a:latin typeface="Helvetica" panose="020B0604020202020204" pitchFamily="34" charset="0"/>
                <a:cs typeface="Helvetica" panose="020B0604020202020204" pitchFamily="34" charset="0"/>
              </a:rPr>
              <a:t>b</a:t>
            </a:r>
            <a:endParaRPr lang="en-GB" sz="2400" b="1" dirty="0">
              <a:solidFill>
                <a:srgbClr val="000000"/>
              </a:solidFill>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6067184" y="1118026"/>
            <a:ext cx="2003687" cy="584775"/>
          </a:xfrm>
          <a:prstGeom prst="rect">
            <a:avLst/>
          </a:prstGeom>
          <a:noFill/>
        </p:spPr>
        <p:txBody>
          <a:bodyPr wrap="square" rtlCol="0">
            <a:spAutoFit/>
          </a:bodyPr>
          <a:lstStyle/>
          <a:p>
            <a:pPr algn="ctr"/>
            <a:r>
              <a:rPr lang="de-CH" sz="1600" dirty="0">
                <a:solidFill>
                  <a:srgbClr val="000000"/>
                </a:solidFill>
                <a:latin typeface="Helvetica" panose="020B0604020202020204" pitchFamily="34" charset="0"/>
                <a:cs typeface="Helvetica" panose="020B0604020202020204" pitchFamily="34" charset="0"/>
              </a:rPr>
              <a:t>Weaker Amundsen</a:t>
            </a:r>
          </a:p>
          <a:p>
            <a:pPr algn="ctr"/>
            <a:r>
              <a:rPr lang="de-CH" sz="1600" dirty="0">
                <a:solidFill>
                  <a:srgbClr val="000000"/>
                </a:solidFill>
                <a:latin typeface="Helvetica" panose="020B0604020202020204" pitchFamily="34" charset="0"/>
                <a:cs typeface="Helvetica" panose="020B0604020202020204" pitchFamily="34" charset="0"/>
              </a:rPr>
              <a:t>Sea Low</a:t>
            </a:r>
            <a:endParaRPr lang="en-GB" sz="1600" dirty="0">
              <a:solidFill>
                <a:srgbClr val="000000"/>
              </a:solidFill>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2932225"/>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2932226"/>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2932698"/>
            <a:ext cx="283755"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595600"/>
            <a:ext cx="2049266" cy="338554"/>
          </a:xfrm>
          <a:prstGeom prst="rect">
            <a:avLst/>
          </a:prstGeom>
          <a:noFill/>
        </p:spPr>
        <p:txBody>
          <a:bodyPr wrap="square" rtlCol="0">
            <a:spAutoFit/>
          </a:bodyPr>
          <a:lstStyle/>
          <a:p>
            <a:r>
              <a:rPr lang="de-CH" sz="1600" dirty="0">
                <a:solidFill>
                  <a:srgbClr val="000000"/>
                </a:solidFill>
                <a:latin typeface="Helvetica" panose="020B0604020202020204" pitchFamily="34" charset="0"/>
                <a:cs typeface="Helvetica" panose="020B0604020202020204" pitchFamily="34" charset="0"/>
              </a:rPr>
              <a:t>Less sea ice</a:t>
            </a:r>
            <a:endParaRPr lang="en-GB" sz="1600" dirty="0">
              <a:solidFill>
                <a:srgbClr val="000000"/>
              </a:solidFill>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1625124" y="3497720"/>
            <a:ext cx="2635155" cy="584775"/>
          </a:xfrm>
          <a:prstGeom prst="rect">
            <a:avLst/>
          </a:prstGeom>
          <a:noFill/>
        </p:spPr>
        <p:txBody>
          <a:bodyPr wrap="square" rtlCol="0">
            <a:spAutoFit/>
          </a:bodyPr>
          <a:lstStyle/>
          <a:p>
            <a:pPr algn="ctr"/>
            <a:r>
              <a:rPr lang="de-CH" sz="1600" dirty="0">
                <a:solidFill>
                  <a:srgbClr val="000000"/>
                </a:solidFill>
                <a:latin typeface="Helvetica" panose="020B0604020202020204" pitchFamily="34" charset="0"/>
                <a:cs typeface="Helvetica" panose="020B0604020202020204" pitchFamily="34" charset="0"/>
              </a:rPr>
              <a:t>Warm Circumpolar Deep Water on the shelf</a:t>
            </a:r>
            <a:endParaRPr lang="en-GB" sz="1600" dirty="0">
              <a:solidFill>
                <a:srgbClr val="000000"/>
              </a:solidFill>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4662326" y="2460600"/>
            <a:ext cx="1832027" cy="584775"/>
          </a:xfrm>
          <a:prstGeom prst="rect">
            <a:avLst/>
          </a:prstGeom>
          <a:noFill/>
        </p:spPr>
        <p:txBody>
          <a:bodyPr wrap="square" rtlCol="0">
            <a:spAutoFit/>
          </a:bodyPr>
          <a:lstStyle/>
          <a:p>
            <a:pPr algn="r"/>
            <a:r>
              <a:rPr lang="de-CH" sz="1600" dirty="0">
                <a:solidFill>
                  <a:srgbClr val="000000"/>
                </a:solidFill>
                <a:latin typeface="Helvetica" panose="020B0604020202020204" pitchFamily="34" charset="0"/>
                <a:cs typeface="Helvetica" panose="020B0604020202020204" pitchFamily="34" charset="0"/>
              </a:rPr>
              <a:t>Less poleward </a:t>
            </a:r>
            <a:br>
              <a:rPr lang="de-CH" sz="1600" dirty="0">
                <a:solidFill>
                  <a:srgbClr val="000000"/>
                </a:solidFill>
                <a:latin typeface="Helvetica" panose="020B0604020202020204" pitchFamily="34" charset="0"/>
                <a:cs typeface="Helvetica" panose="020B0604020202020204" pitchFamily="34" charset="0"/>
              </a:rPr>
            </a:br>
            <a:r>
              <a:rPr lang="de-CH" sz="1600" dirty="0">
                <a:solidFill>
                  <a:srgbClr val="000000"/>
                </a:solidFill>
                <a:latin typeface="Helvetica" panose="020B0604020202020204" pitchFamily="34" charset="0"/>
                <a:cs typeface="Helvetica" panose="020B0604020202020204" pitchFamily="34" charset="0"/>
              </a:rPr>
              <a:t>Ekman transport</a:t>
            </a:r>
            <a:endParaRPr lang="en-GB" sz="1600" dirty="0">
              <a:solidFill>
                <a:srgbClr val="000000"/>
              </a:solidFill>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1240271" y="2260399"/>
            <a:ext cx="2049266" cy="338554"/>
          </a:xfrm>
          <a:prstGeom prst="rect">
            <a:avLst/>
          </a:prstGeom>
          <a:noFill/>
        </p:spPr>
        <p:txBody>
          <a:bodyPr wrap="square" rtlCol="0">
            <a:spAutoFit/>
          </a:bodyPr>
          <a:lstStyle/>
          <a:p>
            <a:pPr algn="ctr"/>
            <a:r>
              <a:rPr lang="de-CH" sz="1600" dirty="0">
                <a:solidFill>
                  <a:srgbClr val="000000"/>
                </a:solidFill>
                <a:latin typeface="Helvetica" panose="020B0604020202020204" pitchFamily="34" charset="0"/>
                <a:cs typeface="Helvetica" panose="020B0604020202020204" pitchFamily="34" charset="0"/>
              </a:rPr>
              <a:t>More </a:t>
            </a:r>
            <a:r>
              <a:rPr lang="en-GB" sz="1600" dirty="0">
                <a:solidFill>
                  <a:srgbClr val="000000"/>
                </a:solidFill>
                <a:effectLst/>
                <a:latin typeface="Helvetica" panose="020B0604020202020204" pitchFamily="34" charset="0"/>
                <a:ea typeface="Calibri" panose="020F0502020204030204" pitchFamily="34" charset="0"/>
                <a:cs typeface="Helvetica" panose="020B0604020202020204" pitchFamily="34" charset="0"/>
              </a:rPr>
              <a:t>snowfall</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30032" y="2973133"/>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2584" y="2973133"/>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6409" y="2640600"/>
            <a:ext cx="2049266" cy="338554"/>
          </a:xfrm>
          <a:prstGeom prst="rect">
            <a:avLst/>
          </a:prstGeom>
          <a:noFill/>
        </p:spPr>
        <p:txBody>
          <a:bodyPr wrap="square" rtlCol="0">
            <a:spAutoFit/>
          </a:bodyPr>
          <a:lstStyle/>
          <a:p>
            <a:r>
              <a:rPr lang="de-CH" sz="1600" dirty="0">
                <a:solidFill>
                  <a:srgbClr val="000000"/>
                </a:solidFill>
                <a:latin typeface="Helvetica" panose="020B0604020202020204" pitchFamily="34" charset="0"/>
                <a:cs typeface="Helvetica" panose="020B0604020202020204" pitchFamily="34" charset="0"/>
              </a:rPr>
              <a:t>More sea ice</a:t>
            </a:r>
            <a:endParaRPr lang="en-GB" sz="1600" dirty="0">
              <a:solidFill>
                <a:srgbClr val="000000"/>
              </a:solidFill>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260024" y="4084815"/>
            <a:ext cx="1831832" cy="830997"/>
          </a:xfrm>
          <a:prstGeom prst="rect">
            <a:avLst/>
          </a:prstGeom>
          <a:noFill/>
        </p:spPr>
        <p:txBody>
          <a:bodyPr wrap="square" rtlCol="0">
            <a:spAutoFit/>
          </a:bodyPr>
          <a:lstStyle/>
          <a:p>
            <a:pPr algn="ctr"/>
            <a:r>
              <a:rPr lang="de-CH" sz="1600" dirty="0">
                <a:solidFill>
                  <a:srgbClr val="000000"/>
                </a:solidFill>
                <a:latin typeface="Helvetica" panose="020B0604020202020204" pitchFamily="34" charset="0"/>
                <a:cs typeface="Helvetica" panose="020B0604020202020204" pitchFamily="34" charset="0"/>
              </a:rPr>
              <a:t>Warm Circum-polar Deep Water off the shelf</a:t>
            </a:r>
            <a:endParaRPr lang="en-GB" sz="1600" dirty="0">
              <a:solidFill>
                <a:srgbClr val="000000"/>
              </a:solidFill>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1" y="2516047"/>
            <a:ext cx="2146232"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526"/>
              <a:gd name="connsiteY0" fmla="*/ 0 h 258027"/>
              <a:gd name="connsiteX1" fmla="*/ 1869748 w 2342526"/>
              <a:gd name="connsiteY1" fmla="*/ 167952 h 258027"/>
              <a:gd name="connsiteX2" fmla="*/ 2342438 w 2342526"/>
              <a:gd name="connsiteY2" fmla="*/ 258027 h 258027"/>
              <a:gd name="connsiteX3" fmla="*/ 0 w 2342526"/>
              <a:gd name="connsiteY3" fmla="*/ 105005 h 258027"/>
              <a:gd name="connsiteX4" fmla="*/ 0 w 2342526"/>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526" h="258027">
                <a:moveTo>
                  <a:pt x="0" y="0"/>
                </a:moveTo>
                <a:cubicBezTo>
                  <a:pt x="679232" y="14929"/>
                  <a:pt x="1138264" y="179149"/>
                  <a:pt x="1869748" y="167952"/>
                </a:cubicBezTo>
                <a:cubicBezTo>
                  <a:pt x="2150911" y="180560"/>
                  <a:pt x="2347305" y="163154"/>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726623" y="2256550"/>
            <a:ext cx="2049266" cy="338554"/>
          </a:xfrm>
          <a:prstGeom prst="rect">
            <a:avLst/>
          </a:prstGeom>
          <a:noFill/>
        </p:spPr>
        <p:txBody>
          <a:bodyPr wrap="square" rtlCol="0">
            <a:spAutoFit/>
          </a:bodyPr>
          <a:lstStyle/>
          <a:p>
            <a:pPr algn="ctr"/>
            <a:r>
              <a:rPr lang="de-CH" sz="1600" dirty="0">
                <a:solidFill>
                  <a:srgbClr val="000000"/>
                </a:solidFill>
                <a:latin typeface="Helvetica" panose="020B0604020202020204" pitchFamily="34" charset="0"/>
                <a:cs typeface="Helvetica" panose="020B0604020202020204" pitchFamily="34" charset="0"/>
              </a:rPr>
              <a:t>Less </a:t>
            </a:r>
            <a:r>
              <a:rPr lang="en-GB" sz="1600" dirty="0">
                <a:solidFill>
                  <a:srgbClr val="000000"/>
                </a:solidFill>
                <a:effectLst/>
                <a:latin typeface="Helvetica" panose="020B0604020202020204" pitchFamily="34" charset="0"/>
                <a:ea typeface="Calibri" panose="020F0502020204030204" pitchFamily="34" charset="0"/>
                <a:cs typeface="Helvetica" panose="020B0604020202020204" pitchFamily="34" charset="0"/>
              </a:rPr>
              <a:t>snowfall</a:t>
            </a:r>
            <a:endParaRPr lang="en-GB" sz="1600" dirty="0">
              <a:solidFill>
                <a:srgbClr val="000000"/>
              </a:solidFill>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38554"/>
          </a:xfrm>
          <a:prstGeom prst="rect">
            <a:avLst/>
          </a:prstGeom>
          <a:noFill/>
        </p:spPr>
        <p:txBody>
          <a:bodyPr wrap="square" rtlCol="0">
            <a:spAutoFit/>
          </a:bodyPr>
          <a:lstStyle/>
          <a:p>
            <a:r>
              <a:rPr lang="de-CH" sz="1600" dirty="0">
                <a:solidFill>
                  <a:srgbClr val="000000"/>
                </a:solidFill>
                <a:latin typeface="Helvetica" panose="020B0604020202020204" pitchFamily="34" charset="0"/>
                <a:cs typeface="Helvetica" panose="020B0604020202020204" pitchFamily="34" charset="0"/>
              </a:rPr>
              <a:t>South</a:t>
            </a:r>
            <a:endParaRPr lang="en-GB" sz="1600" dirty="0">
              <a:solidFill>
                <a:srgbClr val="000000"/>
              </a:solidFill>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38554"/>
          </a:xfrm>
          <a:prstGeom prst="rect">
            <a:avLst/>
          </a:prstGeom>
          <a:noFill/>
        </p:spPr>
        <p:txBody>
          <a:bodyPr wrap="square" rtlCol="0">
            <a:spAutoFit/>
          </a:bodyPr>
          <a:lstStyle/>
          <a:p>
            <a:pPr algn="r"/>
            <a:r>
              <a:rPr lang="de-CH" sz="1600" dirty="0">
                <a:solidFill>
                  <a:srgbClr val="000000"/>
                </a:solidFill>
                <a:latin typeface="Helvetica" panose="020B0604020202020204" pitchFamily="34" charset="0"/>
                <a:cs typeface="Helvetica" panose="020B0604020202020204" pitchFamily="34" charset="0"/>
              </a:rPr>
              <a:t>North</a:t>
            </a:r>
            <a:endParaRPr lang="en-GB" sz="1600" dirty="0">
              <a:solidFill>
                <a:srgbClr val="000000"/>
              </a:solidFill>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628893" y="2865600"/>
            <a:ext cx="1976236" cy="338554"/>
          </a:xfrm>
          <a:prstGeom prst="rect">
            <a:avLst/>
          </a:prstGeom>
          <a:noFill/>
        </p:spPr>
        <p:txBody>
          <a:bodyPr wrap="square" rtlCol="0">
            <a:spAutoFit/>
          </a:bodyPr>
          <a:lstStyle/>
          <a:p>
            <a:r>
              <a:rPr lang="de-CH" sz="1600" dirty="0">
                <a:solidFill>
                  <a:schemeClr val="bg1"/>
                </a:solidFill>
                <a:latin typeface="Helvetica" panose="020B0604020202020204" pitchFamily="34" charset="0"/>
                <a:cs typeface="Helvetica" panose="020B0604020202020204" pitchFamily="34" charset="0"/>
              </a:rPr>
              <a:t>Thinner ice shelves</a:t>
            </a:r>
            <a:endParaRPr lang="en-GB" sz="1600"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338554"/>
          </a:xfrm>
          <a:prstGeom prst="rect">
            <a:avLst/>
          </a:prstGeom>
          <a:noFill/>
        </p:spPr>
        <p:txBody>
          <a:bodyPr wrap="square" rtlCol="0">
            <a:spAutoFit/>
          </a:bodyPr>
          <a:lstStyle/>
          <a:p>
            <a:pPr algn="ctr"/>
            <a:r>
              <a:rPr lang="de-CH" sz="1600" dirty="0">
                <a:solidFill>
                  <a:srgbClr val="000000"/>
                </a:solidFill>
                <a:latin typeface="Helvetica" panose="020B0604020202020204" pitchFamily="34" charset="0"/>
                <a:cs typeface="Helvetica" panose="020B0604020202020204" pitchFamily="34" charset="0"/>
              </a:rPr>
              <a:t>Continental shelf</a:t>
            </a:r>
            <a:endParaRPr lang="en-GB" sz="1600" dirty="0">
              <a:solidFill>
                <a:srgbClr val="000000"/>
              </a:solidFill>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539400" y="4807057"/>
            <a:ext cx="2003588" cy="338554"/>
          </a:xfrm>
          <a:prstGeom prst="rect">
            <a:avLst/>
          </a:prstGeom>
          <a:noFill/>
        </p:spPr>
        <p:txBody>
          <a:bodyPr wrap="square" rtlCol="0">
            <a:spAutoFit/>
          </a:bodyPr>
          <a:lstStyle/>
          <a:p>
            <a:pPr algn="r"/>
            <a:r>
              <a:rPr lang="de-CH" sz="1600" dirty="0">
                <a:solidFill>
                  <a:srgbClr val="000000"/>
                </a:solidFill>
                <a:latin typeface="Helvetica" panose="020B0604020202020204" pitchFamily="34" charset="0"/>
                <a:cs typeface="Helvetica" panose="020B0604020202020204" pitchFamily="34" charset="0"/>
              </a:rPr>
              <a:t>Shelf break</a:t>
            </a:r>
            <a:endParaRPr lang="en-GB" sz="1600" dirty="0">
              <a:solidFill>
                <a:srgbClr val="000000"/>
              </a:solidFill>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7126" y="2972141"/>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334287" y="3422546"/>
            <a:ext cx="1654960" cy="584775"/>
          </a:xfrm>
          <a:prstGeom prst="rect">
            <a:avLst/>
          </a:prstGeom>
          <a:noFill/>
        </p:spPr>
        <p:txBody>
          <a:bodyPr wrap="square" rtlCol="0">
            <a:spAutoFit/>
          </a:bodyPr>
          <a:lstStyle/>
          <a:p>
            <a:pPr algn="r"/>
            <a:r>
              <a:rPr lang="de-CH" sz="1600" dirty="0">
                <a:solidFill>
                  <a:schemeClr val="bg1"/>
                </a:solidFill>
                <a:latin typeface="Helvetica" panose="020B0604020202020204" pitchFamily="34" charset="0"/>
                <a:cs typeface="Helvetica" panose="020B0604020202020204" pitchFamily="34" charset="0"/>
              </a:rPr>
              <a:t>Cool Antarctic shelf water</a:t>
            </a:r>
            <a:endParaRPr lang="en-GB" sz="1600" dirty="0">
              <a:solidFill>
                <a:schemeClr val="bg1"/>
              </a:solidFill>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97154" y="3360778"/>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79613" y="323504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2583152" y="2280600"/>
            <a:ext cx="1801248" cy="584775"/>
          </a:xfrm>
          <a:prstGeom prst="rect">
            <a:avLst/>
          </a:prstGeom>
          <a:noFill/>
        </p:spPr>
        <p:txBody>
          <a:bodyPr wrap="square" rtlCol="0">
            <a:spAutoFit/>
          </a:bodyPr>
          <a:lstStyle/>
          <a:p>
            <a:pPr algn="r"/>
            <a:r>
              <a:rPr lang="de-CH" sz="1600" dirty="0">
                <a:solidFill>
                  <a:srgbClr val="000000"/>
                </a:solidFill>
                <a:latin typeface="Helvetica" panose="020B0604020202020204" pitchFamily="34" charset="0"/>
                <a:cs typeface="Helvetica" panose="020B0604020202020204" pitchFamily="34" charset="0"/>
              </a:rPr>
              <a:t>More poleward </a:t>
            </a:r>
            <a:br>
              <a:rPr lang="de-CH" sz="1600" dirty="0">
                <a:solidFill>
                  <a:srgbClr val="000000"/>
                </a:solidFill>
                <a:latin typeface="Helvetica" panose="020B0604020202020204" pitchFamily="34" charset="0"/>
                <a:cs typeface="Helvetica" panose="020B0604020202020204" pitchFamily="34" charset="0"/>
              </a:rPr>
            </a:br>
            <a:r>
              <a:rPr lang="de-CH" sz="1600" dirty="0">
                <a:solidFill>
                  <a:srgbClr val="000000"/>
                </a:solidFill>
                <a:latin typeface="Helvetica" panose="020B0604020202020204" pitchFamily="34" charset="0"/>
                <a:cs typeface="Helvetica" panose="020B0604020202020204" pitchFamily="34" charset="0"/>
              </a:rPr>
              <a:t>Ekman transport</a:t>
            </a:r>
            <a:endParaRPr lang="en-GB" sz="1600" dirty="0">
              <a:solidFill>
                <a:srgbClr val="000000"/>
              </a:solidFill>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2875354"/>
            <a:ext cx="2284750" cy="338554"/>
          </a:xfrm>
          <a:prstGeom prst="rect">
            <a:avLst/>
          </a:prstGeom>
          <a:noFill/>
        </p:spPr>
        <p:txBody>
          <a:bodyPr wrap="square" rtlCol="0">
            <a:spAutoFit/>
          </a:bodyPr>
          <a:lstStyle/>
          <a:p>
            <a:r>
              <a:rPr lang="de-CH" sz="1600" dirty="0">
                <a:solidFill>
                  <a:schemeClr val="bg1"/>
                </a:solidFill>
                <a:latin typeface="Helvetica" panose="020B0604020202020204" pitchFamily="34" charset="0"/>
                <a:cs typeface="Helvetica" panose="020B0604020202020204" pitchFamily="34" charset="0"/>
              </a:rPr>
              <a:t>Thicker ice shelves</a:t>
            </a:r>
            <a:endParaRPr lang="en-GB" sz="1600"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920871" y="1105930"/>
            <a:ext cx="2003687" cy="584775"/>
          </a:xfrm>
          <a:prstGeom prst="rect">
            <a:avLst/>
          </a:prstGeom>
          <a:noFill/>
        </p:spPr>
        <p:txBody>
          <a:bodyPr wrap="square" rtlCol="0">
            <a:spAutoFit/>
          </a:bodyPr>
          <a:lstStyle/>
          <a:p>
            <a:pPr algn="ctr"/>
            <a:r>
              <a:rPr lang="de-CH" sz="1600" dirty="0">
                <a:solidFill>
                  <a:srgbClr val="000000"/>
                </a:solidFill>
                <a:latin typeface="Helvetica" panose="020B0604020202020204" pitchFamily="34" charset="0"/>
                <a:cs typeface="Helvetica" panose="020B0604020202020204" pitchFamily="34" charset="0"/>
              </a:rPr>
              <a:t>Stronger Amundsen</a:t>
            </a:r>
          </a:p>
          <a:p>
            <a:pPr algn="ctr"/>
            <a:r>
              <a:rPr lang="de-CH" sz="1600" dirty="0">
                <a:solidFill>
                  <a:srgbClr val="000000"/>
                </a:solidFill>
                <a:latin typeface="Helvetica" panose="020B0604020202020204" pitchFamily="34" charset="0"/>
                <a:cs typeface="Helvetica" panose="020B0604020202020204" pitchFamily="34" charset="0"/>
              </a:rPr>
              <a:t>Sea Low</a:t>
            </a:r>
            <a:endParaRPr lang="en-GB" sz="1600" dirty="0">
              <a:solidFill>
                <a:srgbClr val="000000"/>
              </a:solidFill>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34400" y="1648687"/>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654932"/>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1860460"/>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4000301" y="1714588"/>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4000301" y="1714588"/>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Summary schematic of anomalous physical processes on the West Antarctic continental shelf during (a) El Niño and (b) La Niña events. </a:t>
            </a:r>
            <a:r>
              <a:rPr lang="en-GB" dirty="0">
                <a:latin typeface="Helvetica" panose="020B0604020202020204" pitchFamily="34" charset="0"/>
                <a:cs typeface="Helvetica" panose="020B0604020202020204" pitchFamily="34" charset="0"/>
              </a:rPr>
              <a:t>During El Niño, the Amundsen Sea Low (ASL) weakens, resulting in weaker coastal easterlies that decrease poleward Ekman transport of surface water masses. The two symbols </a:t>
            </a:r>
            <a:r>
              <a:rPr lang="en-GB" dirty="0"/>
              <a:t>⊙ </a:t>
            </a:r>
            <a:r>
              <a:rPr lang="en-GB" dirty="0">
                <a:latin typeface="Helvetica" panose="020B0604020202020204" pitchFamily="34" charset="0"/>
                <a:cs typeface="Helvetica" panose="020B0604020202020204" pitchFamily="34" charset="0"/>
              </a:rPr>
              <a:t>and </a:t>
            </a:r>
            <a:r>
              <a:rPr lang="en-GB" dirty="0">
                <a:effectLst/>
                <a:latin typeface="Courier New" panose="02070309020205020404" pitchFamily="49" charset="0"/>
              </a:rPr>
              <a:t>⊗ </a:t>
            </a:r>
            <a:r>
              <a:rPr lang="en-GB" dirty="0">
                <a:latin typeface="Helvetica" panose="020B0604020202020204" pitchFamily="34" charset="0"/>
                <a:cs typeface="Helvetica" panose="020B0604020202020204" pitchFamily="34" charset="0"/>
              </a:rPr>
              <a:t>show the reduction in the strength of the cyclonic (clockwise) circulation of the ASL. As a result, warm Circumpolar Deep Water (CDW) is advected onto the continental shelf, and when in contact with ice shelves, can lead to basal melting and ice shelf mass loss. El Niño events also increase the height of West Antarctic ice shelves (due to increased snowfall, Fig. S6g), decrease their mass (due to basal melting of high density ice (Paolo et al. 2018), reduce sea ice volume (Fig. S13c) and lower sea levels (Fig. S13e) on the West Antarctic continental shelf. During La Niña events, the ASL strengthens, coastal easterlies increase and increased poleward Ekman transport inhibits transport of CDW onto the continental shelf. La Niña events also lead to reduced snowfall (Fig. S7g), increased ice shelf mass (Paolo et al. 2018), more sea ice volume (Fig. S13d) and higher sea levels (Fig. S13f) on the West Antarctic continental shelf. The emperor penguins have been added for illustrative purposes. Ecological impacts on sea birds and other marine species have not been investigated here.</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613206"/>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2932226"/>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38554"/>
          </a:xfrm>
          <a:prstGeom prst="rect">
            <a:avLst/>
          </a:prstGeom>
          <a:noFill/>
        </p:spPr>
        <p:txBody>
          <a:bodyPr wrap="square" rtlCol="0">
            <a:spAutoFit/>
          </a:bodyPr>
          <a:lstStyle/>
          <a:p>
            <a:r>
              <a:rPr lang="de-CH" sz="1600" dirty="0">
                <a:solidFill>
                  <a:srgbClr val="000000"/>
                </a:solidFill>
                <a:latin typeface="Helvetica" panose="020B0604020202020204" pitchFamily="34" charset="0"/>
                <a:cs typeface="Helvetica" panose="020B0604020202020204" pitchFamily="34" charset="0"/>
              </a:rPr>
              <a:t>South</a:t>
            </a:r>
            <a:endParaRPr lang="en-GB" sz="1600" dirty="0">
              <a:solidFill>
                <a:srgbClr val="000000"/>
              </a:solidFill>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38554"/>
          </a:xfrm>
          <a:prstGeom prst="rect">
            <a:avLst/>
          </a:prstGeom>
          <a:noFill/>
        </p:spPr>
        <p:txBody>
          <a:bodyPr wrap="square" rtlCol="0">
            <a:spAutoFit/>
          </a:bodyPr>
          <a:lstStyle/>
          <a:p>
            <a:pPr algn="r"/>
            <a:r>
              <a:rPr lang="de-CH" sz="1600" dirty="0">
                <a:solidFill>
                  <a:srgbClr val="000000"/>
                </a:solidFill>
                <a:latin typeface="Helvetica" panose="020B0604020202020204" pitchFamily="34" charset="0"/>
                <a:cs typeface="Helvetica" panose="020B0604020202020204" pitchFamily="34" charset="0"/>
              </a:rPr>
              <a:t>North</a:t>
            </a:r>
            <a:endParaRPr lang="en-GB" sz="1600" dirty="0">
              <a:solidFill>
                <a:srgbClr val="000000"/>
              </a:solidFill>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338554"/>
          </a:xfrm>
          <a:prstGeom prst="rect">
            <a:avLst/>
          </a:prstGeom>
          <a:noFill/>
        </p:spPr>
        <p:txBody>
          <a:bodyPr wrap="square" rtlCol="0">
            <a:spAutoFit/>
          </a:bodyPr>
          <a:lstStyle/>
          <a:p>
            <a:pPr algn="ctr"/>
            <a:r>
              <a:rPr lang="de-CH" sz="1600" dirty="0">
                <a:solidFill>
                  <a:srgbClr val="000000"/>
                </a:solidFill>
                <a:latin typeface="Helvetica" panose="020B0604020202020204" pitchFamily="34" charset="0"/>
                <a:cs typeface="Helvetica" panose="020B0604020202020204" pitchFamily="34" charset="0"/>
              </a:rPr>
              <a:t>Continental shelf</a:t>
            </a:r>
            <a:endParaRPr lang="en-GB" sz="1600" dirty="0">
              <a:solidFill>
                <a:srgbClr val="000000"/>
              </a:solidFill>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424914" y="4797600"/>
            <a:ext cx="2003588" cy="338554"/>
          </a:xfrm>
          <a:prstGeom prst="rect">
            <a:avLst/>
          </a:prstGeom>
          <a:noFill/>
        </p:spPr>
        <p:txBody>
          <a:bodyPr wrap="square" rtlCol="0">
            <a:spAutoFit/>
          </a:bodyPr>
          <a:lstStyle/>
          <a:p>
            <a:pPr algn="r"/>
            <a:r>
              <a:rPr lang="de-CH" sz="1600" dirty="0">
                <a:solidFill>
                  <a:srgbClr val="000000"/>
                </a:solidFill>
                <a:latin typeface="Helvetica" panose="020B0604020202020204" pitchFamily="34" charset="0"/>
                <a:cs typeface="Helvetica" panose="020B0604020202020204" pitchFamily="34" charset="0"/>
              </a:rPr>
              <a:t>Shelf break</a:t>
            </a:r>
            <a:endParaRPr lang="en-GB" sz="1600" dirty="0">
              <a:solidFill>
                <a:srgbClr val="000000"/>
              </a:solidFill>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9944061" y="3580268"/>
            <a:ext cx="2631936" cy="338554"/>
          </a:xfrm>
          <a:prstGeom prst="rect">
            <a:avLst/>
          </a:prstGeom>
          <a:noFill/>
        </p:spPr>
        <p:txBody>
          <a:bodyPr wrap="square" rtlCol="0">
            <a:spAutoFit/>
          </a:bodyPr>
          <a:lstStyle/>
          <a:p>
            <a:pPr algn="ctr"/>
            <a:r>
              <a:rPr lang="de-CH" sz="1600" dirty="0">
                <a:solidFill>
                  <a:schemeClr val="bg1"/>
                </a:solidFill>
                <a:latin typeface="Helvetica" panose="020B0604020202020204" pitchFamily="34" charset="0"/>
                <a:cs typeface="Helvetica" panose="020B0604020202020204" pitchFamily="34" charset="0"/>
              </a:rPr>
              <a:t>Cool Antarctic shelf water</a:t>
            </a:r>
            <a:endParaRPr lang="en-GB" sz="1600" dirty="0">
              <a:solidFill>
                <a:schemeClr val="bg1"/>
              </a:solidFill>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a:solidFill>
                <a:srgbClr val="000000"/>
              </a:solidFill>
            </a:endParaRPr>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259400"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2944400"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889998"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572457"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79" name="Oval 78">
            <a:extLst>
              <a:ext uri="{FF2B5EF4-FFF2-40B4-BE49-F238E27FC236}">
                <a16:creationId xmlns:a16="http://schemas.microsoft.com/office/drawing/2014/main" id="{C7931EF4-0737-7C22-059E-2A50EC1F4318}"/>
              </a:ext>
            </a:extLst>
          </p:cNvPr>
          <p:cNvSpPr/>
          <p:nvPr/>
        </p:nvSpPr>
        <p:spPr>
          <a:xfrm>
            <a:off x="7680053" y="1752142"/>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7053" y="187009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grpSp>
        <p:nvGrpSpPr>
          <p:cNvPr id="19" name="Group 18">
            <a:extLst>
              <a:ext uri="{FF2B5EF4-FFF2-40B4-BE49-F238E27FC236}">
                <a16:creationId xmlns:a16="http://schemas.microsoft.com/office/drawing/2014/main" id="{77FB3ED0-8FF7-2637-22C2-0E4AB0395641}"/>
              </a:ext>
            </a:extLst>
          </p:cNvPr>
          <p:cNvGrpSpPr/>
          <p:nvPr/>
        </p:nvGrpSpPr>
        <p:grpSpPr>
          <a:xfrm>
            <a:off x="6220808" y="1738036"/>
            <a:ext cx="270000" cy="270000"/>
            <a:chOff x="6075343" y="1738036"/>
            <a:chExt cx="270000" cy="270000"/>
          </a:xfrm>
        </p:grpSpPr>
        <p:sp>
          <p:nvSpPr>
            <p:cNvPr id="78" name="Oval 77">
              <a:extLst>
                <a:ext uri="{FF2B5EF4-FFF2-40B4-BE49-F238E27FC236}">
                  <a16:creationId xmlns:a16="http://schemas.microsoft.com/office/drawing/2014/main" id="{1BB2720B-1244-5657-16AA-071F9E486141}"/>
                </a:ext>
              </a:extLst>
            </p:cNvPr>
            <p:cNvSpPr/>
            <p:nvPr/>
          </p:nvSpPr>
          <p:spPr>
            <a:xfrm>
              <a:off x="6075343" y="1738036"/>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000000"/>
                </a:solidFill>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777577"/>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777577"/>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654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10886"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336621" y="103333"/>
                  <a:pt x="1404937" y="76733"/>
                </a:cubicBezTo>
                <a:cubicBezTo>
                  <a:pt x="2531120" y="47430"/>
                  <a:pt x="3462728" y="290882"/>
                  <a:pt x="4488598" y="490954"/>
                </a:cubicBezTo>
                <a:cubicBezTo>
                  <a:pt x="5514468" y="691026"/>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893463"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5680"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28671"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45523"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09"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629086"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5718"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270"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327247"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917848"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3762" y="2516047"/>
            <a:ext cx="2333985"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28041" y="1972689"/>
            <a:ext cx="903356" cy="234935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34847" y="2966797"/>
            <a:ext cx="188177"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5837" y="2965933"/>
            <a:ext cx="280524"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3827412" y="312478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353993"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02652"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9053657"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6845" y="177845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4361"/>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13887" y="6812276"/>
            <a:ext cx="16024976" cy="2308324"/>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The two symbols ⊙ and ⊗ show westerly and easterly surface wind anomalies associated with the changes in the ASL. As a result, warm Circumpolar Deep Water (CDW) is advected onto the continental shelf, and when in contact with ice shelves, can lead to basal melting and ice shelf mass loss. El Niño also increases the height of West Antarctic ice shelves (due to increased snowfall, see Supporting Information Fig. SX) but decreases their mass (due to basal melting). El Niño also decreases sea ice volume in West Antarctica (Fig. 3). During La Niña, the ASL strengthens, coastal easterlies increase and decreased northward Ekman transport inhibits transport of CDW onto the continental shelf. La Niña also leads to less snowfall (Paolo et al., 20108, Supporting Information Fig. SX) and more sea ice (Fig. 3) in West Antarctica.</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16568"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90376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457736"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457736"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0407" y="2057819"/>
            <a:ext cx="261775" cy="458853"/>
          </a:xfrm>
          <a:prstGeom prst="rect">
            <a:avLst/>
          </a:prstGeom>
        </p:spPr>
      </p:pic>
      <p:sp>
        <p:nvSpPr>
          <p:cNvPr id="3" name="Rectangle 2">
            <a:extLst>
              <a:ext uri="{FF2B5EF4-FFF2-40B4-BE49-F238E27FC236}">
                <a16:creationId xmlns:a16="http://schemas.microsoft.com/office/drawing/2014/main" id="{A4BEB7C3-25BF-5F25-9758-15C2C0DEC388}"/>
              </a:ext>
            </a:extLst>
          </p:cNvPr>
          <p:cNvSpPr/>
          <p:nvPr/>
        </p:nvSpPr>
        <p:spPr>
          <a:xfrm>
            <a:off x="3128094"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825723"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4326237"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9145284"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760988"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2139249" y="3115324"/>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72728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14399"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10886" y="3039548"/>
            <a:ext cx="7542905"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336621" y="103333"/>
                  <a:pt x="1404937" y="76733"/>
                </a:cubicBezTo>
                <a:cubicBezTo>
                  <a:pt x="2531120" y="47430"/>
                  <a:pt x="3462728" y="290882"/>
                  <a:pt x="4488598" y="490954"/>
                </a:cubicBezTo>
                <a:cubicBezTo>
                  <a:pt x="5514468" y="691026"/>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559859" y="261810"/>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817172" y="332380"/>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8DC2C7BA-1474-4FA4-FA31-8335E1D57224}"/>
              </a:ext>
            </a:extLst>
          </p:cNvPr>
          <p:cNvSpPr/>
          <p:nvPr/>
        </p:nvSpPr>
        <p:spPr>
          <a:xfrm>
            <a:off x="3141102" y="2940412"/>
            <a:ext cx="449984" cy="52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8017" y="2938977"/>
            <a:ext cx="567100" cy="52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33265" y="2938976"/>
            <a:ext cx="173017" cy="52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50945" y="2937054"/>
            <a:ext cx="532093" cy="5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10" cy="374759"/>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r>
              <a:rPr lang="en-GB" sz="1200" b="1" baseline="30000" dirty="0">
                <a:latin typeface="Helvetica" panose="020B0604020202020204" pitchFamily="34" charset="0"/>
                <a:ea typeface="Calibri" panose="020F0502020204030204" pitchFamily="34" charset="0"/>
                <a:cs typeface="Helvetica" panose="020B0604020202020204" pitchFamily="34" charset="0"/>
              </a:rPr>
              <a:t>1</a:t>
            </a:r>
            <a:endParaRPr lang="en-GB" sz="1200" b="1" dirty="0">
              <a:effectLst/>
              <a:latin typeface="Helvetica" panose="020B0604020202020204" pitchFamily="34" charset="0"/>
              <a:ea typeface="Calibri" panose="020F0502020204030204" pitchFamily="34" charset="0"/>
              <a:cs typeface="Helvetica" panose="020B0604020202020204" pitchFamily="34" charset="0"/>
            </a:endParaRPr>
          </a:p>
        </p:txBody>
      </p:sp>
      <p:sp>
        <p:nvSpPr>
          <p:cNvPr id="84" name="Right Triangle 13">
            <a:extLst>
              <a:ext uri="{FF2B5EF4-FFF2-40B4-BE49-F238E27FC236}">
                <a16:creationId xmlns:a16="http://schemas.microsoft.com/office/drawing/2014/main" id="{08E64F11-B748-3221-0161-6377B84A7364}"/>
              </a:ext>
            </a:extLst>
          </p:cNvPr>
          <p:cNvSpPr/>
          <p:nvPr/>
        </p:nvSpPr>
        <p:spPr>
          <a:xfrm>
            <a:off x="14629086"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4128" y="2962862"/>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772" y="2963764"/>
            <a:ext cx="121376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327247"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5074539" y="4098374"/>
            <a:ext cx="1377098" cy="830997"/>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3761" y="2516047"/>
            <a:ext cx="2335317"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258027">
                <a:moveTo>
                  <a:pt x="0" y="0"/>
                </a:moveTo>
                <a:cubicBezTo>
                  <a:pt x="679232" y="14929"/>
                  <a:pt x="1138264" y="179149"/>
                  <a:pt x="1869748" y="167952"/>
                </a:cubicBezTo>
                <a:cubicBezTo>
                  <a:pt x="2150911" y="180560"/>
                  <a:pt x="2308908" y="185703"/>
                  <a:pt x="2340010" y="258027"/>
                </a:cubicBezTo>
                <a:cubicBezTo>
                  <a:pt x="1560007"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r>
              <a:rPr lang="en-GB" sz="1200" b="1" baseline="30000" dirty="0">
                <a:effectLst/>
                <a:latin typeface="Helvetica" panose="020B0604020202020204" pitchFamily="34" charset="0"/>
                <a:ea typeface="Calibri" panose="020F0502020204030204" pitchFamily="34" charset="0"/>
                <a:cs typeface="Helvetica" panose="020B0604020202020204" pitchFamily="34" charset="0"/>
              </a:rPr>
              <a:t>1</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32716" y="1977364"/>
            <a:ext cx="903356" cy="234000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pic>
        <p:nvPicPr>
          <p:cNvPr id="3" name="Picture 2" descr="Map&#10;&#10;Description automatically generated with low confidence">
            <a:extLst>
              <a:ext uri="{FF2B5EF4-FFF2-40B4-BE49-F238E27FC236}">
                <a16:creationId xmlns:a16="http://schemas.microsoft.com/office/drawing/2014/main" id="{B3D58E16-0123-9525-0EE2-B258EE9BDEAA}"/>
              </a:ext>
            </a:extLst>
          </p:cNvPr>
          <p:cNvPicPr>
            <a:picLocks noChangeAspect="1"/>
          </p:cNvPicPr>
          <p:nvPr/>
        </p:nvPicPr>
        <p:blipFill rotWithShape="1">
          <a:blip r:embed="rId2">
            <a:extLst>
              <a:ext uri="{28A0092B-C50C-407E-A947-70E740481C1C}">
                <a14:useLocalDpi xmlns:a14="http://schemas.microsoft.com/office/drawing/2010/main" val="0"/>
              </a:ext>
            </a:extLst>
          </a:blip>
          <a:srcRect l="36883" t="30920" r="38982" b="66718"/>
          <a:stretch/>
        </p:blipFill>
        <p:spPr>
          <a:xfrm>
            <a:off x="2998584" y="6003454"/>
            <a:ext cx="11343544" cy="777035"/>
          </a:xfrm>
          <a:prstGeom prst="rect">
            <a:avLst/>
          </a:prstGeom>
        </p:spPr>
      </p:pic>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r>
              <a:rPr lang="en-GB" sz="1200" b="1" baseline="30000" dirty="0">
                <a:solidFill>
                  <a:schemeClr val="bg1"/>
                </a:solidFill>
                <a:latin typeface="Helvetica" panose="020B0604020202020204" pitchFamily="34" charset="0"/>
                <a:cs typeface="Helvetica" panose="020B0604020202020204" pitchFamily="34" charset="0"/>
              </a:rPr>
              <a:t>1</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25406" y="2962862"/>
            <a:ext cx="188177"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6143" y="2963000"/>
            <a:ext cx="28052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937033" y="3529471"/>
            <a:ext cx="101458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353993"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02652"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9053657"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r>
              <a:rPr lang="en-GB" sz="1200" b="1" baseline="30000" dirty="0">
                <a:solidFill>
                  <a:schemeClr val="bg1"/>
                </a:solidFill>
                <a:latin typeface="Helvetica" panose="020B0604020202020204" pitchFamily="34" charset="0"/>
                <a:cs typeface="Helvetica" panose="020B0604020202020204" pitchFamily="34" charset="0"/>
              </a:rPr>
              <a:t>1</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6845" y="177845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4361"/>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01900" y="7259500"/>
            <a:ext cx="16065000" cy="2031325"/>
          </a:xfrm>
          <a:prstGeom prst="rect">
            <a:avLst/>
          </a:prstGeom>
          <a:noFill/>
        </p:spPr>
        <p:txBody>
          <a:bodyPr wrap="square">
            <a:spAutoFit/>
          </a:bodyPr>
          <a:lstStyle/>
          <a:p>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As a result, warm Circumpolar Deep Water (CDW) is advected onto the continental shelf, and when in contact with ice shelves, can lead to basal melting and ice shelf mass loss. The subscript </a:t>
            </a:r>
            <a:r>
              <a:rPr lang="de-CH" sz="1800" baseline="30000" dirty="0">
                <a:effectLst/>
                <a:latin typeface="Helvetica" panose="020B0604020202020204" pitchFamily="34" charset="0"/>
                <a:ea typeface="Calibri" panose="020F0502020204030204" pitchFamily="34" charset="0"/>
                <a:cs typeface="Helvetica" panose="020B0604020202020204" pitchFamily="34" charset="0"/>
              </a:rPr>
              <a:t>1</a:t>
            </a:r>
            <a:r>
              <a:rPr lang="en-GB" dirty="0">
                <a:latin typeface="Helvetica" panose="020B0604020202020204" pitchFamily="34" charset="0"/>
                <a:cs typeface="Helvetica" panose="020B0604020202020204" pitchFamily="34" charset="0"/>
              </a:rPr>
              <a:t> denotes key results in Paolo et al. (2018), namely that El Niño increases the height of West Antarctic ice shelves (due increased snowfall, see Supporting Information Fig. SX) but decreases their mass (due to basal melting). El Niño also decreases sea ice volume in West Antarctica (Fig. 3). During La Niña, the ASL strengthens, coastal easterlies increase and less northward Ekman transport inhibits transport of CDW onto the continental shelf. La Niña also leads to less snowfall (Paolo et al., 20108, Supporting Information Fig. SX) and more sea ice (Fig. 3) in West Antarctica.</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568"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90376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457736"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457736"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23203" y="2170687"/>
            <a:ext cx="184356" cy="323149"/>
          </a:xfrm>
          <a:prstGeom prst="rect">
            <a:avLst/>
          </a:prstGeom>
        </p:spPr>
      </p:pic>
    </p:spTree>
    <p:extLst>
      <p:ext uri="{BB962C8B-B14F-4D97-AF65-F5344CB8AC3E}">
        <p14:creationId xmlns:p14="http://schemas.microsoft.com/office/powerpoint/2010/main" val="343074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rgbClr val="EDF2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00011" y="3023371"/>
            <a:ext cx="7560907" cy="2145079"/>
          </a:xfrm>
          <a:prstGeom prst="rect">
            <a:avLst/>
          </a:prstGeom>
          <a:solidFill>
            <a:srgbClr val="EDF2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336621" y="103333"/>
                  <a:pt x="1404937" y="76733"/>
                </a:cubicBezTo>
                <a:cubicBezTo>
                  <a:pt x="2531120" y="47430"/>
                  <a:pt x="3462728" y="290882"/>
                  <a:pt x="4488598" y="490954"/>
                </a:cubicBezTo>
                <a:cubicBezTo>
                  <a:pt x="5514468" y="691026"/>
                  <a:pt x="7104412" y="982766"/>
                  <a:pt x="7560159" y="1277163"/>
                </a:cubicBezTo>
                <a:cubicBezTo>
                  <a:pt x="7562665" y="2463421"/>
                  <a:pt x="7561384" y="786129"/>
                  <a:pt x="7560003" y="1889013"/>
                </a:cubicBezTo>
                <a:lnTo>
                  <a:pt x="0" y="1889013"/>
                </a:lnTo>
                <a:close/>
              </a:path>
            </a:pathLst>
          </a:custGeom>
          <a:solidFill>
            <a:srgbClr val="FBD0B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83702A9C-5529-238C-AA4A-4A10BF02A86B}"/>
              </a:ext>
            </a:extLst>
          </p:cNvPr>
          <p:cNvSpPr/>
          <p:nvPr/>
        </p:nvSpPr>
        <p:spPr>
          <a:xfrm>
            <a:off x="614399" y="840377"/>
            <a:ext cx="7560000" cy="43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377"/>
            <a:ext cx="7560000" cy="43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84775"/>
          </a:xfrm>
          <a:prstGeom prst="rect">
            <a:avLst/>
          </a:prstGeom>
          <a:noFill/>
        </p:spPr>
        <p:txBody>
          <a:bodyPr wrap="square" rtlCol="0">
            <a:spAutoFit/>
          </a:bodyPr>
          <a:lstStyle/>
          <a:p>
            <a:pPr algn="ctr"/>
            <a:r>
              <a:rPr lang="de-CH" sz="3200" dirty="0">
                <a:latin typeface="Helvetica" panose="020B0604020202020204" pitchFamily="34" charset="0"/>
                <a:cs typeface="Helvetica" panose="020B0604020202020204" pitchFamily="34" charset="0"/>
              </a:rPr>
              <a:t>El Niño</a:t>
            </a:r>
            <a:endParaRPr lang="en-GB" sz="32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84775"/>
          </a:xfrm>
          <a:prstGeom prst="rect">
            <a:avLst/>
          </a:prstGeom>
          <a:noFill/>
        </p:spPr>
        <p:txBody>
          <a:bodyPr wrap="square" rtlCol="0">
            <a:spAutoFit/>
          </a:bodyPr>
          <a:lstStyle/>
          <a:p>
            <a:pPr algn="ctr"/>
            <a:r>
              <a:rPr lang="de-CH" sz="3200" dirty="0">
                <a:latin typeface="Helvetica" panose="020B0604020202020204" pitchFamily="34" charset="0"/>
                <a:cs typeface="Helvetica" panose="020B0604020202020204" pitchFamily="34" charset="0"/>
              </a:rPr>
              <a:t>La Niña</a:t>
            </a:r>
            <a:endParaRPr lang="en-GB" sz="32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254401" y="378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534414" y="378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369332"/>
          </a:xfrm>
          <a:prstGeom prst="rect">
            <a:avLst/>
          </a:prstGeom>
          <a:noFill/>
        </p:spPr>
        <p:txBody>
          <a:bodyPr wrap="square" rtlCol="0">
            <a:spAutoFit/>
          </a:bodyPr>
          <a:lstStyle/>
          <a:p>
            <a:pPr algn="ctr"/>
            <a:r>
              <a:rPr lang="de-CH" dirty="0">
                <a:latin typeface="Helvetica" panose="020B0604020202020204" pitchFamily="34" charset="0"/>
                <a:cs typeface="Helvetica" panose="020B0604020202020204" pitchFamily="34" charset="0"/>
              </a:rPr>
              <a:t>Weaker ASL</a:t>
            </a:r>
            <a:endParaRPr lang="en-GB" dirty="0">
              <a:latin typeface="Helvetica" panose="020B0604020202020204"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8DC2C7BA-1474-4FA4-FA31-8335E1D57224}"/>
              </a:ext>
            </a:extLst>
          </p:cNvPr>
          <p:cNvSpPr/>
          <p:nvPr/>
        </p:nvSpPr>
        <p:spPr>
          <a:xfrm>
            <a:off x="3141102" y="2946084"/>
            <a:ext cx="44998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8017" y="2944649"/>
            <a:ext cx="567100"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33265" y="2944648"/>
            <a:ext cx="173017"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50945" y="2942933"/>
            <a:ext cx="532093"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Less sea ice</a:t>
            </a:r>
            <a:endParaRPr lang="en-GB"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029472" y="3439039"/>
            <a:ext cx="2049266"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warm CDW on the shelf</a:t>
            </a:r>
            <a:endParaRPr lang="en-GB"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5989815" y="3171359"/>
            <a:ext cx="1014585" cy="1028"/>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390880"/>
            <a:ext cx="2286327"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More northward Ekman transport</a:t>
            </a:r>
            <a:endParaRPr lang="en-GB"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10" cy="374759"/>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More s</a:t>
            </a:r>
            <a:r>
              <a:rPr lang="en-GB" dirty="0">
                <a:effectLst/>
                <a:latin typeface="Helvetica" panose="020B0604020202020204" pitchFamily="34" charset="0"/>
                <a:ea typeface="Calibri" panose="020F0502020204030204" pitchFamily="34" charset="0"/>
                <a:cs typeface="Helvetica" panose="020B0604020202020204" pitchFamily="34" charset="0"/>
              </a:rPr>
              <a:t>now</a:t>
            </a:r>
            <a:r>
              <a:rPr lang="en-GB" baseline="30000" dirty="0">
                <a:latin typeface="Helvetica" panose="020B0604020202020204" pitchFamily="34" charset="0"/>
                <a:ea typeface="Calibri" panose="020F0502020204030204" pitchFamily="34" charset="0"/>
                <a:cs typeface="Helvetica" panose="020B0604020202020204" pitchFamily="34" charset="0"/>
              </a:rPr>
              <a:t>1</a:t>
            </a:r>
            <a:endParaRPr lang="en-GB" dirty="0">
              <a:effectLst/>
              <a:latin typeface="Helvetica" panose="020B0604020202020204" pitchFamily="34" charset="0"/>
              <a:ea typeface="Calibri" panose="020F0502020204030204" pitchFamily="34" charset="0"/>
              <a:cs typeface="Helvetica" panose="020B0604020202020204" pitchFamily="34" charset="0"/>
            </a:endParaRPr>
          </a:p>
        </p:txBody>
      </p:sp>
      <p:pic>
        <p:nvPicPr>
          <p:cNvPr id="65" name="Picture 64" descr="A picture containing transport, wheel&#10;&#10;Description automatically generated">
            <a:extLst>
              <a:ext uri="{FF2B5EF4-FFF2-40B4-BE49-F238E27FC236}">
                <a16:creationId xmlns:a16="http://schemas.microsoft.com/office/drawing/2014/main" id="{6BC88D2F-A073-A2CE-94E1-A7542B3E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0" y="2029508"/>
            <a:ext cx="129551" cy="129551"/>
          </a:xfrm>
          <a:prstGeom prst="rect">
            <a:avLst/>
          </a:prstGeom>
        </p:spPr>
      </p:pic>
      <p:pic>
        <p:nvPicPr>
          <p:cNvPr id="67" name="Picture 66" descr="A picture containing transport, wheel&#10;&#10;Description automatically generated">
            <a:extLst>
              <a:ext uri="{FF2B5EF4-FFF2-40B4-BE49-F238E27FC236}">
                <a16:creationId xmlns:a16="http://schemas.microsoft.com/office/drawing/2014/main" id="{359F6C1A-37A9-E38B-6E3F-60617399A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185" y="2325984"/>
            <a:ext cx="129551" cy="129551"/>
          </a:xfrm>
          <a:prstGeom prst="rect">
            <a:avLst/>
          </a:prstGeom>
        </p:spPr>
      </p:pic>
      <p:pic>
        <p:nvPicPr>
          <p:cNvPr id="69" name="Picture 68" descr="A picture containing transport, wheel&#10;&#10;Description automatically generated">
            <a:extLst>
              <a:ext uri="{FF2B5EF4-FFF2-40B4-BE49-F238E27FC236}">
                <a16:creationId xmlns:a16="http://schemas.microsoft.com/office/drawing/2014/main" id="{E161EBBA-1D04-89E7-733B-A95ED961E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90" y="2285851"/>
            <a:ext cx="129551" cy="129551"/>
          </a:xfrm>
          <a:prstGeom prst="rect">
            <a:avLst/>
          </a:prstGeom>
        </p:spPr>
      </p:pic>
      <p:pic>
        <p:nvPicPr>
          <p:cNvPr id="71" name="Picture 70" descr="A picture containing transport, wheel&#10;&#10;Description automatically generated">
            <a:extLst>
              <a:ext uri="{FF2B5EF4-FFF2-40B4-BE49-F238E27FC236}">
                <a16:creationId xmlns:a16="http://schemas.microsoft.com/office/drawing/2014/main" id="{6C8FF4E4-8588-26E5-173D-71F5A59FD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921" y="2198323"/>
            <a:ext cx="129551" cy="129551"/>
          </a:xfrm>
          <a:prstGeom prst="rect">
            <a:avLst/>
          </a:prstGeom>
        </p:spPr>
      </p:pic>
      <p:sp>
        <p:nvSpPr>
          <p:cNvPr id="84" name="Right Triangle 13">
            <a:extLst>
              <a:ext uri="{FF2B5EF4-FFF2-40B4-BE49-F238E27FC236}">
                <a16:creationId xmlns:a16="http://schemas.microsoft.com/office/drawing/2014/main" id="{08E64F11-B748-3221-0161-6377B84A7364}"/>
              </a:ext>
            </a:extLst>
          </p:cNvPr>
          <p:cNvSpPr/>
          <p:nvPr/>
        </p:nvSpPr>
        <p:spPr>
          <a:xfrm>
            <a:off x="14616052" y="3960960"/>
            <a:ext cx="1838349" cy="1207490"/>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rgbClr val="FBD0B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4128" y="2978148"/>
            <a:ext cx="86177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772" y="2979050"/>
            <a:ext cx="121376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409429" y="2590710"/>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More sea ice</a:t>
            </a:r>
            <a:endParaRPr lang="en-GB"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977870" y="4178552"/>
            <a:ext cx="1476531"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warm CDW off the shelf</a:t>
            </a:r>
            <a:endParaRPr lang="en-GB"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0011" y="2682543"/>
            <a:ext cx="2336911" cy="184396"/>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258027">
                <a:moveTo>
                  <a:pt x="0" y="0"/>
                </a:moveTo>
                <a:cubicBezTo>
                  <a:pt x="679232" y="14929"/>
                  <a:pt x="1138264" y="179149"/>
                  <a:pt x="1869748" y="167952"/>
                </a:cubicBezTo>
                <a:cubicBezTo>
                  <a:pt x="2150911" y="180560"/>
                  <a:pt x="2308908" y="185703"/>
                  <a:pt x="2340010" y="258027"/>
                </a:cubicBezTo>
                <a:cubicBezTo>
                  <a:pt x="1560007" y="207020"/>
                  <a:pt x="291078" y="215727"/>
                  <a:pt x="0" y="105005"/>
                </a:cubicBezTo>
                <a:lnTo>
                  <a:pt x="0" y="0"/>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Less s</a:t>
            </a:r>
            <a:r>
              <a:rPr lang="en-GB" sz="1800" dirty="0">
                <a:effectLst/>
                <a:latin typeface="Helvetica" panose="020B0604020202020204" pitchFamily="34" charset="0"/>
                <a:ea typeface="Calibri" panose="020F0502020204030204" pitchFamily="34" charset="0"/>
                <a:cs typeface="Helvetica" panose="020B0604020202020204" pitchFamily="34" charset="0"/>
              </a:rPr>
              <a:t>now</a:t>
            </a:r>
            <a:r>
              <a:rPr lang="en-GB" sz="1800" baseline="30000" dirty="0">
                <a:effectLst/>
                <a:latin typeface="Helvetica" panose="020B0604020202020204" pitchFamily="34" charset="0"/>
                <a:ea typeface="Calibri" panose="020F0502020204030204" pitchFamily="34" charset="0"/>
                <a:cs typeface="Helvetica" panose="020B0604020202020204" pitchFamily="34" charset="0"/>
              </a:rPr>
              <a:t>1</a:t>
            </a:r>
            <a:endParaRPr lang="en-GB" dirty="0">
              <a:latin typeface="Helvetica" panose="020B0604020202020204" pitchFamily="34" charset="0"/>
              <a:cs typeface="Helvetica" panose="020B0604020202020204" pitchFamily="34" charset="0"/>
            </a:endParaRPr>
          </a:p>
        </p:txBody>
      </p:sp>
      <p:pic>
        <p:nvPicPr>
          <p:cNvPr id="109" name="Picture 108" descr="A picture containing transport, wheel&#10;&#10;Description automatically generated">
            <a:extLst>
              <a:ext uri="{FF2B5EF4-FFF2-40B4-BE49-F238E27FC236}">
                <a16:creationId xmlns:a16="http://schemas.microsoft.com/office/drawing/2014/main" id="{B056EF63-A9D1-313F-7EAF-AB9ED5FAE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7162" y="2238214"/>
            <a:ext cx="129551" cy="129551"/>
          </a:xfrm>
          <a:prstGeom prst="rect">
            <a:avLst/>
          </a:prstGeom>
        </p:spPr>
      </p:pic>
      <p:pic>
        <p:nvPicPr>
          <p:cNvPr id="110" name="Picture 109" descr="A picture containing transport, wheel&#10;&#10;Description automatically generated">
            <a:extLst>
              <a:ext uri="{FF2B5EF4-FFF2-40B4-BE49-F238E27FC236}">
                <a16:creationId xmlns:a16="http://schemas.microsoft.com/office/drawing/2014/main" id="{AA3E8C93-3EEB-2FD8-1BA3-574322F50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472" y="2160426"/>
            <a:ext cx="129551" cy="129551"/>
          </a:xfrm>
          <a:prstGeom prst="rect">
            <a:avLst/>
          </a:prstGeom>
        </p:spPr>
      </p:pic>
      <p:sp>
        <p:nvSpPr>
          <p:cNvPr id="120" name="TextBox 119">
            <a:extLst>
              <a:ext uri="{FF2B5EF4-FFF2-40B4-BE49-F238E27FC236}">
                <a16:creationId xmlns:a16="http://schemas.microsoft.com/office/drawing/2014/main" id="{3F1926AA-C653-0E74-B771-F5BCDCCB4CCE}"/>
              </a:ext>
            </a:extLst>
          </p:cNvPr>
          <p:cNvSpPr txBox="1"/>
          <p:nvPr/>
        </p:nvSpPr>
        <p:spPr>
          <a:xfrm>
            <a:off x="611914" y="5159657"/>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South</a:t>
            </a:r>
            <a:endParaRPr lang="en-GB"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5961766" y="5159657"/>
            <a:ext cx="2212625"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North</a:t>
            </a:r>
            <a:endParaRPr lang="en-GB"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32716" y="1977364"/>
            <a:ext cx="903356" cy="234000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pic>
        <p:nvPicPr>
          <p:cNvPr id="3" name="Picture 2" descr="Map&#10;&#10;Description automatically generated with low confidence">
            <a:extLst>
              <a:ext uri="{FF2B5EF4-FFF2-40B4-BE49-F238E27FC236}">
                <a16:creationId xmlns:a16="http://schemas.microsoft.com/office/drawing/2014/main" id="{B3D58E16-0123-9525-0EE2-B258EE9BDEAA}"/>
              </a:ext>
            </a:extLst>
          </p:cNvPr>
          <p:cNvPicPr>
            <a:picLocks noChangeAspect="1"/>
          </p:cNvPicPr>
          <p:nvPr/>
        </p:nvPicPr>
        <p:blipFill rotWithShape="1">
          <a:blip r:embed="rId3">
            <a:extLst>
              <a:ext uri="{28A0092B-C50C-407E-A947-70E740481C1C}">
                <a14:useLocalDpi xmlns:a14="http://schemas.microsoft.com/office/drawing/2010/main" val="0"/>
              </a:ext>
            </a:extLst>
          </a:blip>
          <a:srcRect l="36883" t="30920" r="38982" b="66718"/>
          <a:stretch/>
        </p:blipFill>
        <p:spPr>
          <a:xfrm>
            <a:off x="2983490" y="6118191"/>
            <a:ext cx="11343544" cy="777035"/>
          </a:xfrm>
          <a:prstGeom prst="rect">
            <a:avLst/>
          </a:prstGeom>
        </p:spPr>
      </p:pic>
      <p:sp>
        <p:nvSpPr>
          <p:cNvPr id="16" name="TextBox 15">
            <a:extLst>
              <a:ext uri="{FF2B5EF4-FFF2-40B4-BE49-F238E27FC236}">
                <a16:creationId xmlns:a16="http://schemas.microsoft.com/office/drawing/2014/main" id="{4924E97F-2855-4BD4-2A12-3A1C3088AB4F}"/>
              </a:ext>
            </a:extLst>
          </p:cNvPr>
          <p:cNvSpPr txBox="1"/>
          <p:nvPr/>
        </p:nvSpPr>
        <p:spPr>
          <a:xfrm>
            <a:off x="685351" y="2829912"/>
            <a:ext cx="2286327"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Thinner ice shelves</a:t>
            </a:r>
            <a:r>
              <a:rPr lang="en-GB" baseline="30000" dirty="0">
                <a:latin typeface="Helvetica" panose="020B0604020202020204" pitchFamily="34" charset="0"/>
                <a:cs typeface="Helvetica" panose="020B0604020202020204" pitchFamily="34" charset="0"/>
              </a:rPr>
              <a:t>1</a:t>
            </a:r>
            <a:endParaRPr lang="en-GB" dirty="0">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Continental shelf</a:t>
            </a:r>
            <a:endParaRPr lang="en-GB"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546253" y="4777071"/>
            <a:ext cx="2003588" cy="369332"/>
          </a:xfrm>
          <a:prstGeom prst="rect">
            <a:avLst/>
          </a:prstGeom>
          <a:noFill/>
        </p:spPr>
        <p:txBody>
          <a:bodyPr wrap="square" rtlCol="0">
            <a:spAutoFit/>
          </a:bodyPr>
          <a:lstStyle/>
          <a:p>
            <a:pPr algn="r"/>
            <a:r>
              <a:rPr lang="de-CH" dirty="0">
                <a:latin typeface="Helvetica" panose="020B0604020202020204" pitchFamily="34" charset="0"/>
                <a:cs typeface="Helvetica" panose="020B0604020202020204" pitchFamily="34" charset="0"/>
              </a:rPr>
              <a:t>Shelf break</a:t>
            </a:r>
            <a:endParaRPr lang="en-GB"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25406" y="2978148"/>
            <a:ext cx="188177"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6143" y="2978286"/>
            <a:ext cx="280524" cy="4571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489635" y="3459434"/>
            <a:ext cx="1446799"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shelf water</a:t>
            </a:r>
            <a:endParaRPr lang="en-GB"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5989815" y="3102884"/>
            <a:ext cx="1329585" cy="1689"/>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5989815" y="3298527"/>
            <a:ext cx="383987"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5989815" y="3231741"/>
            <a:ext cx="701528"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14EB0D-9209-3D1C-2647-16405BD2B7AC}"/>
              </a:ext>
            </a:extLst>
          </p:cNvPr>
          <p:cNvCxnSpPr>
            <a:cxnSpLocks/>
          </p:cNvCxnSpPr>
          <p:nvPr/>
        </p:nvCxnSpPr>
        <p:spPr>
          <a:xfrm>
            <a:off x="5989815" y="3357388"/>
            <a:ext cx="101384"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158241" y="2372524"/>
            <a:ext cx="2302677" cy="646331"/>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Less northward Ekman transport</a:t>
            </a:r>
            <a:endParaRPr lang="en-GB" dirty="0">
              <a:latin typeface="Helvetica" panose="020B0604020202020204" pitchFamily="34" charset="0"/>
              <a:cs typeface="Helvetica" panose="020B0604020202020204" pitchFamily="34" charset="0"/>
            </a:endParaRPr>
          </a:p>
        </p:txBody>
      </p:sp>
      <p:cxnSp>
        <p:nvCxnSpPr>
          <p:cNvPr id="111" name="Straight Arrow Connector 110">
            <a:extLst>
              <a:ext uri="{FF2B5EF4-FFF2-40B4-BE49-F238E27FC236}">
                <a16:creationId xmlns:a16="http://schemas.microsoft.com/office/drawing/2014/main" id="{4231FEF0-77D9-123F-D5CC-2C4A0E2A1F37}"/>
              </a:ext>
            </a:extLst>
          </p:cNvPr>
          <p:cNvCxnSpPr>
            <a:cxnSpLocks/>
          </p:cNvCxnSpPr>
          <p:nvPr/>
        </p:nvCxnSpPr>
        <p:spPr>
          <a:xfrm>
            <a:off x="14276342" y="3153003"/>
            <a:ext cx="383987"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6384A29D-0B74-C733-C92F-3F04A087637E}"/>
              </a:ext>
            </a:extLst>
          </p:cNvPr>
          <p:cNvCxnSpPr>
            <a:cxnSpLocks/>
          </p:cNvCxnSpPr>
          <p:nvPr/>
        </p:nvCxnSpPr>
        <p:spPr>
          <a:xfrm>
            <a:off x="14276342" y="3086217"/>
            <a:ext cx="701528"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FAD1F69-3709-6A48-B749-1E1112103EAD}"/>
              </a:ext>
            </a:extLst>
          </p:cNvPr>
          <p:cNvCxnSpPr>
            <a:cxnSpLocks/>
          </p:cNvCxnSpPr>
          <p:nvPr/>
        </p:nvCxnSpPr>
        <p:spPr>
          <a:xfrm>
            <a:off x="14276342" y="3211864"/>
            <a:ext cx="101384" cy="0"/>
          </a:xfrm>
          <a:prstGeom prst="straightConnector1">
            <a:avLst/>
          </a:prstGeom>
          <a:ln cap="rnd">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15051" y="1982728"/>
            <a:ext cx="903356" cy="234000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rgbClr val="DBEA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966626" y="2932705"/>
            <a:ext cx="2284750" cy="369332"/>
          </a:xfrm>
          <a:prstGeom prst="rect">
            <a:avLst/>
          </a:prstGeom>
          <a:noFill/>
        </p:spPr>
        <p:txBody>
          <a:bodyPr wrap="square" rtlCol="0">
            <a:spAutoFit/>
          </a:bodyPr>
          <a:lstStyle/>
          <a:p>
            <a:r>
              <a:rPr lang="de-CH" dirty="0">
                <a:latin typeface="Helvetica" panose="020B0604020202020204" pitchFamily="34" charset="0"/>
                <a:cs typeface="Helvetica" panose="020B0604020202020204" pitchFamily="34" charset="0"/>
              </a:rPr>
              <a:t>Thicker ice shelves</a:t>
            </a:r>
            <a:r>
              <a:rPr lang="en-GB" baseline="30000" dirty="0">
                <a:latin typeface="Helvetica" panose="020B0604020202020204" pitchFamily="34" charset="0"/>
                <a:cs typeface="Helvetica" panose="020B0604020202020204" pitchFamily="34" charset="0"/>
              </a:rPr>
              <a:t>1</a:t>
            </a:r>
            <a:endParaRPr lang="en-GB" dirty="0">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6845" y="177845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369332"/>
          </a:xfrm>
          <a:prstGeom prst="rect">
            <a:avLst/>
          </a:prstGeom>
          <a:noFill/>
        </p:spPr>
        <p:txBody>
          <a:bodyPr wrap="square" rtlCol="0">
            <a:spAutoFit/>
          </a:bodyPr>
          <a:lstStyle/>
          <a:p>
            <a:pPr algn="ctr"/>
            <a:r>
              <a:rPr lang="de-CH" dirty="0">
                <a:latin typeface="Helvetica" panose="020B0604020202020204" pitchFamily="34" charset="0"/>
                <a:cs typeface="Helvetica" panose="020B0604020202020204" pitchFamily="34" charset="0"/>
              </a:rPr>
              <a:t>Stronger ASL</a:t>
            </a:r>
            <a:endParaRPr lang="en-GB"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4361"/>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01900" y="7259500"/>
            <a:ext cx="16065000" cy="2031325"/>
          </a:xfrm>
          <a:prstGeom prst="rect">
            <a:avLst/>
          </a:prstGeom>
          <a:noFill/>
        </p:spPr>
        <p:txBody>
          <a:bodyPr wrap="square">
            <a:spAutoFit/>
          </a:bodyPr>
          <a:lstStyle/>
          <a:p>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As a result, warm Circumpolar Deep Water (CDW) is advected onto the continental shelf, and when in contact with ice shelves, can lead to basal melting and ice shelf mass loss. The subscript </a:t>
            </a:r>
            <a:r>
              <a:rPr lang="de-CH" sz="1800" baseline="30000" dirty="0">
                <a:effectLst/>
                <a:latin typeface="Helvetica" panose="020B0604020202020204" pitchFamily="34" charset="0"/>
                <a:ea typeface="Calibri" panose="020F0502020204030204" pitchFamily="34" charset="0"/>
                <a:cs typeface="Helvetica" panose="020B0604020202020204" pitchFamily="34" charset="0"/>
              </a:rPr>
              <a:t>1</a:t>
            </a:r>
            <a:r>
              <a:rPr lang="en-GB" dirty="0">
                <a:latin typeface="Helvetica" panose="020B0604020202020204" pitchFamily="34" charset="0"/>
                <a:cs typeface="Helvetica" panose="020B0604020202020204" pitchFamily="34" charset="0"/>
              </a:rPr>
              <a:t> denotes key results in Paolo et al. (2018), namely that El Niño increases the height of West Antarctic ice shelves (due increased snowfall, see Supporting Information Fig. SX) but decreases their mass (due to basal melting). El Niño also decreases sea ice volume in West Antarctica (Fig. 3). During La Niña, the ASL strengthens, coastal easterlies increase and less northward Ekman transport inhibits transport of CDW onto the continental shelf. La Niña also leads to less snowfall (Paolo et al., 20108, Supporting Information Fig. SX) and more sea ice (Fig. 3) in West Antarctica.</a:t>
            </a:r>
          </a:p>
        </p:txBody>
      </p:sp>
    </p:spTree>
    <p:extLst>
      <p:ext uri="{BB962C8B-B14F-4D97-AF65-F5344CB8AC3E}">
        <p14:creationId xmlns:p14="http://schemas.microsoft.com/office/powerpoint/2010/main" val="355125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with medium confidence">
            <a:extLst>
              <a:ext uri="{FF2B5EF4-FFF2-40B4-BE49-F238E27FC236}">
                <a16:creationId xmlns:a16="http://schemas.microsoft.com/office/drawing/2014/main" id="{9E655840-A941-8BAF-825D-5A1B06D33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470" y="756673"/>
            <a:ext cx="11707859" cy="8087854"/>
          </a:xfrm>
          <a:prstGeom prst="rect">
            <a:avLst/>
          </a:prstGeom>
        </p:spPr>
      </p:pic>
    </p:spTree>
    <p:extLst>
      <p:ext uri="{BB962C8B-B14F-4D97-AF65-F5344CB8AC3E}">
        <p14:creationId xmlns:p14="http://schemas.microsoft.com/office/powerpoint/2010/main" val="22876674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9" name="Rectangle 28">
            <a:extLst>
              <a:ext uri="{FF2B5EF4-FFF2-40B4-BE49-F238E27FC236}">
                <a16:creationId xmlns:a16="http://schemas.microsoft.com/office/drawing/2014/main" id="{C853A199-43EB-7CE0-12DC-28556C94B70F}"/>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FEE44F8F-6767-E81E-2178-43DDA3043B2A}"/>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6067184" y="1118026"/>
            <a:ext cx="2003687"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Weaker Amundsen</a:t>
            </a:r>
          </a:p>
          <a:p>
            <a:pPr algn="ctr"/>
            <a:r>
              <a:rPr lang="de-CH" sz="1600" dirty="0">
                <a:latin typeface="Helvetica" panose="020B0604020202020204" pitchFamily="34" charset="0"/>
                <a:cs typeface="Helvetica" panose="020B0604020202020204" pitchFamily="34" charset="0"/>
              </a:rPr>
              <a:t>Sea Low</a:t>
            </a:r>
            <a:endParaRPr lang="en-GB" sz="1600"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2932225"/>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2932226"/>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2932698"/>
            <a:ext cx="283755"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595600"/>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Less sea ice</a:t>
            </a:r>
            <a:endParaRPr lang="en-GB" sz="1600"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1625124" y="3497720"/>
            <a:ext cx="2635155"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Warm Circumpolar Deep Water on the shelf</a:t>
            </a:r>
            <a:endParaRPr lang="en-GB" sz="1600"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4662326" y="2460600"/>
            <a:ext cx="1832027" cy="584775"/>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Less poleward </a:t>
            </a:r>
            <a:br>
              <a:rPr lang="de-CH" sz="1600" dirty="0">
                <a:latin typeface="Helvetica" panose="020B0604020202020204" pitchFamily="34" charset="0"/>
                <a:cs typeface="Helvetica" panose="020B0604020202020204" pitchFamily="34" charset="0"/>
              </a:rPr>
            </a:br>
            <a:r>
              <a:rPr lang="de-CH" sz="1600" dirty="0">
                <a:latin typeface="Helvetica" panose="020B0604020202020204" pitchFamily="34" charset="0"/>
                <a:cs typeface="Helvetica" panose="020B0604020202020204" pitchFamily="34" charset="0"/>
              </a:rPr>
              <a:t>Ekman transport</a:t>
            </a:r>
            <a:endParaRPr lang="en-GB" sz="1600"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1240271" y="2260399"/>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More </a:t>
            </a:r>
            <a:r>
              <a:rPr lang="en-GB" sz="1600" dirty="0">
                <a:effectLst/>
                <a:latin typeface="Helvetica" panose="020B0604020202020204" pitchFamily="34" charset="0"/>
                <a:ea typeface="Calibri" panose="020F0502020204030204" pitchFamily="34" charset="0"/>
                <a:cs typeface="Helvetica" panose="020B0604020202020204" pitchFamily="34" charset="0"/>
              </a:rPr>
              <a:t>snowfall</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30032" y="2973133"/>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2584" y="2973133"/>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6409" y="2640600"/>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More sea ice</a:t>
            </a:r>
            <a:endParaRPr lang="en-GB" sz="1600"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260024" y="4084815"/>
            <a:ext cx="1831832" cy="830997"/>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Warm Circum-polar Deep Water off the shelf</a:t>
            </a:r>
            <a:endParaRPr lang="en-GB" sz="1600"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1" y="2516047"/>
            <a:ext cx="2146232"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526"/>
              <a:gd name="connsiteY0" fmla="*/ 0 h 258027"/>
              <a:gd name="connsiteX1" fmla="*/ 1869748 w 2342526"/>
              <a:gd name="connsiteY1" fmla="*/ 167952 h 258027"/>
              <a:gd name="connsiteX2" fmla="*/ 2342438 w 2342526"/>
              <a:gd name="connsiteY2" fmla="*/ 258027 h 258027"/>
              <a:gd name="connsiteX3" fmla="*/ 0 w 2342526"/>
              <a:gd name="connsiteY3" fmla="*/ 105005 h 258027"/>
              <a:gd name="connsiteX4" fmla="*/ 0 w 2342526"/>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526" h="258027">
                <a:moveTo>
                  <a:pt x="0" y="0"/>
                </a:moveTo>
                <a:cubicBezTo>
                  <a:pt x="679232" y="14929"/>
                  <a:pt x="1138264" y="179149"/>
                  <a:pt x="1869748" y="167952"/>
                </a:cubicBezTo>
                <a:cubicBezTo>
                  <a:pt x="2150911" y="180560"/>
                  <a:pt x="2347305" y="163154"/>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726623" y="2256550"/>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Less </a:t>
            </a:r>
            <a:r>
              <a:rPr lang="en-GB" sz="1600" dirty="0">
                <a:effectLst/>
                <a:latin typeface="Helvetica" panose="020B0604020202020204" pitchFamily="34" charset="0"/>
                <a:ea typeface="Calibri" panose="020F0502020204030204" pitchFamily="34" charset="0"/>
                <a:cs typeface="Helvetica" panose="020B0604020202020204" pitchFamily="34" charset="0"/>
              </a:rPr>
              <a:t>snowfall</a:t>
            </a:r>
            <a:endParaRPr lang="en-GB" sz="1600"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South</a:t>
            </a:r>
            <a:endParaRPr lang="en-GB" sz="16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North</a:t>
            </a:r>
            <a:endParaRPr lang="en-GB" sz="16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628893" y="2865600"/>
            <a:ext cx="1976236" cy="338554"/>
          </a:xfrm>
          <a:prstGeom prst="rect">
            <a:avLst/>
          </a:prstGeom>
          <a:noFill/>
        </p:spPr>
        <p:txBody>
          <a:bodyPr wrap="square" rtlCol="0">
            <a:spAutoFit/>
          </a:bodyPr>
          <a:lstStyle/>
          <a:p>
            <a:r>
              <a:rPr lang="de-CH" sz="1600" dirty="0">
                <a:solidFill>
                  <a:schemeClr val="bg1"/>
                </a:solidFill>
                <a:latin typeface="Helvetica" panose="020B0604020202020204" pitchFamily="34" charset="0"/>
                <a:cs typeface="Helvetica" panose="020B0604020202020204" pitchFamily="34" charset="0"/>
              </a:rPr>
              <a:t>Thinner ice shelves</a:t>
            </a:r>
            <a:endParaRPr lang="en-GB" sz="1600"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Continental shelf</a:t>
            </a:r>
            <a:endParaRPr lang="en-GB" sz="1600"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539400" y="4807057"/>
            <a:ext cx="2003588"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Shelf break</a:t>
            </a:r>
            <a:endParaRPr lang="en-GB" sz="1600"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7126" y="2972141"/>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334287" y="3422546"/>
            <a:ext cx="1654960" cy="584775"/>
          </a:xfrm>
          <a:prstGeom prst="rect">
            <a:avLst/>
          </a:prstGeom>
          <a:noFill/>
        </p:spPr>
        <p:txBody>
          <a:bodyPr wrap="square" rtlCol="0">
            <a:spAutoFit/>
          </a:bodyPr>
          <a:lstStyle/>
          <a:p>
            <a:pPr algn="r"/>
            <a:r>
              <a:rPr lang="de-CH" sz="1600" dirty="0">
                <a:solidFill>
                  <a:schemeClr val="bg1"/>
                </a:solidFill>
                <a:latin typeface="Helvetica" panose="020B0604020202020204" pitchFamily="34" charset="0"/>
                <a:cs typeface="Helvetica" panose="020B0604020202020204" pitchFamily="34" charset="0"/>
              </a:rPr>
              <a:t>Cool Antarctic shelf water</a:t>
            </a:r>
            <a:endParaRPr lang="en-GB" sz="1600" dirty="0">
              <a:solidFill>
                <a:schemeClr val="bg1"/>
              </a:solidFill>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97154" y="3360778"/>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79613" y="323504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2692041" y="2280600"/>
            <a:ext cx="1801248" cy="584775"/>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More poleward </a:t>
            </a:r>
            <a:br>
              <a:rPr lang="de-CH" sz="1600" dirty="0">
                <a:latin typeface="Helvetica" panose="020B0604020202020204" pitchFamily="34" charset="0"/>
                <a:cs typeface="Helvetica" panose="020B0604020202020204" pitchFamily="34" charset="0"/>
              </a:rPr>
            </a:br>
            <a:r>
              <a:rPr lang="de-CH" sz="1600" dirty="0">
                <a:latin typeface="Helvetica" panose="020B0604020202020204" pitchFamily="34" charset="0"/>
                <a:cs typeface="Helvetica" panose="020B0604020202020204" pitchFamily="34" charset="0"/>
              </a:rPr>
              <a:t>Ekman transport</a:t>
            </a:r>
            <a:endParaRPr lang="en-GB" sz="1600"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2875354"/>
            <a:ext cx="2284750" cy="338554"/>
          </a:xfrm>
          <a:prstGeom prst="rect">
            <a:avLst/>
          </a:prstGeom>
          <a:noFill/>
        </p:spPr>
        <p:txBody>
          <a:bodyPr wrap="square" rtlCol="0">
            <a:spAutoFit/>
          </a:bodyPr>
          <a:lstStyle/>
          <a:p>
            <a:r>
              <a:rPr lang="de-CH" sz="1600" dirty="0">
                <a:solidFill>
                  <a:schemeClr val="bg1"/>
                </a:solidFill>
                <a:latin typeface="Helvetica" panose="020B0604020202020204" pitchFamily="34" charset="0"/>
                <a:cs typeface="Helvetica" panose="020B0604020202020204" pitchFamily="34" charset="0"/>
              </a:rPr>
              <a:t>Thicker ice shelves</a:t>
            </a:r>
            <a:endParaRPr lang="en-GB" sz="1600"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920871" y="1105930"/>
            <a:ext cx="2003687"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Stronger Amundsen</a:t>
            </a:r>
          </a:p>
          <a:p>
            <a:pPr algn="ctr"/>
            <a:r>
              <a:rPr lang="de-CH" sz="1600" dirty="0">
                <a:latin typeface="Helvetica" panose="020B0604020202020204" pitchFamily="34" charset="0"/>
                <a:cs typeface="Helvetica" panose="020B0604020202020204" pitchFamily="34" charset="0"/>
              </a:rPr>
              <a:t>Sea Low</a:t>
            </a:r>
            <a:endParaRPr lang="en-GB" sz="1600"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34400" y="1648687"/>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654932"/>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1860460"/>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4000301" y="1714588"/>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4000301" y="1714588"/>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Summary schematic of anomalous physical processes on the West Antarctic continental shelf during (a) El Niño and (b) La Niña events. </a:t>
            </a:r>
            <a:r>
              <a:rPr lang="en-GB" dirty="0">
                <a:latin typeface="Helvetica" panose="020B0604020202020204" pitchFamily="34" charset="0"/>
                <a:cs typeface="Helvetica" panose="020B0604020202020204" pitchFamily="34" charset="0"/>
              </a:rPr>
              <a:t>During El Niño, the Amundsen Sea Low (ASL) weakens, resulting in weaker coastal easterlies that decrease poleward Ekman transport of surface water masses. The two symbols </a:t>
            </a:r>
            <a:r>
              <a:rPr lang="en-GB" dirty="0"/>
              <a:t>⊙ </a:t>
            </a:r>
            <a:r>
              <a:rPr lang="en-GB" dirty="0">
                <a:latin typeface="Helvetica" panose="020B0604020202020204" pitchFamily="34" charset="0"/>
                <a:cs typeface="Helvetica" panose="020B0604020202020204" pitchFamily="34" charset="0"/>
              </a:rPr>
              <a:t>and </a:t>
            </a:r>
            <a:r>
              <a:rPr lang="en-GB" dirty="0">
                <a:effectLst/>
                <a:latin typeface="Courier New" panose="02070309020205020404" pitchFamily="49" charset="0"/>
              </a:rPr>
              <a:t>⊗ </a:t>
            </a:r>
            <a:r>
              <a:rPr lang="en-GB" dirty="0">
                <a:latin typeface="Helvetica" panose="020B0604020202020204" pitchFamily="34" charset="0"/>
                <a:cs typeface="Helvetica" panose="020B0604020202020204" pitchFamily="34" charset="0"/>
              </a:rPr>
              <a:t>show the reduction in the strength of the cyclonic (clockwise) circulation of the ASL. As a result, warm Circumpolar Deep Water (CDW) is advected onto the continental shelf, and when in contact with ice shelves, can lead to basal melting and ice shelf mass loss. El Niño events also increase the height of West Antarctic ice shelves (due to increased snowfall, Fig. S6g), decrease their mass (due to basal melting of high density ice (Paolo et al. 2018), reduce sea ice volume (Fig. S13c) and lower sea levels (Fig. S13e) on the West Antarctic continental shelf. During La Niña events, the ASL strengthens, coastal easterlies increase and increased poleward Ekman transport inhibits transport of CDW onto the continental shelf. La Niña events also lead to reduced snowfall (Fig. S7g), increased ice shelf mass (Paolo et al. 2018), more sea ice volume (Fig. S13d) and higher sea levels (Fig. S13f) on the West Antarctic continental shelf. The emperor penguins have been added for illustrative purposes. Ecological impacts on sea birds and other marine species have not been investigated here.</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613206"/>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2932226"/>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South</a:t>
            </a:r>
            <a:endParaRPr lang="en-GB" sz="16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North</a:t>
            </a:r>
            <a:endParaRPr lang="en-GB" sz="16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Continental shelf</a:t>
            </a:r>
            <a:endParaRPr lang="en-GB" sz="1600"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424914" y="4797600"/>
            <a:ext cx="2003588"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Shelf break</a:t>
            </a:r>
            <a:endParaRPr lang="en-GB" sz="1600"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9944061" y="3580268"/>
            <a:ext cx="2631936" cy="338554"/>
          </a:xfrm>
          <a:prstGeom prst="rect">
            <a:avLst/>
          </a:prstGeom>
          <a:noFill/>
        </p:spPr>
        <p:txBody>
          <a:bodyPr wrap="square" rtlCol="0">
            <a:spAutoFit/>
          </a:bodyPr>
          <a:lstStyle/>
          <a:p>
            <a:pPr algn="ctr"/>
            <a:r>
              <a:rPr lang="de-CH" sz="1600" dirty="0">
                <a:solidFill>
                  <a:schemeClr val="bg1"/>
                </a:solidFill>
                <a:latin typeface="Helvetica" panose="020B0604020202020204" pitchFamily="34" charset="0"/>
                <a:cs typeface="Helvetica" panose="020B0604020202020204" pitchFamily="34" charset="0"/>
              </a:rPr>
              <a:t>Cool Antarctic shelf water</a:t>
            </a:r>
            <a:endParaRPr lang="en-GB" sz="1600" dirty="0">
              <a:solidFill>
                <a:schemeClr val="bg1"/>
              </a:solidFill>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259400"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2944400"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889998"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572457"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79" name="Oval 78">
            <a:extLst>
              <a:ext uri="{FF2B5EF4-FFF2-40B4-BE49-F238E27FC236}">
                <a16:creationId xmlns:a16="http://schemas.microsoft.com/office/drawing/2014/main" id="{C7931EF4-0737-7C22-059E-2A50EC1F4318}"/>
              </a:ext>
            </a:extLst>
          </p:cNvPr>
          <p:cNvSpPr/>
          <p:nvPr/>
        </p:nvSpPr>
        <p:spPr>
          <a:xfrm>
            <a:off x="7680053" y="1752142"/>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7053" y="187009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grpSp>
        <p:nvGrpSpPr>
          <p:cNvPr id="19" name="Group 18">
            <a:extLst>
              <a:ext uri="{FF2B5EF4-FFF2-40B4-BE49-F238E27FC236}">
                <a16:creationId xmlns:a16="http://schemas.microsoft.com/office/drawing/2014/main" id="{77FB3ED0-8FF7-2637-22C2-0E4AB0395641}"/>
              </a:ext>
            </a:extLst>
          </p:cNvPr>
          <p:cNvGrpSpPr/>
          <p:nvPr/>
        </p:nvGrpSpPr>
        <p:grpSpPr>
          <a:xfrm>
            <a:off x="6220808" y="1738036"/>
            <a:ext cx="270000" cy="270000"/>
            <a:chOff x="6075343" y="1738036"/>
            <a:chExt cx="270000" cy="270000"/>
          </a:xfrm>
        </p:grpSpPr>
        <p:sp>
          <p:nvSpPr>
            <p:cNvPr id="78" name="Oval 77">
              <a:extLst>
                <a:ext uri="{FF2B5EF4-FFF2-40B4-BE49-F238E27FC236}">
                  <a16:creationId xmlns:a16="http://schemas.microsoft.com/office/drawing/2014/main" id="{1BB2720B-1244-5657-16AA-071F9E486141}"/>
                </a:ext>
              </a:extLst>
            </p:cNvPr>
            <p:cNvSpPr/>
            <p:nvPr/>
          </p:nvSpPr>
          <p:spPr>
            <a:xfrm>
              <a:off x="6075343" y="1738036"/>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777577"/>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777577"/>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223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2D0678-CE82-4F05-A835-B6AB319D2EB5}"/>
              </a:ext>
            </a:extLst>
          </p:cNvPr>
          <p:cNvSpPr txBox="1"/>
          <p:nvPr/>
        </p:nvSpPr>
        <p:spPr>
          <a:xfrm>
            <a:off x="1" y="4025004"/>
            <a:ext cx="17064335" cy="1514261"/>
          </a:xfrm>
          <a:prstGeom prst="rect">
            <a:avLst/>
          </a:prstGeom>
          <a:solidFill>
            <a:schemeClr val="accent1">
              <a:lumMod val="20000"/>
              <a:lumOff val="80000"/>
            </a:schemeClr>
          </a:solidFill>
        </p:spPr>
        <p:txBody>
          <a:bodyPr wrap="square" rtlCol="0">
            <a:spAutoFit/>
          </a:bodyPr>
          <a:lstStyle/>
          <a:p>
            <a:pPr algn="ctr"/>
            <a:r>
              <a:rPr lang="de-CH" sz="9240" dirty="0"/>
              <a:t>Before edits</a:t>
            </a:r>
            <a:endParaRPr lang="en-GB" sz="9240" dirty="0"/>
          </a:p>
        </p:txBody>
      </p:sp>
    </p:spTree>
    <p:extLst>
      <p:ext uri="{BB962C8B-B14F-4D97-AF65-F5344CB8AC3E}">
        <p14:creationId xmlns:p14="http://schemas.microsoft.com/office/powerpoint/2010/main" val="39191741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9" name="Rectangle 28">
            <a:extLst>
              <a:ext uri="{FF2B5EF4-FFF2-40B4-BE49-F238E27FC236}">
                <a16:creationId xmlns:a16="http://schemas.microsoft.com/office/drawing/2014/main" id="{C853A199-43EB-7CE0-12DC-28556C94B70F}"/>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FEE44F8F-6767-E81E-2178-43DDA3043B2A}"/>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990713" y="1167696"/>
            <a:ext cx="2003687"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Weaker Amundsen</a:t>
            </a:r>
          </a:p>
          <a:p>
            <a:pPr algn="ctr"/>
            <a:r>
              <a:rPr lang="de-CH" sz="1600" dirty="0">
                <a:latin typeface="Helvetica" panose="020B0604020202020204" pitchFamily="34" charset="0"/>
                <a:cs typeface="Helvetica" panose="020B0604020202020204" pitchFamily="34" charset="0"/>
              </a:rPr>
              <a:t>Sea Low</a:t>
            </a:r>
            <a:endParaRPr lang="en-GB" sz="1600"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2932225"/>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2932226"/>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2932698"/>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595600"/>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Less sea ice</a:t>
            </a:r>
            <a:endParaRPr lang="en-GB" sz="1600"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1625124" y="3497720"/>
            <a:ext cx="2635155"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Warm Circumpolar Deep Water on the shelf</a:t>
            </a:r>
            <a:endParaRPr lang="en-GB" sz="1600"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4662326" y="2460600"/>
            <a:ext cx="1832027" cy="584775"/>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Less poleward </a:t>
            </a:r>
            <a:br>
              <a:rPr lang="de-CH" sz="1600" dirty="0">
                <a:latin typeface="Helvetica" panose="020B0604020202020204" pitchFamily="34" charset="0"/>
                <a:cs typeface="Helvetica" panose="020B0604020202020204" pitchFamily="34" charset="0"/>
              </a:rPr>
            </a:br>
            <a:r>
              <a:rPr lang="de-CH" sz="1600" dirty="0">
                <a:latin typeface="Helvetica" panose="020B0604020202020204" pitchFamily="34" charset="0"/>
                <a:cs typeface="Helvetica" panose="020B0604020202020204" pitchFamily="34" charset="0"/>
              </a:rPr>
              <a:t>Ekman transport</a:t>
            </a:r>
            <a:endParaRPr lang="en-GB" sz="1600"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1240271" y="2260399"/>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More </a:t>
            </a:r>
            <a:r>
              <a:rPr lang="en-GB" sz="1600" dirty="0">
                <a:effectLst/>
                <a:latin typeface="Helvetica" panose="020B0604020202020204" pitchFamily="34" charset="0"/>
                <a:ea typeface="Calibri" panose="020F0502020204030204" pitchFamily="34" charset="0"/>
                <a:cs typeface="Helvetica" panose="020B0604020202020204" pitchFamily="34" charset="0"/>
              </a:rPr>
              <a:t>snowfall</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30032" y="2973133"/>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2584" y="2973133"/>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6409" y="2640600"/>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More sea ice</a:t>
            </a:r>
            <a:endParaRPr lang="en-GB" sz="1600"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260024" y="4084815"/>
            <a:ext cx="1831832" cy="830997"/>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Warm Circum-polar Deep Water off the shelf</a:t>
            </a:r>
            <a:endParaRPr lang="en-GB" sz="1600"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1" y="2516047"/>
            <a:ext cx="2146232"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526"/>
              <a:gd name="connsiteY0" fmla="*/ 0 h 258027"/>
              <a:gd name="connsiteX1" fmla="*/ 1869748 w 2342526"/>
              <a:gd name="connsiteY1" fmla="*/ 167952 h 258027"/>
              <a:gd name="connsiteX2" fmla="*/ 2342438 w 2342526"/>
              <a:gd name="connsiteY2" fmla="*/ 258027 h 258027"/>
              <a:gd name="connsiteX3" fmla="*/ 0 w 2342526"/>
              <a:gd name="connsiteY3" fmla="*/ 105005 h 258027"/>
              <a:gd name="connsiteX4" fmla="*/ 0 w 2342526"/>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526" h="258027">
                <a:moveTo>
                  <a:pt x="0" y="0"/>
                </a:moveTo>
                <a:cubicBezTo>
                  <a:pt x="679232" y="14929"/>
                  <a:pt x="1138264" y="179149"/>
                  <a:pt x="1869748" y="167952"/>
                </a:cubicBezTo>
                <a:cubicBezTo>
                  <a:pt x="2150911" y="180560"/>
                  <a:pt x="2347305" y="163154"/>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726623" y="2256550"/>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Less </a:t>
            </a:r>
            <a:r>
              <a:rPr lang="en-GB" sz="1600" dirty="0">
                <a:effectLst/>
                <a:latin typeface="Helvetica" panose="020B0604020202020204" pitchFamily="34" charset="0"/>
                <a:ea typeface="Calibri" panose="020F0502020204030204" pitchFamily="34" charset="0"/>
                <a:cs typeface="Helvetica" panose="020B0604020202020204" pitchFamily="34" charset="0"/>
              </a:rPr>
              <a:t>snowfall</a:t>
            </a:r>
            <a:endParaRPr lang="en-GB" sz="1600"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South</a:t>
            </a:r>
            <a:endParaRPr lang="en-GB" sz="16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North</a:t>
            </a:r>
            <a:endParaRPr lang="en-GB" sz="16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628893" y="2865600"/>
            <a:ext cx="1976236" cy="338554"/>
          </a:xfrm>
          <a:prstGeom prst="rect">
            <a:avLst/>
          </a:prstGeom>
          <a:noFill/>
        </p:spPr>
        <p:txBody>
          <a:bodyPr wrap="square" rtlCol="0">
            <a:spAutoFit/>
          </a:bodyPr>
          <a:lstStyle/>
          <a:p>
            <a:r>
              <a:rPr lang="de-CH" sz="1600" dirty="0">
                <a:solidFill>
                  <a:schemeClr val="bg1"/>
                </a:solidFill>
                <a:latin typeface="Helvetica" panose="020B0604020202020204" pitchFamily="34" charset="0"/>
                <a:cs typeface="Helvetica" panose="020B0604020202020204" pitchFamily="34" charset="0"/>
              </a:rPr>
              <a:t>Thinner ice shelves</a:t>
            </a:r>
            <a:endParaRPr lang="en-GB" sz="1600"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Continental shelf</a:t>
            </a:r>
            <a:endParaRPr lang="en-GB" sz="1600"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539400" y="4807057"/>
            <a:ext cx="2003588"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Shelf break</a:t>
            </a:r>
            <a:endParaRPr lang="en-GB" sz="1600"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7126" y="2972141"/>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336793" y="3452080"/>
            <a:ext cx="1654960" cy="584775"/>
          </a:xfrm>
          <a:prstGeom prst="rect">
            <a:avLst/>
          </a:prstGeom>
          <a:noFill/>
        </p:spPr>
        <p:txBody>
          <a:bodyPr wrap="square" rtlCol="0">
            <a:spAutoFit/>
          </a:bodyPr>
          <a:lstStyle/>
          <a:p>
            <a:pPr algn="r"/>
            <a:r>
              <a:rPr lang="de-CH" sz="1600" dirty="0">
                <a:solidFill>
                  <a:schemeClr val="bg1"/>
                </a:solidFill>
                <a:latin typeface="Helvetica" panose="020B0604020202020204" pitchFamily="34" charset="0"/>
                <a:cs typeface="Helvetica" panose="020B0604020202020204" pitchFamily="34" charset="0"/>
              </a:rPr>
              <a:t>Cool Antarctic shelf water</a:t>
            </a:r>
            <a:endParaRPr lang="en-GB" sz="1600" dirty="0">
              <a:solidFill>
                <a:schemeClr val="bg1"/>
              </a:solidFill>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97154" y="3360778"/>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79613" y="323504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2692041" y="2280600"/>
            <a:ext cx="1801248" cy="584775"/>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More poleward </a:t>
            </a:r>
            <a:br>
              <a:rPr lang="de-CH" sz="1600" dirty="0">
                <a:latin typeface="Helvetica" panose="020B0604020202020204" pitchFamily="34" charset="0"/>
                <a:cs typeface="Helvetica" panose="020B0604020202020204" pitchFamily="34" charset="0"/>
              </a:rPr>
            </a:br>
            <a:r>
              <a:rPr lang="de-CH" sz="1600" dirty="0">
                <a:latin typeface="Helvetica" panose="020B0604020202020204" pitchFamily="34" charset="0"/>
                <a:cs typeface="Helvetica" panose="020B0604020202020204" pitchFamily="34" charset="0"/>
              </a:rPr>
              <a:t>Ekman transport</a:t>
            </a:r>
            <a:endParaRPr lang="en-GB" sz="1600"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2875354"/>
            <a:ext cx="2284750" cy="338554"/>
          </a:xfrm>
          <a:prstGeom prst="rect">
            <a:avLst/>
          </a:prstGeom>
          <a:noFill/>
        </p:spPr>
        <p:txBody>
          <a:bodyPr wrap="square" rtlCol="0">
            <a:spAutoFit/>
          </a:bodyPr>
          <a:lstStyle/>
          <a:p>
            <a:r>
              <a:rPr lang="de-CH" sz="1600" dirty="0">
                <a:solidFill>
                  <a:schemeClr val="bg1"/>
                </a:solidFill>
                <a:latin typeface="Helvetica" panose="020B0604020202020204" pitchFamily="34" charset="0"/>
                <a:cs typeface="Helvetica" panose="020B0604020202020204" pitchFamily="34" charset="0"/>
              </a:rPr>
              <a:t>Thicker ice shelves</a:t>
            </a:r>
            <a:endParaRPr lang="en-GB" sz="1600"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844400" y="1155600"/>
            <a:ext cx="2003687" cy="584775"/>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Stronger Amundsen</a:t>
            </a:r>
          </a:p>
          <a:p>
            <a:pPr algn="ctr"/>
            <a:r>
              <a:rPr lang="de-CH" sz="1600" dirty="0">
                <a:latin typeface="Helvetica" panose="020B0604020202020204" pitchFamily="34" charset="0"/>
                <a:cs typeface="Helvetica" panose="020B0604020202020204" pitchFamily="34" charset="0"/>
              </a:rPr>
              <a:t>Sea Low</a:t>
            </a:r>
            <a:endParaRPr lang="en-GB" sz="1600"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788935" y="1648687"/>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654932"/>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1860460"/>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854836" y="1714588"/>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854836" y="1714588"/>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Summary schematic of anomalous physical processes on the West Antarctic continental shelf during (a) El Niño and (b) La Niña events. </a:t>
            </a:r>
            <a:r>
              <a:rPr lang="en-GB" dirty="0">
                <a:latin typeface="Helvetica" panose="020B0604020202020204" pitchFamily="34" charset="0"/>
                <a:cs typeface="Helvetica" panose="020B0604020202020204" pitchFamily="34" charset="0"/>
              </a:rPr>
              <a:t>During El Niño, the Amundsen Sea Low (ASL) weakens, resulting in weaker coastal easterlies that decrease poleward Ekman transport of surface water masses. The two symbols </a:t>
            </a:r>
            <a:r>
              <a:rPr lang="en-GB" dirty="0"/>
              <a:t>⊙ </a:t>
            </a:r>
            <a:r>
              <a:rPr lang="en-GB" dirty="0">
                <a:latin typeface="Helvetica" panose="020B0604020202020204" pitchFamily="34" charset="0"/>
                <a:cs typeface="Helvetica" panose="020B0604020202020204" pitchFamily="34" charset="0"/>
              </a:rPr>
              <a:t>and </a:t>
            </a:r>
            <a:r>
              <a:rPr lang="en-GB" dirty="0">
                <a:effectLst/>
                <a:latin typeface="Courier New" panose="02070309020205020404" pitchFamily="49" charset="0"/>
              </a:rPr>
              <a:t>⊗ </a:t>
            </a:r>
            <a:r>
              <a:rPr lang="en-GB" dirty="0">
                <a:latin typeface="Helvetica" panose="020B0604020202020204" pitchFamily="34" charset="0"/>
                <a:cs typeface="Helvetica" panose="020B0604020202020204" pitchFamily="34" charset="0"/>
              </a:rPr>
              <a:t>show the reduction in the strength of the cyclonic (clockwise) circulation of the ASL. As a result, warm Circumpolar Deep Water (CDW) is advected onto the continental shelf, and when in contact with ice shelves, can lead to basal melting and ice shelf mass loss. El Niño events also increase the height of West Antarctic ice shelves (due to increased snowfall, Fig. S6g), decrease their mass (due to basal melting of high density ice (Paolo et al. 2018), reduce sea ice volume (Fig. S13c) and lower sea levels (Fig. S13e) on the West Antarctic continental shelf. During La Niña events, the ASL strengthens, coastal easterlies increase and increased poleward Ekman transport inhibits transport of CDW onto the continental shelf. La Niña events also lead to reduced snowfall (Fig. S7g), increased ice shelf mass (Paolo et al. 2018), more sea ice volume (Fig. S13d) and higher sea levels (Fig. S13f) on the West Antarctic continental shelf. The emperor penguins have been added for illustrative purposes. Ecological impacts on sea birds and other marine species have not been investigated here.</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613206"/>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2932226"/>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38554"/>
          </a:xfrm>
          <a:prstGeom prst="rect">
            <a:avLst/>
          </a:prstGeom>
          <a:noFill/>
        </p:spPr>
        <p:txBody>
          <a:bodyPr wrap="square" rtlCol="0">
            <a:spAutoFit/>
          </a:bodyPr>
          <a:lstStyle/>
          <a:p>
            <a:r>
              <a:rPr lang="de-CH" sz="1600" dirty="0">
                <a:latin typeface="Helvetica" panose="020B0604020202020204" pitchFamily="34" charset="0"/>
                <a:cs typeface="Helvetica" panose="020B0604020202020204" pitchFamily="34" charset="0"/>
              </a:rPr>
              <a:t>South</a:t>
            </a:r>
            <a:endParaRPr lang="en-GB" sz="16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North</a:t>
            </a:r>
            <a:endParaRPr lang="en-GB" sz="16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338554"/>
          </a:xfrm>
          <a:prstGeom prst="rect">
            <a:avLst/>
          </a:prstGeom>
          <a:noFill/>
        </p:spPr>
        <p:txBody>
          <a:bodyPr wrap="square" rtlCol="0">
            <a:spAutoFit/>
          </a:bodyPr>
          <a:lstStyle/>
          <a:p>
            <a:pPr algn="ctr"/>
            <a:r>
              <a:rPr lang="de-CH" sz="1600" dirty="0">
                <a:latin typeface="Helvetica" panose="020B0604020202020204" pitchFamily="34" charset="0"/>
                <a:cs typeface="Helvetica" panose="020B0604020202020204" pitchFamily="34" charset="0"/>
              </a:rPr>
              <a:t>Continental shelf</a:t>
            </a:r>
            <a:endParaRPr lang="en-GB" sz="1600"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424914" y="4797600"/>
            <a:ext cx="2003588" cy="338554"/>
          </a:xfrm>
          <a:prstGeom prst="rect">
            <a:avLst/>
          </a:prstGeom>
          <a:noFill/>
        </p:spPr>
        <p:txBody>
          <a:bodyPr wrap="square" rtlCol="0">
            <a:spAutoFit/>
          </a:bodyPr>
          <a:lstStyle/>
          <a:p>
            <a:pPr algn="r"/>
            <a:r>
              <a:rPr lang="de-CH" sz="1600" dirty="0">
                <a:latin typeface="Helvetica" panose="020B0604020202020204" pitchFamily="34" charset="0"/>
                <a:cs typeface="Helvetica" panose="020B0604020202020204" pitchFamily="34" charset="0"/>
              </a:rPr>
              <a:t>Shelf break</a:t>
            </a:r>
            <a:endParaRPr lang="en-GB" sz="1600"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9944061" y="3580268"/>
            <a:ext cx="2631936" cy="338554"/>
          </a:xfrm>
          <a:prstGeom prst="rect">
            <a:avLst/>
          </a:prstGeom>
          <a:noFill/>
        </p:spPr>
        <p:txBody>
          <a:bodyPr wrap="square" rtlCol="0">
            <a:spAutoFit/>
          </a:bodyPr>
          <a:lstStyle/>
          <a:p>
            <a:pPr algn="ctr"/>
            <a:r>
              <a:rPr lang="de-CH" sz="1600" dirty="0">
                <a:solidFill>
                  <a:schemeClr val="bg1"/>
                </a:solidFill>
                <a:latin typeface="Helvetica" panose="020B0604020202020204" pitchFamily="34" charset="0"/>
                <a:cs typeface="Helvetica" panose="020B0604020202020204" pitchFamily="34" charset="0"/>
              </a:rPr>
              <a:t>Cool Antarctic shelf water</a:t>
            </a:r>
            <a:endParaRPr lang="en-GB" sz="1600" dirty="0">
              <a:solidFill>
                <a:schemeClr val="bg1"/>
              </a:solidFill>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354922"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3039922"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985520"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667979"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2" name="Rectangle 1">
            <a:extLst>
              <a:ext uri="{FF2B5EF4-FFF2-40B4-BE49-F238E27FC236}">
                <a16:creationId xmlns:a16="http://schemas.microsoft.com/office/drawing/2014/main" id="{9E19FC5A-4477-7445-DA92-A2773457DB87}"/>
              </a:ext>
            </a:extLst>
          </p:cNvPr>
          <p:cNvSpPr/>
          <p:nvPr/>
        </p:nvSpPr>
        <p:spPr>
          <a:xfrm>
            <a:off x="12956081" y="2972230"/>
            <a:ext cx="75031"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78" name="Oval 77">
            <a:extLst>
              <a:ext uri="{FF2B5EF4-FFF2-40B4-BE49-F238E27FC236}">
                <a16:creationId xmlns:a16="http://schemas.microsoft.com/office/drawing/2014/main" id="{1BB2720B-1244-5657-16AA-071F9E486141}"/>
              </a:ext>
            </a:extLst>
          </p:cNvPr>
          <p:cNvSpPr/>
          <p:nvPr/>
        </p:nvSpPr>
        <p:spPr>
          <a:xfrm>
            <a:off x="6075343" y="1738036"/>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79" name="Oval 78">
            <a:extLst>
              <a:ext uri="{FF2B5EF4-FFF2-40B4-BE49-F238E27FC236}">
                <a16:creationId xmlns:a16="http://schemas.microsoft.com/office/drawing/2014/main" id="{C7931EF4-0737-7C22-059E-2A50EC1F4318}"/>
              </a:ext>
            </a:extLst>
          </p:cNvPr>
          <p:cNvSpPr/>
          <p:nvPr/>
        </p:nvSpPr>
        <p:spPr>
          <a:xfrm>
            <a:off x="7680053" y="1752142"/>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5538" y="1865153"/>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777577"/>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777577"/>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34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custGeom>
            <a:avLst/>
            <a:gdLst>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7455" h="2145079">
                <a:moveTo>
                  <a:pt x="0" y="0"/>
                </a:moveTo>
                <a:cubicBezTo>
                  <a:pt x="3502157" y="405454"/>
                  <a:pt x="5044970" y="0"/>
                  <a:pt x="7567455" y="0"/>
                </a:cubicBezTo>
                <a:lnTo>
                  <a:pt x="7567455" y="2145079"/>
                </a:lnTo>
                <a:lnTo>
                  <a:pt x="0" y="2145079"/>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28" name="Rectangle 127">
            <a:extLst>
              <a:ext uri="{FF2B5EF4-FFF2-40B4-BE49-F238E27FC236}">
                <a16:creationId xmlns:a16="http://schemas.microsoft.com/office/drawing/2014/main" id="{D68043CF-DB5D-8998-40AD-E1EAEC6C0F57}"/>
              </a:ext>
            </a:extLst>
          </p:cNvPr>
          <p:cNvSpPr/>
          <p:nvPr/>
        </p:nvSpPr>
        <p:spPr>
          <a:xfrm>
            <a:off x="8484563" y="2877916"/>
            <a:ext cx="7547907" cy="2278328"/>
          </a:xfrm>
          <a:custGeom>
            <a:avLst/>
            <a:gdLst>
              <a:gd name="connsiteX0" fmla="*/ 0 w 7547907"/>
              <a:gd name="connsiteY0" fmla="*/ 0 h 2116696"/>
              <a:gd name="connsiteX1" fmla="*/ 7547907 w 7547907"/>
              <a:gd name="connsiteY1" fmla="*/ 0 h 2116696"/>
              <a:gd name="connsiteX2" fmla="*/ 7547907 w 7547907"/>
              <a:gd name="connsiteY2" fmla="*/ 2116696 h 2116696"/>
              <a:gd name="connsiteX3" fmla="*/ 0 w 7547907"/>
              <a:gd name="connsiteY3" fmla="*/ 2116696 h 2116696"/>
              <a:gd name="connsiteX4" fmla="*/ 0 w 7547907"/>
              <a:gd name="connsiteY4" fmla="*/ 0 h 2116696"/>
              <a:gd name="connsiteX0" fmla="*/ 0 w 7547907"/>
              <a:gd name="connsiteY0" fmla="*/ 182880 h 2299576"/>
              <a:gd name="connsiteX1" fmla="*/ 7547907 w 7547907"/>
              <a:gd name="connsiteY1" fmla="*/ 182880 h 2299576"/>
              <a:gd name="connsiteX2" fmla="*/ 7547907 w 7547907"/>
              <a:gd name="connsiteY2" fmla="*/ 2299576 h 2299576"/>
              <a:gd name="connsiteX3" fmla="*/ 0 w 7547907"/>
              <a:gd name="connsiteY3" fmla="*/ 2299576 h 2299576"/>
              <a:gd name="connsiteX4" fmla="*/ 0 w 7547907"/>
              <a:gd name="connsiteY4" fmla="*/ 182880 h 2299576"/>
              <a:gd name="connsiteX0" fmla="*/ 0 w 7547907"/>
              <a:gd name="connsiteY0" fmla="*/ 172635 h 2289331"/>
              <a:gd name="connsiteX1" fmla="*/ 7547907 w 7547907"/>
              <a:gd name="connsiteY1" fmla="*/ 172635 h 2289331"/>
              <a:gd name="connsiteX2" fmla="*/ 7547907 w 7547907"/>
              <a:gd name="connsiteY2" fmla="*/ 2289331 h 2289331"/>
              <a:gd name="connsiteX3" fmla="*/ 0 w 7547907"/>
              <a:gd name="connsiteY3" fmla="*/ 2289331 h 2289331"/>
              <a:gd name="connsiteX4" fmla="*/ 0 w 7547907"/>
              <a:gd name="connsiteY4" fmla="*/ 172635 h 2289331"/>
              <a:gd name="connsiteX0" fmla="*/ 0 w 7547907"/>
              <a:gd name="connsiteY0" fmla="*/ 126915 h 2243611"/>
              <a:gd name="connsiteX1" fmla="*/ 7547907 w 7547907"/>
              <a:gd name="connsiteY1" fmla="*/ 126915 h 2243611"/>
              <a:gd name="connsiteX2" fmla="*/ 7547907 w 7547907"/>
              <a:gd name="connsiteY2" fmla="*/ 2243611 h 2243611"/>
              <a:gd name="connsiteX3" fmla="*/ 0 w 7547907"/>
              <a:gd name="connsiteY3" fmla="*/ 2243611 h 2243611"/>
              <a:gd name="connsiteX4" fmla="*/ 0 w 7547907"/>
              <a:gd name="connsiteY4" fmla="*/ 126915 h 2243611"/>
              <a:gd name="connsiteX0" fmla="*/ 0 w 7547907"/>
              <a:gd name="connsiteY0" fmla="*/ 161632 h 2278328"/>
              <a:gd name="connsiteX1" fmla="*/ 7547907 w 7547907"/>
              <a:gd name="connsiteY1" fmla="*/ 161632 h 2278328"/>
              <a:gd name="connsiteX2" fmla="*/ 7547907 w 7547907"/>
              <a:gd name="connsiteY2" fmla="*/ 2278328 h 2278328"/>
              <a:gd name="connsiteX3" fmla="*/ 0 w 7547907"/>
              <a:gd name="connsiteY3" fmla="*/ 2278328 h 2278328"/>
              <a:gd name="connsiteX4" fmla="*/ 0 w 7547907"/>
              <a:gd name="connsiteY4" fmla="*/ 161632 h 227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7907" h="2278328">
                <a:moveTo>
                  <a:pt x="0" y="161632"/>
                </a:moveTo>
                <a:cubicBezTo>
                  <a:pt x="4099756" y="-202040"/>
                  <a:pt x="5031938" y="161632"/>
                  <a:pt x="7547907" y="161632"/>
                </a:cubicBezTo>
                <a:lnTo>
                  <a:pt x="7547907" y="2278328"/>
                </a:lnTo>
                <a:lnTo>
                  <a:pt x="0" y="2278328"/>
                </a:lnTo>
                <a:lnTo>
                  <a:pt x="0" y="16163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990713" y="1376919"/>
            <a:ext cx="2003687" cy="523220"/>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Weaker Amundsen</a:t>
            </a:r>
          </a:p>
          <a:p>
            <a:pPr algn="ctr"/>
            <a:r>
              <a:rPr lang="de-CH" sz="1400" b="1" dirty="0">
                <a:latin typeface="Helvetica" panose="020B0604020202020204" pitchFamily="34" charset="0"/>
                <a:cs typeface="Helvetica" panose="020B0604020202020204" pitchFamily="34" charset="0"/>
              </a:rPr>
              <a:t>Sea Low</a:t>
            </a:r>
            <a:endParaRPr lang="en-GB" sz="14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3112225"/>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3112226"/>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3112698"/>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773671"/>
            <a:ext cx="2049266" cy="307777"/>
          </a:xfrm>
          <a:prstGeom prst="rect">
            <a:avLst/>
          </a:prstGeom>
          <a:noFill/>
        </p:spPr>
        <p:txBody>
          <a:bodyPr wrap="square" rtlCol="0">
            <a:spAutoFit/>
          </a:bodyPr>
          <a:lstStyle/>
          <a:p>
            <a:r>
              <a:rPr lang="de-CH" sz="1400" b="1" dirty="0">
                <a:latin typeface="Helvetica" panose="020B0604020202020204" pitchFamily="34" charset="0"/>
                <a:cs typeface="Helvetica" panose="020B0604020202020204" pitchFamily="34" charset="0"/>
              </a:rPr>
              <a:t>Less sea ice</a:t>
            </a:r>
            <a:endParaRPr lang="en-GB" sz="14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1923796" y="3508032"/>
            <a:ext cx="2288805" cy="523220"/>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Warm Circumpolar Deep Water on the shelf</a:t>
            </a:r>
            <a:endParaRPr lang="en-GB" sz="1400" b="1"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4662326" y="2538546"/>
            <a:ext cx="1832027" cy="523220"/>
          </a:xfrm>
          <a:prstGeom prst="rect">
            <a:avLst/>
          </a:prstGeom>
          <a:noFill/>
        </p:spPr>
        <p:txBody>
          <a:bodyPr wrap="square" rtlCol="0">
            <a:spAutoFit/>
          </a:bodyPr>
          <a:lstStyle/>
          <a:p>
            <a:pPr algn="r"/>
            <a:r>
              <a:rPr lang="de-CH" sz="1400" b="1" dirty="0">
                <a:latin typeface="Helvetica" panose="020B0604020202020204" pitchFamily="34" charset="0"/>
                <a:cs typeface="Helvetica" panose="020B0604020202020204" pitchFamily="34" charset="0"/>
              </a:rPr>
              <a:t>Less poleward </a:t>
            </a:r>
            <a:br>
              <a:rPr lang="de-CH" sz="1400" b="1" dirty="0">
                <a:latin typeface="Helvetica" panose="020B0604020202020204" pitchFamily="34" charset="0"/>
                <a:cs typeface="Helvetica" panose="020B0604020202020204" pitchFamily="34" charset="0"/>
              </a:rPr>
            </a:br>
            <a:r>
              <a:rPr lang="de-CH" sz="1400" b="1" dirty="0">
                <a:latin typeface="Helvetica" panose="020B0604020202020204" pitchFamily="34" charset="0"/>
                <a:cs typeface="Helvetica" panose="020B0604020202020204" pitchFamily="34" charset="0"/>
              </a:rPr>
              <a:t>Ekman transport</a:t>
            </a:r>
            <a:endParaRPr lang="en-GB" sz="14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307777"/>
          </a:xfrm>
          <a:prstGeom prst="rect">
            <a:avLst/>
          </a:prstGeom>
          <a:noFill/>
        </p:spPr>
        <p:txBody>
          <a:bodyPr wrap="square" rtlCol="0">
            <a:spAutoFit/>
          </a:bodyPr>
          <a:lstStyle/>
          <a:p>
            <a:pPr algn="r"/>
            <a:r>
              <a:rPr lang="de-CH" sz="1400" b="1" dirty="0">
                <a:latin typeface="Helvetica" panose="020B0604020202020204" pitchFamily="34" charset="0"/>
                <a:cs typeface="Helvetica" panose="020B0604020202020204" pitchFamily="34" charset="0"/>
              </a:rPr>
              <a:t>More </a:t>
            </a:r>
            <a:r>
              <a:rPr lang="en-GB" sz="1400" b="1" dirty="0">
                <a:effectLst/>
                <a:latin typeface="Helvetica" panose="020B0604020202020204" pitchFamily="34" charset="0"/>
                <a:ea typeface="Calibri" panose="020F0502020204030204" pitchFamily="34" charset="0"/>
                <a:cs typeface="Helvetica" panose="020B0604020202020204" pitchFamily="34" charset="0"/>
              </a:rPr>
              <a:t>snowfall</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30032" y="2838944"/>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2584" y="2838944"/>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6409" y="2474152"/>
            <a:ext cx="2049266" cy="307777"/>
          </a:xfrm>
          <a:prstGeom prst="rect">
            <a:avLst/>
          </a:prstGeom>
          <a:noFill/>
        </p:spPr>
        <p:txBody>
          <a:bodyPr wrap="square" rtlCol="0">
            <a:spAutoFit/>
          </a:bodyPr>
          <a:lstStyle/>
          <a:p>
            <a:r>
              <a:rPr lang="de-CH" sz="1400" b="1" dirty="0">
                <a:latin typeface="Helvetica" panose="020B0604020202020204" pitchFamily="34" charset="0"/>
                <a:cs typeface="Helvetica" panose="020B0604020202020204" pitchFamily="34" charset="0"/>
              </a:rPr>
              <a:t>More sea ice</a:t>
            </a:r>
            <a:endParaRPr lang="en-GB" sz="14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239465" y="4124083"/>
            <a:ext cx="1831832" cy="738664"/>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Warm Circumpolar Deep Water off the shelf</a:t>
            </a:r>
            <a:endParaRPr lang="en-GB" sz="14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1" y="2516047"/>
            <a:ext cx="2146232"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526"/>
              <a:gd name="connsiteY0" fmla="*/ 0 h 258027"/>
              <a:gd name="connsiteX1" fmla="*/ 1869748 w 2342526"/>
              <a:gd name="connsiteY1" fmla="*/ 167952 h 258027"/>
              <a:gd name="connsiteX2" fmla="*/ 2342438 w 2342526"/>
              <a:gd name="connsiteY2" fmla="*/ 258027 h 258027"/>
              <a:gd name="connsiteX3" fmla="*/ 0 w 2342526"/>
              <a:gd name="connsiteY3" fmla="*/ 105005 h 258027"/>
              <a:gd name="connsiteX4" fmla="*/ 0 w 2342526"/>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526" h="258027">
                <a:moveTo>
                  <a:pt x="0" y="0"/>
                </a:moveTo>
                <a:cubicBezTo>
                  <a:pt x="679232" y="14929"/>
                  <a:pt x="1138264" y="179149"/>
                  <a:pt x="1869748" y="167952"/>
                </a:cubicBezTo>
                <a:cubicBezTo>
                  <a:pt x="2150911" y="180560"/>
                  <a:pt x="2347305" y="163154"/>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467140" y="2327874"/>
            <a:ext cx="2049266" cy="307777"/>
          </a:xfrm>
          <a:prstGeom prst="rect">
            <a:avLst/>
          </a:prstGeom>
          <a:noFill/>
        </p:spPr>
        <p:txBody>
          <a:bodyPr wrap="square" rtlCol="0">
            <a:spAutoFit/>
          </a:bodyPr>
          <a:lstStyle/>
          <a:p>
            <a:pPr algn="r"/>
            <a:r>
              <a:rPr lang="de-CH" sz="1400" b="1" dirty="0">
                <a:latin typeface="Helvetica" panose="020B0604020202020204" pitchFamily="34" charset="0"/>
                <a:cs typeface="Helvetica" panose="020B0604020202020204" pitchFamily="34" charset="0"/>
              </a:rPr>
              <a:t>Less </a:t>
            </a:r>
            <a:r>
              <a:rPr lang="en-GB" sz="1400" b="1" dirty="0">
                <a:effectLst/>
                <a:latin typeface="Helvetica" panose="020B0604020202020204" pitchFamily="34" charset="0"/>
                <a:ea typeface="Calibri" panose="020F0502020204030204" pitchFamily="34" charset="0"/>
                <a:cs typeface="Helvetica" panose="020B0604020202020204" pitchFamily="34" charset="0"/>
              </a:rPr>
              <a:t>snowfall</a:t>
            </a:r>
            <a:endParaRPr lang="en-GB" sz="14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628893" y="2877292"/>
            <a:ext cx="2286327" cy="307777"/>
          </a:xfrm>
          <a:prstGeom prst="rect">
            <a:avLst/>
          </a:prstGeom>
          <a:noFill/>
        </p:spPr>
        <p:txBody>
          <a:bodyPr wrap="square" rtlCol="0">
            <a:spAutoFit/>
          </a:bodyPr>
          <a:lstStyle/>
          <a:p>
            <a:r>
              <a:rPr lang="de-CH" sz="1400" b="1" dirty="0">
                <a:solidFill>
                  <a:schemeClr val="bg1"/>
                </a:solidFill>
                <a:latin typeface="Helvetica" panose="020B0604020202020204" pitchFamily="34" charset="0"/>
                <a:cs typeface="Helvetica" panose="020B0604020202020204" pitchFamily="34" charset="0"/>
              </a:rPr>
              <a:t>Thinner ice shelves</a:t>
            </a:r>
            <a:endParaRPr lang="en-GB" sz="14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Continental shelf</a:t>
            </a:r>
            <a:endParaRPr lang="en-GB" sz="14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Shelf break</a:t>
            </a:r>
            <a:endParaRPr lang="en-GB" sz="14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7126" y="2837952"/>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6586328" y="3515865"/>
            <a:ext cx="1654960" cy="523220"/>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Cool Antarctic shelf water</a:t>
            </a:r>
            <a:endParaRPr lang="en-GB" sz="1400" b="1" dirty="0">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97154" y="3360778"/>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79613" y="323504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2692041" y="2325600"/>
            <a:ext cx="1801248" cy="523220"/>
          </a:xfrm>
          <a:prstGeom prst="rect">
            <a:avLst/>
          </a:prstGeom>
          <a:noFill/>
        </p:spPr>
        <p:txBody>
          <a:bodyPr wrap="square" rtlCol="0">
            <a:spAutoFit/>
          </a:bodyPr>
          <a:lstStyle/>
          <a:p>
            <a:pPr algn="r"/>
            <a:r>
              <a:rPr lang="de-CH" sz="1400" b="1" dirty="0">
                <a:latin typeface="Helvetica" panose="020B0604020202020204" pitchFamily="34" charset="0"/>
                <a:cs typeface="Helvetica" panose="020B0604020202020204" pitchFamily="34" charset="0"/>
              </a:rPr>
              <a:t>More poleward </a:t>
            </a:r>
            <a:br>
              <a:rPr lang="de-CH" sz="1400" b="1" dirty="0">
                <a:latin typeface="Helvetica" panose="020B0604020202020204" pitchFamily="34" charset="0"/>
                <a:cs typeface="Helvetica" panose="020B0604020202020204" pitchFamily="34" charset="0"/>
              </a:rPr>
            </a:br>
            <a:r>
              <a:rPr lang="de-CH" sz="1400" b="1" dirty="0">
                <a:latin typeface="Helvetica" panose="020B0604020202020204" pitchFamily="34" charset="0"/>
                <a:cs typeface="Helvetica" panose="020B0604020202020204" pitchFamily="34" charset="0"/>
              </a:rPr>
              <a:t>Ekman transport</a:t>
            </a:r>
            <a:endParaRPr lang="en-GB" sz="14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3006937"/>
            <a:ext cx="2284750" cy="307777"/>
          </a:xfrm>
          <a:prstGeom prst="rect">
            <a:avLst/>
          </a:prstGeom>
          <a:noFill/>
        </p:spPr>
        <p:txBody>
          <a:bodyPr wrap="square" rtlCol="0">
            <a:spAutoFit/>
          </a:bodyPr>
          <a:lstStyle/>
          <a:p>
            <a:r>
              <a:rPr lang="de-CH" sz="1400" b="1" dirty="0">
                <a:solidFill>
                  <a:schemeClr val="bg1"/>
                </a:solidFill>
                <a:latin typeface="Helvetica" panose="020B0604020202020204" pitchFamily="34" charset="0"/>
                <a:cs typeface="Helvetica" panose="020B0604020202020204" pitchFamily="34" charset="0"/>
              </a:rPr>
              <a:t>Thicker ice shelves</a:t>
            </a:r>
            <a:endParaRPr lang="en-GB" sz="1400" b="1"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844400" y="1364823"/>
            <a:ext cx="2003687" cy="523220"/>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Stronger Amundsen</a:t>
            </a:r>
          </a:p>
          <a:p>
            <a:pPr algn="ctr"/>
            <a:r>
              <a:rPr lang="de-CH" sz="1400" b="1" dirty="0">
                <a:latin typeface="Helvetica" panose="020B0604020202020204" pitchFamily="34" charset="0"/>
                <a:cs typeface="Helvetica" panose="020B0604020202020204" pitchFamily="34" charset="0"/>
              </a:rPr>
              <a:t>Sea Low</a:t>
            </a:r>
            <a:endParaRPr lang="en-GB" sz="14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788935" y="1857910"/>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864155"/>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2069683"/>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Summary schematic of anomalous physical processes on the West Antarctic continental shelf during (a) El Niño and (b) La Niña events. </a:t>
            </a:r>
            <a:r>
              <a:rPr lang="en-GB" dirty="0">
                <a:latin typeface="Helvetica" panose="020B0604020202020204" pitchFamily="34" charset="0"/>
                <a:cs typeface="Helvetica" panose="020B0604020202020204" pitchFamily="34" charset="0"/>
              </a:rPr>
              <a:t>During El Niño, the Amundsen Sea Low (ASL) weakens, resulting in weaker coastal easterlies that decrease poleward Ekman transport of surface water masses. The two symbols </a:t>
            </a:r>
            <a:r>
              <a:rPr lang="en-GB" dirty="0"/>
              <a:t>⊙ </a:t>
            </a:r>
            <a:r>
              <a:rPr lang="en-GB" dirty="0">
                <a:latin typeface="Helvetica" panose="020B0604020202020204" pitchFamily="34" charset="0"/>
                <a:cs typeface="Helvetica" panose="020B0604020202020204" pitchFamily="34" charset="0"/>
              </a:rPr>
              <a:t>and </a:t>
            </a:r>
            <a:r>
              <a:rPr lang="en-GB" dirty="0">
                <a:effectLst/>
                <a:latin typeface="Courier New" panose="02070309020205020404" pitchFamily="49" charset="0"/>
              </a:rPr>
              <a:t>⊗ </a:t>
            </a:r>
            <a:r>
              <a:rPr lang="en-GB" dirty="0">
                <a:latin typeface="Helvetica" panose="020B0604020202020204" pitchFamily="34" charset="0"/>
                <a:cs typeface="Helvetica" panose="020B0604020202020204" pitchFamily="34" charset="0"/>
              </a:rPr>
              <a:t>show the reduction in the strength of the cyclonic (clockwise) circulation of the ASL. As a result, warm Circumpolar Deep Water (CDW) is advected onto the continental shelf, and when in contact with ice shelves, can lead to basal melting and ice shelf mass loss. El Niño events also increase the height of West Antarctic ice shelves (due to increased snowfall, Fig. S6g), decrease their mass (due to basal melting of high density ice (Paolo et al. 2018), reduce sea ice volume (Fig. S13c) and lower sea levels (Fig. S13e) on the West Antarctic continental shelf. During La Niña events, the ASL strengthens, coastal easterlies increase and increased poleward Ekman transport inhibits transport of CDW onto the continental shelf. La Niña events also lead to reduced snowfall (Fig. S7g), increased ice shelf mass (Paolo et al. 2018), more sea ice volume (Fig. S13d) and higher sea levels (Fig. S13f) on the West Antarctic continental shelf. The emperor penguins have been added for illustrative purposes. Ecological impacts on sea birds and other marine species have not been investigated here.</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793206"/>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3112226"/>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Continental shelf</a:t>
            </a:r>
            <a:endParaRPr lang="en-GB" sz="14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334665" y="4797600"/>
            <a:ext cx="2003588"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Shelf break</a:t>
            </a:r>
            <a:endParaRPr lang="en-GB" sz="14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0082896" y="3517834"/>
            <a:ext cx="2063555" cy="523220"/>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Cool Antarctic shelf water</a:t>
            </a:r>
            <a:endParaRPr lang="en-GB" sz="14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400"/>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354922"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3039922"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985520"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667979"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2" name="Rectangle 1">
            <a:extLst>
              <a:ext uri="{FF2B5EF4-FFF2-40B4-BE49-F238E27FC236}">
                <a16:creationId xmlns:a16="http://schemas.microsoft.com/office/drawing/2014/main" id="{9E19FC5A-4477-7445-DA92-A2773457DB87}"/>
              </a:ext>
            </a:extLst>
          </p:cNvPr>
          <p:cNvSpPr/>
          <p:nvPr/>
        </p:nvSpPr>
        <p:spPr>
          <a:xfrm>
            <a:off x="12956081" y="2838041"/>
            <a:ext cx="75031"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78" name="Oval 77">
            <a:extLst>
              <a:ext uri="{FF2B5EF4-FFF2-40B4-BE49-F238E27FC236}">
                <a16:creationId xmlns:a16="http://schemas.microsoft.com/office/drawing/2014/main" id="{1BB2720B-1244-5657-16AA-071F9E486141}"/>
              </a:ext>
            </a:extLst>
          </p:cNvPr>
          <p:cNvSpPr/>
          <p:nvPr/>
        </p:nvSpPr>
        <p:spPr>
          <a:xfrm>
            <a:off x="6075343" y="1947259"/>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79" name="Oval 78">
            <a:extLst>
              <a:ext uri="{FF2B5EF4-FFF2-40B4-BE49-F238E27FC236}">
                <a16:creationId xmlns:a16="http://schemas.microsoft.com/office/drawing/2014/main" id="{C7931EF4-0737-7C22-059E-2A50EC1F4318}"/>
              </a:ext>
            </a:extLst>
          </p:cNvPr>
          <p:cNvSpPr/>
          <p:nvPr/>
        </p:nvSpPr>
        <p:spPr>
          <a:xfrm>
            <a:off x="7680053" y="1961365"/>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5538" y="207437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1BCD03C-F3DB-09B4-7368-0FEA44A21A39}"/>
              </a:ext>
            </a:extLst>
          </p:cNvPr>
          <p:cNvSpPr txBox="1"/>
          <p:nvPr/>
        </p:nvSpPr>
        <p:spPr>
          <a:xfrm>
            <a:off x="3811824" y="3224430"/>
            <a:ext cx="2063555"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Lower sea level</a:t>
            </a:r>
            <a:endParaRPr lang="en-GB" sz="1400" b="1" dirty="0">
              <a:latin typeface="Helvetica" panose="020B0604020202020204" pitchFamily="34" charset="0"/>
              <a:cs typeface="Helvetica" panose="020B0604020202020204" pitchFamily="34" charset="0"/>
            </a:endParaRPr>
          </a:p>
        </p:txBody>
      </p:sp>
      <p:sp>
        <p:nvSpPr>
          <p:cNvPr id="33" name="TextBox 32">
            <a:extLst>
              <a:ext uri="{FF2B5EF4-FFF2-40B4-BE49-F238E27FC236}">
                <a16:creationId xmlns:a16="http://schemas.microsoft.com/office/drawing/2014/main" id="{F8FBADBC-4CDC-60AB-B1B4-547A9D20A614}"/>
              </a:ext>
            </a:extLst>
          </p:cNvPr>
          <p:cNvSpPr txBox="1"/>
          <p:nvPr/>
        </p:nvSpPr>
        <p:spPr>
          <a:xfrm>
            <a:off x="11091005" y="3000600"/>
            <a:ext cx="2063555" cy="307777"/>
          </a:xfrm>
          <a:prstGeom prst="rect">
            <a:avLst/>
          </a:prstGeom>
          <a:noFill/>
        </p:spPr>
        <p:txBody>
          <a:bodyPr wrap="square" rtlCol="0">
            <a:spAutoFit/>
          </a:bodyPr>
          <a:lstStyle/>
          <a:p>
            <a:pPr algn="ctr"/>
            <a:r>
              <a:rPr lang="de-CH" sz="1400" b="1" dirty="0">
                <a:latin typeface="Helvetica" panose="020B0604020202020204" pitchFamily="34" charset="0"/>
                <a:cs typeface="Helvetica" panose="020B0604020202020204" pitchFamily="34" charset="0"/>
              </a:rPr>
              <a:t>Higher sea level</a:t>
            </a:r>
            <a:endParaRPr lang="en-GB" sz="1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9085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990713" y="1376919"/>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5030164" y="2450789"/>
            <a:ext cx="1453124"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28757"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1309"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513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491525"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0" y="2516047"/>
            <a:ext cx="2155164"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467140"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5851" y="2968298"/>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5878124" y="3553266"/>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86089" y="3273021"/>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68548" y="3147291"/>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3080339" y="2490900"/>
            <a:ext cx="1412949"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844400" y="1364823"/>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788935" y="1857910"/>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864155"/>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2069683"/>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a:t>
            </a:r>
            <a:r>
              <a:rPr lang="en-GB" dirty="0">
                <a:effectLst/>
                <a:latin typeface="Arial" panose="020B0604020202020204" pitchFamily="34" charset="0"/>
              </a:rPr>
              <a:t>During El Niño, the Amundsen Sea Low (ASL) weakens, resulting in anomalous coastal westerlies that increase northward Ekman transport of surface water masses. The two symbols and </a:t>
            </a:r>
            <a:r>
              <a:rPr lang="en-GB" dirty="0">
                <a:effectLst/>
                <a:latin typeface="Courier New" panose="02070309020205020404" pitchFamily="49" charset="0"/>
              </a:rPr>
              <a:t>⊗ </a:t>
            </a:r>
            <a:r>
              <a:rPr lang="en-GB" dirty="0">
                <a:effectLst/>
                <a:latin typeface="Arial" panose="020B0604020202020204" pitchFamily="34" charset="0"/>
              </a:rPr>
              <a:t>show westerly and easterly surface wind anomalies associated with the changes in the ASL. As a result, warm Circumpolar Deep Water (CDW) is then advected onto the continental shelf, and when in contact with ice shelves, can lead to basal melting and ice shelf mass loss. El Niño also increases the height of West Antarctic ice shelves (due to increased snowfall, see Supporting Information Fig. S5) but decreases their mass (due to basal melting of high density ice, (Paolo et al., 2018)). El Niño also decreases sea ice volume in West Antarctica (Fig. 3). During La Niña, the ASL strengthens, coastal easterlies increase and reduced northward Ekman transport inhibits transport of CDW onto the continental shelf. La Niña also leads to less snowfall (Supporting Information Fig. S6), increased ice shelf mass (Paolo et al., 2018) and more sea ice (Fig. 3) in West Antarctica. The emperor penguins have been added for illustrative purpose. Ecological impacts on sea birds and other marine species have not been investigated here.</a:t>
            </a:r>
            <a:endParaRPr lang="en-GB" dirty="0">
              <a:latin typeface="Helvetica" panose="020B0604020202020204" pitchFamily="34" charset="0"/>
              <a:cs typeface="Helvetica" panose="020B0604020202020204" pitchFamily="34" charset="0"/>
            </a:endParaRP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610245"/>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334665"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0518709" y="367393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354922"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3039922"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985520"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667979"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2" name="Rectangle 1">
            <a:extLst>
              <a:ext uri="{FF2B5EF4-FFF2-40B4-BE49-F238E27FC236}">
                <a16:creationId xmlns:a16="http://schemas.microsoft.com/office/drawing/2014/main" id="{9E19FC5A-4477-7445-DA92-A2773457DB87}"/>
              </a:ext>
            </a:extLst>
          </p:cNvPr>
          <p:cNvSpPr/>
          <p:nvPr/>
        </p:nvSpPr>
        <p:spPr>
          <a:xfrm>
            <a:off x="12954806" y="2968387"/>
            <a:ext cx="75031"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8" name="Oval 77">
            <a:extLst>
              <a:ext uri="{FF2B5EF4-FFF2-40B4-BE49-F238E27FC236}">
                <a16:creationId xmlns:a16="http://schemas.microsoft.com/office/drawing/2014/main" id="{1BB2720B-1244-5657-16AA-071F9E486141}"/>
              </a:ext>
            </a:extLst>
          </p:cNvPr>
          <p:cNvSpPr/>
          <p:nvPr/>
        </p:nvSpPr>
        <p:spPr>
          <a:xfrm>
            <a:off x="6075343" y="1947259"/>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9" name="Oval 78">
            <a:extLst>
              <a:ext uri="{FF2B5EF4-FFF2-40B4-BE49-F238E27FC236}">
                <a16:creationId xmlns:a16="http://schemas.microsoft.com/office/drawing/2014/main" id="{C7931EF4-0737-7C22-059E-2A50EC1F4318}"/>
              </a:ext>
            </a:extLst>
          </p:cNvPr>
          <p:cNvSpPr/>
          <p:nvPr/>
        </p:nvSpPr>
        <p:spPr>
          <a:xfrm>
            <a:off x="7680053" y="1961365"/>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5538" y="207437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7205EA7-59D8-9C83-A730-632395E2AD72}"/>
              </a:ext>
            </a:extLst>
          </p:cNvPr>
          <p:cNvSpPr txBox="1"/>
          <p:nvPr/>
        </p:nvSpPr>
        <p:spPr>
          <a:xfrm>
            <a:off x="11819400" y="1641213"/>
            <a:ext cx="19059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coastal easterlies</a:t>
            </a:r>
            <a:endParaRPr lang="en-GB" sz="1200" b="1" dirty="0">
              <a:latin typeface="Helvetica" panose="020B0604020202020204" pitchFamily="34" charset="0"/>
              <a:cs typeface="Helvetica" panose="020B0604020202020204" pitchFamily="34" charset="0"/>
            </a:endParaRPr>
          </a:p>
        </p:txBody>
      </p:sp>
      <p:sp>
        <p:nvSpPr>
          <p:cNvPr id="24" name="Arc 23">
            <a:extLst>
              <a:ext uri="{FF2B5EF4-FFF2-40B4-BE49-F238E27FC236}">
                <a16:creationId xmlns:a16="http://schemas.microsoft.com/office/drawing/2014/main" id="{C13E9976-9F8F-DF8D-138B-20B7091F1C89}"/>
              </a:ext>
            </a:extLst>
          </p:cNvPr>
          <p:cNvSpPr/>
          <p:nvPr/>
        </p:nvSpPr>
        <p:spPr>
          <a:xfrm rot="10800000">
            <a:off x="13161211" y="1802362"/>
            <a:ext cx="827930" cy="276998"/>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27340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466111" y="833481"/>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custGeom>
            <a:avLst/>
            <a:gdLst>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 name="connsiteX0" fmla="*/ 0 w 7567455"/>
              <a:gd name="connsiteY0" fmla="*/ 0 h 2145079"/>
              <a:gd name="connsiteX1" fmla="*/ 7567455 w 7567455"/>
              <a:gd name="connsiteY1" fmla="*/ 0 h 2145079"/>
              <a:gd name="connsiteX2" fmla="*/ 7567455 w 7567455"/>
              <a:gd name="connsiteY2" fmla="*/ 2145079 h 2145079"/>
              <a:gd name="connsiteX3" fmla="*/ 0 w 7567455"/>
              <a:gd name="connsiteY3" fmla="*/ 2145079 h 2145079"/>
              <a:gd name="connsiteX4" fmla="*/ 0 w 7567455"/>
              <a:gd name="connsiteY4" fmla="*/ 0 h 2145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7455" h="2145079">
                <a:moveTo>
                  <a:pt x="0" y="0"/>
                </a:moveTo>
                <a:cubicBezTo>
                  <a:pt x="3502157" y="405454"/>
                  <a:pt x="5044970" y="0"/>
                  <a:pt x="7567455" y="0"/>
                </a:cubicBezTo>
                <a:lnTo>
                  <a:pt x="7567455" y="2145079"/>
                </a:lnTo>
                <a:lnTo>
                  <a:pt x="0" y="2145079"/>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484563" y="2877916"/>
            <a:ext cx="7547907" cy="2278328"/>
          </a:xfrm>
          <a:custGeom>
            <a:avLst/>
            <a:gdLst>
              <a:gd name="connsiteX0" fmla="*/ 0 w 7547907"/>
              <a:gd name="connsiteY0" fmla="*/ 0 h 2116696"/>
              <a:gd name="connsiteX1" fmla="*/ 7547907 w 7547907"/>
              <a:gd name="connsiteY1" fmla="*/ 0 h 2116696"/>
              <a:gd name="connsiteX2" fmla="*/ 7547907 w 7547907"/>
              <a:gd name="connsiteY2" fmla="*/ 2116696 h 2116696"/>
              <a:gd name="connsiteX3" fmla="*/ 0 w 7547907"/>
              <a:gd name="connsiteY3" fmla="*/ 2116696 h 2116696"/>
              <a:gd name="connsiteX4" fmla="*/ 0 w 7547907"/>
              <a:gd name="connsiteY4" fmla="*/ 0 h 2116696"/>
              <a:gd name="connsiteX0" fmla="*/ 0 w 7547907"/>
              <a:gd name="connsiteY0" fmla="*/ 182880 h 2299576"/>
              <a:gd name="connsiteX1" fmla="*/ 7547907 w 7547907"/>
              <a:gd name="connsiteY1" fmla="*/ 182880 h 2299576"/>
              <a:gd name="connsiteX2" fmla="*/ 7547907 w 7547907"/>
              <a:gd name="connsiteY2" fmla="*/ 2299576 h 2299576"/>
              <a:gd name="connsiteX3" fmla="*/ 0 w 7547907"/>
              <a:gd name="connsiteY3" fmla="*/ 2299576 h 2299576"/>
              <a:gd name="connsiteX4" fmla="*/ 0 w 7547907"/>
              <a:gd name="connsiteY4" fmla="*/ 182880 h 2299576"/>
              <a:gd name="connsiteX0" fmla="*/ 0 w 7547907"/>
              <a:gd name="connsiteY0" fmla="*/ 172635 h 2289331"/>
              <a:gd name="connsiteX1" fmla="*/ 7547907 w 7547907"/>
              <a:gd name="connsiteY1" fmla="*/ 172635 h 2289331"/>
              <a:gd name="connsiteX2" fmla="*/ 7547907 w 7547907"/>
              <a:gd name="connsiteY2" fmla="*/ 2289331 h 2289331"/>
              <a:gd name="connsiteX3" fmla="*/ 0 w 7547907"/>
              <a:gd name="connsiteY3" fmla="*/ 2289331 h 2289331"/>
              <a:gd name="connsiteX4" fmla="*/ 0 w 7547907"/>
              <a:gd name="connsiteY4" fmla="*/ 172635 h 2289331"/>
              <a:gd name="connsiteX0" fmla="*/ 0 w 7547907"/>
              <a:gd name="connsiteY0" fmla="*/ 126915 h 2243611"/>
              <a:gd name="connsiteX1" fmla="*/ 7547907 w 7547907"/>
              <a:gd name="connsiteY1" fmla="*/ 126915 h 2243611"/>
              <a:gd name="connsiteX2" fmla="*/ 7547907 w 7547907"/>
              <a:gd name="connsiteY2" fmla="*/ 2243611 h 2243611"/>
              <a:gd name="connsiteX3" fmla="*/ 0 w 7547907"/>
              <a:gd name="connsiteY3" fmla="*/ 2243611 h 2243611"/>
              <a:gd name="connsiteX4" fmla="*/ 0 w 7547907"/>
              <a:gd name="connsiteY4" fmla="*/ 126915 h 2243611"/>
              <a:gd name="connsiteX0" fmla="*/ 0 w 7547907"/>
              <a:gd name="connsiteY0" fmla="*/ 161632 h 2278328"/>
              <a:gd name="connsiteX1" fmla="*/ 7547907 w 7547907"/>
              <a:gd name="connsiteY1" fmla="*/ 161632 h 2278328"/>
              <a:gd name="connsiteX2" fmla="*/ 7547907 w 7547907"/>
              <a:gd name="connsiteY2" fmla="*/ 2278328 h 2278328"/>
              <a:gd name="connsiteX3" fmla="*/ 0 w 7547907"/>
              <a:gd name="connsiteY3" fmla="*/ 2278328 h 2278328"/>
              <a:gd name="connsiteX4" fmla="*/ 0 w 7547907"/>
              <a:gd name="connsiteY4" fmla="*/ 161632 h 227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7907" h="2278328">
                <a:moveTo>
                  <a:pt x="0" y="161632"/>
                </a:moveTo>
                <a:cubicBezTo>
                  <a:pt x="4099756" y="-202040"/>
                  <a:pt x="5031938" y="161632"/>
                  <a:pt x="7547907" y="161632"/>
                </a:cubicBezTo>
                <a:lnTo>
                  <a:pt x="7547907" y="2278328"/>
                </a:lnTo>
                <a:lnTo>
                  <a:pt x="0" y="2278328"/>
                </a:lnTo>
                <a:lnTo>
                  <a:pt x="0" y="16163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 event</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 event</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990713" y="1376919"/>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281986" y="3112225"/>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3874977" y="3112226"/>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091829" y="3112698"/>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2774400" y="2773671"/>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sp>
        <p:nvSpPr>
          <p:cNvPr id="58" name="TextBox 57">
            <a:extLst>
              <a:ext uri="{FF2B5EF4-FFF2-40B4-BE49-F238E27FC236}">
                <a16:creationId xmlns:a16="http://schemas.microsoft.com/office/drawing/2014/main" id="{7D840B36-31C1-CEE0-F116-7D18FB9CADAD}"/>
              </a:ext>
            </a:extLst>
          </p:cNvPr>
          <p:cNvSpPr txBox="1"/>
          <p:nvPr/>
        </p:nvSpPr>
        <p:spPr>
          <a:xfrm>
            <a:off x="5041229" y="2538546"/>
            <a:ext cx="1453124"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1" y="2478645"/>
            <a:ext cx="2160726"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630032" y="2838944"/>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512584" y="2838944"/>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626409" y="2474152"/>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491525"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41" y="2516047"/>
            <a:ext cx="2146232"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526"/>
              <a:gd name="connsiteY0" fmla="*/ 0 h 258027"/>
              <a:gd name="connsiteX1" fmla="*/ 1869748 w 2342526"/>
              <a:gd name="connsiteY1" fmla="*/ 167952 h 258027"/>
              <a:gd name="connsiteX2" fmla="*/ 2342438 w 2342526"/>
              <a:gd name="connsiteY2" fmla="*/ 258027 h 258027"/>
              <a:gd name="connsiteX3" fmla="*/ 0 w 2342526"/>
              <a:gd name="connsiteY3" fmla="*/ 105005 h 258027"/>
              <a:gd name="connsiteX4" fmla="*/ 0 w 2342526"/>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526" h="258027">
                <a:moveTo>
                  <a:pt x="0" y="0"/>
                </a:moveTo>
                <a:cubicBezTo>
                  <a:pt x="679232" y="14929"/>
                  <a:pt x="1138264" y="179149"/>
                  <a:pt x="1869748" y="167952"/>
                </a:cubicBezTo>
                <a:cubicBezTo>
                  <a:pt x="2150911" y="180560"/>
                  <a:pt x="2347305" y="163154"/>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467140"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238042" y="2062689"/>
            <a:ext cx="903356" cy="2169360"/>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2747126" y="2837952"/>
            <a:ext cx="188177"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5878124" y="3553266"/>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flipH="1">
            <a:off x="5997154" y="3360778"/>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flipH="1">
            <a:off x="5679613" y="323504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3080339" y="2490900"/>
            <a:ext cx="1412949" cy="461665"/>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on-shelf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086843" y="2052636"/>
            <a:ext cx="929394" cy="2156984"/>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16E0FABD-4BCC-3856-4A83-384AF7BA5820}"/>
              </a:ext>
            </a:extLst>
          </p:cNvPr>
          <p:cNvSpPr txBox="1"/>
          <p:nvPr/>
        </p:nvSpPr>
        <p:spPr>
          <a:xfrm>
            <a:off x="13844400" y="1364823"/>
            <a:ext cx="2003687"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788935" y="1857910"/>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40866" y="1864155"/>
            <a:ext cx="450000" cy="45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2069683"/>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854836" y="1923811"/>
            <a:ext cx="318198" cy="318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4197"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a:t>
            </a:r>
            <a:r>
              <a:rPr lang="en-GB" dirty="0">
                <a:effectLst/>
                <a:latin typeface="Arial" panose="020B0604020202020204" pitchFamily="34" charset="0"/>
              </a:rPr>
              <a:t>During El Niño, the Amundsen Sea Low (ASL) weakens, resulting in anomalous coastal westerlies that increase northward Ekman transport of surface water masses. The two symbols and </a:t>
            </a:r>
            <a:r>
              <a:rPr lang="en-GB" dirty="0">
                <a:effectLst/>
                <a:latin typeface="Courier New" panose="02070309020205020404" pitchFamily="49" charset="0"/>
              </a:rPr>
              <a:t>⊗ </a:t>
            </a:r>
            <a:r>
              <a:rPr lang="en-GB" dirty="0">
                <a:effectLst/>
                <a:latin typeface="Arial" panose="020B0604020202020204" pitchFamily="34" charset="0"/>
              </a:rPr>
              <a:t>show westerly and easterly surface wind anomalies associated with the changes in the ASL. As a result, warm Circumpolar Deep Water (CDW) is then advected onto the continental shelf, and when in contact with ice shelves, can lead to basal melting and ice shelf mass loss. El Niño also increases the height of West Antarctic ice shelves (due to increased snowfall, see Supporting Information Fig. S5) but decreases their mass (due to basal melting of high density ice, (Paolo et al., 2018)). El Niño also decreases sea ice volume in West Antarctica (Fig. 3). During La Niña, the ASL strengthens, coastal easterlies increase and reduced northward Ekman transport inhibits transport of CDW onto the continental shelf. La Niña also leads to less snowfall (Supporting Information Fig. S6), increased ice shelf mass (Paolo et al., 2018) and more sea ice (Fig. 3) in West Antarctica. The emperor penguins have been added for illustrative purpose. Ecological impacts on sea birds and other marine species have not been investigated here.</a:t>
            </a:r>
            <a:endParaRPr lang="en-GB" dirty="0">
              <a:latin typeface="Helvetica" panose="020B0604020202020204" pitchFamily="34" charset="0"/>
              <a:cs typeface="Helvetica" panose="020B0604020202020204" pitchFamily="34" charset="0"/>
            </a:endParaRP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89127" y="2793206"/>
            <a:ext cx="190049" cy="333129"/>
          </a:xfrm>
          <a:prstGeom prst="rect">
            <a:avLst/>
          </a:prstGeom>
          <a:ln>
            <a:noFill/>
          </a:ln>
        </p:spPr>
      </p:pic>
      <p:sp>
        <p:nvSpPr>
          <p:cNvPr id="3" name="Rectangle 2">
            <a:extLst>
              <a:ext uri="{FF2B5EF4-FFF2-40B4-BE49-F238E27FC236}">
                <a16:creationId xmlns:a16="http://schemas.microsoft.com/office/drawing/2014/main" id="{A4BEB7C3-25BF-5F25-9758-15C2C0DEC388}"/>
              </a:ext>
            </a:extLst>
          </p:cNvPr>
          <p:cNvSpPr/>
          <p:nvPr/>
        </p:nvSpPr>
        <p:spPr>
          <a:xfrm>
            <a:off x="2774400" y="3112226"/>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334665"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0020364" y="3701626"/>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72" name="Straight Arrow Connector 71">
            <a:extLst>
              <a:ext uri="{FF2B5EF4-FFF2-40B4-BE49-F238E27FC236}">
                <a16:creationId xmlns:a16="http://schemas.microsoft.com/office/drawing/2014/main" id="{B37A56C9-47B0-0F3F-63D6-8564DDD60AB8}"/>
              </a:ext>
            </a:extLst>
          </p:cNvPr>
          <p:cNvCxnSpPr>
            <a:cxnSpLocks/>
          </p:cNvCxnSpPr>
          <p:nvPr/>
        </p:nvCxnSpPr>
        <p:spPr>
          <a:xfrm flipH="1">
            <a:off x="13354922" y="3360483"/>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7FAF57-BFAF-8B11-DC63-6D0BB6AC42D2}"/>
              </a:ext>
            </a:extLst>
          </p:cNvPr>
          <p:cNvCxnSpPr>
            <a:cxnSpLocks/>
          </p:cNvCxnSpPr>
          <p:nvPr/>
        </p:nvCxnSpPr>
        <p:spPr>
          <a:xfrm flipH="1" flipV="1">
            <a:off x="13039922" y="3227454"/>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198C8B4-523A-AE83-46FA-AB2377EC29ED}"/>
              </a:ext>
            </a:extLst>
          </p:cNvPr>
          <p:cNvCxnSpPr>
            <a:cxnSpLocks/>
          </p:cNvCxnSpPr>
          <p:nvPr/>
        </p:nvCxnSpPr>
        <p:spPr>
          <a:xfrm flipH="1">
            <a:off x="13985520" y="3632454"/>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DFB378-DADC-F858-A7ED-8F8138A38E60}"/>
              </a:ext>
            </a:extLst>
          </p:cNvPr>
          <p:cNvCxnSpPr>
            <a:cxnSpLocks/>
          </p:cNvCxnSpPr>
          <p:nvPr/>
        </p:nvCxnSpPr>
        <p:spPr>
          <a:xfrm flipH="1">
            <a:off x="13667979" y="3487058"/>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D8F413CD-6CA0-72EE-AF5B-6E588B25DB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17723" y="3467336"/>
            <a:ext cx="425604" cy="248269"/>
          </a:xfrm>
          <a:prstGeom prst="rect">
            <a:avLst/>
          </a:prstGeom>
        </p:spPr>
      </p:pic>
      <p:sp>
        <p:nvSpPr>
          <p:cNvPr id="2" name="Rectangle 1">
            <a:extLst>
              <a:ext uri="{FF2B5EF4-FFF2-40B4-BE49-F238E27FC236}">
                <a16:creationId xmlns:a16="http://schemas.microsoft.com/office/drawing/2014/main" id="{9E19FC5A-4477-7445-DA92-A2773457DB87}"/>
              </a:ext>
            </a:extLst>
          </p:cNvPr>
          <p:cNvSpPr/>
          <p:nvPr/>
        </p:nvSpPr>
        <p:spPr>
          <a:xfrm>
            <a:off x="12956081" y="2838041"/>
            <a:ext cx="75031" cy="71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8" name="Oval 77">
            <a:extLst>
              <a:ext uri="{FF2B5EF4-FFF2-40B4-BE49-F238E27FC236}">
                <a16:creationId xmlns:a16="http://schemas.microsoft.com/office/drawing/2014/main" id="{1BB2720B-1244-5657-16AA-071F9E486141}"/>
              </a:ext>
            </a:extLst>
          </p:cNvPr>
          <p:cNvSpPr/>
          <p:nvPr/>
        </p:nvSpPr>
        <p:spPr>
          <a:xfrm>
            <a:off x="6075343" y="1947259"/>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9" name="Oval 78">
            <a:extLst>
              <a:ext uri="{FF2B5EF4-FFF2-40B4-BE49-F238E27FC236}">
                <a16:creationId xmlns:a16="http://schemas.microsoft.com/office/drawing/2014/main" id="{C7931EF4-0737-7C22-059E-2A50EC1F4318}"/>
              </a:ext>
            </a:extLst>
          </p:cNvPr>
          <p:cNvSpPr/>
          <p:nvPr/>
        </p:nvSpPr>
        <p:spPr>
          <a:xfrm>
            <a:off x="7680053" y="1961365"/>
            <a:ext cx="270000" cy="27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80" name="Oval 79">
            <a:extLst>
              <a:ext uri="{FF2B5EF4-FFF2-40B4-BE49-F238E27FC236}">
                <a16:creationId xmlns:a16="http://schemas.microsoft.com/office/drawing/2014/main" id="{8C513D58-84EA-D273-49B8-19CBBB6502AA}"/>
              </a:ext>
            </a:extLst>
          </p:cNvPr>
          <p:cNvSpPr/>
          <p:nvPr/>
        </p:nvSpPr>
        <p:spPr>
          <a:xfrm>
            <a:off x="7795538" y="207437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82" name="Straight Connector 81">
            <a:extLst>
              <a:ext uri="{FF2B5EF4-FFF2-40B4-BE49-F238E27FC236}">
                <a16:creationId xmlns:a16="http://schemas.microsoft.com/office/drawing/2014/main" id="{70F7AEEE-9BB7-1E71-173E-17E2E72365A0}"/>
              </a:ext>
            </a:extLst>
          </p:cNvPr>
          <p:cNvCxnSpPr>
            <a:cxnSpLocks/>
            <a:stCxn id="78" idx="7"/>
            <a:endCxn id="78" idx="3"/>
          </p:cNvCxnSpPr>
          <p:nvPr/>
        </p:nvCxnSpPr>
        <p:spPr>
          <a:xfrm flipH="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1E9D039-7E2D-F85E-A142-1CD88787B9C8}"/>
              </a:ext>
            </a:extLst>
          </p:cNvPr>
          <p:cNvCxnSpPr>
            <a:cxnSpLocks/>
            <a:stCxn id="78" idx="5"/>
            <a:endCxn id="78" idx="1"/>
          </p:cNvCxnSpPr>
          <p:nvPr/>
        </p:nvCxnSpPr>
        <p:spPr>
          <a:xfrm flipH="1" flipV="1">
            <a:off x="6114884" y="1986800"/>
            <a:ext cx="190918" cy="190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1BCD03C-F3DB-09B4-7368-0FEA44A21A39}"/>
              </a:ext>
            </a:extLst>
          </p:cNvPr>
          <p:cNvSpPr txBox="1"/>
          <p:nvPr/>
        </p:nvSpPr>
        <p:spPr>
          <a:xfrm>
            <a:off x="3592978" y="3212599"/>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Lower sea level</a:t>
            </a:r>
            <a:endParaRPr lang="en-GB" sz="1200" b="1" dirty="0">
              <a:latin typeface="Helvetica" panose="020B0604020202020204" pitchFamily="34" charset="0"/>
              <a:cs typeface="Helvetica" panose="020B0604020202020204" pitchFamily="34" charset="0"/>
            </a:endParaRPr>
          </a:p>
        </p:txBody>
      </p:sp>
      <p:sp>
        <p:nvSpPr>
          <p:cNvPr id="33" name="TextBox 32">
            <a:extLst>
              <a:ext uri="{FF2B5EF4-FFF2-40B4-BE49-F238E27FC236}">
                <a16:creationId xmlns:a16="http://schemas.microsoft.com/office/drawing/2014/main" id="{F8FBADBC-4CDC-60AB-B1B4-547A9D20A614}"/>
              </a:ext>
            </a:extLst>
          </p:cNvPr>
          <p:cNvSpPr txBox="1"/>
          <p:nvPr/>
        </p:nvSpPr>
        <p:spPr>
          <a:xfrm>
            <a:off x="11091005" y="3000600"/>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Higher sea level</a:t>
            </a:r>
            <a:endParaRPr lang="en-GB" sz="12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8246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468080"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484563"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468081"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467140"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5680"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28671"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45523"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09"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202763"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0979395"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1861947"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09009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491525"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477439" y="2516047"/>
            <a:ext cx="2333985"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467140"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28041" y="1972689"/>
            <a:ext cx="903356" cy="234935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108524" y="2966797"/>
            <a:ext cx="188177"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329514" y="2965933"/>
            <a:ext cx="280524"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3827412" y="312478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3927670"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468198"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176329"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8627334"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5718" y="177578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3610344"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478532"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488087"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5650087" y="178354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531253"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531253"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611914" y="6285600"/>
            <a:ext cx="15416166" cy="2862322"/>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a:t>
            </a:r>
            <a:r>
              <a:rPr lang="en-GB" dirty="0">
                <a:effectLst/>
                <a:latin typeface="Arial" panose="020B0604020202020204" pitchFamily="34" charset="0"/>
              </a:rPr>
              <a:t>During El Niño, the Amundsen Sea Low (ASL) weakens, resulting in anomalous coastal westerlies that increase northward Ekman transport of surface water masses. The two symbols and </a:t>
            </a:r>
            <a:r>
              <a:rPr lang="en-GB" dirty="0">
                <a:effectLst/>
                <a:latin typeface="Courier New" panose="02070309020205020404" pitchFamily="49" charset="0"/>
              </a:rPr>
              <a:t>⊗ </a:t>
            </a:r>
            <a:r>
              <a:rPr lang="en-GB" dirty="0">
                <a:effectLst/>
                <a:latin typeface="Arial" panose="020B0604020202020204" pitchFamily="34" charset="0"/>
              </a:rPr>
              <a:t>show westerly and easterly surface wind anomalies associated with the changes in the ASL. As a result, warm Circumpolar Deep Water (CDW) is then advected onto the continental shelf, and when in contact with ice shelves, can lead to basal melting and ice shelf mass loss. El Niño also increases the height of West Antarctic ice shelves (due to increased snowfall, see Supporting Information Fig. S5) but decreases their mass (due to basal melting of high density ice, (Paolo et al., 2018)). El Niño also decreases sea ice volume in West Antarctica (Fig. 3). During La Niña, the ASL strengthens, coastal easterlies increase and reduced northward Ekman transport inhibits transport of CDW onto the continental shelf. La Niña also leads to less snowfall (Supporting Information Fig. S6), increased ice shelf mass (Paolo et al., 2018) and more sea ice (Fig. 3) in West Antarctica. The emperor penguin in panel (a) has been added for illustrative purpose. Ecological impacts on sea birds and other marine species have not been investigated here.</a:t>
            </a:r>
            <a:endParaRPr lang="en-GB" dirty="0">
              <a:latin typeface="Helvetica" panose="020B0604020202020204" pitchFamily="34" charset="0"/>
              <a:cs typeface="Helvetica" panose="020B0604020202020204" pitchFamily="34" charset="0"/>
            </a:endParaRP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245"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477438"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031413"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031413"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0407" y="2057819"/>
            <a:ext cx="261775" cy="458853"/>
          </a:xfrm>
          <a:prstGeom prst="rect">
            <a:avLst/>
          </a:prstGeom>
        </p:spPr>
      </p:pic>
      <p:sp>
        <p:nvSpPr>
          <p:cNvPr id="3" name="Rectangle 2">
            <a:extLst>
              <a:ext uri="{FF2B5EF4-FFF2-40B4-BE49-F238E27FC236}">
                <a16:creationId xmlns:a16="http://schemas.microsoft.com/office/drawing/2014/main" id="{A4BEB7C3-25BF-5F25-9758-15C2C0DEC388}"/>
              </a:ext>
            </a:extLst>
          </p:cNvPr>
          <p:cNvSpPr/>
          <p:nvPr/>
        </p:nvSpPr>
        <p:spPr>
          <a:xfrm>
            <a:off x="3128094"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399400"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3899914"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8718961"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334665"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1712926" y="3115324"/>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47367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702A9C-5529-238C-AA4A-4A10BF02A86B}"/>
              </a:ext>
            </a:extLst>
          </p:cNvPr>
          <p:cNvSpPr/>
          <p:nvPr/>
        </p:nvSpPr>
        <p:spPr>
          <a:xfrm>
            <a:off x="605040" y="840377"/>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735445EA-D82F-53A7-9CA5-3A40F0D8B7DF}"/>
              </a:ext>
            </a:extLst>
          </p:cNvPr>
          <p:cNvSpPr/>
          <p:nvPr/>
        </p:nvSpPr>
        <p:spPr>
          <a:xfrm>
            <a:off x="8894403" y="840600"/>
            <a:ext cx="7560000" cy="4320000"/>
          </a:xfrm>
          <a:prstGeom prst="rect">
            <a:avLst/>
          </a:prstGeom>
          <a:solidFill>
            <a:srgbClr val="ED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26" name="Rectangle 125">
            <a:extLst>
              <a:ext uri="{FF2B5EF4-FFF2-40B4-BE49-F238E27FC236}">
                <a16:creationId xmlns:a16="http://schemas.microsoft.com/office/drawing/2014/main" id="{12B39323-4DB4-5417-11E8-FA4F15F4885B}"/>
              </a:ext>
            </a:extLst>
          </p:cNvPr>
          <p:cNvSpPr/>
          <p:nvPr/>
        </p:nvSpPr>
        <p:spPr>
          <a:xfrm>
            <a:off x="611914" y="2994988"/>
            <a:ext cx="7567455" cy="21450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D68043CF-DB5D-8998-40AD-E1EAEC6C0F57}"/>
              </a:ext>
            </a:extLst>
          </p:cNvPr>
          <p:cNvSpPr/>
          <p:nvPr/>
        </p:nvSpPr>
        <p:spPr>
          <a:xfrm>
            <a:off x="8910886" y="3039548"/>
            <a:ext cx="7547907" cy="2116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ight Triangle 13">
            <a:extLst>
              <a:ext uri="{FF2B5EF4-FFF2-40B4-BE49-F238E27FC236}">
                <a16:creationId xmlns:a16="http://schemas.microsoft.com/office/drawing/2014/main" id="{0E45ACE8-E3AC-8F31-3BEB-426682EDD6FD}"/>
              </a:ext>
            </a:extLst>
          </p:cNvPr>
          <p:cNvSpPr/>
          <p:nvPr/>
        </p:nvSpPr>
        <p:spPr>
          <a:xfrm>
            <a:off x="612814" y="3271167"/>
            <a:ext cx="7561585" cy="1889013"/>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53335 w 7560003"/>
              <a:gd name="connsiteY4" fmla="*/ 1375043 h 1990305"/>
              <a:gd name="connsiteX5" fmla="*/ 7560003 w 7560003"/>
              <a:gd name="connsiteY5" fmla="*/ 1990305 h 1990305"/>
              <a:gd name="connsiteX6" fmla="*/ 0 w 7560003"/>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4621"/>
              <a:gd name="connsiteY0" fmla="*/ 1990305 h 1990305"/>
              <a:gd name="connsiteX1" fmla="*/ 0 w 7564621"/>
              <a:gd name="connsiteY1" fmla="*/ 190305 h 1990305"/>
              <a:gd name="connsiteX2" fmla="*/ 2222232 w 7564621"/>
              <a:gd name="connsiteY2" fmla="*/ 0 h 1990305"/>
              <a:gd name="connsiteX3" fmla="*/ 4488598 w 7564621"/>
              <a:gd name="connsiteY3" fmla="*/ 592246 h 1990305"/>
              <a:gd name="connsiteX4" fmla="*/ 7560159 w 7564621"/>
              <a:gd name="connsiteY4" fmla="*/ 1378455 h 1990305"/>
              <a:gd name="connsiteX5" fmla="*/ 7560003 w 7564621"/>
              <a:gd name="connsiteY5" fmla="*/ 1990305 h 1990305"/>
              <a:gd name="connsiteX6" fmla="*/ 0 w 7564621"/>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159"/>
              <a:gd name="connsiteY0" fmla="*/ 1990305 h 1990305"/>
              <a:gd name="connsiteX1" fmla="*/ 0 w 7560159"/>
              <a:gd name="connsiteY1" fmla="*/ 190305 h 1990305"/>
              <a:gd name="connsiteX2" fmla="*/ 2222232 w 7560159"/>
              <a:gd name="connsiteY2" fmla="*/ 0 h 1990305"/>
              <a:gd name="connsiteX3" fmla="*/ 4488598 w 7560159"/>
              <a:gd name="connsiteY3" fmla="*/ 592246 h 1990305"/>
              <a:gd name="connsiteX4" fmla="*/ 7560159 w 7560159"/>
              <a:gd name="connsiteY4" fmla="*/ 1378455 h 1990305"/>
              <a:gd name="connsiteX5" fmla="*/ 7560003 w 7560159"/>
              <a:gd name="connsiteY5" fmla="*/ 1990305 h 1990305"/>
              <a:gd name="connsiteX6" fmla="*/ 0 w 7560159"/>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0955"/>
              <a:gd name="connsiteY0" fmla="*/ 1990305 h 1990305"/>
              <a:gd name="connsiteX1" fmla="*/ 0 w 7560955"/>
              <a:gd name="connsiteY1" fmla="*/ 190305 h 1990305"/>
              <a:gd name="connsiteX2" fmla="*/ 2222232 w 7560955"/>
              <a:gd name="connsiteY2" fmla="*/ 0 h 1990305"/>
              <a:gd name="connsiteX3" fmla="*/ 4488598 w 7560955"/>
              <a:gd name="connsiteY3" fmla="*/ 592246 h 1990305"/>
              <a:gd name="connsiteX4" fmla="*/ 7560159 w 7560955"/>
              <a:gd name="connsiteY4" fmla="*/ 1378455 h 1990305"/>
              <a:gd name="connsiteX5" fmla="*/ 7560003 w 7560955"/>
              <a:gd name="connsiteY5" fmla="*/ 1990305 h 1990305"/>
              <a:gd name="connsiteX6" fmla="*/ 0 w 7560955"/>
              <a:gd name="connsiteY6" fmla="*/ 1990305 h 1990305"/>
              <a:gd name="connsiteX0" fmla="*/ 0 w 7564036"/>
              <a:gd name="connsiteY0" fmla="*/ 1990305 h 1990305"/>
              <a:gd name="connsiteX1" fmla="*/ 0 w 7564036"/>
              <a:gd name="connsiteY1" fmla="*/ 190305 h 1990305"/>
              <a:gd name="connsiteX2" fmla="*/ 2222232 w 7564036"/>
              <a:gd name="connsiteY2" fmla="*/ 0 h 1990305"/>
              <a:gd name="connsiteX3" fmla="*/ 4488598 w 7564036"/>
              <a:gd name="connsiteY3" fmla="*/ 592246 h 1990305"/>
              <a:gd name="connsiteX4" fmla="*/ 7560159 w 7564036"/>
              <a:gd name="connsiteY4" fmla="*/ 1378455 h 1990305"/>
              <a:gd name="connsiteX5" fmla="*/ 7560003 w 7564036"/>
              <a:gd name="connsiteY5" fmla="*/ 1990305 h 1990305"/>
              <a:gd name="connsiteX6" fmla="*/ 0 w 7564036"/>
              <a:gd name="connsiteY6" fmla="*/ 1990305 h 1990305"/>
              <a:gd name="connsiteX0" fmla="*/ 0 w 7561585"/>
              <a:gd name="connsiteY0" fmla="*/ 1990305 h 1990305"/>
              <a:gd name="connsiteX1" fmla="*/ 0 w 7561585"/>
              <a:gd name="connsiteY1" fmla="*/ 190305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614994 w 7561585"/>
              <a:gd name="connsiteY1" fmla="*/ 85108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990305 h 1990305"/>
              <a:gd name="connsiteX1" fmla="*/ 477430 w 7561585"/>
              <a:gd name="connsiteY1" fmla="*/ 101292 h 1990305"/>
              <a:gd name="connsiteX2" fmla="*/ 2222232 w 7561585"/>
              <a:gd name="connsiteY2" fmla="*/ 0 h 1990305"/>
              <a:gd name="connsiteX3" fmla="*/ 4488598 w 7561585"/>
              <a:gd name="connsiteY3" fmla="*/ 592246 h 1990305"/>
              <a:gd name="connsiteX4" fmla="*/ 7560159 w 7561585"/>
              <a:gd name="connsiteY4" fmla="*/ 1378455 h 1990305"/>
              <a:gd name="connsiteX5" fmla="*/ 7560003 w 7561585"/>
              <a:gd name="connsiteY5" fmla="*/ 1990305 h 1990305"/>
              <a:gd name="connsiteX6" fmla="*/ 0 w 7561585"/>
              <a:gd name="connsiteY6" fmla="*/ 1990305 h 1990305"/>
              <a:gd name="connsiteX0" fmla="*/ 0 w 7561585"/>
              <a:gd name="connsiteY0" fmla="*/ 1891457 h 1891457"/>
              <a:gd name="connsiteX1" fmla="*/ 477430 w 7561585"/>
              <a:gd name="connsiteY1" fmla="*/ 2444 h 1891457"/>
              <a:gd name="connsiteX2" fmla="*/ 1809539 w 7561585"/>
              <a:gd name="connsiteY2" fmla="*/ 54901 h 1891457"/>
              <a:gd name="connsiteX3" fmla="*/ 4488598 w 7561585"/>
              <a:gd name="connsiteY3" fmla="*/ 493398 h 1891457"/>
              <a:gd name="connsiteX4" fmla="*/ 7560159 w 7561585"/>
              <a:gd name="connsiteY4" fmla="*/ 1279607 h 1891457"/>
              <a:gd name="connsiteX5" fmla="*/ 7560003 w 7561585"/>
              <a:gd name="connsiteY5" fmla="*/ 1891457 h 1891457"/>
              <a:gd name="connsiteX6" fmla="*/ 0 w 7561585"/>
              <a:gd name="connsiteY6" fmla="*/ 1891457 h 1891457"/>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90899 h 1890899"/>
              <a:gd name="connsiteX1" fmla="*/ 477430 w 7561585"/>
              <a:gd name="connsiteY1" fmla="*/ 1886 h 1890899"/>
              <a:gd name="connsiteX2" fmla="*/ 1404937 w 7561585"/>
              <a:gd name="connsiteY2" fmla="*/ 78619 h 1890899"/>
              <a:gd name="connsiteX3" fmla="*/ 4488598 w 7561585"/>
              <a:gd name="connsiteY3" fmla="*/ 492840 h 1890899"/>
              <a:gd name="connsiteX4" fmla="*/ 7560159 w 7561585"/>
              <a:gd name="connsiteY4" fmla="*/ 1279049 h 1890899"/>
              <a:gd name="connsiteX5" fmla="*/ 7560003 w 7561585"/>
              <a:gd name="connsiteY5" fmla="*/ 1890899 h 1890899"/>
              <a:gd name="connsiteX6" fmla="*/ 0 w 7561585"/>
              <a:gd name="connsiteY6" fmla="*/ 1890899 h 1890899"/>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404937 w 7561585"/>
              <a:gd name="connsiteY2" fmla="*/ 76733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 name="connsiteX0" fmla="*/ 0 w 7561585"/>
              <a:gd name="connsiteY0" fmla="*/ 1889013 h 1889013"/>
              <a:gd name="connsiteX1" fmla="*/ 477430 w 7561585"/>
              <a:gd name="connsiteY1" fmla="*/ 0 h 1889013"/>
              <a:gd name="connsiteX2" fmla="*/ 1008891 w 7561585"/>
              <a:gd name="connsiteY2" fmla="*/ 30140 h 1889013"/>
              <a:gd name="connsiteX3" fmla="*/ 4488598 w 7561585"/>
              <a:gd name="connsiteY3" fmla="*/ 490954 h 1889013"/>
              <a:gd name="connsiteX4" fmla="*/ 7560159 w 7561585"/>
              <a:gd name="connsiteY4" fmla="*/ 1277163 h 1889013"/>
              <a:gd name="connsiteX5" fmla="*/ 7560003 w 7561585"/>
              <a:gd name="connsiteY5" fmla="*/ 1889013 h 1889013"/>
              <a:gd name="connsiteX6" fmla="*/ 0 w 7561585"/>
              <a:gd name="connsiteY6" fmla="*/ 1889013 h 18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585" h="1889013">
                <a:moveTo>
                  <a:pt x="0" y="1889013"/>
                </a:moveTo>
                <a:cubicBezTo>
                  <a:pt x="0" y="1289013"/>
                  <a:pt x="72828" y="721381"/>
                  <a:pt x="477430" y="0"/>
                </a:cubicBezTo>
                <a:cubicBezTo>
                  <a:pt x="593837" y="88848"/>
                  <a:pt x="-59425" y="56740"/>
                  <a:pt x="1008891" y="30140"/>
                </a:cubicBezTo>
                <a:cubicBezTo>
                  <a:pt x="2135074" y="837"/>
                  <a:pt x="3396720" y="283117"/>
                  <a:pt x="4488598" y="490954"/>
                </a:cubicBezTo>
                <a:cubicBezTo>
                  <a:pt x="5580476" y="698791"/>
                  <a:pt x="7104412" y="982766"/>
                  <a:pt x="7560159" y="1277163"/>
                </a:cubicBezTo>
                <a:cubicBezTo>
                  <a:pt x="7562665" y="2463421"/>
                  <a:pt x="7561384" y="786129"/>
                  <a:pt x="7560003" y="1889013"/>
                </a:cubicBezTo>
                <a:lnTo>
                  <a:pt x="0" y="18890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3E118721-8DED-EC48-998C-6AA4297132D9}"/>
              </a:ext>
            </a:extLst>
          </p:cNvPr>
          <p:cNvSpPr txBox="1"/>
          <p:nvPr/>
        </p:nvSpPr>
        <p:spPr>
          <a:xfrm>
            <a:off x="614395" y="255602"/>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El Niño</a:t>
            </a:r>
            <a:endParaRPr lang="en-GB" sz="2800"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C3FAA748-0100-685D-C319-0D3FC4F57B0F}"/>
              </a:ext>
            </a:extLst>
          </p:cNvPr>
          <p:cNvSpPr txBox="1"/>
          <p:nvPr/>
        </p:nvSpPr>
        <p:spPr>
          <a:xfrm>
            <a:off x="8894404" y="255601"/>
            <a:ext cx="7559999" cy="523220"/>
          </a:xfrm>
          <a:prstGeom prst="rect">
            <a:avLst/>
          </a:prstGeom>
          <a:noFill/>
        </p:spPr>
        <p:txBody>
          <a:bodyPr wrap="square" rtlCol="0">
            <a:spAutoFit/>
          </a:bodyPr>
          <a:lstStyle/>
          <a:p>
            <a:pPr algn="ctr"/>
            <a:r>
              <a:rPr lang="de-CH" sz="2800" dirty="0">
                <a:latin typeface="Helvetica" panose="020B0604020202020204" pitchFamily="34" charset="0"/>
                <a:cs typeface="Helvetica" panose="020B0604020202020204" pitchFamily="34" charset="0"/>
              </a:rPr>
              <a:t>La Niña</a:t>
            </a:r>
            <a:endParaRPr lang="en-GB" sz="28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45311426-72FF-456C-33A0-06B32BE1A63C}"/>
              </a:ext>
            </a:extLst>
          </p:cNvPr>
          <p:cNvSpPr txBox="1"/>
          <p:nvPr/>
        </p:nvSpPr>
        <p:spPr>
          <a:xfrm>
            <a:off x="605039" y="333935"/>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a</a:t>
            </a:r>
            <a:endParaRPr lang="en-GB" sz="2400" b="1" dirty="0">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9406FE6-FAED-3218-1084-0897A587A588}"/>
              </a:ext>
            </a:extLst>
          </p:cNvPr>
          <p:cNvSpPr txBox="1"/>
          <p:nvPr/>
        </p:nvSpPr>
        <p:spPr>
          <a:xfrm>
            <a:off x="8893463" y="319387"/>
            <a:ext cx="359990" cy="461665"/>
          </a:xfrm>
          <a:prstGeom prst="rect">
            <a:avLst/>
          </a:prstGeom>
          <a:noFill/>
        </p:spPr>
        <p:txBody>
          <a:bodyPr wrap="square" rtlCol="0">
            <a:spAutoFit/>
          </a:bodyPr>
          <a:lstStyle/>
          <a:p>
            <a:pPr algn="ctr"/>
            <a:r>
              <a:rPr lang="de-CH" sz="2400" b="1" dirty="0">
                <a:latin typeface="Helvetica" panose="020B0604020202020204" pitchFamily="34" charset="0"/>
                <a:cs typeface="Helvetica" panose="020B0604020202020204" pitchFamily="34" charset="0"/>
              </a:rPr>
              <a:t>b</a:t>
            </a:r>
            <a:endParaRPr lang="en-GB" sz="2400" b="1" dirty="0">
              <a:latin typeface="Helvetica" panose="020B0604020202020204" pitchFamily="34" charset="0"/>
              <a:cs typeface="Helvetica" panose="020B0604020202020204" pitchFamily="34" charset="0"/>
            </a:endParaRPr>
          </a:p>
        </p:txBody>
      </p:sp>
      <p:sp>
        <p:nvSpPr>
          <p:cNvPr id="14" name="Right Triangle 13">
            <a:extLst>
              <a:ext uri="{FF2B5EF4-FFF2-40B4-BE49-F238E27FC236}">
                <a16:creationId xmlns:a16="http://schemas.microsoft.com/office/drawing/2014/main" id="{AC107F47-5C04-2F17-F336-0CD92C1A1738}"/>
              </a:ext>
            </a:extLst>
          </p:cNvPr>
          <p:cNvSpPr/>
          <p:nvPr/>
        </p:nvSpPr>
        <p:spPr>
          <a:xfrm>
            <a:off x="614391" y="3050696"/>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6E0C16D0-75AE-B335-97D2-84CBC3544CEC}"/>
              </a:ext>
            </a:extLst>
          </p:cNvPr>
          <p:cNvSpPr txBox="1"/>
          <p:nvPr/>
        </p:nvSpPr>
        <p:spPr>
          <a:xfrm>
            <a:off x="5822845" y="1090782"/>
            <a:ext cx="1991555"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Weaker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F98F3A6F-BD9C-F753-8CBF-E7F6BDA83200}"/>
              </a:ext>
            </a:extLst>
          </p:cNvPr>
          <p:cNvSpPr/>
          <p:nvPr/>
        </p:nvSpPr>
        <p:spPr>
          <a:xfrm>
            <a:off x="3635680" y="2929264"/>
            <a:ext cx="567100" cy="657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7" name="Rectangle 36">
            <a:extLst>
              <a:ext uri="{FF2B5EF4-FFF2-40B4-BE49-F238E27FC236}">
                <a16:creationId xmlns:a16="http://schemas.microsoft.com/office/drawing/2014/main" id="{7FF7EA8A-F4A7-E4FD-BC69-1D3F8D288C95}"/>
              </a:ext>
            </a:extLst>
          </p:cNvPr>
          <p:cNvSpPr/>
          <p:nvPr/>
        </p:nvSpPr>
        <p:spPr>
          <a:xfrm>
            <a:off x="4228671" y="2929265"/>
            <a:ext cx="173017"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52F6675B-709D-FF8B-0BA3-3AEFF77B7673}"/>
              </a:ext>
            </a:extLst>
          </p:cNvPr>
          <p:cNvSpPr/>
          <p:nvPr/>
        </p:nvSpPr>
        <p:spPr>
          <a:xfrm>
            <a:off x="4445523" y="2929737"/>
            <a:ext cx="365912" cy="661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TextBox 40">
            <a:extLst>
              <a:ext uri="{FF2B5EF4-FFF2-40B4-BE49-F238E27FC236}">
                <a16:creationId xmlns:a16="http://schemas.microsoft.com/office/drawing/2014/main" id="{1A06F238-74BC-090E-F48E-5C4EE2732136}"/>
              </a:ext>
            </a:extLst>
          </p:cNvPr>
          <p:cNvSpPr txBox="1"/>
          <p:nvPr/>
        </p:nvSpPr>
        <p:spPr>
          <a:xfrm>
            <a:off x="3129424"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48" name="TextBox 47">
            <a:extLst>
              <a:ext uri="{FF2B5EF4-FFF2-40B4-BE49-F238E27FC236}">
                <a16:creationId xmlns:a16="http://schemas.microsoft.com/office/drawing/2014/main" id="{CCBA5A5C-4E99-F121-E0E6-2C635DB18291}"/>
              </a:ext>
            </a:extLst>
          </p:cNvPr>
          <p:cNvSpPr txBox="1"/>
          <p:nvPr/>
        </p:nvSpPr>
        <p:spPr>
          <a:xfrm>
            <a:off x="2151077" y="3582473"/>
            <a:ext cx="2049266"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on the shelf</a:t>
            </a:r>
            <a:endParaRPr lang="en-GB" sz="1200" b="1" dirty="0">
              <a:latin typeface="Helvetica" panose="020B0604020202020204" pitchFamily="34" charset="0"/>
              <a:cs typeface="Helvetica" panose="020B0604020202020204" pitchFamily="34" charset="0"/>
            </a:endParaRPr>
          </a:p>
        </p:txBody>
      </p:sp>
      <p:cxnSp>
        <p:nvCxnSpPr>
          <p:cNvPr id="54" name="Straight Arrow Connector 53">
            <a:extLst>
              <a:ext uri="{FF2B5EF4-FFF2-40B4-BE49-F238E27FC236}">
                <a16:creationId xmlns:a16="http://schemas.microsoft.com/office/drawing/2014/main" id="{7828E717-E9A2-7E8A-93B2-1BBF5E2EA3CB}"/>
              </a:ext>
            </a:extLst>
          </p:cNvPr>
          <p:cNvCxnSpPr>
            <a:cxnSpLocks/>
          </p:cNvCxnSpPr>
          <p:nvPr/>
        </p:nvCxnSpPr>
        <p:spPr>
          <a:xfrm>
            <a:off x="6011603" y="3275985"/>
            <a:ext cx="1014585" cy="1028"/>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D840B36-31C1-CEE0-F116-7D18FB9CADAD}"/>
              </a:ext>
            </a:extLst>
          </p:cNvPr>
          <p:cNvSpPr txBox="1"/>
          <p:nvPr/>
        </p:nvSpPr>
        <p:spPr>
          <a:xfrm>
            <a:off x="5888064" y="2448935"/>
            <a:ext cx="228632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59" name="Rectangle 58">
            <a:extLst>
              <a:ext uri="{FF2B5EF4-FFF2-40B4-BE49-F238E27FC236}">
                <a16:creationId xmlns:a16="http://schemas.microsoft.com/office/drawing/2014/main" id="{FF73F563-0D10-ECBA-F642-F6E5EBDE61B1}"/>
              </a:ext>
            </a:extLst>
          </p:cNvPr>
          <p:cNvSpPr/>
          <p:nvPr/>
        </p:nvSpPr>
        <p:spPr>
          <a:xfrm>
            <a:off x="614390" y="2478645"/>
            <a:ext cx="2340009" cy="389064"/>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787063 w 2340010"/>
              <a:gd name="connsiteY1" fmla="*/ 104723 h 258027"/>
              <a:gd name="connsiteX2" fmla="*/ 2340010 w 2340010"/>
              <a:gd name="connsiteY2" fmla="*/ 258027 h 258027"/>
              <a:gd name="connsiteX3" fmla="*/ 0 w 2340010"/>
              <a:gd name="connsiteY3" fmla="*/ 105005 h 258027"/>
              <a:gd name="connsiteX4" fmla="*/ 0 w 2340010"/>
              <a:gd name="connsiteY4" fmla="*/ 0 h 258027"/>
              <a:gd name="connsiteX0" fmla="*/ 4863 w 2340010"/>
              <a:gd name="connsiteY0" fmla="*/ 0 h 374759"/>
              <a:gd name="connsiteX1" fmla="*/ 1787063 w 2340010"/>
              <a:gd name="connsiteY1" fmla="*/ 221455 h 374759"/>
              <a:gd name="connsiteX2" fmla="*/ 2340010 w 2340010"/>
              <a:gd name="connsiteY2" fmla="*/ 374759 h 374759"/>
              <a:gd name="connsiteX3" fmla="*/ 0 w 2340010"/>
              <a:gd name="connsiteY3" fmla="*/ 221737 h 374759"/>
              <a:gd name="connsiteX4" fmla="*/ 4863 w 2340010"/>
              <a:gd name="connsiteY4" fmla="*/ 0 h 374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010" h="374759">
                <a:moveTo>
                  <a:pt x="4863" y="0"/>
                </a:moveTo>
                <a:cubicBezTo>
                  <a:pt x="684095" y="14929"/>
                  <a:pt x="977758" y="222924"/>
                  <a:pt x="1787063" y="221455"/>
                </a:cubicBezTo>
                <a:cubicBezTo>
                  <a:pt x="2150911" y="229199"/>
                  <a:pt x="2308908" y="302435"/>
                  <a:pt x="2340010" y="374759"/>
                </a:cubicBezTo>
                <a:cubicBezTo>
                  <a:pt x="1560007" y="323752"/>
                  <a:pt x="291078" y="332459"/>
                  <a:pt x="0" y="221737"/>
                </a:cubicBezTo>
                <a:lnTo>
                  <a:pt x="4863"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E8A4371D-798A-4280-390D-9C0B4E253D13}"/>
              </a:ext>
            </a:extLst>
          </p:cNvPr>
          <p:cNvSpPr txBox="1"/>
          <p:nvPr/>
        </p:nvSpPr>
        <p:spPr>
          <a:xfrm>
            <a:off x="929574" y="2280671"/>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More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p>
        </p:txBody>
      </p:sp>
      <p:sp>
        <p:nvSpPr>
          <p:cNvPr id="84" name="Right Triangle 13">
            <a:extLst>
              <a:ext uri="{FF2B5EF4-FFF2-40B4-BE49-F238E27FC236}">
                <a16:creationId xmlns:a16="http://schemas.microsoft.com/office/drawing/2014/main" id="{08E64F11-B748-3221-0161-6377B84A7364}"/>
              </a:ext>
            </a:extLst>
          </p:cNvPr>
          <p:cNvSpPr/>
          <p:nvPr/>
        </p:nvSpPr>
        <p:spPr>
          <a:xfrm>
            <a:off x="14629086" y="3991715"/>
            <a:ext cx="1831832" cy="1167942"/>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3955107 w 7560003"/>
              <a:gd name="connsiteY2" fmla="*/ 1396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2044113 w 7560003"/>
              <a:gd name="connsiteY2" fmla="*/ 16364 h 1800000"/>
              <a:gd name="connsiteX3" fmla="*/ 7560003 w 7560003"/>
              <a:gd name="connsiteY3" fmla="*/ 1800000 h 1800000"/>
              <a:gd name="connsiteX4" fmla="*/ 0 w 7560003"/>
              <a:gd name="connsiteY4" fmla="*/ 1800000 h 1800000"/>
              <a:gd name="connsiteX0" fmla="*/ 0 w 7560008"/>
              <a:gd name="connsiteY0" fmla="*/ 1800000 h 1800000"/>
              <a:gd name="connsiteX1" fmla="*/ 0 w 7560008"/>
              <a:gd name="connsiteY1" fmla="*/ 0 h 1800000"/>
              <a:gd name="connsiteX2" fmla="*/ 2044113 w 7560008"/>
              <a:gd name="connsiteY2" fmla="*/ 16364 h 1800000"/>
              <a:gd name="connsiteX3" fmla="*/ 7560003 w 7560008"/>
              <a:gd name="connsiteY3" fmla="*/ 1800000 h 1800000"/>
              <a:gd name="connsiteX4" fmla="*/ 0 w 7560008"/>
              <a:gd name="connsiteY4" fmla="*/ 1800000 h 1800000"/>
              <a:gd name="connsiteX0" fmla="*/ 0 w 7975456"/>
              <a:gd name="connsiteY0" fmla="*/ 1800000 h 1800000"/>
              <a:gd name="connsiteX1" fmla="*/ 0 w 7975456"/>
              <a:gd name="connsiteY1" fmla="*/ 0 h 1800000"/>
              <a:gd name="connsiteX2" fmla="*/ 2044113 w 7975456"/>
              <a:gd name="connsiteY2" fmla="*/ 16364 h 1800000"/>
              <a:gd name="connsiteX3" fmla="*/ 6464502 w 7975456"/>
              <a:gd name="connsiteY3" fmla="*/ 737484 h 1800000"/>
              <a:gd name="connsiteX4" fmla="*/ 7560003 w 7975456"/>
              <a:gd name="connsiteY4" fmla="*/ 1800000 h 1800000"/>
              <a:gd name="connsiteX5" fmla="*/ 0 w 7975456"/>
              <a:gd name="connsiteY5" fmla="*/ 1800000 h 1800000"/>
              <a:gd name="connsiteX0" fmla="*/ 0 w 8321529"/>
              <a:gd name="connsiteY0" fmla="*/ 1800000 h 1800000"/>
              <a:gd name="connsiteX1" fmla="*/ 0 w 8321529"/>
              <a:gd name="connsiteY1" fmla="*/ 0 h 1800000"/>
              <a:gd name="connsiteX2" fmla="*/ 2044113 w 8321529"/>
              <a:gd name="connsiteY2" fmla="*/ 16364 h 1800000"/>
              <a:gd name="connsiteX3" fmla="*/ 7584386 w 8321529"/>
              <a:gd name="connsiteY3" fmla="*/ 521727 h 1800000"/>
              <a:gd name="connsiteX4" fmla="*/ 7560003 w 8321529"/>
              <a:gd name="connsiteY4" fmla="*/ 1800000 h 1800000"/>
              <a:gd name="connsiteX5" fmla="*/ 0 w 8321529"/>
              <a:gd name="connsiteY5" fmla="*/ 1800000 h 1800000"/>
              <a:gd name="connsiteX0" fmla="*/ 0 w 8041724"/>
              <a:gd name="connsiteY0" fmla="*/ 1800000 h 1800000"/>
              <a:gd name="connsiteX1" fmla="*/ 0 w 8041724"/>
              <a:gd name="connsiteY1" fmla="*/ 0 h 1800000"/>
              <a:gd name="connsiteX2" fmla="*/ 2044113 w 8041724"/>
              <a:gd name="connsiteY2" fmla="*/ 16364 h 1800000"/>
              <a:gd name="connsiteX3" fmla="*/ 7584386 w 8041724"/>
              <a:gd name="connsiteY3" fmla="*/ 521727 h 1800000"/>
              <a:gd name="connsiteX4" fmla="*/ 7560003 w 8041724"/>
              <a:gd name="connsiteY4" fmla="*/ 1800000 h 1800000"/>
              <a:gd name="connsiteX5" fmla="*/ 0 w 8041724"/>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8035639"/>
              <a:gd name="connsiteY0" fmla="*/ 1800000 h 1800000"/>
              <a:gd name="connsiteX1" fmla="*/ 0 w 8035639"/>
              <a:gd name="connsiteY1" fmla="*/ 0 h 1800000"/>
              <a:gd name="connsiteX2" fmla="*/ 2044113 w 8035639"/>
              <a:gd name="connsiteY2" fmla="*/ 16364 h 1800000"/>
              <a:gd name="connsiteX3" fmla="*/ 7560940 w 8035639"/>
              <a:gd name="connsiteY3" fmla="*/ 498280 h 1800000"/>
              <a:gd name="connsiteX4" fmla="*/ 7560003 w 8035639"/>
              <a:gd name="connsiteY4" fmla="*/ 1800000 h 1800000"/>
              <a:gd name="connsiteX5" fmla="*/ 0 w 8035639"/>
              <a:gd name="connsiteY5" fmla="*/ 1800000 h 1800000"/>
              <a:gd name="connsiteX0" fmla="*/ 0 w 7562693"/>
              <a:gd name="connsiteY0" fmla="*/ 1800000 h 1800000"/>
              <a:gd name="connsiteX1" fmla="*/ 0 w 7562693"/>
              <a:gd name="connsiteY1" fmla="*/ 0 h 1800000"/>
              <a:gd name="connsiteX2" fmla="*/ 2044113 w 7562693"/>
              <a:gd name="connsiteY2" fmla="*/ 16364 h 1800000"/>
              <a:gd name="connsiteX3" fmla="*/ 7560940 w 7562693"/>
              <a:gd name="connsiteY3" fmla="*/ 498280 h 1800000"/>
              <a:gd name="connsiteX4" fmla="*/ 7560003 w 7562693"/>
              <a:gd name="connsiteY4" fmla="*/ 1800000 h 1800000"/>
              <a:gd name="connsiteX5" fmla="*/ 0 w 7562693"/>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4919"/>
              <a:gd name="connsiteY0" fmla="*/ 1800000 h 1800000"/>
              <a:gd name="connsiteX1" fmla="*/ 0 w 7564919"/>
              <a:gd name="connsiteY1" fmla="*/ 0 h 1800000"/>
              <a:gd name="connsiteX2" fmla="*/ 2044113 w 7564919"/>
              <a:gd name="connsiteY2" fmla="*/ 16364 h 1800000"/>
              <a:gd name="connsiteX3" fmla="*/ 7560940 w 7564919"/>
              <a:gd name="connsiteY3" fmla="*/ 498280 h 1800000"/>
              <a:gd name="connsiteX4" fmla="*/ 7560003 w 7564919"/>
              <a:gd name="connsiteY4" fmla="*/ 1800000 h 1800000"/>
              <a:gd name="connsiteX5" fmla="*/ 0 w 7564919"/>
              <a:gd name="connsiteY5" fmla="*/ 1800000 h 1800000"/>
              <a:gd name="connsiteX0" fmla="*/ 0 w 7560940"/>
              <a:gd name="connsiteY0" fmla="*/ 1800000 h 1800000"/>
              <a:gd name="connsiteX1" fmla="*/ 0 w 7560940"/>
              <a:gd name="connsiteY1" fmla="*/ 0 h 1800000"/>
              <a:gd name="connsiteX2" fmla="*/ 2044113 w 7560940"/>
              <a:gd name="connsiteY2" fmla="*/ 16364 h 1800000"/>
              <a:gd name="connsiteX3" fmla="*/ 7560940 w 7560940"/>
              <a:gd name="connsiteY3" fmla="*/ 498280 h 1800000"/>
              <a:gd name="connsiteX4" fmla="*/ 7560003 w 7560940"/>
              <a:gd name="connsiteY4" fmla="*/ 1800000 h 1800000"/>
              <a:gd name="connsiteX5" fmla="*/ 0 w 7560940"/>
              <a:gd name="connsiteY5" fmla="*/ 1800000 h 1800000"/>
              <a:gd name="connsiteX0" fmla="*/ 0 w 7560940"/>
              <a:gd name="connsiteY0" fmla="*/ 1944410 h 1944410"/>
              <a:gd name="connsiteX1" fmla="*/ 0 w 7560940"/>
              <a:gd name="connsiteY1" fmla="*/ 144410 h 1944410"/>
              <a:gd name="connsiteX2" fmla="*/ 2084307 w 7560940"/>
              <a:gd name="connsiteY2" fmla="*/ 0 h 1944410"/>
              <a:gd name="connsiteX3" fmla="*/ 7560940 w 7560940"/>
              <a:gd name="connsiteY3" fmla="*/ 642690 h 1944410"/>
              <a:gd name="connsiteX4" fmla="*/ 7560003 w 7560940"/>
              <a:gd name="connsiteY4" fmla="*/ 1944410 h 1944410"/>
              <a:gd name="connsiteX5" fmla="*/ 0 w 7560940"/>
              <a:gd name="connsiteY5" fmla="*/ 1944410 h 1944410"/>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541696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833098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7560940 w 7560940"/>
              <a:gd name="connsiteY3" fmla="*/ 612545 h 1914265"/>
              <a:gd name="connsiteX4" fmla="*/ 7560003 w 7560940"/>
              <a:gd name="connsiteY4" fmla="*/ 1914265 h 1914265"/>
              <a:gd name="connsiteX5" fmla="*/ 0 w 7560940"/>
              <a:gd name="connsiteY5"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14265 h 1914265"/>
              <a:gd name="connsiteX1" fmla="*/ 0 w 7560940"/>
              <a:gd name="connsiteY1" fmla="*/ 114265 h 1914265"/>
              <a:gd name="connsiteX2" fmla="*/ 1993871 w 7560940"/>
              <a:gd name="connsiteY2" fmla="*/ 0 h 1914265"/>
              <a:gd name="connsiteX3" fmla="*/ 4620800 w 7560940"/>
              <a:gd name="connsiteY3" fmla="*/ 229768 h 1914265"/>
              <a:gd name="connsiteX4" fmla="*/ 7560940 w 7560940"/>
              <a:gd name="connsiteY4" fmla="*/ 612545 h 1914265"/>
              <a:gd name="connsiteX5" fmla="*/ 7560003 w 7560940"/>
              <a:gd name="connsiteY5" fmla="*/ 1914265 h 1914265"/>
              <a:gd name="connsiteX6" fmla="*/ 0 w 7560940"/>
              <a:gd name="connsiteY6" fmla="*/ 1914265 h 1914265"/>
              <a:gd name="connsiteX0" fmla="*/ 0 w 7560940"/>
              <a:gd name="connsiteY0" fmla="*/ 1980366 h 1980366"/>
              <a:gd name="connsiteX1" fmla="*/ 0 w 7560940"/>
              <a:gd name="connsiteY1" fmla="*/ 180366 h 1980366"/>
              <a:gd name="connsiteX2" fmla="*/ 2093023 w 7560940"/>
              <a:gd name="connsiteY2" fmla="*/ 0 h 1980366"/>
              <a:gd name="connsiteX3" fmla="*/ 4620800 w 7560940"/>
              <a:gd name="connsiteY3" fmla="*/ 295869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940"/>
              <a:gd name="connsiteY0" fmla="*/ 1980366 h 1980366"/>
              <a:gd name="connsiteX1" fmla="*/ 0 w 7560940"/>
              <a:gd name="connsiteY1" fmla="*/ 180366 h 1980366"/>
              <a:gd name="connsiteX2" fmla="*/ 2093023 w 7560940"/>
              <a:gd name="connsiteY2" fmla="*/ 0 h 1980366"/>
              <a:gd name="connsiteX3" fmla="*/ 4488598 w 7560940"/>
              <a:gd name="connsiteY3" fmla="*/ 582307 h 1980366"/>
              <a:gd name="connsiteX4" fmla="*/ 7560940 w 7560940"/>
              <a:gd name="connsiteY4" fmla="*/ 678646 h 1980366"/>
              <a:gd name="connsiteX5" fmla="*/ 7560003 w 7560940"/>
              <a:gd name="connsiteY5" fmla="*/ 1980366 h 1980366"/>
              <a:gd name="connsiteX6" fmla="*/ 0 w 7560940"/>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80366 h 1980366"/>
              <a:gd name="connsiteX1" fmla="*/ 0 w 7560003"/>
              <a:gd name="connsiteY1" fmla="*/ 180366 h 1980366"/>
              <a:gd name="connsiteX2" fmla="*/ 2093023 w 7560003"/>
              <a:gd name="connsiteY2" fmla="*/ 0 h 1980366"/>
              <a:gd name="connsiteX3" fmla="*/ 4488598 w 7560003"/>
              <a:gd name="connsiteY3" fmla="*/ 582307 h 1980366"/>
              <a:gd name="connsiteX4" fmla="*/ 7549923 w 7560003"/>
              <a:gd name="connsiteY4" fmla="*/ 1361692 h 1980366"/>
              <a:gd name="connsiteX5" fmla="*/ 7560003 w 7560003"/>
              <a:gd name="connsiteY5" fmla="*/ 1980366 h 1980366"/>
              <a:gd name="connsiteX6" fmla="*/ 0 w 7560003"/>
              <a:gd name="connsiteY6" fmla="*/ 1980366 h 1980366"/>
              <a:gd name="connsiteX0" fmla="*/ 0 w 7560003"/>
              <a:gd name="connsiteY0" fmla="*/ 1990305 h 1990305"/>
              <a:gd name="connsiteX1" fmla="*/ 0 w 7560003"/>
              <a:gd name="connsiteY1" fmla="*/ 190305 h 1990305"/>
              <a:gd name="connsiteX2" fmla="*/ 2222232 w 7560003"/>
              <a:gd name="connsiteY2" fmla="*/ 0 h 1990305"/>
              <a:gd name="connsiteX3" fmla="*/ 4488598 w 7560003"/>
              <a:gd name="connsiteY3" fmla="*/ 592246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6398845 w 7560003"/>
              <a:gd name="connsiteY3" fmla="*/ 572150 h 1990305"/>
              <a:gd name="connsiteX4" fmla="*/ 7549923 w 7560003"/>
              <a:gd name="connsiteY4" fmla="*/ 1371631 h 1990305"/>
              <a:gd name="connsiteX5" fmla="*/ 7560003 w 7560003"/>
              <a:gd name="connsiteY5" fmla="*/ 1990305 h 1990305"/>
              <a:gd name="connsiteX6" fmla="*/ 0 w 7560003"/>
              <a:gd name="connsiteY6" fmla="*/ 1990305 h 1990305"/>
              <a:gd name="connsiteX0" fmla="*/ 0 w 7560003"/>
              <a:gd name="connsiteY0" fmla="*/ 1990305 h 1990305"/>
              <a:gd name="connsiteX1" fmla="*/ 0 w 7560003"/>
              <a:gd name="connsiteY1" fmla="*/ 190305 h 1990305"/>
              <a:gd name="connsiteX2" fmla="*/ 2222232 w 7560003"/>
              <a:gd name="connsiteY2" fmla="*/ 0 h 1990305"/>
              <a:gd name="connsiteX3" fmla="*/ 7549923 w 7560003"/>
              <a:gd name="connsiteY3" fmla="*/ 1371631 h 1990305"/>
              <a:gd name="connsiteX4" fmla="*/ 7560003 w 7560003"/>
              <a:gd name="connsiteY4" fmla="*/ 1990305 h 1990305"/>
              <a:gd name="connsiteX5" fmla="*/ 0 w 7560003"/>
              <a:gd name="connsiteY5" fmla="*/ 1990305 h 1990305"/>
              <a:gd name="connsiteX0" fmla="*/ 0 w 7579538"/>
              <a:gd name="connsiteY0" fmla="*/ 1990305 h 1990305"/>
              <a:gd name="connsiteX1" fmla="*/ 0 w 7579538"/>
              <a:gd name="connsiteY1" fmla="*/ 190305 h 1990305"/>
              <a:gd name="connsiteX2" fmla="*/ 2222232 w 7579538"/>
              <a:gd name="connsiteY2" fmla="*/ 0 h 1990305"/>
              <a:gd name="connsiteX3" fmla="*/ 7579538 w 7579538"/>
              <a:gd name="connsiteY3" fmla="*/ 552690 h 1990305"/>
              <a:gd name="connsiteX4" fmla="*/ 7560003 w 7579538"/>
              <a:gd name="connsiteY4" fmla="*/ 1990305 h 1990305"/>
              <a:gd name="connsiteX5" fmla="*/ 0 w 7579538"/>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4730"/>
              <a:gd name="connsiteY0" fmla="*/ 1990305 h 1990305"/>
              <a:gd name="connsiteX1" fmla="*/ 0 w 7564730"/>
              <a:gd name="connsiteY1" fmla="*/ 190305 h 1990305"/>
              <a:gd name="connsiteX2" fmla="*/ 2222232 w 7564730"/>
              <a:gd name="connsiteY2" fmla="*/ 0 h 1990305"/>
              <a:gd name="connsiteX3" fmla="*/ 7564730 w 7564730"/>
              <a:gd name="connsiteY3" fmla="*/ 552690 h 1990305"/>
              <a:gd name="connsiteX4" fmla="*/ 7560003 w 7564730"/>
              <a:gd name="connsiteY4" fmla="*/ 1990305 h 1990305"/>
              <a:gd name="connsiteX5" fmla="*/ 0 w 7564730"/>
              <a:gd name="connsiteY5" fmla="*/ 1990305 h 1990305"/>
              <a:gd name="connsiteX0" fmla="*/ 0 w 7567291"/>
              <a:gd name="connsiteY0" fmla="*/ 1990305 h 1990305"/>
              <a:gd name="connsiteX1" fmla="*/ 0 w 7567291"/>
              <a:gd name="connsiteY1" fmla="*/ 190305 h 1990305"/>
              <a:gd name="connsiteX2" fmla="*/ 2222232 w 7567291"/>
              <a:gd name="connsiteY2" fmla="*/ 0 h 1990305"/>
              <a:gd name="connsiteX3" fmla="*/ 7564730 w 7567291"/>
              <a:gd name="connsiteY3" fmla="*/ 552690 h 1990305"/>
              <a:gd name="connsiteX4" fmla="*/ 7560003 w 7567291"/>
              <a:gd name="connsiteY4" fmla="*/ 1990305 h 1990305"/>
              <a:gd name="connsiteX5" fmla="*/ 0 w 7567291"/>
              <a:gd name="connsiteY5" fmla="*/ 1990305 h 1990305"/>
              <a:gd name="connsiteX0" fmla="*/ 0 w 7567291"/>
              <a:gd name="connsiteY0" fmla="*/ 2011892 h 2011892"/>
              <a:gd name="connsiteX1" fmla="*/ 0 w 7567291"/>
              <a:gd name="connsiteY1" fmla="*/ 211892 h 2011892"/>
              <a:gd name="connsiteX2" fmla="*/ 2222232 w 7567291"/>
              <a:gd name="connsiteY2" fmla="*/ 21587 h 2011892"/>
              <a:gd name="connsiteX3" fmla="*/ 7564730 w 7567291"/>
              <a:gd name="connsiteY3" fmla="*/ 574277 h 2011892"/>
              <a:gd name="connsiteX4" fmla="*/ 7560003 w 7567291"/>
              <a:gd name="connsiteY4" fmla="*/ 2011892 h 2011892"/>
              <a:gd name="connsiteX5" fmla="*/ 0 w 7567291"/>
              <a:gd name="connsiteY5" fmla="*/ 2011892 h 2011892"/>
              <a:gd name="connsiteX0" fmla="*/ 0 w 7567291"/>
              <a:gd name="connsiteY0" fmla="*/ 1886662 h 1886662"/>
              <a:gd name="connsiteX1" fmla="*/ 0 w 7567291"/>
              <a:gd name="connsiteY1" fmla="*/ 86662 h 1886662"/>
              <a:gd name="connsiteX2" fmla="*/ 7564730 w 7567291"/>
              <a:gd name="connsiteY2" fmla="*/ 449047 h 1886662"/>
              <a:gd name="connsiteX3" fmla="*/ 7560003 w 7567291"/>
              <a:gd name="connsiteY3" fmla="*/ 1886662 h 1886662"/>
              <a:gd name="connsiteX4" fmla="*/ 0 w 7567291"/>
              <a:gd name="connsiteY4" fmla="*/ 1886662 h 1886662"/>
              <a:gd name="connsiteX0" fmla="*/ 0 w 7567291"/>
              <a:gd name="connsiteY0" fmla="*/ 1825055 h 1825055"/>
              <a:gd name="connsiteX1" fmla="*/ 2709884 w 7567291"/>
              <a:gd name="connsiteY1" fmla="*/ 100417 h 1825055"/>
              <a:gd name="connsiteX2" fmla="*/ 7564730 w 7567291"/>
              <a:gd name="connsiteY2" fmla="*/ 387440 h 1825055"/>
              <a:gd name="connsiteX3" fmla="*/ 7560003 w 7567291"/>
              <a:gd name="connsiteY3" fmla="*/ 1825055 h 1825055"/>
              <a:gd name="connsiteX4" fmla="*/ 0 w 7567291"/>
              <a:gd name="connsiteY4" fmla="*/ 1825055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317923 w 4857407"/>
              <a:gd name="connsiteY0" fmla="*/ 1121670 h 1825055"/>
              <a:gd name="connsiteX1" fmla="*/ 0 w 4857407"/>
              <a:gd name="connsiteY1" fmla="*/ 100417 h 1825055"/>
              <a:gd name="connsiteX2" fmla="*/ 4854846 w 4857407"/>
              <a:gd name="connsiteY2" fmla="*/ 387440 h 1825055"/>
              <a:gd name="connsiteX3" fmla="*/ 4850119 w 4857407"/>
              <a:gd name="connsiteY3" fmla="*/ 1825055 h 1825055"/>
              <a:gd name="connsiteX4" fmla="*/ 1317923 w 4857407"/>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77856 w 5417340"/>
              <a:gd name="connsiteY0" fmla="*/ 1121670 h 1825055"/>
              <a:gd name="connsiteX1" fmla="*/ 559933 w 5417340"/>
              <a:gd name="connsiteY1" fmla="*/ 100417 h 1825055"/>
              <a:gd name="connsiteX2" fmla="*/ 5414779 w 5417340"/>
              <a:gd name="connsiteY2" fmla="*/ 387440 h 1825055"/>
              <a:gd name="connsiteX3" fmla="*/ 5410052 w 5417340"/>
              <a:gd name="connsiteY3" fmla="*/ 1825055 h 1825055"/>
              <a:gd name="connsiteX4" fmla="*/ 1877856 w 5417340"/>
              <a:gd name="connsiteY4" fmla="*/ 1121670 h 1825055"/>
              <a:gd name="connsiteX0" fmla="*/ 1845400 w 5384884"/>
              <a:gd name="connsiteY0" fmla="*/ 1121670 h 1825055"/>
              <a:gd name="connsiteX1" fmla="*/ 527477 w 5384884"/>
              <a:gd name="connsiteY1" fmla="*/ 100417 h 1825055"/>
              <a:gd name="connsiteX2" fmla="*/ 5382323 w 5384884"/>
              <a:gd name="connsiteY2" fmla="*/ 387440 h 1825055"/>
              <a:gd name="connsiteX3" fmla="*/ 5377596 w 5384884"/>
              <a:gd name="connsiteY3" fmla="*/ 1825055 h 1825055"/>
              <a:gd name="connsiteX4" fmla="*/ 1845400 w 5384884"/>
              <a:gd name="connsiteY4" fmla="*/ 1121670 h 1825055"/>
              <a:gd name="connsiteX0" fmla="*/ 1848000 w 5387484"/>
              <a:gd name="connsiteY0" fmla="*/ 1121670 h 1825055"/>
              <a:gd name="connsiteX1" fmla="*/ 530077 w 5387484"/>
              <a:gd name="connsiteY1" fmla="*/ 100417 h 1825055"/>
              <a:gd name="connsiteX2" fmla="*/ 5384923 w 5387484"/>
              <a:gd name="connsiteY2" fmla="*/ 387440 h 1825055"/>
              <a:gd name="connsiteX3" fmla="*/ 5380196 w 5387484"/>
              <a:gd name="connsiteY3" fmla="*/ 1825055 h 1825055"/>
              <a:gd name="connsiteX4" fmla="*/ 1848000 w 5387484"/>
              <a:gd name="connsiteY4" fmla="*/ 1121670 h 1825055"/>
              <a:gd name="connsiteX0" fmla="*/ 1848000 w 5387484"/>
              <a:gd name="connsiteY0" fmla="*/ 1243727 h 1947112"/>
              <a:gd name="connsiteX1" fmla="*/ 530077 w 5387484"/>
              <a:gd name="connsiteY1" fmla="*/ 222474 h 1947112"/>
              <a:gd name="connsiteX2" fmla="*/ 5384923 w 5387484"/>
              <a:gd name="connsiteY2" fmla="*/ 509497 h 1947112"/>
              <a:gd name="connsiteX3" fmla="*/ 5380196 w 5387484"/>
              <a:gd name="connsiteY3" fmla="*/ 1947112 h 1947112"/>
              <a:gd name="connsiteX4" fmla="*/ 1848000 w 5387484"/>
              <a:gd name="connsiteY4" fmla="*/ 1243727 h 1947112"/>
              <a:gd name="connsiteX0" fmla="*/ 1317924 w 4857408"/>
              <a:gd name="connsiteY0" fmla="*/ 1243727 h 1947112"/>
              <a:gd name="connsiteX1" fmla="*/ 1 w 4857408"/>
              <a:gd name="connsiteY1" fmla="*/ 222474 h 1947112"/>
              <a:gd name="connsiteX2" fmla="*/ 4854847 w 4857408"/>
              <a:gd name="connsiteY2" fmla="*/ 509497 h 1947112"/>
              <a:gd name="connsiteX3" fmla="*/ 4850120 w 4857408"/>
              <a:gd name="connsiteY3" fmla="*/ 1947112 h 1947112"/>
              <a:gd name="connsiteX4" fmla="*/ 1317924 w 4857408"/>
              <a:gd name="connsiteY4" fmla="*/ 1243727 h 1947112"/>
              <a:gd name="connsiteX0" fmla="*/ 1886920 w 5426404"/>
              <a:gd name="connsiteY0" fmla="*/ 1243727 h 1947112"/>
              <a:gd name="connsiteX1" fmla="*/ 568997 w 5426404"/>
              <a:gd name="connsiteY1" fmla="*/ 222474 h 1947112"/>
              <a:gd name="connsiteX2" fmla="*/ 5423843 w 5426404"/>
              <a:gd name="connsiteY2" fmla="*/ 509497 h 1947112"/>
              <a:gd name="connsiteX3" fmla="*/ 5419116 w 5426404"/>
              <a:gd name="connsiteY3" fmla="*/ 1947112 h 1947112"/>
              <a:gd name="connsiteX4" fmla="*/ 1886920 w 5426404"/>
              <a:gd name="connsiteY4" fmla="*/ 1243727 h 1947112"/>
              <a:gd name="connsiteX0" fmla="*/ 2177714 w 5717198"/>
              <a:gd name="connsiteY0" fmla="*/ 1290876 h 1994261"/>
              <a:gd name="connsiteX1" fmla="*/ 504396 w 5717198"/>
              <a:gd name="connsiteY1" fmla="*/ 209333 h 1994261"/>
              <a:gd name="connsiteX2" fmla="*/ 5714637 w 5717198"/>
              <a:gd name="connsiteY2" fmla="*/ 556646 h 1994261"/>
              <a:gd name="connsiteX3" fmla="*/ 5709910 w 5717198"/>
              <a:gd name="connsiteY3" fmla="*/ 1994261 h 1994261"/>
              <a:gd name="connsiteX4" fmla="*/ 2177714 w 5717198"/>
              <a:gd name="connsiteY4" fmla="*/ 1290876 h 1994261"/>
              <a:gd name="connsiteX0" fmla="*/ 1937073 w 5476557"/>
              <a:gd name="connsiteY0" fmla="*/ 1290876 h 1994261"/>
              <a:gd name="connsiteX1" fmla="*/ 263755 w 5476557"/>
              <a:gd name="connsiteY1" fmla="*/ 209333 h 1994261"/>
              <a:gd name="connsiteX2" fmla="*/ 5473996 w 5476557"/>
              <a:gd name="connsiteY2" fmla="*/ 556646 h 1994261"/>
              <a:gd name="connsiteX3" fmla="*/ 5469269 w 5476557"/>
              <a:gd name="connsiteY3" fmla="*/ 1994261 h 1994261"/>
              <a:gd name="connsiteX4" fmla="*/ 1937073 w 5476557"/>
              <a:gd name="connsiteY4" fmla="*/ 1290876 h 1994261"/>
              <a:gd name="connsiteX0" fmla="*/ 1937073 w 5476557"/>
              <a:gd name="connsiteY0" fmla="*/ 1179289 h 1882674"/>
              <a:gd name="connsiteX1" fmla="*/ 263755 w 5476557"/>
              <a:gd name="connsiteY1" fmla="*/ 97746 h 1882674"/>
              <a:gd name="connsiteX2" fmla="*/ 5473996 w 5476557"/>
              <a:gd name="connsiteY2" fmla="*/ 445059 h 1882674"/>
              <a:gd name="connsiteX3" fmla="*/ 5469269 w 5476557"/>
              <a:gd name="connsiteY3" fmla="*/ 1882674 h 1882674"/>
              <a:gd name="connsiteX4" fmla="*/ 1937073 w 5476557"/>
              <a:gd name="connsiteY4" fmla="*/ 1179289 h 1882674"/>
              <a:gd name="connsiteX0" fmla="*/ 1937073 w 5476557"/>
              <a:gd name="connsiteY0" fmla="*/ 1211834 h 1915219"/>
              <a:gd name="connsiteX1" fmla="*/ 263755 w 5476557"/>
              <a:gd name="connsiteY1" fmla="*/ 130291 h 1915219"/>
              <a:gd name="connsiteX2" fmla="*/ 5473996 w 5476557"/>
              <a:gd name="connsiteY2" fmla="*/ 477604 h 1915219"/>
              <a:gd name="connsiteX3" fmla="*/ 5469269 w 5476557"/>
              <a:gd name="connsiteY3" fmla="*/ 1915219 h 1915219"/>
              <a:gd name="connsiteX4" fmla="*/ 1937073 w 5476557"/>
              <a:gd name="connsiteY4" fmla="*/ 1211834 h 1915219"/>
              <a:gd name="connsiteX0" fmla="*/ 3143548 w 6683032"/>
              <a:gd name="connsiteY0" fmla="*/ 1221924 h 1925309"/>
              <a:gd name="connsiteX1" fmla="*/ 159111 w 6683032"/>
              <a:gd name="connsiteY1" fmla="*/ 128024 h 1925309"/>
              <a:gd name="connsiteX2" fmla="*/ 6680471 w 6683032"/>
              <a:gd name="connsiteY2" fmla="*/ 487694 h 1925309"/>
              <a:gd name="connsiteX3" fmla="*/ 6675744 w 6683032"/>
              <a:gd name="connsiteY3" fmla="*/ 1925309 h 1925309"/>
              <a:gd name="connsiteX4" fmla="*/ 3143548 w 6683032"/>
              <a:gd name="connsiteY4" fmla="*/ 1221924 h 1925309"/>
              <a:gd name="connsiteX0" fmla="*/ 3282377 w 6676182"/>
              <a:gd name="connsiteY0" fmla="*/ 1147783 h 1925309"/>
              <a:gd name="connsiteX1" fmla="*/ 152261 w 6676182"/>
              <a:gd name="connsiteY1" fmla="*/ 128024 h 1925309"/>
              <a:gd name="connsiteX2" fmla="*/ 6673621 w 6676182"/>
              <a:gd name="connsiteY2" fmla="*/ 487694 h 1925309"/>
              <a:gd name="connsiteX3" fmla="*/ 6668894 w 6676182"/>
              <a:gd name="connsiteY3" fmla="*/ 1925309 h 1925309"/>
              <a:gd name="connsiteX4" fmla="*/ 3282377 w 6676182"/>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20752 w 6714557"/>
              <a:gd name="connsiteY0" fmla="*/ 1147783 h 1925309"/>
              <a:gd name="connsiteX1" fmla="*/ 190636 w 6714557"/>
              <a:gd name="connsiteY1" fmla="*/ 128024 h 1925309"/>
              <a:gd name="connsiteX2" fmla="*/ 6711996 w 6714557"/>
              <a:gd name="connsiteY2" fmla="*/ 487694 h 1925309"/>
              <a:gd name="connsiteX3" fmla="*/ 6707269 w 6714557"/>
              <a:gd name="connsiteY3" fmla="*/ 1925309 h 1925309"/>
              <a:gd name="connsiteX4" fmla="*/ 3320752 w 6714557"/>
              <a:gd name="connsiteY4" fmla="*/ 1147783 h 1925309"/>
              <a:gd name="connsiteX0" fmla="*/ 3344024 w 6737829"/>
              <a:gd name="connsiteY0" fmla="*/ 1147783 h 1925309"/>
              <a:gd name="connsiteX1" fmla="*/ 213908 w 6737829"/>
              <a:gd name="connsiteY1" fmla="*/ 128024 h 1925309"/>
              <a:gd name="connsiteX2" fmla="*/ 6735268 w 6737829"/>
              <a:gd name="connsiteY2" fmla="*/ 487694 h 1925309"/>
              <a:gd name="connsiteX3" fmla="*/ 6730541 w 6737829"/>
              <a:gd name="connsiteY3" fmla="*/ 1925309 h 1925309"/>
              <a:gd name="connsiteX4" fmla="*/ 3344024 w 6737829"/>
              <a:gd name="connsiteY4" fmla="*/ 1147783 h 1925309"/>
              <a:gd name="connsiteX0" fmla="*/ 1707563 w 7185561"/>
              <a:gd name="connsiteY0" fmla="*/ 1793959 h 1925309"/>
              <a:gd name="connsiteX1" fmla="*/ 661640 w 7185561"/>
              <a:gd name="connsiteY1" fmla="*/ 128024 h 1925309"/>
              <a:gd name="connsiteX2" fmla="*/ 7183000 w 7185561"/>
              <a:gd name="connsiteY2" fmla="*/ 487694 h 1925309"/>
              <a:gd name="connsiteX3" fmla="*/ 7178273 w 7185561"/>
              <a:gd name="connsiteY3" fmla="*/ 1925309 h 1925309"/>
              <a:gd name="connsiteX4" fmla="*/ 1707563 w 7185561"/>
              <a:gd name="connsiteY4" fmla="*/ 1793959 h 1925309"/>
              <a:gd name="connsiteX0" fmla="*/ 1707563 w 7185561"/>
              <a:gd name="connsiteY0" fmla="*/ 1793959 h 1979036"/>
              <a:gd name="connsiteX1" fmla="*/ 661640 w 7185561"/>
              <a:gd name="connsiteY1" fmla="*/ 128024 h 1979036"/>
              <a:gd name="connsiteX2" fmla="*/ 7183000 w 7185561"/>
              <a:gd name="connsiteY2" fmla="*/ 487694 h 1979036"/>
              <a:gd name="connsiteX3" fmla="*/ 7178273 w 7185561"/>
              <a:gd name="connsiteY3" fmla="*/ 1925309 h 1979036"/>
              <a:gd name="connsiteX4" fmla="*/ 1707563 w 7185561"/>
              <a:gd name="connsiteY4" fmla="*/ 1793959 h 1979036"/>
              <a:gd name="connsiteX0" fmla="*/ 1279496 w 7676098"/>
              <a:gd name="connsiteY0" fmla="*/ 1639412 h 1925309"/>
              <a:gd name="connsiteX1" fmla="*/ 1152177 w 7676098"/>
              <a:gd name="connsiteY1" fmla="*/ 128024 h 1925309"/>
              <a:gd name="connsiteX2" fmla="*/ 7673537 w 7676098"/>
              <a:gd name="connsiteY2" fmla="*/ 487694 h 1925309"/>
              <a:gd name="connsiteX3" fmla="*/ 7668810 w 7676098"/>
              <a:gd name="connsiteY3" fmla="*/ 1925309 h 1925309"/>
              <a:gd name="connsiteX4" fmla="*/ 1279496 w 7676098"/>
              <a:gd name="connsiteY4" fmla="*/ 1639412 h 1925309"/>
              <a:gd name="connsiteX0" fmla="*/ 1262875 w 7705026"/>
              <a:gd name="connsiteY0" fmla="*/ 1654867 h 1926762"/>
              <a:gd name="connsiteX1" fmla="*/ 1181105 w 7705026"/>
              <a:gd name="connsiteY1" fmla="*/ 128024 h 1926762"/>
              <a:gd name="connsiteX2" fmla="*/ 7702465 w 7705026"/>
              <a:gd name="connsiteY2" fmla="*/ 487694 h 1926762"/>
              <a:gd name="connsiteX3" fmla="*/ 7697738 w 7705026"/>
              <a:gd name="connsiteY3" fmla="*/ 1925309 h 1926762"/>
              <a:gd name="connsiteX4" fmla="*/ 1262875 w 7705026"/>
              <a:gd name="connsiteY4" fmla="*/ 1654867 h 1926762"/>
              <a:gd name="connsiteX0" fmla="*/ 1262875 w 7705026"/>
              <a:gd name="connsiteY0" fmla="*/ 1527448 h 1799343"/>
              <a:gd name="connsiteX1" fmla="*/ 1181105 w 7705026"/>
              <a:gd name="connsiteY1" fmla="*/ 605 h 1799343"/>
              <a:gd name="connsiteX2" fmla="*/ 7702465 w 7705026"/>
              <a:gd name="connsiteY2" fmla="*/ 360275 h 1799343"/>
              <a:gd name="connsiteX3" fmla="*/ 7697738 w 7705026"/>
              <a:gd name="connsiteY3" fmla="*/ 1797890 h 1799343"/>
              <a:gd name="connsiteX4" fmla="*/ 1262875 w 7705026"/>
              <a:gd name="connsiteY4" fmla="*/ 1527448 h 1799343"/>
              <a:gd name="connsiteX0" fmla="*/ 1741177 w 8183328"/>
              <a:gd name="connsiteY0" fmla="*/ 1527448 h 1799343"/>
              <a:gd name="connsiteX1" fmla="*/ 1659407 w 8183328"/>
              <a:gd name="connsiteY1" fmla="*/ 605 h 1799343"/>
              <a:gd name="connsiteX2" fmla="*/ 8180767 w 8183328"/>
              <a:gd name="connsiteY2" fmla="*/ 360275 h 1799343"/>
              <a:gd name="connsiteX3" fmla="*/ 8176040 w 8183328"/>
              <a:gd name="connsiteY3" fmla="*/ 1797890 h 1799343"/>
              <a:gd name="connsiteX4" fmla="*/ 1741177 w 8183328"/>
              <a:gd name="connsiteY4" fmla="*/ 1527448 h 1799343"/>
              <a:gd name="connsiteX0" fmla="*/ 1188919 w 7631070"/>
              <a:gd name="connsiteY0" fmla="*/ 1303414 h 1575309"/>
              <a:gd name="connsiteX1" fmla="*/ 2496442 w 7631070"/>
              <a:gd name="connsiteY1" fmla="*/ 132028 h 1575309"/>
              <a:gd name="connsiteX2" fmla="*/ 7628509 w 7631070"/>
              <a:gd name="connsiteY2" fmla="*/ 136241 h 1575309"/>
              <a:gd name="connsiteX3" fmla="*/ 7623782 w 7631070"/>
              <a:gd name="connsiteY3" fmla="*/ 1573856 h 1575309"/>
              <a:gd name="connsiteX4" fmla="*/ 1188919 w 7631070"/>
              <a:gd name="connsiteY4" fmla="*/ 1303414 h 1575309"/>
              <a:gd name="connsiteX0" fmla="*/ 1188919 w 7631070"/>
              <a:gd name="connsiteY0" fmla="*/ 1287279 h 1559174"/>
              <a:gd name="connsiteX1" fmla="*/ 2496442 w 7631070"/>
              <a:gd name="connsiteY1" fmla="*/ 115893 h 1559174"/>
              <a:gd name="connsiteX2" fmla="*/ 7628509 w 7631070"/>
              <a:gd name="connsiteY2" fmla="*/ 120106 h 1559174"/>
              <a:gd name="connsiteX3" fmla="*/ 7623782 w 7631070"/>
              <a:gd name="connsiteY3" fmla="*/ 1557721 h 1559174"/>
              <a:gd name="connsiteX4" fmla="*/ 1188919 w 7631070"/>
              <a:gd name="connsiteY4" fmla="*/ 1287279 h 1559174"/>
              <a:gd name="connsiteX0" fmla="*/ 1188919 w 7631070"/>
              <a:gd name="connsiteY0" fmla="*/ 1171386 h 1443281"/>
              <a:gd name="connsiteX1" fmla="*/ 2496442 w 7631070"/>
              <a:gd name="connsiteY1" fmla="*/ 0 h 1443281"/>
              <a:gd name="connsiteX2" fmla="*/ 7628509 w 7631070"/>
              <a:gd name="connsiteY2" fmla="*/ 4213 h 1443281"/>
              <a:gd name="connsiteX3" fmla="*/ 7623782 w 7631070"/>
              <a:gd name="connsiteY3" fmla="*/ 1441828 h 1443281"/>
              <a:gd name="connsiteX4" fmla="*/ 1188919 w 7631070"/>
              <a:gd name="connsiteY4" fmla="*/ 1171386 h 1443281"/>
              <a:gd name="connsiteX0" fmla="*/ 1188919 w 7651286"/>
              <a:gd name="connsiteY0" fmla="*/ 1171386 h 1443281"/>
              <a:gd name="connsiteX1" fmla="*/ 2496442 w 7651286"/>
              <a:gd name="connsiteY1" fmla="*/ 0 h 1443281"/>
              <a:gd name="connsiteX2" fmla="*/ 7651286 w 7651286"/>
              <a:gd name="connsiteY2" fmla="*/ 277245 h 1443281"/>
              <a:gd name="connsiteX3" fmla="*/ 7623782 w 7651286"/>
              <a:gd name="connsiteY3" fmla="*/ 1441828 h 1443281"/>
              <a:gd name="connsiteX4" fmla="*/ 1188919 w 7651286"/>
              <a:gd name="connsiteY4" fmla="*/ 1171386 h 1443281"/>
              <a:gd name="connsiteX0" fmla="*/ 1233816 w 7696183"/>
              <a:gd name="connsiteY0" fmla="*/ 1171386 h 1443281"/>
              <a:gd name="connsiteX1" fmla="*/ 2541339 w 7696183"/>
              <a:gd name="connsiteY1" fmla="*/ 0 h 1443281"/>
              <a:gd name="connsiteX2" fmla="*/ 7696183 w 7696183"/>
              <a:gd name="connsiteY2" fmla="*/ 277245 h 1443281"/>
              <a:gd name="connsiteX3" fmla="*/ 7668679 w 7696183"/>
              <a:gd name="connsiteY3" fmla="*/ 1441828 h 1443281"/>
              <a:gd name="connsiteX4" fmla="*/ 1233816 w 7696183"/>
              <a:gd name="connsiteY4" fmla="*/ 1171386 h 1443281"/>
              <a:gd name="connsiteX0" fmla="*/ 1233816 w 7696183"/>
              <a:gd name="connsiteY0" fmla="*/ 1171556 h 1443451"/>
              <a:gd name="connsiteX1" fmla="*/ 2541339 w 7696183"/>
              <a:gd name="connsiteY1" fmla="*/ 170 h 1443451"/>
              <a:gd name="connsiteX2" fmla="*/ 7696183 w 7696183"/>
              <a:gd name="connsiteY2" fmla="*/ 277415 h 1443451"/>
              <a:gd name="connsiteX3" fmla="*/ 7668679 w 7696183"/>
              <a:gd name="connsiteY3" fmla="*/ 1441998 h 1443451"/>
              <a:gd name="connsiteX4" fmla="*/ 1233816 w 7696183"/>
              <a:gd name="connsiteY4" fmla="*/ 1171556 h 1443451"/>
              <a:gd name="connsiteX0" fmla="*/ 1118775 w 7975912"/>
              <a:gd name="connsiteY0" fmla="*/ 1202466 h 1449458"/>
              <a:gd name="connsiteX1" fmla="*/ 2821068 w 7975912"/>
              <a:gd name="connsiteY1" fmla="*/ 170 h 1449458"/>
              <a:gd name="connsiteX2" fmla="*/ 7975912 w 7975912"/>
              <a:gd name="connsiteY2" fmla="*/ 277415 h 1449458"/>
              <a:gd name="connsiteX3" fmla="*/ 7948408 w 7975912"/>
              <a:gd name="connsiteY3" fmla="*/ 1441998 h 1449458"/>
              <a:gd name="connsiteX4" fmla="*/ 1118775 w 7975912"/>
              <a:gd name="connsiteY4" fmla="*/ 1202466 h 1449458"/>
              <a:gd name="connsiteX0" fmla="*/ 1118775 w 7975912"/>
              <a:gd name="connsiteY0" fmla="*/ 1202466 h 1450603"/>
              <a:gd name="connsiteX1" fmla="*/ 2821068 w 7975912"/>
              <a:gd name="connsiteY1" fmla="*/ 170 h 1450603"/>
              <a:gd name="connsiteX2" fmla="*/ 7975912 w 7975912"/>
              <a:gd name="connsiteY2" fmla="*/ 277415 h 1450603"/>
              <a:gd name="connsiteX3" fmla="*/ 7948408 w 7975912"/>
              <a:gd name="connsiteY3" fmla="*/ 1441998 h 1450603"/>
              <a:gd name="connsiteX4" fmla="*/ 1118775 w 7975912"/>
              <a:gd name="connsiteY4" fmla="*/ 1202466 h 1450603"/>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1998"/>
              <a:gd name="connsiteX1" fmla="*/ 2821068 w 7975912"/>
              <a:gd name="connsiteY1" fmla="*/ 170 h 1441998"/>
              <a:gd name="connsiteX2" fmla="*/ 7975912 w 7975912"/>
              <a:gd name="connsiteY2" fmla="*/ 277415 h 1441998"/>
              <a:gd name="connsiteX3" fmla="*/ 7948408 w 7975912"/>
              <a:gd name="connsiteY3" fmla="*/ 1441998 h 1441998"/>
              <a:gd name="connsiteX4" fmla="*/ 1118775 w 7975912"/>
              <a:gd name="connsiteY4" fmla="*/ 1202466 h 1441998"/>
              <a:gd name="connsiteX0" fmla="*/ 1118775 w 7975912"/>
              <a:gd name="connsiteY0" fmla="*/ 1202466 h 1446024"/>
              <a:gd name="connsiteX1" fmla="*/ 2821068 w 7975912"/>
              <a:gd name="connsiteY1" fmla="*/ 170 h 1446024"/>
              <a:gd name="connsiteX2" fmla="*/ 7975912 w 7975912"/>
              <a:gd name="connsiteY2" fmla="*/ 277415 h 1446024"/>
              <a:gd name="connsiteX3" fmla="*/ 7948408 w 7975912"/>
              <a:gd name="connsiteY3" fmla="*/ 1441998 h 1446024"/>
              <a:gd name="connsiteX4" fmla="*/ 1118775 w 7975912"/>
              <a:gd name="connsiteY4" fmla="*/ 1202466 h 1446024"/>
              <a:gd name="connsiteX0" fmla="*/ 2513041 w 6424572"/>
              <a:gd name="connsiteY0" fmla="*/ 1315800 h 1496087"/>
              <a:gd name="connsiteX1" fmla="*/ 1269728 w 6424572"/>
              <a:gd name="connsiteY1" fmla="*/ 170 h 1496087"/>
              <a:gd name="connsiteX2" fmla="*/ 6424572 w 6424572"/>
              <a:gd name="connsiteY2" fmla="*/ 277415 h 1496087"/>
              <a:gd name="connsiteX3" fmla="*/ 6397068 w 6424572"/>
              <a:gd name="connsiteY3" fmla="*/ 1441998 h 1496087"/>
              <a:gd name="connsiteX4" fmla="*/ 2513041 w 6424572"/>
              <a:gd name="connsiteY4" fmla="*/ 1315800 h 1496087"/>
              <a:gd name="connsiteX0" fmla="*/ 2513041 w 6424572"/>
              <a:gd name="connsiteY0" fmla="*/ 1315800 h 1441998"/>
              <a:gd name="connsiteX1" fmla="*/ 1269728 w 6424572"/>
              <a:gd name="connsiteY1" fmla="*/ 170 h 1441998"/>
              <a:gd name="connsiteX2" fmla="*/ 6424572 w 6424572"/>
              <a:gd name="connsiteY2" fmla="*/ 277415 h 1441998"/>
              <a:gd name="connsiteX3" fmla="*/ 6397068 w 6424572"/>
              <a:gd name="connsiteY3" fmla="*/ 1441998 h 1441998"/>
              <a:gd name="connsiteX4" fmla="*/ 2513041 w 6424572"/>
              <a:gd name="connsiteY4" fmla="*/ 1315800 h 1441998"/>
              <a:gd name="connsiteX0" fmla="*/ 3308669 w 6149762"/>
              <a:gd name="connsiteY0" fmla="*/ 1442013 h 1478362"/>
              <a:gd name="connsiteX1" fmla="*/ 994918 w 6149762"/>
              <a:gd name="connsiteY1" fmla="*/ 170 h 1478362"/>
              <a:gd name="connsiteX2" fmla="*/ 6149762 w 6149762"/>
              <a:gd name="connsiteY2" fmla="*/ 277415 h 1478362"/>
              <a:gd name="connsiteX3" fmla="*/ 6122258 w 6149762"/>
              <a:gd name="connsiteY3" fmla="*/ 1441998 h 1478362"/>
              <a:gd name="connsiteX4" fmla="*/ 3308669 w 6149762"/>
              <a:gd name="connsiteY4" fmla="*/ 1442013 h 1478362"/>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3308669 w 6149762"/>
              <a:gd name="connsiteY0" fmla="*/ 1442013 h 1442013"/>
              <a:gd name="connsiteX1" fmla="*/ 994918 w 6149762"/>
              <a:gd name="connsiteY1" fmla="*/ 170 h 1442013"/>
              <a:gd name="connsiteX2" fmla="*/ 6149762 w 6149762"/>
              <a:gd name="connsiteY2" fmla="*/ 277415 h 1442013"/>
              <a:gd name="connsiteX3" fmla="*/ 6122258 w 6149762"/>
              <a:gd name="connsiteY3" fmla="*/ 1441998 h 1442013"/>
              <a:gd name="connsiteX4" fmla="*/ 3308669 w 6149762"/>
              <a:gd name="connsiteY4" fmla="*/ 1442013 h 1442013"/>
              <a:gd name="connsiteX0" fmla="*/ 2821200 w 5662293"/>
              <a:gd name="connsiteY0" fmla="*/ 1442013 h 1442013"/>
              <a:gd name="connsiteX1" fmla="*/ 507449 w 5662293"/>
              <a:gd name="connsiteY1" fmla="*/ 170 h 1442013"/>
              <a:gd name="connsiteX2" fmla="*/ 5662293 w 5662293"/>
              <a:gd name="connsiteY2" fmla="*/ 277415 h 1442013"/>
              <a:gd name="connsiteX3" fmla="*/ 5634789 w 5662293"/>
              <a:gd name="connsiteY3" fmla="*/ 1441998 h 1442013"/>
              <a:gd name="connsiteX4" fmla="*/ 2821200 w 5662293"/>
              <a:gd name="connsiteY4" fmla="*/ 1442013 h 1442013"/>
              <a:gd name="connsiteX0" fmla="*/ 2821200 w 5662293"/>
              <a:gd name="connsiteY0" fmla="*/ 1469465 h 1469465"/>
              <a:gd name="connsiteX1" fmla="*/ 507449 w 5662293"/>
              <a:gd name="connsiteY1" fmla="*/ 27622 h 1469465"/>
              <a:gd name="connsiteX2" fmla="*/ 5662293 w 5662293"/>
              <a:gd name="connsiteY2" fmla="*/ 304867 h 1469465"/>
              <a:gd name="connsiteX3" fmla="*/ 5634789 w 5662293"/>
              <a:gd name="connsiteY3" fmla="*/ 1469450 h 1469465"/>
              <a:gd name="connsiteX4" fmla="*/ 2821200 w 5662293"/>
              <a:gd name="connsiteY4" fmla="*/ 1469465 h 1469465"/>
              <a:gd name="connsiteX0" fmla="*/ 2821200 w 5662293"/>
              <a:gd name="connsiteY0" fmla="*/ 1477891 h 1477891"/>
              <a:gd name="connsiteX1" fmla="*/ 507449 w 5662293"/>
              <a:gd name="connsiteY1" fmla="*/ 36048 h 1477891"/>
              <a:gd name="connsiteX2" fmla="*/ 5662293 w 5662293"/>
              <a:gd name="connsiteY2" fmla="*/ 313293 h 1477891"/>
              <a:gd name="connsiteX3" fmla="*/ 5634789 w 5662293"/>
              <a:gd name="connsiteY3" fmla="*/ 1477876 h 1477891"/>
              <a:gd name="connsiteX4" fmla="*/ 2821200 w 5662293"/>
              <a:gd name="connsiteY4" fmla="*/ 1477891 h 1477891"/>
              <a:gd name="connsiteX0" fmla="*/ 2637788 w 5478881"/>
              <a:gd name="connsiteY0" fmla="*/ 1273433 h 1273433"/>
              <a:gd name="connsiteX1" fmla="*/ 551789 w 5478881"/>
              <a:gd name="connsiteY1" fmla="*/ 63410 h 1273433"/>
              <a:gd name="connsiteX2" fmla="*/ 5478881 w 5478881"/>
              <a:gd name="connsiteY2" fmla="*/ 108835 h 1273433"/>
              <a:gd name="connsiteX3" fmla="*/ 5451377 w 5478881"/>
              <a:gd name="connsiteY3" fmla="*/ 1273418 h 1273433"/>
              <a:gd name="connsiteX4" fmla="*/ 2637788 w 5478881"/>
              <a:gd name="connsiteY4" fmla="*/ 1273433 h 1273433"/>
              <a:gd name="connsiteX0" fmla="*/ 2637788 w 5478881"/>
              <a:gd name="connsiteY0" fmla="*/ 1271173 h 1271173"/>
              <a:gd name="connsiteX1" fmla="*/ 551789 w 5478881"/>
              <a:gd name="connsiteY1" fmla="*/ 61150 h 1271173"/>
              <a:gd name="connsiteX2" fmla="*/ 5478881 w 5478881"/>
              <a:gd name="connsiteY2" fmla="*/ 106575 h 1271173"/>
              <a:gd name="connsiteX3" fmla="*/ 5451377 w 5478881"/>
              <a:gd name="connsiteY3" fmla="*/ 1271158 h 1271173"/>
              <a:gd name="connsiteX4" fmla="*/ 2637788 w 5478881"/>
              <a:gd name="connsiteY4" fmla="*/ 1271173 h 1271173"/>
              <a:gd name="connsiteX0" fmla="*/ 2681200 w 5522293"/>
              <a:gd name="connsiteY0" fmla="*/ 1271173 h 1271173"/>
              <a:gd name="connsiteX1" fmla="*/ 595201 w 5522293"/>
              <a:gd name="connsiteY1" fmla="*/ 61150 h 1271173"/>
              <a:gd name="connsiteX2" fmla="*/ 5522293 w 5522293"/>
              <a:gd name="connsiteY2" fmla="*/ 106575 h 1271173"/>
              <a:gd name="connsiteX3" fmla="*/ 5494789 w 5522293"/>
              <a:gd name="connsiteY3" fmla="*/ 1271158 h 1271173"/>
              <a:gd name="connsiteX4" fmla="*/ 2681200 w 5522293"/>
              <a:gd name="connsiteY4" fmla="*/ 1271173 h 1271173"/>
              <a:gd name="connsiteX0" fmla="*/ 2701251 w 5542344"/>
              <a:gd name="connsiteY0" fmla="*/ 1271173 h 1271173"/>
              <a:gd name="connsiteX1" fmla="*/ 615252 w 5542344"/>
              <a:gd name="connsiteY1" fmla="*/ 61150 h 1271173"/>
              <a:gd name="connsiteX2" fmla="*/ 5542344 w 5542344"/>
              <a:gd name="connsiteY2" fmla="*/ 106575 h 1271173"/>
              <a:gd name="connsiteX3" fmla="*/ 5514840 w 5542344"/>
              <a:gd name="connsiteY3" fmla="*/ 1271158 h 1271173"/>
              <a:gd name="connsiteX4" fmla="*/ 2701251 w 5542344"/>
              <a:gd name="connsiteY4" fmla="*/ 1271173 h 1271173"/>
              <a:gd name="connsiteX0" fmla="*/ 2785667 w 5626760"/>
              <a:gd name="connsiteY0" fmla="*/ 1283623 h 1283623"/>
              <a:gd name="connsiteX1" fmla="*/ 593386 w 5626760"/>
              <a:gd name="connsiteY1" fmla="*/ 58145 h 1283623"/>
              <a:gd name="connsiteX2" fmla="*/ 5626760 w 5626760"/>
              <a:gd name="connsiteY2" fmla="*/ 119025 h 1283623"/>
              <a:gd name="connsiteX3" fmla="*/ 5599256 w 5626760"/>
              <a:gd name="connsiteY3" fmla="*/ 1283608 h 1283623"/>
              <a:gd name="connsiteX4" fmla="*/ 2785667 w 5626760"/>
              <a:gd name="connsiteY4" fmla="*/ 1283623 h 1283623"/>
              <a:gd name="connsiteX0" fmla="*/ 2835548 w 5676641"/>
              <a:gd name="connsiteY0" fmla="*/ 1283623 h 1283623"/>
              <a:gd name="connsiteX1" fmla="*/ 643267 w 5676641"/>
              <a:gd name="connsiteY1" fmla="*/ 58145 h 1283623"/>
              <a:gd name="connsiteX2" fmla="*/ 5676641 w 5676641"/>
              <a:gd name="connsiteY2" fmla="*/ 119025 h 1283623"/>
              <a:gd name="connsiteX3" fmla="*/ 5649137 w 5676641"/>
              <a:gd name="connsiteY3" fmla="*/ 1283608 h 1283623"/>
              <a:gd name="connsiteX4" fmla="*/ 2835548 w 5676641"/>
              <a:gd name="connsiteY4" fmla="*/ 1283623 h 1283623"/>
              <a:gd name="connsiteX0" fmla="*/ 2835548 w 5676641"/>
              <a:gd name="connsiteY0" fmla="*/ 1297072 h 1297072"/>
              <a:gd name="connsiteX1" fmla="*/ 643267 w 5676641"/>
              <a:gd name="connsiteY1" fmla="*/ 71594 h 1297072"/>
              <a:gd name="connsiteX2" fmla="*/ 5676641 w 5676641"/>
              <a:gd name="connsiteY2" fmla="*/ 132474 h 1297072"/>
              <a:gd name="connsiteX3" fmla="*/ 5649137 w 5676641"/>
              <a:gd name="connsiteY3" fmla="*/ 1297057 h 1297072"/>
              <a:gd name="connsiteX4" fmla="*/ 2835548 w 5676641"/>
              <a:gd name="connsiteY4" fmla="*/ 1297072 h 1297072"/>
              <a:gd name="connsiteX0" fmla="*/ 2564095 w 5405188"/>
              <a:gd name="connsiteY0" fmla="*/ 1255286 h 1255286"/>
              <a:gd name="connsiteX1" fmla="*/ 721036 w 5405188"/>
              <a:gd name="connsiteY1" fmla="*/ 83900 h 1255286"/>
              <a:gd name="connsiteX2" fmla="*/ 5405188 w 5405188"/>
              <a:gd name="connsiteY2" fmla="*/ 90688 h 1255286"/>
              <a:gd name="connsiteX3" fmla="*/ 5377684 w 5405188"/>
              <a:gd name="connsiteY3" fmla="*/ 1255271 h 1255286"/>
              <a:gd name="connsiteX4" fmla="*/ 2564095 w 5405188"/>
              <a:gd name="connsiteY4" fmla="*/ 1255286 h 1255286"/>
              <a:gd name="connsiteX0" fmla="*/ 2577205 w 5418298"/>
              <a:gd name="connsiteY0" fmla="*/ 1207490 h 1207490"/>
              <a:gd name="connsiteX1" fmla="*/ 734146 w 5418298"/>
              <a:gd name="connsiteY1" fmla="*/ 36104 h 1207490"/>
              <a:gd name="connsiteX2" fmla="*/ 5418298 w 5418298"/>
              <a:gd name="connsiteY2" fmla="*/ 42892 h 1207490"/>
              <a:gd name="connsiteX3" fmla="*/ 5390794 w 5418298"/>
              <a:gd name="connsiteY3" fmla="*/ 1207475 h 1207490"/>
              <a:gd name="connsiteX4" fmla="*/ 2577205 w 5418298"/>
              <a:gd name="connsiteY4" fmla="*/ 1207490 h 1207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298" h="1207490">
                <a:moveTo>
                  <a:pt x="2577205" y="1207490"/>
                </a:moveTo>
                <a:cubicBezTo>
                  <a:pt x="267272" y="946373"/>
                  <a:pt x="-835974" y="139536"/>
                  <a:pt x="734146" y="36104"/>
                </a:cubicBezTo>
                <a:cubicBezTo>
                  <a:pt x="1919520" y="-41983"/>
                  <a:pt x="2154075" y="28802"/>
                  <a:pt x="5418298" y="42892"/>
                </a:cubicBezTo>
                <a:cubicBezTo>
                  <a:pt x="5418059" y="1016706"/>
                  <a:pt x="5403903" y="110136"/>
                  <a:pt x="5390794" y="1207475"/>
                </a:cubicBezTo>
                <a:lnTo>
                  <a:pt x="2577205" y="120749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5" name="Rectangle 94">
            <a:extLst>
              <a:ext uri="{FF2B5EF4-FFF2-40B4-BE49-F238E27FC236}">
                <a16:creationId xmlns:a16="http://schemas.microsoft.com/office/drawing/2014/main" id="{BAB97B1D-3C98-C46B-C2C8-0C63F8569407}"/>
              </a:ext>
            </a:extLst>
          </p:cNvPr>
          <p:cNvSpPr/>
          <p:nvPr/>
        </p:nvSpPr>
        <p:spPr>
          <a:xfrm>
            <a:off x="11405718" y="2969290"/>
            <a:ext cx="861774" cy="7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96" name="Rectangle 95">
            <a:extLst>
              <a:ext uri="{FF2B5EF4-FFF2-40B4-BE49-F238E27FC236}">
                <a16:creationId xmlns:a16="http://schemas.microsoft.com/office/drawing/2014/main" id="{69FCCA3D-4497-D8F1-EE63-48A771741E00}"/>
              </a:ext>
            </a:extLst>
          </p:cNvPr>
          <p:cNvSpPr/>
          <p:nvPr/>
        </p:nvSpPr>
        <p:spPr>
          <a:xfrm>
            <a:off x="12288270" y="2969290"/>
            <a:ext cx="1213764" cy="72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99" name="TextBox 98">
            <a:extLst>
              <a:ext uri="{FF2B5EF4-FFF2-40B4-BE49-F238E27FC236}">
                <a16:creationId xmlns:a16="http://schemas.microsoft.com/office/drawing/2014/main" id="{BA29368C-4A73-CB90-D3AC-35AC8FB4C1B2}"/>
              </a:ext>
            </a:extLst>
          </p:cNvPr>
          <p:cNvSpPr txBox="1"/>
          <p:nvPr/>
        </p:nvSpPr>
        <p:spPr>
          <a:xfrm>
            <a:off x="11327247" y="2590710"/>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More sea ice</a:t>
            </a:r>
            <a:endParaRPr lang="en-GB" sz="1200" b="1" dirty="0">
              <a:highlight>
                <a:srgbClr val="FFFF00"/>
              </a:highlight>
              <a:latin typeface="Helvetica" panose="020B0604020202020204" pitchFamily="34" charset="0"/>
              <a:cs typeface="Helvetica" panose="020B0604020202020204" pitchFamily="34" charset="0"/>
            </a:endParaRPr>
          </a:p>
        </p:txBody>
      </p:sp>
      <p:sp>
        <p:nvSpPr>
          <p:cNvPr id="100" name="TextBox 99">
            <a:extLst>
              <a:ext uri="{FF2B5EF4-FFF2-40B4-BE49-F238E27FC236}">
                <a16:creationId xmlns:a16="http://schemas.microsoft.com/office/drawing/2014/main" id="{3D478AFC-C2E5-56AB-4E08-F0517C434567}"/>
              </a:ext>
            </a:extLst>
          </p:cNvPr>
          <p:cNvSpPr txBox="1"/>
          <p:nvPr/>
        </p:nvSpPr>
        <p:spPr>
          <a:xfrm>
            <a:off x="14917848" y="4176760"/>
            <a:ext cx="1609914" cy="646331"/>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Warm Circumpolar Deep Water off the shelf</a:t>
            </a:r>
            <a:endParaRPr lang="en-GB" sz="1200" b="1" dirty="0">
              <a:latin typeface="Helvetica" panose="020B0604020202020204" pitchFamily="34" charset="0"/>
              <a:cs typeface="Helvetica" panose="020B0604020202020204" pitchFamily="34" charset="0"/>
            </a:endParaRPr>
          </a:p>
        </p:txBody>
      </p:sp>
      <p:sp>
        <p:nvSpPr>
          <p:cNvPr id="105" name="Rectangle 58">
            <a:extLst>
              <a:ext uri="{FF2B5EF4-FFF2-40B4-BE49-F238E27FC236}">
                <a16:creationId xmlns:a16="http://schemas.microsoft.com/office/drawing/2014/main" id="{408E481B-E5AC-75C2-2D5A-71455F6088AF}"/>
              </a:ext>
            </a:extLst>
          </p:cNvPr>
          <p:cNvSpPr/>
          <p:nvPr/>
        </p:nvSpPr>
        <p:spPr>
          <a:xfrm>
            <a:off x="8903762" y="2516047"/>
            <a:ext cx="2333985" cy="377121"/>
          </a:xfrm>
          <a:custGeom>
            <a:avLst/>
            <a:gdLst>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258027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227667 w 2340010"/>
              <a:gd name="connsiteY3" fmla="*/ 119934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340010 w 2340010"/>
              <a:gd name="connsiteY1" fmla="*/ 0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2246704 w 2340010"/>
              <a:gd name="connsiteY1" fmla="*/ 41055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0010"/>
              <a:gd name="connsiteY0" fmla="*/ 0 h 258027"/>
              <a:gd name="connsiteX1" fmla="*/ 1869748 w 2340010"/>
              <a:gd name="connsiteY1" fmla="*/ 167952 h 258027"/>
              <a:gd name="connsiteX2" fmla="*/ 2340010 w 2340010"/>
              <a:gd name="connsiteY2" fmla="*/ 258027 h 258027"/>
              <a:gd name="connsiteX3" fmla="*/ 0 w 2340010"/>
              <a:gd name="connsiteY3" fmla="*/ 105005 h 258027"/>
              <a:gd name="connsiteX4" fmla="*/ 0 w 2340010"/>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 name="connsiteX0" fmla="*/ 0 w 2342438"/>
              <a:gd name="connsiteY0" fmla="*/ 0 h 258027"/>
              <a:gd name="connsiteX1" fmla="*/ 1869748 w 2342438"/>
              <a:gd name="connsiteY1" fmla="*/ 167952 h 258027"/>
              <a:gd name="connsiteX2" fmla="*/ 2342438 w 2342438"/>
              <a:gd name="connsiteY2" fmla="*/ 258027 h 258027"/>
              <a:gd name="connsiteX3" fmla="*/ 0 w 2342438"/>
              <a:gd name="connsiteY3" fmla="*/ 105005 h 258027"/>
              <a:gd name="connsiteX4" fmla="*/ 0 w 2342438"/>
              <a:gd name="connsiteY4" fmla="*/ 0 h 258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38" h="258027">
                <a:moveTo>
                  <a:pt x="0" y="0"/>
                </a:moveTo>
                <a:cubicBezTo>
                  <a:pt x="679232" y="14929"/>
                  <a:pt x="1138264" y="179149"/>
                  <a:pt x="1869748" y="167952"/>
                </a:cubicBezTo>
                <a:cubicBezTo>
                  <a:pt x="2150911" y="180560"/>
                  <a:pt x="2328331" y="177427"/>
                  <a:pt x="2342438" y="258027"/>
                </a:cubicBezTo>
                <a:cubicBezTo>
                  <a:pt x="1562435" y="207020"/>
                  <a:pt x="291078" y="215727"/>
                  <a:pt x="0" y="105005"/>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6" name="TextBox 105">
            <a:extLst>
              <a:ext uri="{FF2B5EF4-FFF2-40B4-BE49-F238E27FC236}">
                <a16:creationId xmlns:a16="http://schemas.microsoft.com/office/drawing/2014/main" id="{F0E460C3-A749-C768-8FD0-13A1D9EDD766}"/>
              </a:ext>
            </a:extLst>
          </p:cNvPr>
          <p:cNvSpPr txBox="1"/>
          <p:nvPr/>
        </p:nvSpPr>
        <p:spPr>
          <a:xfrm>
            <a:off x="8893463" y="2327874"/>
            <a:ext cx="2049266"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Less s</a:t>
            </a:r>
            <a:r>
              <a:rPr lang="en-GB" sz="1200" b="1" dirty="0">
                <a:effectLst/>
                <a:latin typeface="Helvetica" panose="020B0604020202020204" pitchFamily="34" charset="0"/>
                <a:ea typeface="Calibri" panose="020F0502020204030204" pitchFamily="34" charset="0"/>
                <a:cs typeface="Helvetica" panose="020B0604020202020204" pitchFamily="34" charset="0"/>
              </a:rPr>
              <a:t>now</a:t>
            </a:r>
            <a:endParaRPr lang="en-GB" sz="1200" b="1"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3F1926AA-C653-0E74-B771-F5BCDCCB4CCE}"/>
              </a:ext>
            </a:extLst>
          </p:cNvPr>
          <p:cNvSpPr txBox="1"/>
          <p:nvPr/>
        </p:nvSpPr>
        <p:spPr>
          <a:xfrm>
            <a:off x="513886" y="5247953"/>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122" name="TextBox 121">
            <a:extLst>
              <a:ext uri="{FF2B5EF4-FFF2-40B4-BE49-F238E27FC236}">
                <a16:creationId xmlns:a16="http://schemas.microsoft.com/office/drawing/2014/main" id="{8BEC97AB-94F5-FAA2-DEF8-B01F4E4A00C8}"/>
              </a:ext>
            </a:extLst>
          </p:cNvPr>
          <p:cNvSpPr txBox="1"/>
          <p:nvPr/>
        </p:nvSpPr>
        <p:spPr>
          <a:xfrm>
            <a:off x="6014400" y="5247953"/>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15" name="Trapezoid 14">
            <a:extLst>
              <a:ext uri="{FF2B5EF4-FFF2-40B4-BE49-F238E27FC236}">
                <a16:creationId xmlns:a16="http://schemas.microsoft.com/office/drawing/2014/main" id="{9A00F784-5B30-EE88-3933-C4BDFCEFCDFB}"/>
              </a:ext>
            </a:extLst>
          </p:cNvPr>
          <p:cNvSpPr/>
          <p:nvPr/>
        </p:nvSpPr>
        <p:spPr>
          <a:xfrm rot="5400000">
            <a:off x="1328041" y="1972689"/>
            <a:ext cx="903356" cy="2349359"/>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530693" y="812660"/>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4924E97F-2855-4BD4-2A12-3A1C3088AB4F}"/>
              </a:ext>
            </a:extLst>
          </p:cNvPr>
          <p:cNvSpPr txBox="1"/>
          <p:nvPr/>
        </p:nvSpPr>
        <p:spPr>
          <a:xfrm>
            <a:off x="712257" y="2915705"/>
            <a:ext cx="2286327"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Thinner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A7DB6A81-5FE4-2BCB-9433-16EF07EA6D9E}"/>
              </a:ext>
            </a:extLst>
          </p:cNvPr>
          <p:cNvSpPr txBox="1"/>
          <p:nvPr/>
        </p:nvSpPr>
        <p:spPr>
          <a:xfrm>
            <a:off x="833447" y="4370884"/>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25283AE7-0B60-7A11-A499-8944949CAE71}"/>
              </a:ext>
            </a:extLst>
          </p:cNvPr>
          <p:cNvSpPr txBox="1"/>
          <p:nvPr/>
        </p:nvSpPr>
        <p:spPr>
          <a:xfrm>
            <a:off x="3449151" y="4807057"/>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18" name="Rectangle 17">
            <a:extLst>
              <a:ext uri="{FF2B5EF4-FFF2-40B4-BE49-F238E27FC236}">
                <a16:creationId xmlns:a16="http://schemas.microsoft.com/office/drawing/2014/main" id="{15237766-6D1F-064B-6774-D06C06DB3ECF}"/>
              </a:ext>
            </a:extLst>
          </p:cNvPr>
          <p:cNvSpPr/>
          <p:nvPr/>
        </p:nvSpPr>
        <p:spPr>
          <a:xfrm>
            <a:off x="13534847" y="2966797"/>
            <a:ext cx="188177"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1EBC4227-69F7-53F3-CAF6-DE182CB7F530}"/>
              </a:ext>
            </a:extLst>
          </p:cNvPr>
          <p:cNvSpPr/>
          <p:nvPr/>
        </p:nvSpPr>
        <p:spPr>
          <a:xfrm>
            <a:off x="13755837" y="2965933"/>
            <a:ext cx="280524" cy="75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1A9CA85F-836D-BB4C-5D6C-DCDAED3C046A}"/>
              </a:ext>
            </a:extLst>
          </p:cNvPr>
          <p:cNvSpPr txBox="1"/>
          <p:nvPr/>
        </p:nvSpPr>
        <p:spPr>
          <a:xfrm>
            <a:off x="3827412" y="3124781"/>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cxnSp>
        <p:nvCxnSpPr>
          <p:cNvPr id="34" name="Straight Arrow Connector 33">
            <a:extLst>
              <a:ext uri="{FF2B5EF4-FFF2-40B4-BE49-F238E27FC236}">
                <a16:creationId xmlns:a16="http://schemas.microsoft.com/office/drawing/2014/main" id="{34C65237-28F6-D48F-B6F1-86328F634283}"/>
              </a:ext>
            </a:extLst>
          </p:cNvPr>
          <p:cNvCxnSpPr>
            <a:cxnSpLocks/>
          </p:cNvCxnSpPr>
          <p:nvPr/>
        </p:nvCxnSpPr>
        <p:spPr>
          <a:xfrm flipV="1">
            <a:off x="6011603" y="3145437"/>
            <a:ext cx="1329585" cy="1689"/>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0A3751-B740-F492-B2DA-19BE93F92F20}"/>
              </a:ext>
            </a:extLst>
          </p:cNvPr>
          <p:cNvCxnSpPr>
            <a:cxnSpLocks/>
          </p:cNvCxnSpPr>
          <p:nvPr/>
        </p:nvCxnSpPr>
        <p:spPr>
          <a:xfrm>
            <a:off x="6011603" y="3538153"/>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3153F3-009C-D0EE-001B-AFAC83CFB152}"/>
              </a:ext>
            </a:extLst>
          </p:cNvPr>
          <p:cNvCxnSpPr>
            <a:cxnSpLocks/>
          </p:cNvCxnSpPr>
          <p:nvPr/>
        </p:nvCxnSpPr>
        <p:spPr>
          <a:xfrm>
            <a:off x="6011603" y="3403153"/>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D7F3563-A2A5-9A1A-D8E7-54CC2F89A0BA}"/>
              </a:ext>
            </a:extLst>
          </p:cNvPr>
          <p:cNvSpPr txBox="1"/>
          <p:nvPr/>
        </p:nvSpPr>
        <p:spPr>
          <a:xfrm>
            <a:off x="14353993" y="2489046"/>
            <a:ext cx="2302677" cy="461665"/>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Less northward </a:t>
            </a:r>
            <a:br>
              <a:rPr lang="de-CH" sz="1200" b="1" dirty="0">
                <a:latin typeface="Helvetica" panose="020B0604020202020204" pitchFamily="34" charset="0"/>
                <a:cs typeface="Helvetica" panose="020B0604020202020204" pitchFamily="34" charset="0"/>
              </a:rPr>
            </a:br>
            <a:r>
              <a:rPr lang="de-CH" sz="1200" b="1" dirty="0">
                <a:latin typeface="Helvetica" panose="020B0604020202020204" pitchFamily="34" charset="0"/>
                <a:cs typeface="Helvetica" panose="020B0604020202020204" pitchFamily="34" charset="0"/>
              </a:rPr>
              <a:t>Ekman transport</a:t>
            </a:r>
            <a:endParaRPr lang="en-GB" sz="1200" b="1" dirty="0">
              <a:latin typeface="Helvetica" panose="020B0604020202020204" pitchFamily="34" charset="0"/>
              <a:cs typeface="Helvetica" panose="020B0604020202020204" pitchFamily="34" charset="0"/>
            </a:endParaRPr>
          </a:p>
        </p:txBody>
      </p:sp>
      <p:sp>
        <p:nvSpPr>
          <p:cNvPr id="17" name="Right Triangle 13">
            <a:extLst>
              <a:ext uri="{FF2B5EF4-FFF2-40B4-BE49-F238E27FC236}">
                <a16:creationId xmlns:a16="http://schemas.microsoft.com/office/drawing/2014/main" id="{F29E6AAB-DEDC-6AF1-8D76-B76B984362DC}"/>
              </a:ext>
            </a:extLst>
          </p:cNvPr>
          <p:cNvSpPr/>
          <p:nvPr/>
        </p:nvSpPr>
        <p:spPr>
          <a:xfrm>
            <a:off x="8894521" y="3051219"/>
            <a:ext cx="5109409" cy="2108961"/>
          </a:xfrm>
          <a:custGeom>
            <a:avLst/>
            <a:gdLst>
              <a:gd name="connsiteX0" fmla="*/ 0 w 7560003"/>
              <a:gd name="connsiteY0" fmla="*/ 1800000 h 1800000"/>
              <a:gd name="connsiteX1" fmla="*/ 0 w 7560003"/>
              <a:gd name="connsiteY1" fmla="*/ 0 h 1800000"/>
              <a:gd name="connsiteX2" fmla="*/ 7560003 w 7560003"/>
              <a:gd name="connsiteY2" fmla="*/ 1800000 h 1800000"/>
              <a:gd name="connsiteX3" fmla="*/ 0 w 7560003"/>
              <a:gd name="connsiteY3" fmla="*/ 1800000 h 1800000"/>
              <a:gd name="connsiteX0" fmla="*/ 0 w 7560003"/>
              <a:gd name="connsiteY0" fmla="*/ 1800000 h 1800000"/>
              <a:gd name="connsiteX1" fmla="*/ 0 w 7560003"/>
              <a:gd name="connsiteY1" fmla="*/ 0 h 1800000"/>
              <a:gd name="connsiteX2" fmla="*/ 4811049 w 7560003"/>
              <a:gd name="connsiteY2" fmla="*/ 114266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18313 w 7560003"/>
              <a:gd name="connsiteY2" fmla="*/ 7525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42697 w 7560003"/>
              <a:gd name="connsiteY2" fmla="*/ 93540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091465 w 7560003"/>
              <a:gd name="connsiteY2" fmla="*/ 1057320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4304428 w 7560003"/>
              <a:gd name="connsiteY2" fmla="*/ 1054054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7560003"/>
              <a:gd name="connsiteY0" fmla="*/ 1800000 h 1800000"/>
              <a:gd name="connsiteX1" fmla="*/ 0 w 7560003"/>
              <a:gd name="connsiteY1" fmla="*/ 0 h 1800000"/>
              <a:gd name="connsiteX2" fmla="*/ 5450117 w 7560003"/>
              <a:gd name="connsiteY2" fmla="*/ 849578 h 1800000"/>
              <a:gd name="connsiteX3" fmla="*/ 7560003 w 7560003"/>
              <a:gd name="connsiteY3" fmla="*/ 1800000 h 1800000"/>
              <a:gd name="connsiteX4" fmla="*/ 0 w 7560003"/>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450117 w 6607951"/>
              <a:gd name="connsiteY2" fmla="*/ 849578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767007 w 6607951"/>
              <a:gd name="connsiteY2" fmla="*/ 946436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4567990 w 6607951"/>
              <a:gd name="connsiteY2" fmla="*/ 672007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800000 h 1800000"/>
              <a:gd name="connsiteX1" fmla="*/ 0 w 6607951"/>
              <a:gd name="connsiteY1" fmla="*/ 0 h 1800000"/>
              <a:gd name="connsiteX2" fmla="*/ 5287319 w 6607951"/>
              <a:gd name="connsiteY2" fmla="*/ 720795 h 1800000"/>
              <a:gd name="connsiteX3" fmla="*/ 6607951 w 6607951"/>
              <a:gd name="connsiteY3" fmla="*/ 1800000 h 1800000"/>
              <a:gd name="connsiteX4" fmla="*/ 0 w 6607951"/>
              <a:gd name="connsiteY4" fmla="*/ 1800000 h 1800000"/>
              <a:gd name="connsiteX0" fmla="*/ 0 w 6607951"/>
              <a:gd name="connsiteY0" fmla="*/ 1905411 h 1905411"/>
              <a:gd name="connsiteX1" fmla="*/ 0 w 6607951"/>
              <a:gd name="connsiteY1" fmla="*/ 105411 h 1905411"/>
              <a:gd name="connsiteX2" fmla="*/ 5287319 w 6607951"/>
              <a:gd name="connsiteY2" fmla="*/ 826206 h 1905411"/>
              <a:gd name="connsiteX3" fmla="*/ 6607951 w 6607951"/>
              <a:gd name="connsiteY3" fmla="*/ 1905411 h 1905411"/>
              <a:gd name="connsiteX4" fmla="*/ 0 w 6607951"/>
              <a:gd name="connsiteY4" fmla="*/ 1905411 h 1905411"/>
              <a:gd name="connsiteX0" fmla="*/ 0 w 6607951"/>
              <a:gd name="connsiteY0" fmla="*/ 2169339 h 2169339"/>
              <a:gd name="connsiteX1" fmla="*/ 0 w 6607951"/>
              <a:gd name="connsiteY1" fmla="*/ 88811 h 2169339"/>
              <a:gd name="connsiteX2" fmla="*/ 5287319 w 6607951"/>
              <a:gd name="connsiteY2" fmla="*/ 1090134 h 2169339"/>
              <a:gd name="connsiteX3" fmla="*/ 6607951 w 6607951"/>
              <a:gd name="connsiteY3" fmla="*/ 2169339 h 2169339"/>
              <a:gd name="connsiteX4" fmla="*/ 0 w 6607951"/>
              <a:gd name="connsiteY4" fmla="*/ 2169339 h 2169339"/>
              <a:gd name="connsiteX0" fmla="*/ 0 w 6607951"/>
              <a:gd name="connsiteY0" fmla="*/ 2080528 h 2080528"/>
              <a:gd name="connsiteX1" fmla="*/ 0 w 6607951"/>
              <a:gd name="connsiteY1" fmla="*/ 0 h 2080528"/>
              <a:gd name="connsiteX2" fmla="*/ 5287319 w 6607951"/>
              <a:gd name="connsiteY2" fmla="*/ 1001323 h 2080528"/>
              <a:gd name="connsiteX3" fmla="*/ 6607951 w 6607951"/>
              <a:gd name="connsiteY3" fmla="*/ 2080528 h 2080528"/>
              <a:gd name="connsiteX4" fmla="*/ 0 w 6607951"/>
              <a:gd name="connsiteY4" fmla="*/ 2080528 h 2080528"/>
              <a:gd name="connsiteX0" fmla="*/ 0 w 6607951"/>
              <a:gd name="connsiteY0" fmla="*/ 1781003 h 1781003"/>
              <a:gd name="connsiteX1" fmla="*/ 9381 w 6607951"/>
              <a:gd name="connsiteY1" fmla="*/ 0 h 1781003"/>
              <a:gd name="connsiteX2" fmla="*/ 5287319 w 6607951"/>
              <a:gd name="connsiteY2" fmla="*/ 701798 h 1781003"/>
              <a:gd name="connsiteX3" fmla="*/ 6607951 w 6607951"/>
              <a:gd name="connsiteY3" fmla="*/ 1781003 h 1781003"/>
              <a:gd name="connsiteX4" fmla="*/ 0 w 6607951"/>
              <a:gd name="connsiteY4" fmla="*/ 1781003 h 1781003"/>
              <a:gd name="connsiteX0" fmla="*/ 0 w 6607951"/>
              <a:gd name="connsiteY0" fmla="*/ 1876265 h 1876265"/>
              <a:gd name="connsiteX1" fmla="*/ 9381 w 6607951"/>
              <a:gd name="connsiteY1" fmla="*/ 95262 h 1876265"/>
              <a:gd name="connsiteX2" fmla="*/ 619823 w 6607951"/>
              <a:gd name="connsiteY2" fmla="*/ 300750 h 1876265"/>
              <a:gd name="connsiteX3" fmla="*/ 5287319 w 6607951"/>
              <a:gd name="connsiteY3" fmla="*/ 797060 h 1876265"/>
              <a:gd name="connsiteX4" fmla="*/ 6607951 w 6607951"/>
              <a:gd name="connsiteY4" fmla="*/ 1876265 h 1876265"/>
              <a:gd name="connsiteX5" fmla="*/ 0 w 6607951"/>
              <a:gd name="connsiteY5" fmla="*/ 1876265 h 1876265"/>
              <a:gd name="connsiteX0" fmla="*/ 0 w 6607951"/>
              <a:gd name="connsiteY0" fmla="*/ 1989451 h 1989451"/>
              <a:gd name="connsiteX1" fmla="*/ 9381 w 6607951"/>
              <a:gd name="connsiteY1" fmla="*/ 208448 h 1989451"/>
              <a:gd name="connsiteX2" fmla="*/ 601061 w 6607951"/>
              <a:gd name="connsiteY2" fmla="*/ 82030 h 1989451"/>
              <a:gd name="connsiteX3" fmla="*/ 5287319 w 6607951"/>
              <a:gd name="connsiteY3" fmla="*/ 910246 h 1989451"/>
              <a:gd name="connsiteX4" fmla="*/ 6607951 w 6607951"/>
              <a:gd name="connsiteY4" fmla="*/ 1989451 h 1989451"/>
              <a:gd name="connsiteX5" fmla="*/ 0 w 6607951"/>
              <a:gd name="connsiteY5" fmla="*/ 1989451 h 1989451"/>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86054 h 1986054"/>
              <a:gd name="connsiteX1" fmla="*/ 9381 w 6607951"/>
              <a:gd name="connsiteY1" fmla="*/ 205051 h 1986054"/>
              <a:gd name="connsiteX2" fmla="*/ 601061 w 6607951"/>
              <a:gd name="connsiteY2" fmla="*/ 78633 h 1986054"/>
              <a:gd name="connsiteX3" fmla="*/ 5287319 w 6607951"/>
              <a:gd name="connsiteY3" fmla="*/ 906849 h 1986054"/>
              <a:gd name="connsiteX4" fmla="*/ 6607951 w 6607951"/>
              <a:gd name="connsiteY4" fmla="*/ 1986054 h 1986054"/>
              <a:gd name="connsiteX5" fmla="*/ 0 w 6607951"/>
              <a:gd name="connsiteY5" fmla="*/ 1986054 h 1986054"/>
              <a:gd name="connsiteX0" fmla="*/ 0 w 6607951"/>
              <a:gd name="connsiteY0" fmla="*/ 1916760 h 1916760"/>
              <a:gd name="connsiteX1" fmla="*/ 9381 w 6607951"/>
              <a:gd name="connsiteY1" fmla="*/ 135757 h 1916760"/>
              <a:gd name="connsiteX2" fmla="*/ 601061 w 6607951"/>
              <a:gd name="connsiteY2" fmla="*/ 9339 h 1916760"/>
              <a:gd name="connsiteX3" fmla="*/ 5287319 w 6607951"/>
              <a:gd name="connsiteY3" fmla="*/ 837555 h 1916760"/>
              <a:gd name="connsiteX4" fmla="*/ 6607951 w 6607951"/>
              <a:gd name="connsiteY4" fmla="*/ 1916760 h 1916760"/>
              <a:gd name="connsiteX5" fmla="*/ 0 w 6607951"/>
              <a:gd name="connsiteY5" fmla="*/ 1916760 h 1916760"/>
              <a:gd name="connsiteX0" fmla="*/ 0 w 6607951"/>
              <a:gd name="connsiteY0" fmla="*/ 1907421 h 1907421"/>
              <a:gd name="connsiteX1" fmla="*/ 9381 w 6607951"/>
              <a:gd name="connsiteY1" fmla="*/ 126418 h 1907421"/>
              <a:gd name="connsiteX2" fmla="*/ 601061 w 6607951"/>
              <a:gd name="connsiteY2" fmla="*/ 0 h 1907421"/>
              <a:gd name="connsiteX3" fmla="*/ 5287319 w 6607951"/>
              <a:gd name="connsiteY3" fmla="*/ 828216 h 1907421"/>
              <a:gd name="connsiteX4" fmla="*/ 6607951 w 6607951"/>
              <a:gd name="connsiteY4" fmla="*/ 1907421 h 1907421"/>
              <a:gd name="connsiteX5" fmla="*/ 0 w 6607951"/>
              <a:gd name="connsiteY5" fmla="*/ 1907421 h 1907421"/>
              <a:gd name="connsiteX0" fmla="*/ 0 w 6607951"/>
              <a:gd name="connsiteY0" fmla="*/ 2077422 h 2077422"/>
              <a:gd name="connsiteX1" fmla="*/ 9381 w 6607951"/>
              <a:gd name="connsiteY1" fmla="*/ 296419 h 2077422"/>
              <a:gd name="connsiteX2" fmla="*/ 244597 w 6607951"/>
              <a:gd name="connsiteY2" fmla="*/ 0 h 2077422"/>
              <a:gd name="connsiteX3" fmla="*/ 5287319 w 6607951"/>
              <a:gd name="connsiteY3" fmla="*/ 998217 h 2077422"/>
              <a:gd name="connsiteX4" fmla="*/ 6607951 w 6607951"/>
              <a:gd name="connsiteY4" fmla="*/ 2077422 h 2077422"/>
              <a:gd name="connsiteX5" fmla="*/ 0 w 6607951"/>
              <a:gd name="connsiteY5" fmla="*/ 2077422 h 2077422"/>
              <a:gd name="connsiteX0" fmla="*/ 0 w 6607951"/>
              <a:gd name="connsiteY0" fmla="*/ 2077422 h 2077422"/>
              <a:gd name="connsiteX1" fmla="*/ 244597 w 6607951"/>
              <a:gd name="connsiteY1" fmla="*/ 0 h 2077422"/>
              <a:gd name="connsiteX2" fmla="*/ 5287319 w 6607951"/>
              <a:gd name="connsiteY2" fmla="*/ 998217 h 2077422"/>
              <a:gd name="connsiteX3" fmla="*/ 6607951 w 6607951"/>
              <a:gd name="connsiteY3" fmla="*/ 2077422 h 2077422"/>
              <a:gd name="connsiteX4" fmla="*/ 0 w 6607951"/>
              <a:gd name="connsiteY4" fmla="*/ 2077422 h 2077422"/>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 name="connsiteX0" fmla="*/ 0 w 6607951"/>
              <a:gd name="connsiteY0" fmla="*/ 2109803 h 2109803"/>
              <a:gd name="connsiteX1" fmla="*/ 700 w 6607951"/>
              <a:gd name="connsiteY1" fmla="*/ 0 h 2109803"/>
              <a:gd name="connsiteX2" fmla="*/ 5287319 w 6607951"/>
              <a:gd name="connsiteY2" fmla="*/ 1030598 h 2109803"/>
              <a:gd name="connsiteX3" fmla="*/ 6607951 w 6607951"/>
              <a:gd name="connsiteY3" fmla="*/ 2109803 h 2109803"/>
              <a:gd name="connsiteX4" fmla="*/ 0 w 6607951"/>
              <a:gd name="connsiteY4" fmla="*/ 2109803 h 210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7951" h="2109803">
                <a:moveTo>
                  <a:pt x="0" y="2109803"/>
                </a:moveTo>
                <a:cubicBezTo>
                  <a:pt x="233" y="1406535"/>
                  <a:pt x="467" y="703268"/>
                  <a:pt x="700" y="0"/>
                </a:cubicBezTo>
                <a:cubicBezTo>
                  <a:pt x="2334356" y="1598400"/>
                  <a:pt x="3501324" y="1043251"/>
                  <a:pt x="5287319" y="1030598"/>
                </a:cubicBezTo>
                <a:cubicBezTo>
                  <a:pt x="6488384" y="1061746"/>
                  <a:pt x="6250195" y="1669166"/>
                  <a:pt x="6607951" y="2109803"/>
                </a:cubicBezTo>
                <a:lnTo>
                  <a:pt x="0" y="210980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rapezoid 14">
            <a:extLst>
              <a:ext uri="{FF2B5EF4-FFF2-40B4-BE49-F238E27FC236}">
                <a16:creationId xmlns:a16="http://schemas.microsoft.com/office/drawing/2014/main" id="{B40728B8-4D26-6FAF-681B-EF759D71D066}"/>
              </a:ext>
            </a:extLst>
          </p:cNvPr>
          <p:cNvSpPr/>
          <p:nvPr/>
        </p:nvSpPr>
        <p:spPr>
          <a:xfrm rot="5400000">
            <a:off x="9602652" y="1963150"/>
            <a:ext cx="929394" cy="2335956"/>
          </a:xfrm>
          <a:custGeom>
            <a:avLst/>
            <a:gdLst>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72734 w 652500"/>
              <a:gd name="connsiteY1" fmla="*/ 1125599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31520 w 652500"/>
              <a:gd name="connsiteY1" fmla="*/ 328764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0 w 652500"/>
              <a:gd name="connsiteY0" fmla="*/ 2340009 h 2340009"/>
              <a:gd name="connsiteX1" fmla="*/ 151117 w 652500"/>
              <a:gd name="connsiteY1" fmla="*/ 322233 h 2340009"/>
              <a:gd name="connsiteX2" fmla="*/ 163125 w 652500"/>
              <a:gd name="connsiteY2" fmla="*/ 0 h 2340009"/>
              <a:gd name="connsiteX3" fmla="*/ 489375 w 652500"/>
              <a:gd name="connsiteY3" fmla="*/ 0 h 2340009"/>
              <a:gd name="connsiteX4" fmla="*/ 652500 w 652500"/>
              <a:gd name="connsiteY4" fmla="*/ 2340009 h 2340009"/>
              <a:gd name="connsiteX5" fmla="*/ 0 w 652500"/>
              <a:gd name="connsiteY5" fmla="*/ 2340009 h 2340009"/>
              <a:gd name="connsiteX0" fmla="*/ 22229 w 674729"/>
              <a:gd name="connsiteY0" fmla="*/ 2340009 h 2340009"/>
              <a:gd name="connsiteX1" fmla="*/ 185354 w 674729"/>
              <a:gd name="connsiteY1" fmla="*/ 0 h 2340009"/>
              <a:gd name="connsiteX2" fmla="*/ 511604 w 674729"/>
              <a:gd name="connsiteY2" fmla="*/ 0 h 2340009"/>
              <a:gd name="connsiteX3" fmla="*/ 674729 w 674729"/>
              <a:gd name="connsiteY3" fmla="*/ 2340009 h 2340009"/>
              <a:gd name="connsiteX4" fmla="*/ 22229 w 674729"/>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652500"/>
              <a:gd name="connsiteY0" fmla="*/ 2340009 h 2340009"/>
              <a:gd name="connsiteX1" fmla="*/ 163125 w 652500"/>
              <a:gd name="connsiteY1" fmla="*/ 0 h 2340009"/>
              <a:gd name="connsiteX2" fmla="*/ 489375 w 652500"/>
              <a:gd name="connsiteY2" fmla="*/ 0 h 2340009"/>
              <a:gd name="connsiteX3" fmla="*/ 652500 w 652500"/>
              <a:gd name="connsiteY3" fmla="*/ 2340009 h 2340009"/>
              <a:gd name="connsiteX4" fmla="*/ 0 w 652500"/>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 name="connsiteX0" fmla="*/ 0 w 903356"/>
              <a:gd name="connsiteY0" fmla="*/ 2340009 h 2340009"/>
              <a:gd name="connsiteX1" fmla="*/ 163125 w 903356"/>
              <a:gd name="connsiteY1" fmla="*/ 0 h 2340009"/>
              <a:gd name="connsiteX2" fmla="*/ 489375 w 903356"/>
              <a:gd name="connsiteY2" fmla="*/ 0 h 2340009"/>
              <a:gd name="connsiteX3" fmla="*/ 903356 w 903356"/>
              <a:gd name="connsiteY3" fmla="*/ 2331917 h 2340009"/>
              <a:gd name="connsiteX4" fmla="*/ 0 w 903356"/>
              <a:gd name="connsiteY4" fmla="*/ 2340009 h 234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356" h="2340009">
                <a:moveTo>
                  <a:pt x="0" y="2340009"/>
                </a:moveTo>
                <a:cubicBezTo>
                  <a:pt x="156838" y="1989196"/>
                  <a:pt x="81563" y="390002"/>
                  <a:pt x="163125" y="0"/>
                </a:cubicBezTo>
                <a:lnTo>
                  <a:pt x="489375" y="0"/>
                </a:lnTo>
                <a:cubicBezTo>
                  <a:pt x="919719" y="10554"/>
                  <a:pt x="582499" y="1516279"/>
                  <a:pt x="903356" y="2331917"/>
                </a:cubicBezTo>
                <a:lnTo>
                  <a:pt x="0" y="23400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C53BBED6-6953-2079-4BBA-AEA219A161DC}"/>
              </a:ext>
            </a:extLst>
          </p:cNvPr>
          <p:cNvSpPr txBox="1"/>
          <p:nvPr/>
        </p:nvSpPr>
        <p:spPr>
          <a:xfrm>
            <a:off x="9053657" y="3006937"/>
            <a:ext cx="2284750" cy="276999"/>
          </a:xfrm>
          <a:prstGeom prst="rect">
            <a:avLst/>
          </a:prstGeom>
          <a:noFill/>
        </p:spPr>
        <p:txBody>
          <a:bodyPr wrap="square" rtlCol="0">
            <a:spAutoFit/>
          </a:bodyPr>
          <a:lstStyle/>
          <a:p>
            <a:r>
              <a:rPr lang="de-CH" sz="1200" b="1" dirty="0">
                <a:solidFill>
                  <a:schemeClr val="bg1"/>
                </a:solidFill>
                <a:latin typeface="Helvetica" panose="020B0604020202020204" pitchFamily="34" charset="0"/>
                <a:cs typeface="Helvetica" panose="020B0604020202020204" pitchFamily="34" charset="0"/>
              </a:rPr>
              <a:t>Thicker ice shelves</a:t>
            </a:r>
            <a:endParaRPr lang="en-GB" sz="1200" b="1" dirty="0">
              <a:solidFill>
                <a:schemeClr val="bg1"/>
              </a:solidFill>
              <a:latin typeface="Helvetica" panose="020B0604020202020204" pitchFamily="34" charset="0"/>
              <a:cs typeface="Helvetica" panose="020B0604020202020204" pitchFamily="34" charset="0"/>
            </a:endParaRPr>
          </a:p>
        </p:txBody>
      </p:sp>
      <p:sp>
        <p:nvSpPr>
          <p:cNvPr id="22" name="Oval 21">
            <a:extLst>
              <a:ext uri="{FF2B5EF4-FFF2-40B4-BE49-F238E27FC236}">
                <a16:creationId xmlns:a16="http://schemas.microsoft.com/office/drawing/2014/main" id="{B13A0448-2D96-C036-4005-D6BBCB9EF546}"/>
              </a:ext>
            </a:extLst>
          </p:cNvPr>
          <p:cNvSpPr/>
          <p:nvPr/>
        </p:nvSpPr>
        <p:spPr>
          <a:xfrm>
            <a:off x="5624845" y="161645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Oval 22">
            <a:extLst>
              <a:ext uri="{FF2B5EF4-FFF2-40B4-BE49-F238E27FC236}">
                <a16:creationId xmlns:a16="http://schemas.microsoft.com/office/drawing/2014/main" id="{5B6CE7DB-36A8-CDA0-647C-99628750EE07}"/>
              </a:ext>
            </a:extLst>
          </p:cNvPr>
          <p:cNvSpPr/>
          <p:nvPr/>
        </p:nvSpPr>
        <p:spPr>
          <a:xfrm>
            <a:off x="7634400" y="1634463"/>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Oval 23">
            <a:extLst>
              <a:ext uri="{FF2B5EF4-FFF2-40B4-BE49-F238E27FC236}">
                <a16:creationId xmlns:a16="http://schemas.microsoft.com/office/drawing/2014/main" id="{12562AED-AC9C-6469-78A1-BE6DCD58B4B8}"/>
              </a:ext>
            </a:extLst>
          </p:cNvPr>
          <p:cNvSpPr/>
          <p:nvPr/>
        </p:nvSpPr>
        <p:spPr>
          <a:xfrm>
            <a:off x="5785718" y="177578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26" name="Straight Connector 25">
            <a:extLst>
              <a:ext uri="{FF2B5EF4-FFF2-40B4-BE49-F238E27FC236}">
                <a16:creationId xmlns:a16="http://schemas.microsoft.com/office/drawing/2014/main" id="{D3F7D250-576F-7A30-0127-299120462FFA}"/>
              </a:ext>
            </a:extLst>
          </p:cNvPr>
          <p:cNvCxnSpPr>
            <a:cxnSpLocks/>
            <a:stCxn id="23" idx="7"/>
            <a:endCxn id="23" idx="3"/>
          </p:cNvCxnSpPr>
          <p:nvPr/>
        </p:nvCxnSpPr>
        <p:spPr>
          <a:xfrm flipH="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7FD472-6D20-72F7-8BCA-5A83B5991FC9}"/>
              </a:ext>
            </a:extLst>
          </p:cNvPr>
          <p:cNvCxnSpPr>
            <a:cxnSpLocks/>
            <a:stCxn id="23" idx="5"/>
            <a:endCxn id="23" idx="1"/>
          </p:cNvCxnSpPr>
          <p:nvPr/>
        </p:nvCxnSpPr>
        <p:spPr>
          <a:xfrm flipH="1" flipV="1">
            <a:off x="7687121" y="1687184"/>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6E0FABD-4BCC-3856-4A83-384AF7BA5820}"/>
              </a:ext>
            </a:extLst>
          </p:cNvPr>
          <p:cNvSpPr txBox="1"/>
          <p:nvPr/>
        </p:nvSpPr>
        <p:spPr>
          <a:xfrm>
            <a:off x="14036667" y="1078686"/>
            <a:ext cx="2075743" cy="461665"/>
          </a:xfrm>
          <a:prstGeom prst="rect">
            <a:avLst/>
          </a:prstGeom>
          <a:noFill/>
        </p:spPr>
        <p:txBody>
          <a:bodyPr wrap="square" rtlCol="0">
            <a:spAutoFit/>
          </a:bodyPr>
          <a:lstStyle/>
          <a:p>
            <a:pPr algn="ctr"/>
            <a:r>
              <a:rPr lang="de-CH" sz="1200" b="1" dirty="0">
                <a:latin typeface="Helvetica" panose="020B0604020202020204" pitchFamily="34" charset="0"/>
                <a:cs typeface="Helvetica" panose="020B0604020202020204" pitchFamily="34" charset="0"/>
              </a:rPr>
              <a:t>Stronger Amundsen</a:t>
            </a:r>
          </a:p>
          <a:p>
            <a:pPr algn="ctr"/>
            <a:r>
              <a:rPr lang="de-CH" sz="1200" b="1" dirty="0">
                <a:latin typeface="Helvetica" panose="020B0604020202020204" pitchFamily="34" charset="0"/>
                <a:cs typeface="Helvetica" panose="020B0604020202020204" pitchFamily="34" charset="0"/>
              </a:rPr>
              <a:t>Sea Low</a:t>
            </a:r>
            <a:endParaRPr lang="en-GB" sz="1200" b="1" dirty="0">
              <a:latin typeface="Helvetica" panose="020B0604020202020204" pitchFamily="34" charset="0"/>
              <a:cs typeface="Helvetica" panose="020B0604020202020204" pitchFamily="34" charset="0"/>
            </a:endParaRPr>
          </a:p>
        </p:txBody>
      </p:sp>
      <p:sp>
        <p:nvSpPr>
          <p:cNvPr id="49" name="Oval 48">
            <a:extLst>
              <a:ext uri="{FF2B5EF4-FFF2-40B4-BE49-F238E27FC236}">
                <a16:creationId xmlns:a16="http://schemas.microsoft.com/office/drawing/2014/main" id="{7C9BC31A-4D9F-56C7-3944-33D29C2BB004}"/>
              </a:ext>
            </a:extLst>
          </p:cNvPr>
          <p:cNvSpPr/>
          <p:nvPr/>
        </p:nvSpPr>
        <p:spPr>
          <a:xfrm>
            <a:off x="13904855" y="1604361"/>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0" name="Oval 49">
            <a:extLst>
              <a:ext uri="{FF2B5EF4-FFF2-40B4-BE49-F238E27FC236}">
                <a16:creationId xmlns:a16="http://schemas.microsoft.com/office/drawing/2014/main" id="{45F730A7-3F21-D479-12FB-32F46E3830D0}"/>
              </a:ext>
            </a:extLst>
          </p:cNvPr>
          <p:cNvSpPr/>
          <p:nvPr/>
        </p:nvSpPr>
        <p:spPr>
          <a:xfrm>
            <a:off x="15914410" y="1622367"/>
            <a:ext cx="360000" cy="36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52" name="Oval 51">
            <a:extLst>
              <a:ext uri="{FF2B5EF4-FFF2-40B4-BE49-F238E27FC236}">
                <a16:creationId xmlns:a16="http://schemas.microsoft.com/office/drawing/2014/main" id="{BC6854AB-E7A0-909D-E381-3FAE366238A7}"/>
              </a:ext>
            </a:extLst>
          </p:cNvPr>
          <p:cNvSpPr/>
          <p:nvPr/>
        </p:nvSpPr>
        <p:spPr>
          <a:xfrm>
            <a:off x="16076410" y="178354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cxnSp>
        <p:nvCxnSpPr>
          <p:cNvPr id="53" name="Straight Connector 52">
            <a:extLst>
              <a:ext uri="{FF2B5EF4-FFF2-40B4-BE49-F238E27FC236}">
                <a16:creationId xmlns:a16="http://schemas.microsoft.com/office/drawing/2014/main" id="{96FCA8E0-FA62-6C1A-4584-2CACA27A6CD7}"/>
              </a:ext>
            </a:extLst>
          </p:cNvPr>
          <p:cNvCxnSpPr>
            <a:cxnSpLocks/>
            <a:stCxn id="49" idx="7"/>
            <a:endCxn id="49" idx="3"/>
          </p:cNvCxnSpPr>
          <p:nvPr/>
        </p:nvCxnSpPr>
        <p:spPr>
          <a:xfrm flipH="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0F74E7-B9C9-6896-EB60-D65D6FA16E35}"/>
              </a:ext>
            </a:extLst>
          </p:cNvPr>
          <p:cNvCxnSpPr>
            <a:cxnSpLocks/>
            <a:stCxn id="49" idx="5"/>
            <a:endCxn id="49" idx="1"/>
          </p:cNvCxnSpPr>
          <p:nvPr/>
        </p:nvCxnSpPr>
        <p:spPr>
          <a:xfrm flipH="1" flipV="1">
            <a:off x="13957576" y="1657082"/>
            <a:ext cx="254558" cy="2545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E0436D8-EBFB-DEE9-2EF1-546FFCAB4EB3}"/>
              </a:ext>
            </a:extLst>
          </p:cNvPr>
          <p:cNvSpPr txBox="1"/>
          <p:nvPr/>
        </p:nvSpPr>
        <p:spPr>
          <a:xfrm>
            <a:off x="513887" y="6812276"/>
            <a:ext cx="16024976" cy="2308324"/>
          </a:xfrm>
          <a:prstGeom prst="rect">
            <a:avLst/>
          </a:prstGeom>
          <a:noFill/>
        </p:spPr>
        <p:txBody>
          <a:bodyPr wrap="square">
            <a:spAutoFit/>
          </a:bodyPr>
          <a:lstStyle/>
          <a:p>
            <a:pPr algn="just"/>
            <a:r>
              <a:rPr lang="en-GB" b="1" dirty="0">
                <a:latin typeface="Helvetica" panose="020B0604020202020204" pitchFamily="34" charset="0"/>
                <a:cs typeface="Helvetica" panose="020B0604020202020204" pitchFamily="34" charset="0"/>
              </a:rPr>
              <a:t>Fig. 4. Schematic of anomalous physical processes on the West Antarctic shelf during (a) El Niño and (b) La Niña events.</a:t>
            </a:r>
            <a:r>
              <a:rPr lang="en-GB" dirty="0">
                <a:latin typeface="Helvetica" panose="020B0604020202020204" pitchFamily="34" charset="0"/>
                <a:cs typeface="Helvetica" panose="020B0604020202020204" pitchFamily="34" charset="0"/>
              </a:rPr>
              <a:t> During El Niño, the Amundsen Sea Low (ASL) weakens, resulting in anomalous coastal westerlies that increase northward Ekman transport of surface water masses. The two symbols ⊙ and ⊗ show westerly and easterly surface wind anomalies associated with the changes in the ASL. As a result, warm Circumpolar Deep Water (CDW) is advected onto the continental shelf, and when in contact with ice shelves, can lead to basal melting and ice shelf mass loss. El Niño also increases the height of West Antarctic ice shelves (due to increased snowfall, see Supporting Information Fig. SX) but decreases their mass (due to basal melting). El Niño also decreases sea ice volume in West Antarctica (Fig. 3). During La Niña, the ASL strengthens, coastal easterlies increase and decreased northward Ekman transport inhibits transport of CDW onto the continental shelf. La Niña also leads to less snowfall (Paolo et al., 20108, Supporting Information Fig. SX) and more sea ice (Fig. 3) in West Antarctica.</a:t>
            </a:r>
          </a:p>
        </p:txBody>
      </p:sp>
      <p:pic>
        <p:nvPicPr>
          <p:cNvPr id="25" name="Graphic 24" descr="Snowflake outline">
            <a:extLst>
              <a:ext uri="{FF2B5EF4-FFF2-40B4-BE49-F238E27FC236}">
                <a16:creationId xmlns:a16="http://schemas.microsoft.com/office/drawing/2014/main" id="{B96C5797-4E19-A2D0-D203-BD81FCA44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16568" y="1785878"/>
            <a:ext cx="530945" cy="530945"/>
          </a:xfrm>
          <a:prstGeom prst="rect">
            <a:avLst/>
          </a:prstGeom>
        </p:spPr>
      </p:pic>
      <p:sp>
        <p:nvSpPr>
          <p:cNvPr id="32" name="Rectangle 31">
            <a:extLst>
              <a:ext uri="{FF2B5EF4-FFF2-40B4-BE49-F238E27FC236}">
                <a16:creationId xmlns:a16="http://schemas.microsoft.com/office/drawing/2014/main" id="{0F4296C3-6399-F965-3024-FD24F0E3E04E}"/>
              </a:ext>
            </a:extLst>
          </p:cNvPr>
          <p:cNvSpPr/>
          <p:nvPr/>
        </p:nvSpPr>
        <p:spPr>
          <a:xfrm>
            <a:off x="890376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8924F6-33D7-253C-90AB-D894EB51315B}"/>
              </a:ext>
            </a:extLst>
          </p:cNvPr>
          <p:cNvSpPr/>
          <p:nvPr/>
        </p:nvSpPr>
        <p:spPr>
          <a:xfrm>
            <a:off x="613201" y="840377"/>
            <a:ext cx="7557157" cy="4310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Snowflake outline">
            <a:extLst>
              <a:ext uri="{FF2B5EF4-FFF2-40B4-BE49-F238E27FC236}">
                <a16:creationId xmlns:a16="http://schemas.microsoft.com/office/drawing/2014/main" id="{F5F359A3-6A47-C6A3-F292-341BFF22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41" y="1601326"/>
            <a:ext cx="308893" cy="308893"/>
          </a:xfrm>
          <a:prstGeom prst="rect">
            <a:avLst/>
          </a:prstGeom>
        </p:spPr>
      </p:pic>
      <p:pic>
        <p:nvPicPr>
          <p:cNvPr id="44" name="Graphic 43" descr="Snowflake outline">
            <a:extLst>
              <a:ext uri="{FF2B5EF4-FFF2-40B4-BE49-F238E27FC236}">
                <a16:creationId xmlns:a16="http://schemas.microsoft.com/office/drawing/2014/main" id="{1D221E53-360B-2BDB-9388-338F2F269C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7934" y="1968271"/>
            <a:ext cx="413380" cy="413380"/>
          </a:xfrm>
          <a:prstGeom prst="rect">
            <a:avLst/>
          </a:prstGeom>
        </p:spPr>
      </p:pic>
      <p:pic>
        <p:nvPicPr>
          <p:cNvPr id="45" name="Graphic 44" descr="Snowflake outline">
            <a:extLst>
              <a:ext uri="{FF2B5EF4-FFF2-40B4-BE49-F238E27FC236}">
                <a16:creationId xmlns:a16="http://schemas.microsoft.com/office/drawing/2014/main" id="{A1804C6E-EC95-8CD5-ACDD-35FA99C10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2252" y="1438371"/>
            <a:ext cx="475957" cy="475957"/>
          </a:xfrm>
          <a:prstGeom prst="rect">
            <a:avLst/>
          </a:prstGeom>
        </p:spPr>
      </p:pic>
      <p:pic>
        <p:nvPicPr>
          <p:cNvPr id="51" name="Graphic 50" descr="Snowflake outline">
            <a:extLst>
              <a:ext uri="{FF2B5EF4-FFF2-40B4-BE49-F238E27FC236}">
                <a16:creationId xmlns:a16="http://schemas.microsoft.com/office/drawing/2014/main" id="{5AE6EEBE-784E-9080-5856-6E3C6871B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9432" y="1742699"/>
            <a:ext cx="530945" cy="530945"/>
          </a:xfrm>
          <a:prstGeom prst="rect">
            <a:avLst/>
          </a:prstGeom>
        </p:spPr>
      </p:pic>
      <p:cxnSp>
        <p:nvCxnSpPr>
          <p:cNvPr id="63" name="Straight Arrow Connector 62">
            <a:extLst>
              <a:ext uri="{FF2B5EF4-FFF2-40B4-BE49-F238E27FC236}">
                <a16:creationId xmlns:a16="http://schemas.microsoft.com/office/drawing/2014/main" id="{F4CD11C5-416F-9A3E-6B2C-FEF4483968B3}"/>
              </a:ext>
            </a:extLst>
          </p:cNvPr>
          <p:cNvCxnSpPr>
            <a:cxnSpLocks/>
          </p:cNvCxnSpPr>
          <p:nvPr/>
        </p:nvCxnSpPr>
        <p:spPr>
          <a:xfrm>
            <a:off x="14457736" y="3360600"/>
            <a:ext cx="383987"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4D7353-C67D-865C-D836-E8EC8868719C}"/>
              </a:ext>
            </a:extLst>
          </p:cNvPr>
          <p:cNvCxnSpPr>
            <a:cxnSpLocks/>
          </p:cNvCxnSpPr>
          <p:nvPr/>
        </p:nvCxnSpPr>
        <p:spPr>
          <a:xfrm>
            <a:off x="14457736" y="3225600"/>
            <a:ext cx="701528" cy="0"/>
          </a:xfrm>
          <a:prstGeom prst="straightConnector1">
            <a:avLst/>
          </a:prstGeom>
          <a:ln w="31750" cap="rnd">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61C9E167-B61F-E0B1-7843-1B42CCD17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0407" y="2057819"/>
            <a:ext cx="261775" cy="458853"/>
          </a:xfrm>
          <a:prstGeom prst="rect">
            <a:avLst/>
          </a:prstGeom>
        </p:spPr>
      </p:pic>
      <p:sp>
        <p:nvSpPr>
          <p:cNvPr id="3" name="Rectangle 2">
            <a:extLst>
              <a:ext uri="{FF2B5EF4-FFF2-40B4-BE49-F238E27FC236}">
                <a16:creationId xmlns:a16="http://schemas.microsoft.com/office/drawing/2014/main" id="{A4BEB7C3-25BF-5F25-9758-15C2C0DEC388}"/>
              </a:ext>
            </a:extLst>
          </p:cNvPr>
          <p:cNvSpPr/>
          <p:nvPr/>
        </p:nvSpPr>
        <p:spPr>
          <a:xfrm>
            <a:off x="3128094" y="2929265"/>
            <a:ext cx="453630" cy="683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A91F346-9867-CBD2-8DDE-A3ADF8C08DA9}"/>
              </a:ext>
            </a:extLst>
          </p:cNvPr>
          <p:cNvSpPr txBox="1"/>
          <p:nvPr/>
        </p:nvSpPr>
        <p:spPr>
          <a:xfrm>
            <a:off x="8825723" y="5243101"/>
            <a:ext cx="2049266" cy="307777"/>
          </a:xfrm>
          <a:prstGeom prst="rect">
            <a:avLst/>
          </a:prstGeom>
          <a:noFill/>
        </p:spPr>
        <p:txBody>
          <a:bodyPr wrap="square" rtlCol="0">
            <a:spAutoFit/>
          </a:bodyPr>
          <a:lstStyle/>
          <a:p>
            <a:r>
              <a:rPr lang="de-CH" sz="1400" dirty="0">
                <a:latin typeface="Helvetica" panose="020B0604020202020204" pitchFamily="34" charset="0"/>
                <a:cs typeface="Helvetica" panose="020B0604020202020204" pitchFamily="34" charset="0"/>
              </a:rPr>
              <a:t>South</a:t>
            </a:r>
            <a:endParaRPr lang="en-GB" sz="1400" dirty="0">
              <a:latin typeface="Helvetica" panose="020B0604020202020204" pitchFamily="34" charset="0"/>
              <a:cs typeface="Helvetica" panose="020B0604020202020204" pitchFamily="34" charset="0"/>
            </a:endParaRPr>
          </a:p>
        </p:txBody>
      </p:sp>
      <p:sp>
        <p:nvSpPr>
          <p:cNvPr id="31" name="TextBox 30">
            <a:extLst>
              <a:ext uri="{FF2B5EF4-FFF2-40B4-BE49-F238E27FC236}">
                <a16:creationId xmlns:a16="http://schemas.microsoft.com/office/drawing/2014/main" id="{35167C77-8717-8F67-39AD-91F429CD60FB}"/>
              </a:ext>
            </a:extLst>
          </p:cNvPr>
          <p:cNvSpPr txBox="1"/>
          <p:nvPr/>
        </p:nvSpPr>
        <p:spPr>
          <a:xfrm>
            <a:off x="14326237" y="5243101"/>
            <a:ext cx="2212625" cy="307777"/>
          </a:xfrm>
          <a:prstGeom prst="rect">
            <a:avLst/>
          </a:prstGeom>
          <a:noFill/>
        </p:spPr>
        <p:txBody>
          <a:bodyPr wrap="square" rtlCol="0">
            <a:spAutoFit/>
          </a:bodyPr>
          <a:lstStyle/>
          <a:p>
            <a:pPr algn="r"/>
            <a:r>
              <a:rPr lang="de-CH" sz="1400" dirty="0">
                <a:latin typeface="Helvetica" panose="020B0604020202020204" pitchFamily="34" charset="0"/>
                <a:cs typeface="Helvetica" panose="020B0604020202020204" pitchFamily="34" charset="0"/>
              </a:rPr>
              <a:t>North</a:t>
            </a:r>
            <a:endParaRPr lang="en-GB" sz="1400" dirty="0">
              <a:latin typeface="Helvetica" panose="020B0604020202020204" pitchFamily="34" charset="0"/>
              <a:cs typeface="Helvetica" panose="020B0604020202020204" pitchFamily="34" charset="0"/>
            </a:endParaRPr>
          </a:p>
        </p:txBody>
      </p:sp>
      <p:sp>
        <p:nvSpPr>
          <p:cNvPr id="85" name="TextBox 84">
            <a:extLst>
              <a:ext uri="{FF2B5EF4-FFF2-40B4-BE49-F238E27FC236}">
                <a16:creationId xmlns:a16="http://schemas.microsoft.com/office/drawing/2014/main" id="{91001F47-F080-C4EE-A1DE-121711BAFFF8}"/>
              </a:ext>
            </a:extLst>
          </p:cNvPr>
          <p:cNvSpPr txBox="1"/>
          <p:nvPr/>
        </p:nvSpPr>
        <p:spPr>
          <a:xfrm>
            <a:off x="9145284" y="4361427"/>
            <a:ext cx="2049266"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Continental shelf</a:t>
            </a:r>
            <a:endParaRPr lang="en-GB" sz="1200" b="1" dirty="0">
              <a:latin typeface="Helvetica" panose="020B0604020202020204" pitchFamily="34" charset="0"/>
              <a:cs typeface="Helvetica" panose="020B0604020202020204" pitchFamily="34" charset="0"/>
            </a:endParaRPr>
          </a:p>
        </p:txBody>
      </p:sp>
      <p:sp>
        <p:nvSpPr>
          <p:cNvPr id="86" name="TextBox 85">
            <a:extLst>
              <a:ext uri="{FF2B5EF4-FFF2-40B4-BE49-F238E27FC236}">
                <a16:creationId xmlns:a16="http://schemas.microsoft.com/office/drawing/2014/main" id="{4C8CB208-3EA7-B3D2-B07A-C3D6C51560F5}"/>
              </a:ext>
            </a:extLst>
          </p:cNvPr>
          <p:cNvSpPr txBox="1"/>
          <p:nvPr/>
        </p:nvSpPr>
        <p:spPr>
          <a:xfrm>
            <a:off x="11760988" y="4797600"/>
            <a:ext cx="2003588" cy="276999"/>
          </a:xfrm>
          <a:prstGeom prst="rect">
            <a:avLst/>
          </a:prstGeom>
          <a:noFill/>
        </p:spPr>
        <p:txBody>
          <a:bodyPr wrap="square" rtlCol="0">
            <a:spAutoFit/>
          </a:bodyPr>
          <a:lstStyle/>
          <a:p>
            <a:pPr algn="r"/>
            <a:r>
              <a:rPr lang="de-CH" sz="1200" b="1" dirty="0">
                <a:latin typeface="Helvetica" panose="020B0604020202020204" pitchFamily="34" charset="0"/>
                <a:cs typeface="Helvetica" panose="020B0604020202020204" pitchFamily="34" charset="0"/>
              </a:rPr>
              <a:t>Shelf break</a:t>
            </a:r>
            <a:endParaRPr lang="en-GB" sz="1200" b="1" dirty="0">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E17EA35B-27F6-F115-A12A-64FDE4886DE8}"/>
              </a:ext>
            </a:extLst>
          </p:cNvPr>
          <p:cNvSpPr txBox="1"/>
          <p:nvPr/>
        </p:nvSpPr>
        <p:spPr>
          <a:xfrm>
            <a:off x="12139249" y="3115324"/>
            <a:ext cx="2063555" cy="276999"/>
          </a:xfrm>
          <a:prstGeom prst="rect">
            <a:avLst/>
          </a:prstGeom>
          <a:noFill/>
        </p:spPr>
        <p:txBody>
          <a:bodyPr wrap="square" rtlCol="0">
            <a:spAutoFit/>
          </a:bodyPr>
          <a:lstStyle/>
          <a:p>
            <a:r>
              <a:rPr lang="de-CH" sz="1200" b="1" dirty="0">
                <a:latin typeface="Helvetica" panose="020B0604020202020204" pitchFamily="34" charset="0"/>
                <a:cs typeface="Helvetica" panose="020B0604020202020204" pitchFamily="34" charset="0"/>
              </a:rPr>
              <a:t>Cool Antarctic shelf water</a:t>
            </a:r>
            <a:endParaRPr lang="en-GB" sz="1200" b="1" dirty="0">
              <a:latin typeface="Helvetica" panose="020B0604020202020204" pitchFamily="34" charset="0"/>
              <a:cs typeface="Helvetica" panose="020B0604020202020204" pitchFamily="34" charset="0"/>
            </a:endParaRPr>
          </a:p>
        </p:txBody>
      </p:sp>
      <p:sp>
        <p:nvSpPr>
          <p:cNvPr id="56" name="Arc 55">
            <a:extLst>
              <a:ext uri="{FF2B5EF4-FFF2-40B4-BE49-F238E27FC236}">
                <a16:creationId xmlns:a16="http://schemas.microsoft.com/office/drawing/2014/main" id="{9A558D80-2449-68AF-A019-604341319C0A}"/>
              </a:ext>
            </a:extLst>
          </p:cNvPr>
          <p:cNvSpPr/>
          <p:nvPr/>
        </p:nvSpPr>
        <p:spPr>
          <a:xfrm>
            <a:off x="2700020" y="3886240"/>
            <a:ext cx="3240001" cy="1281164"/>
          </a:xfrm>
          <a:prstGeom prst="arc">
            <a:avLst>
              <a:gd name="adj1" fmla="val 16051436"/>
              <a:gd name="adj2" fmla="val 21062230"/>
            </a:avLst>
          </a:prstGeom>
          <a:ln w="317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20727057"/>
      </p:ext>
    </p:extLst>
  </p:cSld>
  <p:clrMapOvr>
    <a:masterClrMapping/>
  </p:clrMapOvr>
</p:sld>
</file>

<file path=ppt/theme/theme1.xml><?xml version="1.0" encoding="utf-8"?>
<a:theme xmlns:a="http://schemas.openxmlformats.org/drawingml/2006/main" name="Office Theme">
  <a:themeElements>
    <a:clrScheme name="CLEX Colour Scheme basic">
      <a:dk1>
        <a:srgbClr val="113459"/>
      </a:dk1>
      <a:lt1>
        <a:srgbClr val="FFFFFF"/>
      </a:lt1>
      <a:dk2>
        <a:srgbClr val="0066B3"/>
      </a:dk2>
      <a:lt2>
        <a:srgbClr val="00BDF2"/>
      </a:lt2>
      <a:accent1>
        <a:srgbClr val="008DD0"/>
      </a:accent1>
      <a:accent2>
        <a:srgbClr val="F38580"/>
      </a:accent2>
      <a:accent3>
        <a:srgbClr val="DA1E48"/>
      </a:accent3>
      <a:accent4>
        <a:srgbClr val="E27800"/>
      </a:accent4>
      <a:accent5>
        <a:srgbClr val="024E33"/>
      </a:accent5>
      <a:accent6>
        <a:srgbClr val="5D9BAA"/>
      </a:accent6>
      <a:hlink>
        <a:srgbClr val="797CB9"/>
      </a:hlink>
      <a:folHlink>
        <a:srgbClr val="51AA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3622</Words>
  <Application>Microsoft Office PowerPoint</Application>
  <PresentationFormat>Custom</PresentationFormat>
  <Paragraphs>313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Maurice Huguenin-Virchaux</dc:creator>
  <cp:lastModifiedBy>Maurice Huguenin-Virchaux</cp:lastModifiedBy>
  <cp:revision>101</cp:revision>
  <dcterms:created xsi:type="dcterms:W3CDTF">2022-09-01T23:27:29Z</dcterms:created>
  <dcterms:modified xsi:type="dcterms:W3CDTF">2023-04-19T10:41:45Z</dcterms:modified>
</cp:coreProperties>
</file>