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1530" r:id="rId2"/>
    <p:sldId id="1516" r:id="rId3"/>
    <p:sldId id="1533" r:id="rId4"/>
    <p:sldId id="1531" r:id="rId5"/>
    <p:sldId id="1527" r:id="rId6"/>
    <p:sldId id="1529" r:id="rId7"/>
    <p:sldId id="1528" r:id="rId8"/>
    <p:sldId id="1526" r:id="rId9"/>
    <p:sldId id="1532" r:id="rId10"/>
  </p:sldIdLst>
  <p:sldSz cx="170688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C7B"/>
    <a:srgbClr val="F7B799"/>
    <a:srgbClr val="FBE3D4"/>
    <a:srgbClr val="F9F0EB"/>
    <a:srgbClr val="A7D0E4"/>
    <a:srgbClr val="EDF2F5"/>
    <a:srgbClr val="DBEAF2"/>
    <a:srgbClr val="FBD0B9"/>
    <a:srgbClr val="F4A582"/>
    <a:srgbClr val="0530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96357" autoAdjust="0"/>
  </p:normalViewPr>
  <p:slideViewPr>
    <p:cSldViewPr>
      <p:cViewPr>
        <p:scale>
          <a:sx n="124" d="100"/>
          <a:sy n="124" d="100"/>
        </p:scale>
        <p:origin x="90" y="90"/>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71308"/>
            <a:ext cx="1280160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2133600" y="5042853"/>
            <a:ext cx="128016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47310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89280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14860" y="511175"/>
            <a:ext cx="368046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3480" y="511175"/>
            <a:ext cx="1082802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838174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7068800" cy="122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523" dirty="0">
              <a:latin typeface="Times New Roman" panose="02020603050405020304" pitchFamily="18" charset="0"/>
              <a:cs typeface="Times New Roman" panose="02020603050405020304" pitchFamily="18" charset="0"/>
            </a:endParaRPr>
          </a:p>
        </p:txBody>
      </p:sp>
      <p:sp>
        <p:nvSpPr>
          <p:cNvPr id="2" name="Datumsplatzhalt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04/05/2020</a:t>
            </a:r>
            <a:endParaRPr lang="en-GB" dirty="0"/>
          </a:p>
        </p:txBody>
      </p:sp>
      <p:sp>
        <p:nvSpPr>
          <p:cNvPr id="3" name="Fußzeilenplatzhalt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GB"/>
              <a:t>Maurice F. Huguenin</a:t>
            </a:r>
            <a:endParaRPr lang="en-GB" dirty="0"/>
          </a:p>
        </p:txBody>
      </p:sp>
      <p:sp>
        <p:nvSpPr>
          <p:cNvPr id="4" name="Foliennummernplatzhalt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6C6AE60A-B69C-4790-82F7-3882EDF23186}" type="slidenum">
              <a:rPr lang="en-GB" smtClean="0"/>
              <a:pPr/>
              <a:t>‹#›</a:t>
            </a:fld>
            <a:endParaRPr lang="en-GB" dirty="0"/>
          </a:p>
        </p:txBody>
      </p:sp>
    </p:spTree>
    <p:extLst>
      <p:ext uri="{BB962C8B-B14F-4D97-AF65-F5344CB8AC3E}">
        <p14:creationId xmlns:p14="http://schemas.microsoft.com/office/powerpoint/2010/main" val="17612639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0013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4590" y="2393634"/>
            <a:ext cx="1472184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1164590" y="6425249"/>
            <a:ext cx="14721840" cy="2100262"/>
          </a:xfrm>
        </p:spPr>
        <p:txBody>
          <a:bodyPr/>
          <a:lstStyle>
            <a:lvl1pPr marL="0" indent="0">
              <a:buNone/>
              <a:defRPr sz="3360">
                <a:solidFill>
                  <a:schemeClr val="tx1">
                    <a:tint val="75000"/>
                  </a:schemeClr>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A30F5-2B37-4E18-8DC1-4FAE960A040A}" type="datetimeFigureOut">
              <a:rPr lang="en-GB" smtClean="0"/>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5522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34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A30F5-2B37-4E18-8DC1-4FAE960A040A}"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96858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175704" y="3507105"/>
            <a:ext cx="722090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641080" y="3507105"/>
            <a:ext cx="725646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A30F5-2B37-4E18-8DC1-4FAE960A040A}" type="datetimeFigureOut">
              <a:rPr lang="en-GB" smtClean="0"/>
              <a:t>06/03/2023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9363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A30F5-2B37-4E18-8DC1-4FAE960A040A}" type="datetimeFigureOut">
              <a:rPr lang="en-GB" smtClean="0"/>
              <a:t>06/03/2023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21275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A30F5-2B37-4E18-8DC1-4FAE960A040A}" type="datetimeFigureOut">
              <a:rPr lang="en-GB" smtClean="0"/>
              <a:t>06/03/2023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32307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06537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256463" y="1382396"/>
            <a:ext cx="864108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93392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480" y="8898891"/>
            <a:ext cx="384048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8CA30F5-2B37-4E18-8DC1-4FAE960A040A}" type="datetimeFigureOut">
              <a:rPr lang="en-GB" smtClean="0"/>
              <a:t>06/03/2023</a:t>
            </a:fld>
            <a:endParaRPr lang="en-GB"/>
          </a:p>
        </p:txBody>
      </p:sp>
      <p:sp>
        <p:nvSpPr>
          <p:cNvPr id="5" name="Footer Placeholder 4"/>
          <p:cNvSpPr>
            <a:spLocks noGrp="1"/>
          </p:cNvSpPr>
          <p:nvPr>
            <p:ph type="ftr" sz="quarter" idx="3"/>
          </p:nvPr>
        </p:nvSpPr>
        <p:spPr>
          <a:xfrm>
            <a:off x="5654040" y="8898891"/>
            <a:ext cx="576072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054840" y="8898891"/>
            <a:ext cx="384048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6A92405-2B26-4961-8DF9-2516F491D1FE}" type="slidenum">
              <a:rPr lang="en-GB" smtClean="0"/>
              <a:t>‹#›</a:t>
            </a:fld>
            <a:endParaRPr lang="en-GB"/>
          </a:p>
        </p:txBody>
      </p:sp>
    </p:spTree>
    <p:extLst>
      <p:ext uri="{BB962C8B-B14F-4D97-AF65-F5344CB8AC3E}">
        <p14:creationId xmlns:p14="http://schemas.microsoft.com/office/powerpoint/2010/main" val="1650226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30164" y="2450789"/>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28757"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1309"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513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0" y="2516047"/>
            <a:ext cx="2155164"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5851" y="2968298"/>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86089" y="3273021"/>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68548" y="3147291"/>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0245"/>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518709" y="367393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4806" y="2968387"/>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8DE064-5E1B-224C-A1DD-A1B2AA5E3298}"/>
              </a:ext>
            </a:extLst>
          </p:cNvPr>
          <p:cNvSpPr txBox="1"/>
          <p:nvPr/>
        </p:nvSpPr>
        <p:spPr>
          <a:xfrm>
            <a:off x="3919081" y="1653107"/>
            <a:ext cx="2292558" cy="276999"/>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coastal easterlies</a:t>
            </a:r>
            <a:endParaRPr lang="en-GB" sz="1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722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2D0678-CE82-4F05-A835-B6AB319D2EB5}"/>
              </a:ext>
            </a:extLst>
          </p:cNvPr>
          <p:cNvSpPr txBox="1"/>
          <p:nvPr/>
        </p:nvSpPr>
        <p:spPr>
          <a:xfrm>
            <a:off x="1" y="4025004"/>
            <a:ext cx="17064335" cy="1514261"/>
          </a:xfrm>
          <a:prstGeom prst="rect">
            <a:avLst/>
          </a:prstGeom>
          <a:solidFill>
            <a:schemeClr val="accent1">
              <a:lumMod val="20000"/>
              <a:lumOff val="80000"/>
            </a:schemeClr>
          </a:solidFill>
        </p:spPr>
        <p:txBody>
          <a:bodyPr wrap="square" rtlCol="0">
            <a:spAutoFit/>
          </a:bodyPr>
          <a:lstStyle/>
          <a:p>
            <a:pPr algn="ctr"/>
            <a:r>
              <a:rPr lang="de-CH" sz="9240" dirty="0"/>
              <a:t>Before edits</a:t>
            </a:r>
            <a:endParaRPr lang="en-GB" sz="9240" dirty="0"/>
          </a:p>
        </p:txBody>
      </p:sp>
    </p:spTree>
    <p:extLst>
      <p:ext uri="{BB962C8B-B14F-4D97-AF65-F5344CB8AC3E}">
        <p14:creationId xmlns:p14="http://schemas.microsoft.com/office/powerpoint/2010/main" val="39191741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30164" y="2450789"/>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28757"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1309"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513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0" y="2516047"/>
            <a:ext cx="2155164"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5851" y="2968298"/>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86089" y="3273021"/>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68548" y="3147291"/>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0245"/>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518709" y="367393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4806" y="2968387"/>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8DE064-5E1B-224C-A1DD-A1B2AA5E3298}"/>
              </a:ext>
            </a:extLst>
          </p:cNvPr>
          <p:cNvSpPr txBox="1"/>
          <p:nvPr/>
        </p:nvSpPr>
        <p:spPr>
          <a:xfrm>
            <a:off x="4169400" y="1650670"/>
            <a:ext cx="19059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coastal easterlies</a:t>
            </a:r>
            <a:endParaRPr lang="en-GB" sz="1200" b="1" dirty="0">
              <a:latin typeface="Helvetica" panose="020B0604020202020204" pitchFamily="34" charset="0"/>
              <a:cs typeface="Helvetica" panose="020B0604020202020204" pitchFamily="34" charset="0"/>
            </a:endParaRPr>
          </a:p>
        </p:txBody>
      </p:sp>
      <p:sp>
        <p:nvSpPr>
          <p:cNvPr id="20" name="Arc 19">
            <a:extLst>
              <a:ext uri="{FF2B5EF4-FFF2-40B4-BE49-F238E27FC236}">
                <a16:creationId xmlns:a16="http://schemas.microsoft.com/office/drawing/2014/main" id="{DC57E438-9118-4415-9DE7-4DE62865C557}"/>
              </a:ext>
            </a:extLst>
          </p:cNvPr>
          <p:cNvSpPr/>
          <p:nvPr/>
        </p:nvSpPr>
        <p:spPr>
          <a:xfrm rot="10800000">
            <a:off x="5511211" y="1811819"/>
            <a:ext cx="827930" cy="276998"/>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57205EA7-59D8-9C83-A730-632395E2AD72}"/>
              </a:ext>
            </a:extLst>
          </p:cNvPr>
          <p:cNvSpPr txBox="1"/>
          <p:nvPr/>
        </p:nvSpPr>
        <p:spPr>
          <a:xfrm>
            <a:off x="11819400" y="1641213"/>
            <a:ext cx="19059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coastal easterlies</a:t>
            </a:r>
            <a:endParaRPr lang="en-GB" sz="1200" b="1" dirty="0">
              <a:latin typeface="Helvetica" panose="020B0604020202020204" pitchFamily="34" charset="0"/>
              <a:cs typeface="Helvetica" panose="020B0604020202020204" pitchFamily="34" charset="0"/>
            </a:endParaRPr>
          </a:p>
        </p:txBody>
      </p:sp>
      <p:sp>
        <p:nvSpPr>
          <p:cNvPr id="24" name="Arc 23">
            <a:extLst>
              <a:ext uri="{FF2B5EF4-FFF2-40B4-BE49-F238E27FC236}">
                <a16:creationId xmlns:a16="http://schemas.microsoft.com/office/drawing/2014/main" id="{C13E9976-9F8F-DF8D-138B-20B7091F1C89}"/>
              </a:ext>
            </a:extLst>
          </p:cNvPr>
          <p:cNvSpPr/>
          <p:nvPr/>
        </p:nvSpPr>
        <p:spPr>
          <a:xfrm rot="10800000">
            <a:off x="13161211" y="1802362"/>
            <a:ext cx="827930" cy="276998"/>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734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8080"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979395"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861947"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9009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39"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108524"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329514"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927670"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176329"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3610344"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478532"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88087"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6166"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 in panel (a) has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031413"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031413"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1712926"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7367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2072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7272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2905"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559859" y="26181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17172" y="33238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0412"/>
            <a:ext cx="449984"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38977"/>
            <a:ext cx="567100"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38976"/>
            <a:ext cx="173017"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37054"/>
            <a:ext cx="532093" cy="5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latin typeface="Helvetica" panose="020B0604020202020204" pitchFamily="34" charset="0"/>
                <a:ea typeface="Calibri" panose="020F0502020204030204" pitchFamily="34" charset="0"/>
                <a:cs typeface="Helvetica" panose="020B0604020202020204" pitchFamily="34" charset="0"/>
              </a:rPr>
              <a:t>1</a:t>
            </a:r>
            <a:endParaRPr lang="en-GB" sz="1200" b="1" dirty="0">
              <a:effectLst/>
              <a:latin typeface="Helvetica" panose="020B0604020202020204" pitchFamily="34" charset="0"/>
              <a:ea typeface="Calibri" panose="020F0502020204030204" pitchFamily="34" charset="0"/>
              <a:cs typeface="Helvetica" panose="020B0604020202020204" pitchFamily="34" charset="0"/>
            </a:endParaRP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62862"/>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63764"/>
            <a:ext cx="121376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5074539" y="4098374"/>
            <a:ext cx="1377098" cy="830997"/>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1" y="2516047"/>
            <a:ext cx="2335317"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2">
            <a:extLst>
              <a:ext uri="{28A0092B-C50C-407E-A947-70E740481C1C}">
                <a14:useLocalDpi xmlns:a14="http://schemas.microsoft.com/office/drawing/2010/main" val="0"/>
              </a:ext>
            </a:extLst>
          </a:blip>
          <a:srcRect l="36883" t="30920" r="38982" b="66718"/>
          <a:stretch/>
        </p:blipFill>
        <p:spPr>
          <a:xfrm>
            <a:off x="2998584" y="6003454"/>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62862"/>
            <a:ext cx="188177"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63000"/>
            <a:ext cx="28052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937033" y="3529471"/>
            <a:ext cx="101458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203" y="2170687"/>
            <a:ext cx="184356" cy="323149"/>
          </a:xfrm>
          <a:prstGeom prst="rect">
            <a:avLst/>
          </a:prstGeom>
        </p:spPr>
      </p:pic>
    </p:spTree>
    <p:extLst>
      <p:ext uri="{BB962C8B-B14F-4D97-AF65-F5344CB8AC3E}">
        <p14:creationId xmlns:p14="http://schemas.microsoft.com/office/powerpoint/2010/main" val="343074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00011" y="3023371"/>
            <a:ext cx="7560907"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El Niño</a:t>
            </a:r>
            <a:endParaRPr lang="en-GB" sz="32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La Niña</a:t>
            </a:r>
            <a:endParaRPr lang="en-GB" sz="32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254401"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534414"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Weaker ASL</a:t>
            </a:r>
            <a:endParaRPr lang="en-GB"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6084"/>
            <a:ext cx="44998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44649"/>
            <a:ext cx="567100"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44648"/>
            <a:ext cx="17301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42933"/>
            <a:ext cx="532093"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029472" y="3439039"/>
            <a:ext cx="2049266"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on the shelf</a:t>
            </a:r>
            <a:endParaRPr lang="en-GB"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5989815" y="3171359"/>
            <a:ext cx="1014585" cy="1028"/>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390880"/>
            <a:ext cx="228632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northward Ekman transport</a:t>
            </a:r>
            <a:endParaRPr lang="en-GB"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More s</a:t>
            </a:r>
            <a:r>
              <a:rPr lang="en-GB" dirty="0">
                <a:effectLst/>
                <a:latin typeface="Helvetica" panose="020B0604020202020204" pitchFamily="34" charset="0"/>
                <a:ea typeface="Calibri" panose="020F0502020204030204" pitchFamily="34" charset="0"/>
                <a:cs typeface="Helvetica" panose="020B0604020202020204" pitchFamily="34" charset="0"/>
              </a:rPr>
              <a:t>now</a:t>
            </a:r>
            <a:r>
              <a:rPr lang="en-GB" baseline="30000" dirty="0">
                <a:latin typeface="Helvetica" panose="020B0604020202020204" pitchFamily="34" charset="0"/>
                <a:ea typeface="Calibri" panose="020F0502020204030204" pitchFamily="34" charset="0"/>
                <a:cs typeface="Helvetica" panose="020B0604020202020204" pitchFamily="34" charset="0"/>
              </a:rPr>
              <a:t>1</a:t>
            </a:r>
            <a:endParaRPr lang="en-GB" dirty="0">
              <a:effectLst/>
              <a:latin typeface="Helvetica" panose="020B0604020202020204" pitchFamily="34" charset="0"/>
              <a:ea typeface="Calibri" panose="020F0502020204030204" pitchFamily="34" charset="0"/>
              <a:cs typeface="Helvetica" panose="020B0604020202020204" pitchFamily="34" charset="0"/>
            </a:endParaRPr>
          </a:p>
        </p:txBody>
      </p:sp>
      <p:pic>
        <p:nvPicPr>
          <p:cNvPr id="65" name="Picture 64" descr="A picture containing transport, wheel&#10;&#10;Description automatically generated">
            <a:extLst>
              <a:ext uri="{FF2B5EF4-FFF2-40B4-BE49-F238E27FC236}">
                <a16:creationId xmlns:a16="http://schemas.microsoft.com/office/drawing/2014/main" id="{6BC88D2F-A073-A2CE-94E1-A7542B3E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0" y="2029508"/>
            <a:ext cx="129551" cy="129551"/>
          </a:xfrm>
          <a:prstGeom prst="rect">
            <a:avLst/>
          </a:prstGeom>
        </p:spPr>
      </p:pic>
      <p:pic>
        <p:nvPicPr>
          <p:cNvPr id="67" name="Picture 66" descr="A picture containing transport, wheel&#10;&#10;Description automatically generated">
            <a:extLst>
              <a:ext uri="{FF2B5EF4-FFF2-40B4-BE49-F238E27FC236}">
                <a16:creationId xmlns:a16="http://schemas.microsoft.com/office/drawing/2014/main" id="{359F6C1A-37A9-E38B-6E3F-60617399A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185" y="2325984"/>
            <a:ext cx="129551" cy="129551"/>
          </a:xfrm>
          <a:prstGeom prst="rect">
            <a:avLst/>
          </a:prstGeom>
        </p:spPr>
      </p:pic>
      <p:pic>
        <p:nvPicPr>
          <p:cNvPr id="69" name="Picture 68" descr="A picture containing transport, wheel&#10;&#10;Description automatically generated">
            <a:extLst>
              <a:ext uri="{FF2B5EF4-FFF2-40B4-BE49-F238E27FC236}">
                <a16:creationId xmlns:a16="http://schemas.microsoft.com/office/drawing/2014/main" id="{E161EBBA-1D04-89E7-733B-A95ED961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90" y="2285851"/>
            <a:ext cx="129551" cy="129551"/>
          </a:xfrm>
          <a:prstGeom prst="rect">
            <a:avLst/>
          </a:prstGeom>
        </p:spPr>
      </p:pic>
      <p:pic>
        <p:nvPicPr>
          <p:cNvPr id="71" name="Picture 70" descr="A picture containing transport, wheel&#10;&#10;Description automatically generated">
            <a:extLst>
              <a:ext uri="{FF2B5EF4-FFF2-40B4-BE49-F238E27FC236}">
                <a16:creationId xmlns:a16="http://schemas.microsoft.com/office/drawing/2014/main" id="{6C8FF4E4-8588-26E5-173D-71F5A5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921" y="2198323"/>
            <a:ext cx="129551" cy="129551"/>
          </a:xfrm>
          <a:prstGeom prst="rect">
            <a:avLst/>
          </a:prstGeom>
        </p:spPr>
      </p:pic>
      <p:sp>
        <p:nvSpPr>
          <p:cNvPr id="84" name="Right Triangle 13">
            <a:extLst>
              <a:ext uri="{FF2B5EF4-FFF2-40B4-BE49-F238E27FC236}">
                <a16:creationId xmlns:a16="http://schemas.microsoft.com/office/drawing/2014/main" id="{08E64F11-B748-3221-0161-6377B84A7364}"/>
              </a:ext>
            </a:extLst>
          </p:cNvPr>
          <p:cNvSpPr/>
          <p:nvPr/>
        </p:nvSpPr>
        <p:spPr>
          <a:xfrm>
            <a:off x="14616052" y="3960960"/>
            <a:ext cx="1838349" cy="1207490"/>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78148"/>
            <a:ext cx="86177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79050"/>
            <a:ext cx="121376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409429"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77870" y="4178552"/>
            <a:ext cx="1476531"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off the shelf</a:t>
            </a:r>
            <a:endParaRPr lang="en-GB"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0011" y="2682543"/>
            <a:ext cx="2336911" cy="184396"/>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Less s</a:t>
            </a:r>
            <a:r>
              <a:rPr lang="en-GB" sz="1800" dirty="0">
                <a:effectLst/>
                <a:latin typeface="Helvetica" panose="020B0604020202020204" pitchFamily="34" charset="0"/>
                <a:ea typeface="Calibri" panose="020F0502020204030204" pitchFamily="34" charset="0"/>
                <a:cs typeface="Helvetica" panose="020B0604020202020204" pitchFamily="34" charset="0"/>
              </a:rPr>
              <a:t>now</a:t>
            </a:r>
            <a:r>
              <a:rPr lang="en-GB" sz="1800"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pic>
        <p:nvPicPr>
          <p:cNvPr id="109" name="Picture 108" descr="A picture containing transport, wheel&#10;&#10;Description automatically generated">
            <a:extLst>
              <a:ext uri="{FF2B5EF4-FFF2-40B4-BE49-F238E27FC236}">
                <a16:creationId xmlns:a16="http://schemas.microsoft.com/office/drawing/2014/main" id="{B056EF63-A9D1-313F-7EAF-AB9ED5FAE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162" y="2238214"/>
            <a:ext cx="129551" cy="129551"/>
          </a:xfrm>
          <a:prstGeom prst="rect">
            <a:avLst/>
          </a:prstGeom>
        </p:spPr>
      </p:pic>
      <p:pic>
        <p:nvPicPr>
          <p:cNvPr id="110" name="Picture 109" descr="A picture containing transport, wheel&#10;&#10;Description automatically generated">
            <a:extLst>
              <a:ext uri="{FF2B5EF4-FFF2-40B4-BE49-F238E27FC236}">
                <a16:creationId xmlns:a16="http://schemas.microsoft.com/office/drawing/2014/main" id="{AA3E8C93-3EEB-2FD8-1BA3-574322F50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72" y="2160426"/>
            <a:ext cx="129551" cy="129551"/>
          </a:xfrm>
          <a:prstGeom prst="rect">
            <a:avLst/>
          </a:prstGeom>
        </p:spPr>
      </p:pic>
      <p:sp>
        <p:nvSpPr>
          <p:cNvPr id="120" name="TextBox 119">
            <a:extLst>
              <a:ext uri="{FF2B5EF4-FFF2-40B4-BE49-F238E27FC236}">
                <a16:creationId xmlns:a16="http://schemas.microsoft.com/office/drawing/2014/main" id="{3F1926AA-C653-0E74-B771-F5BCDCCB4CCE}"/>
              </a:ext>
            </a:extLst>
          </p:cNvPr>
          <p:cNvSpPr txBox="1"/>
          <p:nvPr/>
        </p:nvSpPr>
        <p:spPr>
          <a:xfrm>
            <a:off x="611914" y="5159657"/>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South</a:t>
            </a:r>
            <a:endParaRPr lang="en-GB"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5961766" y="5159657"/>
            <a:ext cx="2212625"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North</a:t>
            </a:r>
            <a:endParaRPr lang="en-GB"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3">
            <a:extLst>
              <a:ext uri="{28A0092B-C50C-407E-A947-70E740481C1C}">
                <a14:useLocalDpi xmlns:a14="http://schemas.microsoft.com/office/drawing/2010/main" val="0"/>
              </a:ext>
            </a:extLst>
          </a:blip>
          <a:srcRect l="36883" t="30920" r="38982" b="66718"/>
          <a:stretch/>
        </p:blipFill>
        <p:spPr>
          <a:xfrm>
            <a:off x="2983490" y="6118191"/>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685351" y="2829912"/>
            <a:ext cx="2286327"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Thinner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Continental shelf</a:t>
            </a:r>
            <a:endParaRPr lang="en-GB"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46253" y="4777071"/>
            <a:ext cx="2003588"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Shelf break</a:t>
            </a:r>
            <a:endParaRPr lang="en-GB"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78148"/>
            <a:ext cx="18817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78286"/>
            <a:ext cx="28052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489635" y="3459434"/>
            <a:ext cx="1446799"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shelf water</a:t>
            </a:r>
            <a:endParaRPr lang="en-GB"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5989815" y="3102884"/>
            <a:ext cx="1329585" cy="1689"/>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5989815" y="3298527"/>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5989815" y="3231741"/>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14EB0D-9209-3D1C-2647-16405BD2B7AC}"/>
              </a:ext>
            </a:extLst>
          </p:cNvPr>
          <p:cNvCxnSpPr>
            <a:cxnSpLocks/>
          </p:cNvCxnSpPr>
          <p:nvPr/>
        </p:nvCxnSpPr>
        <p:spPr>
          <a:xfrm>
            <a:off x="5989815" y="3357388"/>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158241" y="2372524"/>
            <a:ext cx="230267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northward Ekman transport</a:t>
            </a:r>
            <a:endParaRPr lang="en-GB" dirty="0">
              <a:latin typeface="Helvetica" panose="020B0604020202020204" pitchFamily="34" charset="0"/>
              <a:cs typeface="Helvetica" panose="020B0604020202020204" pitchFamily="34" charset="0"/>
            </a:endParaRPr>
          </a:p>
        </p:txBody>
      </p:sp>
      <p:cxnSp>
        <p:nvCxnSpPr>
          <p:cNvPr id="111" name="Straight Arrow Connector 110">
            <a:extLst>
              <a:ext uri="{FF2B5EF4-FFF2-40B4-BE49-F238E27FC236}">
                <a16:creationId xmlns:a16="http://schemas.microsoft.com/office/drawing/2014/main" id="{4231FEF0-77D9-123F-D5CC-2C4A0E2A1F37}"/>
              </a:ext>
            </a:extLst>
          </p:cNvPr>
          <p:cNvCxnSpPr>
            <a:cxnSpLocks/>
          </p:cNvCxnSpPr>
          <p:nvPr/>
        </p:nvCxnSpPr>
        <p:spPr>
          <a:xfrm>
            <a:off x="14276342" y="3153003"/>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384A29D-0B74-C733-C92F-3F04A087637E}"/>
              </a:ext>
            </a:extLst>
          </p:cNvPr>
          <p:cNvCxnSpPr>
            <a:cxnSpLocks/>
          </p:cNvCxnSpPr>
          <p:nvPr/>
        </p:nvCxnSpPr>
        <p:spPr>
          <a:xfrm>
            <a:off x="14276342" y="3086217"/>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FAD1F69-3709-6A48-B749-1E1112103EAD}"/>
              </a:ext>
            </a:extLst>
          </p:cNvPr>
          <p:cNvCxnSpPr>
            <a:cxnSpLocks/>
          </p:cNvCxnSpPr>
          <p:nvPr/>
        </p:nvCxnSpPr>
        <p:spPr>
          <a:xfrm>
            <a:off x="14276342" y="3211864"/>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15051" y="1982728"/>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966626" y="2932705"/>
            <a:ext cx="2284750"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Thicker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Stronger ASL</a:t>
            </a:r>
            <a:endParaRPr lang="en-GB"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spTree>
    <p:extLst>
      <p:ext uri="{BB962C8B-B14F-4D97-AF65-F5344CB8AC3E}">
        <p14:creationId xmlns:p14="http://schemas.microsoft.com/office/powerpoint/2010/main" val="355125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9E655840-A941-8BAF-825D-5A1B06D3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70" y="756673"/>
            <a:ext cx="11707859" cy="8087854"/>
          </a:xfrm>
          <a:prstGeom prst="rect">
            <a:avLst/>
          </a:prstGeom>
        </p:spPr>
      </p:pic>
    </p:spTree>
    <p:extLst>
      <p:ext uri="{BB962C8B-B14F-4D97-AF65-F5344CB8AC3E}">
        <p14:creationId xmlns:p14="http://schemas.microsoft.com/office/powerpoint/2010/main" val="2287667447"/>
      </p:ext>
    </p:extLst>
  </p:cSld>
  <p:clrMapOvr>
    <a:masterClrMapping/>
  </p:clrMapOvr>
  <p:transition>
    <p:fade/>
  </p:transition>
</p:sld>
</file>

<file path=ppt/theme/theme1.xml><?xml version="1.0" encoding="utf-8"?>
<a:theme xmlns:a="http://schemas.openxmlformats.org/drawingml/2006/main" name="Office Theme">
  <a:themeElements>
    <a:clrScheme name="CLEX Colour Scheme basic">
      <a:dk1>
        <a:srgbClr val="113459"/>
      </a:dk1>
      <a:lt1>
        <a:srgbClr val="FFFFFF"/>
      </a:lt1>
      <a:dk2>
        <a:srgbClr val="0066B3"/>
      </a:dk2>
      <a:lt2>
        <a:srgbClr val="00BDF2"/>
      </a:lt2>
      <a:accent1>
        <a:srgbClr val="008DD0"/>
      </a:accent1>
      <a:accent2>
        <a:srgbClr val="F38580"/>
      </a:accent2>
      <a:accent3>
        <a:srgbClr val="DA1E48"/>
      </a:accent3>
      <a:accent4>
        <a:srgbClr val="E27800"/>
      </a:accent4>
      <a:accent5>
        <a:srgbClr val="024E33"/>
      </a:accent5>
      <a:accent6>
        <a:srgbClr val="5D9BAA"/>
      </a:accent6>
      <a:hlink>
        <a:srgbClr val="797CB9"/>
      </a:hlink>
      <a:folHlink>
        <a:srgbClr val="51AA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2178</Words>
  <Application>Microsoft Office PowerPoint</Application>
  <PresentationFormat>Custom</PresentationFormat>
  <Paragraphs>195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Maurice Huguenin-Virchaux</dc:creator>
  <cp:lastModifiedBy>Maurice Huguenin-Virchaux</cp:lastModifiedBy>
  <cp:revision>82</cp:revision>
  <dcterms:created xsi:type="dcterms:W3CDTF">2022-09-01T23:27:29Z</dcterms:created>
  <dcterms:modified xsi:type="dcterms:W3CDTF">2023-03-06T02:35:27Z</dcterms:modified>
</cp:coreProperties>
</file>