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1530" r:id="rId2"/>
    <p:sldId id="1516" r:id="rId3"/>
    <p:sldId id="1536" r:id="rId4"/>
    <p:sldId id="1535" r:id="rId5"/>
    <p:sldId id="1533" r:id="rId6"/>
    <p:sldId id="1534" r:id="rId7"/>
    <p:sldId id="1531" r:id="rId8"/>
    <p:sldId id="1527" r:id="rId9"/>
    <p:sldId id="1529" r:id="rId10"/>
    <p:sldId id="1528" r:id="rId11"/>
    <p:sldId id="1526" r:id="rId12"/>
    <p:sldId id="1532" r:id="rId13"/>
  </p:sldIdLst>
  <p:sldSz cx="17068800" cy="960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C7B"/>
    <a:srgbClr val="F7B799"/>
    <a:srgbClr val="FBE3D4"/>
    <a:srgbClr val="F9F0EB"/>
    <a:srgbClr val="A7D0E4"/>
    <a:srgbClr val="EDF2F5"/>
    <a:srgbClr val="DBEAF2"/>
    <a:srgbClr val="FBD0B9"/>
    <a:srgbClr val="F4A582"/>
    <a:srgbClr val="0530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7" autoAdjust="0"/>
    <p:restoredTop sz="96357" autoAdjust="0"/>
  </p:normalViewPr>
  <p:slideViewPr>
    <p:cSldViewPr>
      <p:cViewPr>
        <p:scale>
          <a:sx n="91" d="100"/>
          <a:sy n="91" d="100"/>
        </p:scale>
        <p:origin x="144" y="-312"/>
      </p:cViewPr>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571308"/>
            <a:ext cx="1280160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2133600" y="5042853"/>
            <a:ext cx="128016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CA30F5-2B37-4E18-8DC1-4FAE960A040A}" type="datetimeFigureOut">
              <a:rPr lang="en-GB" smtClean="0"/>
              <a:t>20/03/2023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247310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A30F5-2B37-4E18-8DC1-4FAE960A040A}" type="datetimeFigureOut">
              <a:rPr lang="en-GB" smtClean="0"/>
              <a:t>20/03/2023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289280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214860" y="511175"/>
            <a:ext cx="3680460"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3480" y="511175"/>
            <a:ext cx="10828020"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A30F5-2B37-4E18-8DC1-4FAE960A040A}" type="datetimeFigureOut">
              <a:rPr lang="en-GB" smtClean="0"/>
              <a:t>20/03/2023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3838174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7068800" cy="1226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523" dirty="0">
              <a:latin typeface="Times New Roman" panose="02020603050405020304" pitchFamily="18" charset="0"/>
              <a:cs typeface="Times New Roman" panose="02020603050405020304" pitchFamily="18" charset="0"/>
            </a:endParaRPr>
          </a:p>
        </p:txBody>
      </p:sp>
      <p:sp>
        <p:nvSpPr>
          <p:cNvPr id="2" name="Datumsplatzhalt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04/05/2020</a:t>
            </a:r>
            <a:endParaRPr lang="en-GB" dirty="0"/>
          </a:p>
        </p:txBody>
      </p:sp>
      <p:sp>
        <p:nvSpPr>
          <p:cNvPr id="3" name="Fußzeilenplatzhalt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GB"/>
              <a:t>Maurice F. Huguenin</a:t>
            </a:r>
            <a:endParaRPr lang="en-GB" dirty="0"/>
          </a:p>
        </p:txBody>
      </p:sp>
      <p:sp>
        <p:nvSpPr>
          <p:cNvPr id="4" name="Foliennummernplatzhalt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6C6AE60A-B69C-4790-82F7-3882EDF23186}" type="slidenum">
              <a:rPr lang="en-GB" smtClean="0"/>
              <a:pPr/>
              <a:t>‹#›</a:t>
            </a:fld>
            <a:endParaRPr lang="en-GB" dirty="0"/>
          </a:p>
        </p:txBody>
      </p:sp>
    </p:spTree>
    <p:extLst>
      <p:ext uri="{BB962C8B-B14F-4D97-AF65-F5344CB8AC3E}">
        <p14:creationId xmlns:p14="http://schemas.microsoft.com/office/powerpoint/2010/main" val="17612639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A30F5-2B37-4E18-8DC1-4FAE960A040A}" type="datetimeFigureOut">
              <a:rPr lang="en-GB" smtClean="0"/>
              <a:t>20/03/2023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230013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64590" y="2393634"/>
            <a:ext cx="1472184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1164590" y="6425249"/>
            <a:ext cx="14721840" cy="2100262"/>
          </a:xfrm>
        </p:spPr>
        <p:txBody>
          <a:bodyPr/>
          <a:lstStyle>
            <a:lvl1pPr marL="0" indent="0">
              <a:buNone/>
              <a:defRPr sz="3360">
                <a:solidFill>
                  <a:schemeClr val="tx1">
                    <a:tint val="75000"/>
                  </a:schemeClr>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CA30F5-2B37-4E18-8DC1-4FAE960A040A}" type="datetimeFigureOut">
              <a:rPr lang="en-GB" smtClean="0"/>
              <a:t>20/03/2023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235522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73480" y="2555875"/>
            <a:ext cx="725424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641080" y="2555875"/>
            <a:ext cx="725424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CA30F5-2B37-4E18-8DC1-4FAE960A040A}" type="datetimeFigureOut">
              <a:rPr lang="en-GB" smtClean="0"/>
              <a:t>20/03/2023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96858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75703" y="511176"/>
            <a:ext cx="1472184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75704" y="2353628"/>
            <a:ext cx="7220902"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1175704" y="3507105"/>
            <a:ext cx="7220902"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641080" y="2353628"/>
            <a:ext cx="7256463"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8641080" y="3507105"/>
            <a:ext cx="7256463"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CA30F5-2B37-4E18-8DC1-4FAE960A040A}" type="datetimeFigureOut">
              <a:rPr lang="en-GB" smtClean="0"/>
              <a:t>20/03/2023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393637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CA30F5-2B37-4E18-8DC1-4FAE960A040A}" type="datetimeFigureOut">
              <a:rPr lang="en-GB" smtClean="0"/>
              <a:t>20/03/2023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421275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A30F5-2B37-4E18-8DC1-4FAE960A040A}" type="datetimeFigureOut">
              <a:rPr lang="en-GB" smtClean="0"/>
              <a:t>20/03/2023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3323079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5704" y="640080"/>
            <a:ext cx="5505132"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7256463" y="1382396"/>
            <a:ext cx="864108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5704" y="2880360"/>
            <a:ext cx="550513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B8CA30F5-2B37-4E18-8DC1-4FAE960A040A}" type="datetimeFigureOut">
              <a:rPr lang="en-GB" smtClean="0"/>
              <a:t>20/03/2023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406537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5704" y="640080"/>
            <a:ext cx="5505132"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7256463" y="1382396"/>
            <a:ext cx="864108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1175704" y="2880360"/>
            <a:ext cx="550513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B8CA30F5-2B37-4E18-8DC1-4FAE960A040A}" type="datetimeFigureOut">
              <a:rPr lang="en-GB" smtClean="0"/>
              <a:t>20/03/2023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2933926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73480" y="511176"/>
            <a:ext cx="1472184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3480" y="2555875"/>
            <a:ext cx="1472184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73480" y="8898891"/>
            <a:ext cx="384048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B8CA30F5-2B37-4E18-8DC1-4FAE960A040A}" type="datetimeFigureOut">
              <a:rPr lang="en-GB" smtClean="0"/>
              <a:t>20/03/2023</a:t>
            </a:fld>
            <a:endParaRPr lang="en-GB"/>
          </a:p>
        </p:txBody>
      </p:sp>
      <p:sp>
        <p:nvSpPr>
          <p:cNvPr id="5" name="Footer Placeholder 4"/>
          <p:cNvSpPr>
            <a:spLocks noGrp="1"/>
          </p:cNvSpPr>
          <p:nvPr>
            <p:ph type="ftr" sz="quarter" idx="3"/>
          </p:nvPr>
        </p:nvSpPr>
        <p:spPr>
          <a:xfrm>
            <a:off x="5654040" y="8898891"/>
            <a:ext cx="576072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2054840" y="8898891"/>
            <a:ext cx="384048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46A92405-2B26-4961-8DF9-2516F491D1FE}" type="slidenum">
              <a:rPr lang="en-GB" smtClean="0"/>
              <a:t>‹#›</a:t>
            </a:fld>
            <a:endParaRPr lang="en-GB"/>
          </a:p>
        </p:txBody>
      </p:sp>
    </p:spTree>
    <p:extLst>
      <p:ext uri="{BB962C8B-B14F-4D97-AF65-F5344CB8AC3E}">
        <p14:creationId xmlns:p14="http://schemas.microsoft.com/office/powerpoint/2010/main" val="16502260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35445EA-D82F-53A7-9CA5-3A40F0D8B7DF}"/>
              </a:ext>
            </a:extLst>
          </p:cNvPr>
          <p:cNvSpPr/>
          <p:nvPr/>
        </p:nvSpPr>
        <p:spPr>
          <a:xfrm>
            <a:off x="8466111" y="833481"/>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9" name="Rectangle 28">
            <a:extLst>
              <a:ext uri="{FF2B5EF4-FFF2-40B4-BE49-F238E27FC236}">
                <a16:creationId xmlns:a16="http://schemas.microsoft.com/office/drawing/2014/main" id="{C853A199-43EB-7CE0-12DC-28556C94B70F}"/>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FEE44F8F-6767-E81E-2178-43DDA3043B2A}"/>
              </a:ext>
            </a:extLst>
          </p:cNvPr>
          <p:cNvSpPr/>
          <p:nvPr/>
        </p:nvSpPr>
        <p:spPr>
          <a:xfrm>
            <a:off x="8484563"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 event</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468081"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 event</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467140"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6067184" y="1118026"/>
            <a:ext cx="2003687" cy="584775"/>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Weaker Amundsen</a:t>
            </a:r>
          </a:p>
          <a:p>
            <a:pPr algn="ctr"/>
            <a:r>
              <a:rPr lang="de-CH" sz="1600" dirty="0">
                <a:latin typeface="Helvetica" panose="020B0604020202020204" pitchFamily="34" charset="0"/>
                <a:cs typeface="Helvetica" panose="020B0604020202020204" pitchFamily="34" charset="0"/>
              </a:rPr>
              <a:t>Sea Low</a:t>
            </a:r>
            <a:endParaRPr lang="en-GB" sz="1600"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281986" y="2932225"/>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3874977" y="2932226"/>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091829" y="2932698"/>
            <a:ext cx="283755"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2774400" y="2595600"/>
            <a:ext cx="2049266" cy="338554"/>
          </a:xfrm>
          <a:prstGeom prst="rect">
            <a:avLst/>
          </a:prstGeom>
          <a:noFill/>
        </p:spPr>
        <p:txBody>
          <a:bodyPr wrap="square" rtlCol="0">
            <a:spAutoFit/>
          </a:bodyPr>
          <a:lstStyle/>
          <a:p>
            <a:r>
              <a:rPr lang="de-CH" sz="1600" dirty="0">
                <a:latin typeface="Helvetica" panose="020B0604020202020204" pitchFamily="34" charset="0"/>
                <a:cs typeface="Helvetica" panose="020B0604020202020204" pitchFamily="34" charset="0"/>
              </a:rPr>
              <a:t>Less sea ice</a:t>
            </a:r>
            <a:endParaRPr lang="en-GB" sz="1600"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1625124" y="3497720"/>
            <a:ext cx="2635155" cy="584775"/>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Warm Circumpolar Deep Water on the shelf</a:t>
            </a:r>
            <a:endParaRPr lang="en-GB" sz="1600" dirty="0">
              <a:latin typeface="Helvetica" panose="020B0604020202020204" pitchFamily="34" charset="0"/>
              <a:cs typeface="Helvetica" panose="020B0604020202020204" pitchFamily="34" charset="0"/>
            </a:endParaRPr>
          </a:p>
        </p:txBody>
      </p:sp>
      <p:sp>
        <p:nvSpPr>
          <p:cNvPr id="58" name="TextBox 57">
            <a:extLst>
              <a:ext uri="{FF2B5EF4-FFF2-40B4-BE49-F238E27FC236}">
                <a16:creationId xmlns:a16="http://schemas.microsoft.com/office/drawing/2014/main" id="{7D840B36-31C1-CEE0-F116-7D18FB9CADAD}"/>
              </a:ext>
            </a:extLst>
          </p:cNvPr>
          <p:cNvSpPr txBox="1"/>
          <p:nvPr/>
        </p:nvSpPr>
        <p:spPr>
          <a:xfrm>
            <a:off x="4662326" y="2460600"/>
            <a:ext cx="1832027" cy="584775"/>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Less poleward </a:t>
            </a:r>
            <a:br>
              <a:rPr lang="de-CH" sz="1600" dirty="0">
                <a:latin typeface="Helvetica" panose="020B0604020202020204" pitchFamily="34" charset="0"/>
                <a:cs typeface="Helvetica" panose="020B0604020202020204" pitchFamily="34" charset="0"/>
              </a:rPr>
            </a:br>
            <a:r>
              <a:rPr lang="de-CH" sz="1600" dirty="0">
                <a:latin typeface="Helvetica" panose="020B0604020202020204" pitchFamily="34" charset="0"/>
                <a:cs typeface="Helvetica" panose="020B0604020202020204" pitchFamily="34" charset="0"/>
              </a:rPr>
              <a:t>Ekman transport</a:t>
            </a:r>
            <a:endParaRPr lang="en-GB" sz="1600"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1" y="2478645"/>
            <a:ext cx="2160726"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1240271" y="2260399"/>
            <a:ext cx="2049266" cy="338554"/>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More </a:t>
            </a:r>
            <a:r>
              <a:rPr lang="en-GB" sz="1600" dirty="0">
                <a:effectLst/>
                <a:latin typeface="Helvetica" panose="020B0604020202020204" pitchFamily="34" charset="0"/>
                <a:ea typeface="Calibri" panose="020F0502020204030204" pitchFamily="34" charset="0"/>
                <a:cs typeface="Helvetica" panose="020B0604020202020204" pitchFamily="34" charset="0"/>
              </a:rPr>
              <a:t>snowfall</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202763"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0630032" y="2973133"/>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1512584" y="2973133"/>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0626409" y="2640600"/>
            <a:ext cx="2049266" cy="338554"/>
          </a:xfrm>
          <a:prstGeom prst="rect">
            <a:avLst/>
          </a:prstGeom>
          <a:noFill/>
        </p:spPr>
        <p:txBody>
          <a:bodyPr wrap="square" rtlCol="0">
            <a:spAutoFit/>
          </a:bodyPr>
          <a:lstStyle/>
          <a:p>
            <a:r>
              <a:rPr lang="de-CH" sz="1600" dirty="0">
                <a:latin typeface="Helvetica" panose="020B0604020202020204" pitchFamily="34" charset="0"/>
                <a:cs typeface="Helvetica" panose="020B0604020202020204" pitchFamily="34" charset="0"/>
              </a:rPr>
              <a:t>More sea ice</a:t>
            </a:r>
            <a:endParaRPr lang="en-GB" sz="1600"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260024" y="4084815"/>
            <a:ext cx="1831832" cy="830997"/>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Warm Circum-polar Deep Water off the shelf</a:t>
            </a:r>
            <a:endParaRPr lang="en-GB" sz="1600"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477441" y="2516047"/>
            <a:ext cx="2146232"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526"/>
              <a:gd name="connsiteY0" fmla="*/ 0 h 258027"/>
              <a:gd name="connsiteX1" fmla="*/ 1869748 w 2342526"/>
              <a:gd name="connsiteY1" fmla="*/ 167952 h 258027"/>
              <a:gd name="connsiteX2" fmla="*/ 2342438 w 2342526"/>
              <a:gd name="connsiteY2" fmla="*/ 258027 h 258027"/>
              <a:gd name="connsiteX3" fmla="*/ 0 w 2342526"/>
              <a:gd name="connsiteY3" fmla="*/ 105005 h 258027"/>
              <a:gd name="connsiteX4" fmla="*/ 0 w 2342526"/>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526" h="258027">
                <a:moveTo>
                  <a:pt x="0" y="0"/>
                </a:moveTo>
                <a:cubicBezTo>
                  <a:pt x="679232" y="14929"/>
                  <a:pt x="1138264" y="179149"/>
                  <a:pt x="1869748" y="167952"/>
                </a:cubicBezTo>
                <a:cubicBezTo>
                  <a:pt x="2150911" y="180560"/>
                  <a:pt x="2347305" y="163154"/>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726623" y="2256550"/>
            <a:ext cx="2049266" cy="338554"/>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Less </a:t>
            </a:r>
            <a:r>
              <a:rPr lang="en-GB" sz="1600" dirty="0">
                <a:effectLst/>
                <a:latin typeface="Helvetica" panose="020B0604020202020204" pitchFamily="34" charset="0"/>
                <a:ea typeface="Calibri" panose="020F0502020204030204" pitchFamily="34" charset="0"/>
                <a:cs typeface="Helvetica" panose="020B0604020202020204" pitchFamily="34" charset="0"/>
              </a:rPr>
              <a:t>snowfall</a:t>
            </a:r>
            <a:endParaRPr lang="en-GB" sz="1600"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38554"/>
          </a:xfrm>
          <a:prstGeom prst="rect">
            <a:avLst/>
          </a:prstGeom>
          <a:noFill/>
        </p:spPr>
        <p:txBody>
          <a:bodyPr wrap="square" rtlCol="0">
            <a:spAutoFit/>
          </a:bodyPr>
          <a:lstStyle/>
          <a:p>
            <a:r>
              <a:rPr lang="de-CH" sz="1600" dirty="0">
                <a:latin typeface="Helvetica" panose="020B0604020202020204" pitchFamily="34" charset="0"/>
                <a:cs typeface="Helvetica" panose="020B0604020202020204" pitchFamily="34" charset="0"/>
              </a:rPr>
              <a:t>South</a:t>
            </a:r>
            <a:endParaRPr lang="en-GB" sz="16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38554"/>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North</a:t>
            </a:r>
            <a:endParaRPr lang="en-GB" sz="16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238042" y="2062689"/>
            <a:ext cx="903356" cy="2169360"/>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628893" y="2865600"/>
            <a:ext cx="1976236" cy="338554"/>
          </a:xfrm>
          <a:prstGeom prst="rect">
            <a:avLst/>
          </a:prstGeom>
          <a:noFill/>
        </p:spPr>
        <p:txBody>
          <a:bodyPr wrap="square" rtlCol="0">
            <a:spAutoFit/>
          </a:bodyPr>
          <a:lstStyle/>
          <a:p>
            <a:r>
              <a:rPr lang="de-CH" sz="1600" dirty="0">
                <a:solidFill>
                  <a:schemeClr val="bg1"/>
                </a:solidFill>
                <a:latin typeface="Helvetica" panose="020B0604020202020204" pitchFamily="34" charset="0"/>
                <a:cs typeface="Helvetica" panose="020B0604020202020204" pitchFamily="34" charset="0"/>
              </a:rPr>
              <a:t>Thinner ice shelves</a:t>
            </a:r>
            <a:endParaRPr lang="en-GB" sz="1600"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338554"/>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Continental shelf</a:t>
            </a:r>
            <a:endParaRPr lang="en-GB" sz="1600"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539400" y="4807057"/>
            <a:ext cx="2003588" cy="338554"/>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Shelf break</a:t>
            </a:r>
            <a:endParaRPr lang="en-GB" sz="1600"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2747126" y="2972141"/>
            <a:ext cx="188177"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6334287" y="3422546"/>
            <a:ext cx="1654960" cy="584775"/>
          </a:xfrm>
          <a:prstGeom prst="rect">
            <a:avLst/>
          </a:prstGeom>
          <a:noFill/>
        </p:spPr>
        <p:txBody>
          <a:bodyPr wrap="square" rtlCol="0">
            <a:spAutoFit/>
          </a:bodyPr>
          <a:lstStyle/>
          <a:p>
            <a:pPr algn="r"/>
            <a:r>
              <a:rPr lang="de-CH" sz="1600" dirty="0">
                <a:solidFill>
                  <a:schemeClr val="bg1"/>
                </a:solidFill>
                <a:latin typeface="Helvetica" panose="020B0604020202020204" pitchFamily="34" charset="0"/>
                <a:cs typeface="Helvetica" panose="020B0604020202020204" pitchFamily="34" charset="0"/>
              </a:rPr>
              <a:t>Cool Antarctic shelf water</a:t>
            </a:r>
            <a:endParaRPr lang="en-GB" sz="1600" dirty="0">
              <a:solidFill>
                <a:schemeClr val="bg1"/>
              </a:solidFill>
              <a:latin typeface="Helvetica" panose="020B0604020202020204" pitchFamily="34" charset="0"/>
              <a:cs typeface="Helvetica" panose="020B0604020202020204" pitchFamily="34" charset="0"/>
            </a:endParaRPr>
          </a:p>
        </p:txBody>
      </p: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flipH="1">
            <a:off x="5997154" y="3360778"/>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flipH="1">
            <a:off x="5679613" y="323504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2692041" y="2280600"/>
            <a:ext cx="1801248" cy="584775"/>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More poleward </a:t>
            </a:r>
            <a:br>
              <a:rPr lang="de-CH" sz="1600" dirty="0">
                <a:latin typeface="Helvetica" panose="020B0604020202020204" pitchFamily="34" charset="0"/>
                <a:cs typeface="Helvetica" panose="020B0604020202020204" pitchFamily="34" charset="0"/>
              </a:rPr>
            </a:br>
            <a:r>
              <a:rPr lang="de-CH" sz="1600" dirty="0">
                <a:latin typeface="Helvetica" panose="020B0604020202020204" pitchFamily="34" charset="0"/>
                <a:cs typeface="Helvetica" panose="020B0604020202020204" pitchFamily="34" charset="0"/>
              </a:rPr>
              <a:t>Ekman transport</a:t>
            </a:r>
            <a:endParaRPr lang="en-GB" sz="1600"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468198"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086843" y="2052636"/>
            <a:ext cx="929394" cy="2156984"/>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627334" y="2875354"/>
            <a:ext cx="2284750" cy="338554"/>
          </a:xfrm>
          <a:prstGeom prst="rect">
            <a:avLst/>
          </a:prstGeom>
          <a:noFill/>
        </p:spPr>
        <p:txBody>
          <a:bodyPr wrap="square" rtlCol="0">
            <a:spAutoFit/>
          </a:bodyPr>
          <a:lstStyle/>
          <a:p>
            <a:r>
              <a:rPr lang="de-CH" sz="1600" dirty="0">
                <a:solidFill>
                  <a:schemeClr val="bg1"/>
                </a:solidFill>
                <a:latin typeface="Helvetica" panose="020B0604020202020204" pitchFamily="34" charset="0"/>
                <a:cs typeface="Helvetica" panose="020B0604020202020204" pitchFamily="34" charset="0"/>
              </a:rPr>
              <a:t>Thicker ice shelves</a:t>
            </a:r>
            <a:endParaRPr lang="en-GB" sz="1600" dirty="0">
              <a:solidFill>
                <a:schemeClr val="bg1"/>
              </a:solidFill>
              <a:latin typeface="Helvetica" panose="020B0604020202020204" pitchFamily="34" charset="0"/>
              <a:cs typeface="Helvetica" panose="020B0604020202020204" pitchFamily="34" charset="0"/>
            </a:endParaRPr>
          </a:p>
        </p:txBody>
      </p:sp>
      <p:sp>
        <p:nvSpPr>
          <p:cNvPr id="43" name="TextBox 42">
            <a:extLst>
              <a:ext uri="{FF2B5EF4-FFF2-40B4-BE49-F238E27FC236}">
                <a16:creationId xmlns:a16="http://schemas.microsoft.com/office/drawing/2014/main" id="{16E0FABD-4BCC-3856-4A83-384AF7BA5820}"/>
              </a:ext>
            </a:extLst>
          </p:cNvPr>
          <p:cNvSpPr txBox="1"/>
          <p:nvPr/>
        </p:nvSpPr>
        <p:spPr>
          <a:xfrm>
            <a:off x="13920871" y="1105930"/>
            <a:ext cx="2003687" cy="584775"/>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Stronger Amundsen</a:t>
            </a:r>
          </a:p>
          <a:p>
            <a:pPr algn="ctr"/>
            <a:r>
              <a:rPr lang="de-CH" sz="1600" dirty="0">
                <a:latin typeface="Helvetica" panose="020B0604020202020204" pitchFamily="34" charset="0"/>
                <a:cs typeface="Helvetica" panose="020B0604020202020204" pitchFamily="34" charset="0"/>
              </a:rPr>
              <a:t>Sea Low</a:t>
            </a:r>
            <a:endParaRPr lang="en-GB" sz="1600"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934400" y="1648687"/>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440866" y="1654932"/>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5650087" y="1860460"/>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4000301" y="1714588"/>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4000301" y="1714588"/>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611914" y="6285600"/>
            <a:ext cx="15414197" cy="2862322"/>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Summary schematic of anomalous physical processes on the West Antarctic continental shelf during (a) El Niño and (b) La Niña events. </a:t>
            </a:r>
            <a:r>
              <a:rPr lang="en-GB" dirty="0">
                <a:latin typeface="Helvetica" panose="020B0604020202020204" pitchFamily="34" charset="0"/>
                <a:cs typeface="Helvetica" panose="020B0604020202020204" pitchFamily="34" charset="0"/>
              </a:rPr>
              <a:t>During El Niño, the Amundsen Sea Low (ASL) weakens, resulting in weaker coastal easterlies that decrease poleward Ekman transport of surface water masses. The two symbols </a:t>
            </a:r>
            <a:r>
              <a:rPr lang="en-GB" dirty="0"/>
              <a:t>⊙ </a:t>
            </a:r>
            <a:r>
              <a:rPr lang="en-GB" dirty="0">
                <a:latin typeface="Helvetica" panose="020B0604020202020204" pitchFamily="34" charset="0"/>
                <a:cs typeface="Helvetica" panose="020B0604020202020204" pitchFamily="34" charset="0"/>
              </a:rPr>
              <a:t>and </a:t>
            </a:r>
            <a:r>
              <a:rPr lang="en-GB" dirty="0">
                <a:effectLst/>
                <a:latin typeface="Courier New" panose="02070309020205020404" pitchFamily="49" charset="0"/>
              </a:rPr>
              <a:t>⊗ </a:t>
            </a:r>
            <a:r>
              <a:rPr lang="en-GB" dirty="0">
                <a:latin typeface="Helvetica" panose="020B0604020202020204" pitchFamily="34" charset="0"/>
                <a:cs typeface="Helvetica" panose="020B0604020202020204" pitchFamily="34" charset="0"/>
              </a:rPr>
              <a:t>show the reduction in the strength of the cyclonic (clockwise) circulation of the ASL. As a result, warm Circumpolar Deep Water (CDW) is advected onto the continental shelf, and when in contact with ice shelves, can lead to basal melting and ice shelf mass loss. El Niño events also increase the height of West Antarctic ice shelves (due to increased snowfall, Fig. S6g), decrease their mass (due to basal melting of high density ice (Paolo et al. 2018), reduce sea ice volume (Fig. S13c) and lower sea levels (Fig. S13e) on the West Antarctic continental shelf. During La Niña events, the ASL strengthens, coastal easterlies increase and increased poleward Ekman transport inhibits transport of CDW onto the continental shelf. La Niña events also lead to reduced snowfall (Fig. S7g), increased ice shelf mass (Paolo et al. 2018), more sea ice volume (Fig. S13d) and higher sea levels (Fig. S13f) on the West Antarctic continental shelf. The emperor penguins have been added for illustrative purposes. Ecological impacts on sea birds and other marine species have not been investigated here.</a:t>
            </a: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0245"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477438"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089127" y="2613206"/>
            <a:ext cx="190049" cy="333129"/>
          </a:xfrm>
          <a:prstGeom prst="rect">
            <a:avLst/>
          </a:prstGeom>
          <a:ln>
            <a:noFill/>
          </a:ln>
        </p:spPr>
      </p:pic>
      <p:sp>
        <p:nvSpPr>
          <p:cNvPr id="3" name="Rectangle 2">
            <a:extLst>
              <a:ext uri="{FF2B5EF4-FFF2-40B4-BE49-F238E27FC236}">
                <a16:creationId xmlns:a16="http://schemas.microsoft.com/office/drawing/2014/main" id="{A4BEB7C3-25BF-5F25-9758-15C2C0DEC388}"/>
              </a:ext>
            </a:extLst>
          </p:cNvPr>
          <p:cNvSpPr/>
          <p:nvPr/>
        </p:nvSpPr>
        <p:spPr>
          <a:xfrm>
            <a:off x="2774400" y="2932226"/>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399400" y="5243101"/>
            <a:ext cx="2049266" cy="338554"/>
          </a:xfrm>
          <a:prstGeom prst="rect">
            <a:avLst/>
          </a:prstGeom>
          <a:noFill/>
        </p:spPr>
        <p:txBody>
          <a:bodyPr wrap="square" rtlCol="0">
            <a:spAutoFit/>
          </a:bodyPr>
          <a:lstStyle/>
          <a:p>
            <a:r>
              <a:rPr lang="de-CH" sz="1600" dirty="0">
                <a:latin typeface="Helvetica" panose="020B0604020202020204" pitchFamily="34" charset="0"/>
                <a:cs typeface="Helvetica" panose="020B0604020202020204" pitchFamily="34" charset="0"/>
              </a:rPr>
              <a:t>South</a:t>
            </a:r>
            <a:endParaRPr lang="en-GB" sz="16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3899914" y="5243101"/>
            <a:ext cx="2212625" cy="338554"/>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North</a:t>
            </a:r>
            <a:endParaRPr lang="en-GB" sz="16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8718961" y="4361427"/>
            <a:ext cx="2049266" cy="338554"/>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Continental shelf</a:t>
            </a:r>
            <a:endParaRPr lang="en-GB" sz="1600"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424914" y="4797600"/>
            <a:ext cx="2003588" cy="338554"/>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Shelf break</a:t>
            </a:r>
            <a:endParaRPr lang="en-GB" sz="1600"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9944061" y="3580268"/>
            <a:ext cx="2631936" cy="338554"/>
          </a:xfrm>
          <a:prstGeom prst="rect">
            <a:avLst/>
          </a:prstGeom>
          <a:noFill/>
        </p:spPr>
        <p:txBody>
          <a:bodyPr wrap="square" rtlCol="0">
            <a:spAutoFit/>
          </a:bodyPr>
          <a:lstStyle/>
          <a:p>
            <a:pPr algn="ctr"/>
            <a:r>
              <a:rPr lang="de-CH" sz="1600" dirty="0">
                <a:solidFill>
                  <a:schemeClr val="bg1"/>
                </a:solidFill>
                <a:latin typeface="Helvetica" panose="020B0604020202020204" pitchFamily="34" charset="0"/>
                <a:cs typeface="Helvetica" panose="020B0604020202020204" pitchFamily="34" charset="0"/>
              </a:rPr>
              <a:t>Cool Antarctic shelf water</a:t>
            </a:r>
            <a:endParaRPr lang="en-GB" sz="1600" dirty="0">
              <a:solidFill>
                <a:schemeClr val="bg1"/>
              </a:solidFill>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a:p>
        </p:txBody>
      </p:sp>
      <p:cxnSp>
        <p:nvCxnSpPr>
          <p:cNvPr id="72" name="Straight Arrow Connector 71">
            <a:extLst>
              <a:ext uri="{FF2B5EF4-FFF2-40B4-BE49-F238E27FC236}">
                <a16:creationId xmlns:a16="http://schemas.microsoft.com/office/drawing/2014/main" id="{B37A56C9-47B0-0F3F-63D6-8564DDD60AB8}"/>
              </a:ext>
            </a:extLst>
          </p:cNvPr>
          <p:cNvCxnSpPr>
            <a:cxnSpLocks/>
          </p:cNvCxnSpPr>
          <p:nvPr/>
        </p:nvCxnSpPr>
        <p:spPr>
          <a:xfrm flipH="1">
            <a:off x="13259400" y="3360483"/>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7FAF57-BFAF-8B11-DC63-6D0BB6AC42D2}"/>
              </a:ext>
            </a:extLst>
          </p:cNvPr>
          <p:cNvCxnSpPr>
            <a:cxnSpLocks/>
          </p:cNvCxnSpPr>
          <p:nvPr/>
        </p:nvCxnSpPr>
        <p:spPr>
          <a:xfrm flipH="1" flipV="1">
            <a:off x="12944400" y="3227454"/>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198C8B4-523A-AE83-46FA-AB2377EC29ED}"/>
              </a:ext>
            </a:extLst>
          </p:cNvPr>
          <p:cNvCxnSpPr>
            <a:cxnSpLocks/>
          </p:cNvCxnSpPr>
          <p:nvPr/>
        </p:nvCxnSpPr>
        <p:spPr>
          <a:xfrm flipH="1">
            <a:off x="13889998" y="3632454"/>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6DFB378-DADC-F858-A7ED-8F8138A38E60}"/>
              </a:ext>
            </a:extLst>
          </p:cNvPr>
          <p:cNvCxnSpPr>
            <a:cxnSpLocks/>
          </p:cNvCxnSpPr>
          <p:nvPr/>
        </p:nvCxnSpPr>
        <p:spPr>
          <a:xfrm flipH="1">
            <a:off x="13572457" y="348705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D8F413CD-6CA0-72EE-AF5B-6E588B25DB2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917723" y="3467336"/>
            <a:ext cx="425604" cy="248269"/>
          </a:xfrm>
          <a:prstGeom prst="rect">
            <a:avLst/>
          </a:prstGeom>
        </p:spPr>
      </p:pic>
      <p:sp>
        <p:nvSpPr>
          <p:cNvPr id="79" name="Oval 78">
            <a:extLst>
              <a:ext uri="{FF2B5EF4-FFF2-40B4-BE49-F238E27FC236}">
                <a16:creationId xmlns:a16="http://schemas.microsoft.com/office/drawing/2014/main" id="{C7931EF4-0737-7C22-059E-2A50EC1F4318}"/>
              </a:ext>
            </a:extLst>
          </p:cNvPr>
          <p:cNvSpPr/>
          <p:nvPr/>
        </p:nvSpPr>
        <p:spPr>
          <a:xfrm>
            <a:off x="7680053" y="1752142"/>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80" name="Oval 79">
            <a:extLst>
              <a:ext uri="{FF2B5EF4-FFF2-40B4-BE49-F238E27FC236}">
                <a16:creationId xmlns:a16="http://schemas.microsoft.com/office/drawing/2014/main" id="{8C513D58-84EA-D273-49B8-19CBBB6502AA}"/>
              </a:ext>
            </a:extLst>
          </p:cNvPr>
          <p:cNvSpPr/>
          <p:nvPr/>
        </p:nvSpPr>
        <p:spPr>
          <a:xfrm>
            <a:off x="7797053" y="1870097"/>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grpSp>
        <p:nvGrpSpPr>
          <p:cNvPr id="19" name="Group 18">
            <a:extLst>
              <a:ext uri="{FF2B5EF4-FFF2-40B4-BE49-F238E27FC236}">
                <a16:creationId xmlns:a16="http://schemas.microsoft.com/office/drawing/2014/main" id="{77FB3ED0-8FF7-2637-22C2-0E4AB0395641}"/>
              </a:ext>
            </a:extLst>
          </p:cNvPr>
          <p:cNvGrpSpPr/>
          <p:nvPr/>
        </p:nvGrpSpPr>
        <p:grpSpPr>
          <a:xfrm>
            <a:off x="6220808" y="1738036"/>
            <a:ext cx="270000" cy="270000"/>
            <a:chOff x="6075343" y="1738036"/>
            <a:chExt cx="270000" cy="270000"/>
          </a:xfrm>
        </p:grpSpPr>
        <p:sp>
          <p:nvSpPr>
            <p:cNvPr id="78" name="Oval 77">
              <a:extLst>
                <a:ext uri="{FF2B5EF4-FFF2-40B4-BE49-F238E27FC236}">
                  <a16:creationId xmlns:a16="http://schemas.microsoft.com/office/drawing/2014/main" id="{1BB2720B-1244-5657-16AA-071F9E486141}"/>
                </a:ext>
              </a:extLst>
            </p:cNvPr>
            <p:cNvSpPr/>
            <p:nvPr/>
          </p:nvSpPr>
          <p:spPr>
            <a:xfrm>
              <a:off x="6075343" y="1738036"/>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cxnSp>
          <p:nvCxnSpPr>
            <p:cNvPr id="82" name="Straight Connector 81">
              <a:extLst>
                <a:ext uri="{FF2B5EF4-FFF2-40B4-BE49-F238E27FC236}">
                  <a16:creationId xmlns:a16="http://schemas.microsoft.com/office/drawing/2014/main" id="{70F7AEEE-9BB7-1E71-173E-17E2E72365A0}"/>
                </a:ext>
              </a:extLst>
            </p:cNvPr>
            <p:cNvCxnSpPr>
              <a:cxnSpLocks/>
              <a:stCxn id="78" idx="7"/>
              <a:endCxn id="78" idx="3"/>
            </p:cNvCxnSpPr>
            <p:nvPr/>
          </p:nvCxnSpPr>
          <p:spPr>
            <a:xfrm flipH="1">
              <a:off x="6114884" y="1777577"/>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1E9D039-7E2D-F85E-A142-1CD88787B9C8}"/>
                </a:ext>
              </a:extLst>
            </p:cNvPr>
            <p:cNvCxnSpPr>
              <a:cxnSpLocks/>
              <a:stCxn id="78" idx="5"/>
              <a:endCxn id="78" idx="1"/>
            </p:cNvCxnSpPr>
            <p:nvPr/>
          </p:nvCxnSpPr>
          <p:spPr>
            <a:xfrm flipH="1" flipV="1">
              <a:off x="6114884" y="1777577"/>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2236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14399"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894403" y="840600"/>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910886" y="3039548"/>
            <a:ext cx="7542905"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336621" y="103333"/>
                  <a:pt x="1404937" y="76733"/>
                </a:cubicBezTo>
                <a:cubicBezTo>
                  <a:pt x="2531120" y="47430"/>
                  <a:pt x="3462728" y="290882"/>
                  <a:pt x="4488598" y="490954"/>
                </a:cubicBezTo>
                <a:cubicBezTo>
                  <a:pt x="5514468" y="691026"/>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894404"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559859" y="261810"/>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817172" y="332380"/>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822845" y="1090782"/>
            <a:ext cx="1991555"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3" name="Rectangle 32">
            <a:extLst>
              <a:ext uri="{FF2B5EF4-FFF2-40B4-BE49-F238E27FC236}">
                <a16:creationId xmlns:a16="http://schemas.microsoft.com/office/drawing/2014/main" id="{8DC2C7BA-1474-4FA4-FA31-8335E1D57224}"/>
              </a:ext>
            </a:extLst>
          </p:cNvPr>
          <p:cNvSpPr/>
          <p:nvPr/>
        </p:nvSpPr>
        <p:spPr>
          <a:xfrm>
            <a:off x="3141102" y="2940412"/>
            <a:ext cx="449984" cy="52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638017" y="2938977"/>
            <a:ext cx="567100" cy="52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4233265" y="2938976"/>
            <a:ext cx="173017" cy="52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450945" y="2937054"/>
            <a:ext cx="532093" cy="5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312942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cxnSp>
        <p:nvCxnSpPr>
          <p:cNvPr id="54" name="Straight Arrow Connector 53">
            <a:extLst>
              <a:ext uri="{FF2B5EF4-FFF2-40B4-BE49-F238E27FC236}">
                <a16:creationId xmlns:a16="http://schemas.microsoft.com/office/drawing/2014/main" id="{7828E717-E9A2-7E8A-93B2-1BBF5E2EA3CB}"/>
              </a:ext>
            </a:extLst>
          </p:cNvPr>
          <p:cNvCxnSpPr>
            <a:cxnSpLocks/>
          </p:cNvCxnSpPr>
          <p:nvPr/>
        </p:nvCxnSpPr>
        <p:spPr>
          <a:xfrm>
            <a:off x="6011603" y="3275985"/>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D840B36-31C1-CEE0-F116-7D18FB9CADAD}"/>
              </a:ext>
            </a:extLst>
          </p:cNvPr>
          <p:cNvSpPr txBox="1"/>
          <p:nvPr/>
        </p:nvSpPr>
        <p:spPr>
          <a:xfrm>
            <a:off x="5888064" y="2448935"/>
            <a:ext cx="228632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0" y="2478645"/>
            <a:ext cx="2340010" cy="374759"/>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r>
              <a:rPr lang="en-GB" sz="1200" b="1" baseline="30000" dirty="0">
                <a:latin typeface="Helvetica" panose="020B0604020202020204" pitchFamily="34" charset="0"/>
                <a:ea typeface="Calibri" panose="020F0502020204030204" pitchFamily="34" charset="0"/>
                <a:cs typeface="Helvetica" panose="020B0604020202020204" pitchFamily="34" charset="0"/>
              </a:rPr>
              <a:t>1</a:t>
            </a:r>
            <a:endParaRPr lang="en-GB" sz="1200" b="1" dirty="0">
              <a:effectLst/>
              <a:latin typeface="Helvetica" panose="020B0604020202020204" pitchFamily="34" charset="0"/>
              <a:ea typeface="Calibri" panose="020F0502020204030204" pitchFamily="34" charset="0"/>
              <a:cs typeface="Helvetica" panose="020B0604020202020204" pitchFamily="34" charset="0"/>
            </a:endParaRPr>
          </a:p>
        </p:txBody>
      </p:sp>
      <p:sp>
        <p:nvSpPr>
          <p:cNvPr id="84" name="Right Triangle 13">
            <a:extLst>
              <a:ext uri="{FF2B5EF4-FFF2-40B4-BE49-F238E27FC236}">
                <a16:creationId xmlns:a16="http://schemas.microsoft.com/office/drawing/2014/main" id="{08E64F11-B748-3221-0161-6377B84A7364}"/>
              </a:ext>
            </a:extLst>
          </p:cNvPr>
          <p:cNvSpPr/>
          <p:nvPr/>
        </p:nvSpPr>
        <p:spPr>
          <a:xfrm>
            <a:off x="14629086"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1404128" y="2962862"/>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2288772" y="2963764"/>
            <a:ext cx="121376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1327247"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5074539" y="4098374"/>
            <a:ext cx="1377098" cy="830997"/>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903761" y="2516047"/>
            <a:ext cx="2335317"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258027">
                <a:moveTo>
                  <a:pt x="0" y="0"/>
                </a:moveTo>
                <a:cubicBezTo>
                  <a:pt x="679232" y="14929"/>
                  <a:pt x="1138264" y="179149"/>
                  <a:pt x="1869748" y="167952"/>
                </a:cubicBezTo>
                <a:cubicBezTo>
                  <a:pt x="2150911" y="180560"/>
                  <a:pt x="2308908" y="185703"/>
                  <a:pt x="2340010" y="258027"/>
                </a:cubicBezTo>
                <a:cubicBezTo>
                  <a:pt x="1560007"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893463"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r>
              <a:rPr lang="en-GB" sz="1200" b="1" baseline="30000" dirty="0">
                <a:effectLst/>
                <a:latin typeface="Helvetica" panose="020B0604020202020204" pitchFamily="34" charset="0"/>
                <a:ea typeface="Calibri" panose="020F0502020204030204" pitchFamily="34" charset="0"/>
                <a:cs typeface="Helvetica" panose="020B0604020202020204" pitchFamily="34" charset="0"/>
              </a:rPr>
              <a:t>1</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332716" y="1977364"/>
            <a:ext cx="903356" cy="234000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pic>
        <p:nvPicPr>
          <p:cNvPr id="3" name="Picture 2" descr="Map&#10;&#10;Description automatically generated with low confidence">
            <a:extLst>
              <a:ext uri="{FF2B5EF4-FFF2-40B4-BE49-F238E27FC236}">
                <a16:creationId xmlns:a16="http://schemas.microsoft.com/office/drawing/2014/main" id="{B3D58E16-0123-9525-0EE2-B258EE9BDEAA}"/>
              </a:ext>
            </a:extLst>
          </p:cNvPr>
          <p:cNvPicPr>
            <a:picLocks noChangeAspect="1"/>
          </p:cNvPicPr>
          <p:nvPr/>
        </p:nvPicPr>
        <p:blipFill rotWithShape="1">
          <a:blip r:embed="rId2">
            <a:extLst>
              <a:ext uri="{28A0092B-C50C-407E-A947-70E740481C1C}">
                <a14:useLocalDpi xmlns:a14="http://schemas.microsoft.com/office/drawing/2010/main" val="0"/>
              </a:ext>
            </a:extLst>
          </a:blip>
          <a:srcRect l="36883" t="30920" r="38982" b="66718"/>
          <a:stretch/>
        </p:blipFill>
        <p:spPr>
          <a:xfrm>
            <a:off x="2998584" y="6003454"/>
            <a:ext cx="11343544" cy="777035"/>
          </a:xfrm>
          <a:prstGeom prst="rect">
            <a:avLst/>
          </a:prstGeom>
        </p:spPr>
      </p:pic>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r>
              <a:rPr lang="en-GB" sz="1200" b="1" baseline="30000" dirty="0">
                <a:solidFill>
                  <a:schemeClr val="bg1"/>
                </a:solidFill>
                <a:latin typeface="Helvetica" panose="020B0604020202020204" pitchFamily="34" charset="0"/>
                <a:cs typeface="Helvetica" panose="020B0604020202020204" pitchFamily="34" charset="0"/>
              </a:rPr>
              <a:t>1</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3525406" y="2962862"/>
            <a:ext cx="188177"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Rectangle 19">
            <a:extLst>
              <a:ext uri="{FF2B5EF4-FFF2-40B4-BE49-F238E27FC236}">
                <a16:creationId xmlns:a16="http://schemas.microsoft.com/office/drawing/2014/main" id="{1EBC4227-69F7-53F3-CAF6-DE182CB7F530}"/>
              </a:ext>
            </a:extLst>
          </p:cNvPr>
          <p:cNvSpPr/>
          <p:nvPr/>
        </p:nvSpPr>
        <p:spPr>
          <a:xfrm>
            <a:off x="13756143" y="2963000"/>
            <a:ext cx="28052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6937033" y="3529471"/>
            <a:ext cx="101458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Shelf water</a:t>
            </a:r>
            <a:endParaRPr lang="en-GB" sz="1200" b="1" dirty="0">
              <a:latin typeface="Helvetica" panose="020B0604020202020204" pitchFamily="34" charset="0"/>
              <a:cs typeface="Helvetica" panose="020B0604020202020204" pitchFamily="34" charset="0"/>
            </a:endParaRPr>
          </a:p>
        </p:txBody>
      </p:sp>
      <p:cxnSp>
        <p:nvCxnSpPr>
          <p:cNvPr id="34" name="Straight Arrow Connector 33">
            <a:extLst>
              <a:ext uri="{FF2B5EF4-FFF2-40B4-BE49-F238E27FC236}">
                <a16:creationId xmlns:a16="http://schemas.microsoft.com/office/drawing/2014/main" id="{34C65237-28F6-D48F-B6F1-86328F634283}"/>
              </a:ext>
            </a:extLst>
          </p:cNvPr>
          <p:cNvCxnSpPr>
            <a:cxnSpLocks/>
          </p:cNvCxnSpPr>
          <p:nvPr/>
        </p:nvCxnSpPr>
        <p:spPr>
          <a:xfrm flipV="1">
            <a:off x="6011603" y="3145437"/>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a:off x="6011603" y="3538153"/>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a:off x="6011603" y="3403153"/>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4353993" y="2489046"/>
            <a:ext cx="230267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894521"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602652" y="1963150"/>
            <a:ext cx="929394" cy="2335956"/>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9053657"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r>
              <a:rPr lang="en-GB" sz="1200" b="1" baseline="30000" dirty="0">
                <a:solidFill>
                  <a:schemeClr val="bg1"/>
                </a:solidFill>
                <a:latin typeface="Helvetica" panose="020B0604020202020204" pitchFamily="34" charset="0"/>
                <a:cs typeface="Helvetica" panose="020B0604020202020204" pitchFamily="34" charset="0"/>
              </a:rPr>
              <a:t>1</a:t>
            </a:r>
            <a:endParaRPr lang="en-GB" sz="1200" b="1" dirty="0">
              <a:solidFill>
                <a:schemeClr val="bg1"/>
              </a:solidFill>
              <a:latin typeface="Helvetica" panose="020B0604020202020204" pitchFamily="34" charset="0"/>
              <a:cs typeface="Helvetica" panose="020B0604020202020204" pitchFamily="34" charset="0"/>
            </a:endParaRPr>
          </a:p>
        </p:txBody>
      </p:sp>
      <p:sp>
        <p:nvSpPr>
          <p:cNvPr id="22" name="Oval 21">
            <a:extLst>
              <a:ext uri="{FF2B5EF4-FFF2-40B4-BE49-F238E27FC236}">
                <a16:creationId xmlns:a16="http://schemas.microsoft.com/office/drawing/2014/main" id="{B13A0448-2D96-C036-4005-D6BBCB9EF546}"/>
              </a:ext>
            </a:extLst>
          </p:cNvPr>
          <p:cNvSpPr/>
          <p:nvPr/>
        </p:nvSpPr>
        <p:spPr>
          <a:xfrm>
            <a:off x="5624845" y="161645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3" name="Oval 22">
            <a:extLst>
              <a:ext uri="{FF2B5EF4-FFF2-40B4-BE49-F238E27FC236}">
                <a16:creationId xmlns:a16="http://schemas.microsoft.com/office/drawing/2014/main" id="{5B6CE7DB-36A8-CDA0-647C-99628750EE07}"/>
              </a:ext>
            </a:extLst>
          </p:cNvPr>
          <p:cNvSpPr/>
          <p:nvPr/>
        </p:nvSpPr>
        <p:spPr>
          <a:xfrm>
            <a:off x="7634400" y="1634463"/>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4" name="Oval 23">
            <a:extLst>
              <a:ext uri="{FF2B5EF4-FFF2-40B4-BE49-F238E27FC236}">
                <a16:creationId xmlns:a16="http://schemas.microsoft.com/office/drawing/2014/main" id="{12562AED-AC9C-6469-78A1-BE6DCD58B4B8}"/>
              </a:ext>
            </a:extLst>
          </p:cNvPr>
          <p:cNvSpPr/>
          <p:nvPr/>
        </p:nvSpPr>
        <p:spPr>
          <a:xfrm>
            <a:off x="5786845" y="1778457"/>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26" name="Straight Connector 25">
            <a:extLst>
              <a:ext uri="{FF2B5EF4-FFF2-40B4-BE49-F238E27FC236}">
                <a16:creationId xmlns:a16="http://schemas.microsoft.com/office/drawing/2014/main" id="{D3F7D250-576F-7A30-0127-299120462FFA}"/>
              </a:ext>
            </a:extLst>
          </p:cNvPr>
          <p:cNvCxnSpPr>
            <a:cxnSpLocks/>
            <a:stCxn id="23" idx="7"/>
            <a:endCxn id="23" idx="3"/>
          </p:cNvCxnSpPr>
          <p:nvPr/>
        </p:nvCxnSpPr>
        <p:spPr>
          <a:xfrm flipH="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7FD472-6D20-72F7-8BCA-5A83B5991FC9}"/>
              </a:ext>
            </a:extLst>
          </p:cNvPr>
          <p:cNvCxnSpPr>
            <a:cxnSpLocks/>
            <a:stCxn id="23" idx="5"/>
            <a:endCxn id="23" idx="1"/>
          </p:cNvCxnSpPr>
          <p:nvPr/>
        </p:nvCxnSpPr>
        <p:spPr>
          <a:xfrm flipH="1" flipV="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6E0FABD-4BCC-3856-4A83-384AF7BA5820}"/>
              </a:ext>
            </a:extLst>
          </p:cNvPr>
          <p:cNvSpPr txBox="1"/>
          <p:nvPr/>
        </p:nvSpPr>
        <p:spPr>
          <a:xfrm>
            <a:off x="14036667" y="1078686"/>
            <a:ext cx="2075743"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904855" y="1604361"/>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914410" y="162236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6076410" y="1784361"/>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501900" y="7259500"/>
            <a:ext cx="16065000" cy="2031325"/>
          </a:xfrm>
          <a:prstGeom prst="rect">
            <a:avLst/>
          </a:prstGeom>
          <a:noFill/>
        </p:spPr>
        <p:txBody>
          <a:bodyPr wrap="square">
            <a:spAutoFit/>
          </a:bodyPr>
          <a:lstStyle/>
          <a:p>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During El Niño, the Amundsen Sea Low (ASL) weakens, resulting in anomalous coastal westerlies that increase northward Ekman transport of surface water masses. As a result, warm Circumpolar Deep Water (CDW) is advected onto the continental shelf, and when in contact with ice shelves, can lead to basal melting and ice shelf mass loss. The subscript </a:t>
            </a:r>
            <a:r>
              <a:rPr lang="de-CH" sz="1800" baseline="30000" dirty="0">
                <a:effectLst/>
                <a:latin typeface="Helvetica" panose="020B0604020202020204" pitchFamily="34" charset="0"/>
                <a:ea typeface="Calibri" panose="020F0502020204030204" pitchFamily="34" charset="0"/>
                <a:cs typeface="Helvetica" panose="020B0604020202020204" pitchFamily="34" charset="0"/>
              </a:rPr>
              <a:t>1</a:t>
            </a:r>
            <a:r>
              <a:rPr lang="en-GB" dirty="0">
                <a:latin typeface="Helvetica" panose="020B0604020202020204" pitchFamily="34" charset="0"/>
                <a:cs typeface="Helvetica" panose="020B0604020202020204" pitchFamily="34" charset="0"/>
              </a:rPr>
              <a:t> denotes key results in Paolo et al. (2018), namely that El Niño increases the height of West Antarctic ice shelves (due increased snowfall, see Supporting Information Fig. SX) but decreases their mass (due to basal melting). El Niño also decreases sea ice volume in West Antarctica (Fig. 3). During La Niña, the ASL strengthens, coastal easterlies increase and less northward Ekman transport inhibits transport of CDW onto the continental shelf. La Niña also leads to less snowfall (Paolo et al., 20108, Supporting Information Fig. SX) and more sea ice (Fig. 3) in West Antarctica.</a:t>
            </a: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568"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90376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9432" y="1742699"/>
            <a:ext cx="530945" cy="530945"/>
          </a:xfrm>
          <a:prstGeom prst="rect">
            <a:avLst/>
          </a:prstGeom>
        </p:spPr>
      </p:pic>
      <p:cxnSp>
        <p:nvCxnSpPr>
          <p:cNvPr id="63" name="Straight Arrow Connector 62">
            <a:extLst>
              <a:ext uri="{FF2B5EF4-FFF2-40B4-BE49-F238E27FC236}">
                <a16:creationId xmlns:a16="http://schemas.microsoft.com/office/drawing/2014/main" id="{F4CD11C5-416F-9A3E-6B2C-FEF4483968B3}"/>
              </a:ext>
            </a:extLst>
          </p:cNvPr>
          <p:cNvCxnSpPr>
            <a:cxnSpLocks/>
          </p:cNvCxnSpPr>
          <p:nvPr/>
        </p:nvCxnSpPr>
        <p:spPr>
          <a:xfrm>
            <a:off x="14457736" y="3360600"/>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4D7353-C67D-865C-D836-E8EC8868719C}"/>
              </a:ext>
            </a:extLst>
          </p:cNvPr>
          <p:cNvCxnSpPr>
            <a:cxnSpLocks/>
          </p:cNvCxnSpPr>
          <p:nvPr/>
        </p:nvCxnSpPr>
        <p:spPr>
          <a:xfrm>
            <a:off x="14457736" y="3225600"/>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23203" y="2170687"/>
            <a:ext cx="184356" cy="323149"/>
          </a:xfrm>
          <a:prstGeom prst="rect">
            <a:avLst/>
          </a:prstGeom>
        </p:spPr>
      </p:pic>
    </p:spTree>
    <p:extLst>
      <p:ext uri="{BB962C8B-B14F-4D97-AF65-F5344CB8AC3E}">
        <p14:creationId xmlns:p14="http://schemas.microsoft.com/office/powerpoint/2010/main" val="343074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rgbClr val="EDF2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900011" y="3023371"/>
            <a:ext cx="7560907" cy="2145079"/>
          </a:xfrm>
          <a:prstGeom prst="rect">
            <a:avLst/>
          </a:prstGeom>
          <a:solidFill>
            <a:srgbClr val="EDF2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336621" y="103333"/>
                  <a:pt x="1404937" y="76733"/>
                </a:cubicBezTo>
                <a:cubicBezTo>
                  <a:pt x="2531120" y="47430"/>
                  <a:pt x="3462728" y="290882"/>
                  <a:pt x="4488598" y="490954"/>
                </a:cubicBezTo>
                <a:cubicBezTo>
                  <a:pt x="5514468" y="691026"/>
                  <a:pt x="7104412" y="982766"/>
                  <a:pt x="7560159" y="1277163"/>
                </a:cubicBezTo>
                <a:cubicBezTo>
                  <a:pt x="7562665" y="2463421"/>
                  <a:pt x="7561384" y="786129"/>
                  <a:pt x="7560003" y="1889013"/>
                </a:cubicBezTo>
                <a:lnTo>
                  <a:pt x="0" y="1889013"/>
                </a:lnTo>
                <a:close/>
              </a:path>
            </a:pathLst>
          </a:custGeom>
          <a:solidFill>
            <a:srgbClr val="FBD0B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4" name="Rectangle 3">
            <a:extLst>
              <a:ext uri="{FF2B5EF4-FFF2-40B4-BE49-F238E27FC236}">
                <a16:creationId xmlns:a16="http://schemas.microsoft.com/office/drawing/2014/main" id="{83702A9C-5529-238C-AA4A-4A10BF02A86B}"/>
              </a:ext>
            </a:extLst>
          </p:cNvPr>
          <p:cNvSpPr/>
          <p:nvPr/>
        </p:nvSpPr>
        <p:spPr>
          <a:xfrm>
            <a:off x="614399" y="840377"/>
            <a:ext cx="7560000" cy="43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894403" y="840377"/>
            <a:ext cx="7560000" cy="43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84775"/>
          </a:xfrm>
          <a:prstGeom prst="rect">
            <a:avLst/>
          </a:prstGeom>
          <a:noFill/>
        </p:spPr>
        <p:txBody>
          <a:bodyPr wrap="square" rtlCol="0">
            <a:spAutoFit/>
          </a:bodyPr>
          <a:lstStyle/>
          <a:p>
            <a:pPr algn="ctr"/>
            <a:r>
              <a:rPr lang="de-CH" sz="3200" dirty="0">
                <a:latin typeface="Helvetica" panose="020B0604020202020204" pitchFamily="34" charset="0"/>
                <a:cs typeface="Helvetica" panose="020B0604020202020204" pitchFamily="34" charset="0"/>
              </a:rPr>
              <a:t>El Niño</a:t>
            </a:r>
            <a:endParaRPr lang="en-GB" sz="32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894404" y="255601"/>
            <a:ext cx="7559999" cy="584775"/>
          </a:xfrm>
          <a:prstGeom prst="rect">
            <a:avLst/>
          </a:prstGeom>
          <a:noFill/>
        </p:spPr>
        <p:txBody>
          <a:bodyPr wrap="square" rtlCol="0">
            <a:spAutoFit/>
          </a:bodyPr>
          <a:lstStyle/>
          <a:p>
            <a:pPr algn="ctr"/>
            <a:r>
              <a:rPr lang="de-CH" sz="3200" dirty="0">
                <a:latin typeface="Helvetica" panose="020B0604020202020204" pitchFamily="34" charset="0"/>
                <a:cs typeface="Helvetica" panose="020B0604020202020204" pitchFamily="34" charset="0"/>
              </a:rPr>
              <a:t>La Niña</a:t>
            </a:r>
            <a:endParaRPr lang="en-GB" sz="32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254401" y="378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534414" y="378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822845" y="1090782"/>
            <a:ext cx="1991555" cy="369332"/>
          </a:xfrm>
          <a:prstGeom prst="rect">
            <a:avLst/>
          </a:prstGeom>
          <a:noFill/>
        </p:spPr>
        <p:txBody>
          <a:bodyPr wrap="square" rtlCol="0">
            <a:spAutoFit/>
          </a:bodyPr>
          <a:lstStyle/>
          <a:p>
            <a:pPr algn="ctr"/>
            <a:r>
              <a:rPr lang="de-CH" dirty="0">
                <a:latin typeface="Helvetica" panose="020B0604020202020204" pitchFamily="34" charset="0"/>
                <a:cs typeface="Helvetica" panose="020B0604020202020204" pitchFamily="34" charset="0"/>
              </a:rPr>
              <a:t>Weaker ASL</a:t>
            </a:r>
            <a:endParaRPr lang="en-GB" dirty="0">
              <a:latin typeface="Helvetica" panose="020B0604020202020204" pitchFamily="34" charset="0"/>
              <a:cs typeface="Helvetica" panose="020B0604020202020204" pitchFamily="34" charset="0"/>
            </a:endParaRPr>
          </a:p>
        </p:txBody>
      </p:sp>
      <p:sp>
        <p:nvSpPr>
          <p:cNvPr id="33" name="Rectangle 32">
            <a:extLst>
              <a:ext uri="{FF2B5EF4-FFF2-40B4-BE49-F238E27FC236}">
                <a16:creationId xmlns:a16="http://schemas.microsoft.com/office/drawing/2014/main" id="{8DC2C7BA-1474-4FA4-FA31-8335E1D57224}"/>
              </a:ext>
            </a:extLst>
          </p:cNvPr>
          <p:cNvSpPr/>
          <p:nvPr/>
        </p:nvSpPr>
        <p:spPr>
          <a:xfrm>
            <a:off x="3141102" y="2946084"/>
            <a:ext cx="449984"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638017" y="2944649"/>
            <a:ext cx="567100"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4233265" y="2944648"/>
            <a:ext cx="173017"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450945" y="2942933"/>
            <a:ext cx="532093"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3129424" y="2590710"/>
            <a:ext cx="2049266"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Less sea ice</a:t>
            </a:r>
            <a:endParaRPr lang="en-GB"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029472" y="3439039"/>
            <a:ext cx="2049266" cy="646331"/>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warm CDW on the shelf</a:t>
            </a:r>
            <a:endParaRPr lang="en-GB" dirty="0">
              <a:latin typeface="Helvetica" panose="020B0604020202020204" pitchFamily="34" charset="0"/>
              <a:cs typeface="Helvetica" panose="020B0604020202020204" pitchFamily="34" charset="0"/>
            </a:endParaRPr>
          </a:p>
        </p:txBody>
      </p:sp>
      <p:cxnSp>
        <p:nvCxnSpPr>
          <p:cNvPr id="54" name="Straight Arrow Connector 53">
            <a:extLst>
              <a:ext uri="{FF2B5EF4-FFF2-40B4-BE49-F238E27FC236}">
                <a16:creationId xmlns:a16="http://schemas.microsoft.com/office/drawing/2014/main" id="{7828E717-E9A2-7E8A-93B2-1BBF5E2EA3CB}"/>
              </a:ext>
            </a:extLst>
          </p:cNvPr>
          <p:cNvCxnSpPr>
            <a:cxnSpLocks/>
          </p:cNvCxnSpPr>
          <p:nvPr/>
        </p:nvCxnSpPr>
        <p:spPr>
          <a:xfrm>
            <a:off x="5989815" y="3171359"/>
            <a:ext cx="1014585" cy="1028"/>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D840B36-31C1-CEE0-F116-7D18FB9CADAD}"/>
              </a:ext>
            </a:extLst>
          </p:cNvPr>
          <p:cNvSpPr txBox="1"/>
          <p:nvPr/>
        </p:nvSpPr>
        <p:spPr>
          <a:xfrm>
            <a:off x="5888064" y="2390880"/>
            <a:ext cx="2286327" cy="646331"/>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More northward Ekman transport</a:t>
            </a:r>
            <a:endParaRPr lang="en-GB"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0" y="2478645"/>
            <a:ext cx="2340010" cy="374759"/>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rgbClr val="DBEA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369332"/>
          </a:xfrm>
          <a:prstGeom prst="rect">
            <a:avLst/>
          </a:prstGeom>
          <a:noFill/>
        </p:spPr>
        <p:txBody>
          <a:bodyPr wrap="square" rtlCol="0">
            <a:spAutoFit/>
          </a:bodyPr>
          <a:lstStyle/>
          <a:p>
            <a:pPr algn="r"/>
            <a:r>
              <a:rPr lang="de-CH" dirty="0">
                <a:latin typeface="Helvetica" panose="020B0604020202020204" pitchFamily="34" charset="0"/>
                <a:cs typeface="Helvetica" panose="020B0604020202020204" pitchFamily="34" charset="0"/>
              </a:rPr>
              <a:t>More s</a:t>
            </a:r>
            <a:r>
              <a:rPr lang="en-GB" dirty="0">
                <a:effectLst/>
                <a:latin typeface="Helvetica" panose="020B0604020202020204" pitchFamily="34" charset="0"/>
                <a:ea typeface="Calibri" panose="020F0502020204030204" pitchFamily="34" charset="0"/>
                <a:cs typeface="Helvetica" panose="020B0604020202020204" pitchFamily="34" charset="0"/>
              </a:rPr>
              <a:t>now</a:t>
            </a:r>
            <a:r>
              <a:rPr lang="en-GB" baseline="30000" dirty="0">
                <a:latin typeface="Helvetica" panose="020B0604020202020204" pitchFamily="34" charset="0"/>
                <a:ea typeface="Calibri" panose="020F0502020204030204" pitchFamily="34" charset="0"/>
                <a:cs typeface="Helvetica" panose="020B0604020202020204" pitchFamily="34" charset="0"/>
              </a:rPr>
              <a:t>1</a:t>
            </a:r>
            <a:endParaRPr lang="en-GB" dirty="0">
              <a:effectLst/>
              <a:latin typeface="Helvetica" panose="020B0604020202020204" pitchFamily="34" charset="0"/>
              <a:ea typeface="Calibri" panose="020F0502020204030204" pitchFamily="34" charset="0"/>
              <a:cs typeface="Helvetica" panose="020B0604020202020204" pitchFamily="34" charset="0"/>
            </a:endParaRPr>
          </a:p>
        </p:txBody>
      </p:sp>
      <p:pic>
        <p:nvPicPr>
          <p:cNvPr id="65" name="Picture 64" descr="A picture containing transport, wheel&#10;&#10;Description automatically generated">
            <a:extLst>
              <a:ext uri="{FF2B5EF4-FFF2-40B4-BE49-F238E27FC236}">
                <a16:creationId xmlns:a16="http://schemas.microsoft.com/office/drawing/2014/main" id="{6BC88D2F-A073-A2CE-94E1-A7542B3E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0" y="2029508"/>
            <a:ext cx="129551" cy="129551"/>
          </a:xfrm>
          <a:prstGeom prst="rect">
            <a:avLst/>
          </a:prstGeom>
        </p:spPr>
      </p:pic>
      <p:pic>
        <p:nvPicPr>
          <p:cNvPr id="67" name="Picture 66" descr="A picture containing transport, wheel&#10;&#10;Description automatically generated">
            <a:extLst>
              <a:ext uri="{FF2B5EF4-FFF2-40B4-BE49-F238E27FC236}">
                <a16:creationId xmlns:a16="http://schemas.microsoft.com/office/drawing/2014/main" id="{359F6C1A-37A9-E38B-6E3F-60617399A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185" y="2325984"/>
            <a:ext cx="129551" cy="129551"/>
          </a:xfrm>
          <a:prstGeom prst="rect">
            <a:avLst/>
          </a:prstGeom>
        </p:spPr>
      </p:pic>
      <p:pic>
        <p:nvPicPr>
          <p:cNvPr id="69" name="Picture 68" descr="A picture containing transport, wheel&#10;&#10;Description automatically generated">
            <a:extLst>
              <a:ext uri="{FF2B5EF4-FFF2-40B4-BE49-F238E27FC236}">
                <a16:creationId xmlns:a16="http://schemas.microsoft.com/office/drawing/2014/main" id="{E161EBBA-1D04-89E7-733B-A95ED961E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90" y="2285851"/>
            <a:ext cx="129551" cy="129551"/>
          </a:xfrm>
          <a:prstGeom prst="rect">
            <a:avLst/>
          </a:prstGeom>
        </p:spPr>
      </p:pic>
      <p:pic>
        <p:nvPicPr>
          <p:cNvPr id="71" name="Picture 70" descr="A picture containing transport, wheel&#10;&#10;Description automatically generated">
            <a:extLst>
              <a:ext uri="{FF2B5EF4-FFF2-40B4-BE49-F238E27FC236}">
                <a16:creationId xmlns:a16="http://schemas.microsoft.com/office/drawing/2014/main" id="{6C8FF4E4-8588-26E5-173D-71F5A59FD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921" y="2198323"/>
            <a:ext cx="129551" cy="129551"/>
          </a:xfrm>
          <a:prstGeom prst="rect">
            <a:avLst/>
          </a:prstGeom>
        </p:spPr>
      </p:pic>
      <p:sp>
        <p:nvSpPr>
          <p:cNvPr id="84" name="Right Triangle 13">
            <a:extLst>
              <a:ext uri="{FF2B5EF4-FFF2-40B4-BE49-F238E27FC236}">
                <a16:creationId xmlns:a16="http://schemas.microsoft.com/office/drawing/2014/main" id="{08E64F11-B748-3221-0161-6377B84A7364}"/>
              </a:ext>
            </a:extLst>
          </p:cNvPr>
          <p:cNvSpPr/>
          <p:nvPr/>
        </p:nvSpPr>
        <p:spPr>
          <a:xfrm>
            <a:off x="14616052" y="3960960"/>
            <a:ext cx="1838349" cy="1207490"/>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rgbClr val="FBD0B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1404128" y="2978148"/>
            <a:ext cx="861774"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2288772" y="2979050"/>
            <a:ext cx="1213764"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1409429" y="2590710"/>
            <a:ext cx="2049266"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More sea ice</a:t>
            </a:r>
            <a:endParaRPr lang="en-GB"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977870" y="4178552"/>
            <a:ext cx="1476531" cy="646331"/>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warm CDW off the shelf</a:t>
            </a:r>
            <a:endParaRPr lang="en-GB"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900011" y="2682543"/>
            <a:ext cx="2336911" cy="184396"/>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258027">
                <a:moveTo>
                  <a:pt x="0" y="0"/>
                </a:moveTo>
                <a:cubicBezTo>
                  <a:pt x="679232" y="14929"/>
                  <a:pt x="1138264" y="179149"/>
                  <a:pt x="1869748" y="167952"/>
                </a:cubicBezTo>
                <a:cubicBezTo>
                  <a:pt x="2150911" y="180560"/>
                  <a:pt x="2308908" y="185703"/>
                  <a:pt x="2340010" y="258027"/>
                </a:cubicBezTo>
                <a:cubicBezTo>
                  <a:pt x="1560007" y="207020"/>
                  <a:pt x="291078" y="215727"/>
                  <a:pt x="0" y="105005"/>
                </a:cubicBezTo>
                <a:lnTo>
                  <a:pt x="0" y="0"/>
                </a:lnTo>
                <a:close/>
              </a:path>
            </a:pathLst>
          </a:custGeom>
          <a:solidFill>
            <a:srgbClr val="DBEA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893463" y="2327874"/>
            <a:ext cx="2049266" cy="369332"/>
          </a:xfrm>
          <a:prstGeom prst="rect">
            <a:avLst/>
          </a:prstGeom>
          <a:noFill/>
        </p:spPr>
        <p:txBody>
          <a:bodyPr wrap="square" rtlCol="0">
            <a:spAutoFit/>
          </a:bodyPr>
          <a:lstStyle/>
          <a:p>
            <a:pPr algn="r"/>
            <a:r>
              <a:rPr lang="de-CH" dirty="0">
                <a:latin typeface="Helvetica" panose="020B0604020202020204" pitchFamily="34" charset="0"/>
                <a:cs typeface="Helvetica" panose="020B0604020202020204" pitchFamily="34" charset="0"/>
              </a:rPr>
              <a:t>Less s</a:t>
            </a:r>
            <a:r>
              <a:rPr lang="en-GB" sz="1800" dirty="0">
                <a:effectLst/>
                <a:latin typeface="Helvetica" panose="020B0604020202020204" pitchFamily="34" charset="0"/>
                <a:ea typeface="Calibri" panose="020F0502020204030204" pitchFamily="34" charset="0"/>
                <a:cs typeface="Helvetica" panose="020B0604020202020204" pitchFamily="34" charset="0"/>
              </a:rPr>
              <a:t>now</a:t>
            </a:r>
            <a:r>
              <a:rPr lang="en-GB" sz="1800" baseline="30000" dirty="0">
                <a:effectLst/>
                <a:latin typeface="Helvetica" panose="020B0604020202020204" pitchFamily="34" charset="0"/>
                <a:ea typeface="Calibri" panose="020F0502020204030204" pitchFamily="34" charset="0"/>
                <a:cs typeface="Helvetica" panose="020B0604020202020204" pitchFamily="34" charset="0"/>
              </a:rPr>
              <a:t>1</a:t>
            </a:r>
            <a:endParaRPr lang="en-GB" dirty="0">
              <a:latin typeface="Helvetica" panose="020B0604020202020204" pitchFamily="34" charset="0"/>
              <a:cs typeface="Helvetica" panose="020B0604020202020204" pitchFamily="34" charset="0"/>
            </a:endParaRPr>
          </a:p>
        </p:txBody>
      </p:sp>
      <p:pic>
        <p:nvPicPr>
          <p:cNvPr id="109" name="Picture 108" descr="A picture containing transport, wheel&#10;&#10;Description automatically generated">
            <a:extLst>
              <a:ext uri="{FF2B5EF4-FFF2-40B4-BE49-F238E27FC236}">
                <a16:creationId xmlns:a16="http://schemas.microsoft.com/office/drawing/2014/main" id="{B056EF63-A9D1-313F-7EAF-AB9ED5FAE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7162" y="2238214"/>
            <a:ext cx="129551" cy="129551"/>
          </a:xfrm>
          <a:prstGeom prst="rect">
            <a:avLst/>
          </a:prstGeom>
        </p:spPr>
      </p:pic>
      <p:pic>
        <p:nvPicPr>
          <p:cNvPr id="110" name="Picture 109" descr="A picture containing transport, wheel&#10;&#10;Description automatically generated">
            <a:extLst>
              <a:ext uri="{FF2B5EF4-FFF2-40B4-BE49-F238E27FC236}">
                <a16:creationId xmlns:a16="http://schemas.microsoft.com/office/drawing/2014/main" id="{AA3E8C93-3EEB-2FD8-1BA3-574322F50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9472" y="2160426"/>
            <a:ext cx="129551" cy="129551"/>
          </a:xfrm>
          <a:prstGeom prst="rect">
            <a:avLst/>
          </a:prstGeom>
        </p:spPr>
      </p:pic>
      <p:sp>
        <p:nvSpPr>
          <p:cNvPr id="120" name="TextBox 119">
            <a:extLst>
              <a:ext uri="{FF2B5EF4-FFF2-40B4-BE49-F238E27FC236}">
                <a16:creationId xmlns:a16="http://schemas.microsoft.com/office/drawing/2014/main" id="{3F1926AA-C653-0E74-B771-F5BCDCCB4CCE}"/>
              </a:ext>
            </a:extLst>
          </p:cNvPr>
          <p:cNvSpPr txBox="1"/>
          <p:nvPr/>
        </p:nvSpPr>
        <p:spPr>
          <a:xfrm>
            <a:off x="611914" y="5159657"/>
            <a:ext cx="2049266"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South</a:t>
            </a:r>
            <a:endParaRPr lang="en-GB"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5961766" y="5159657"/>
            <a:ext cx="2212625" cy="369332"/>
          </a:xfrm>
          <a:prstGeom prst="rect">
            <a:avLst/>
          </a:prstGeom>
          <a:noFill/>
        </p:spPr>
        <p:txBody>
          <a:bodyPr wrap="square" rtlCol="0">
            <a:spAutoFit/>
          </a:bodyPr>
          <a:lstStyle/>
          <a:p>
            <a:pPr algn="r"/>
            <a:r>
              <a:rPr lang="de-CH" dirty="0">
                <a:latin typeface="Helvetica" panose="020B0604020202020204" pitchFamily="34" charset="0"/>
                <a:cs typeface="Helvetica" panose="020B0604020202020204" pitchFamily="34" charset="0"/>
              </a:rPr>
              <a:t>North</a:t>
            </a:r>
            <a:endParaRPr lang="en-GB"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332716" y="1977364"/>
            <a:ext cx="903356" cy="234000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rgbClr val="DBEA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pic>
        <p:nvPicPr>
          <p:cNvPr id="3" name="Picture 2" descr="Map&#10;&#10;Description automatically generated with low confidence">
            <a:extLst>
              <a:ext uri="{FF2B5EF4-FFF2-40B4-BE49-F238E27FC236}">
                <a16:creationId xmlns:a16="http://schemas.microsoft.com/office/drawing/2014/main" id="{B3D58E16-0123-9525-0EE2-B258EE9BDEAA}"/>
              </a:ext>
            </a:extLst>
          </p:cNvPr>
          <p:cNvPicPr>
            <a:picLocks noChangeAspect="1"/>
          </p:cNvPicPr>
          <p:nvPr/>
        </p:nvPicPr>
        <p:blipFill rotWithShape="1">
          <a:blip r:embed="rId3">
            <a:extLst>
              <a:ext uri="{28A0092B-C50C-407E-A947-70E740481C1C}">
                <a14:useLocalDpi xmlns:a14="http://schemas.microsoft.com/office/drawing/2010/main" val="0"/>
              </a:ext>
            </a:extLst>
          </a:blip>
          <a:srcRect l="36883" t="30920" r="38982" b="66718"/>
          <a:stretch/>
        </p:blipFill>
        <p:spPr>
          <a:xfrm>
            <a:off x="2983490" y="6118191"/>
            <a:ext cx="11343544" cy="777035"/>
          </a:xfrm>
          <a:prstGeom prst="rect">
            <a:avLst/>
          </a:prstGeom>
        </p:spPr>
      </p:pic>
      <p:sp>
        <p:nvSpPr>
          <p:cNvPr id="16" name="TextBox 15">
            <a:extLst>
              <a:ext uri="{FF2B5EF4-FFF2-40B4-BE49-F238E27FC236}">
                <a16:creationId xmlns:a16="http://schemas.microsoft.com/office/drawing/2014/main" id="{4924E97F-2855-4BD4-2A12-3A1C3088AB4F}"/>
              </a:ext>
            </a:extLst>
          </p:cNvPr>
          <p:cNvSpPr txBox="1"/>
          <p:nvPr/>
        </p:nvSpPr>
        <p:spPr>
          <a:xfrm>
            <a:off x="685351" y="2829912"/>
            <a:ext cx="2286327"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Thinner ice shelves</a:t>
            </a:r>
            <a:r>
              <a:rPr lang="en-GB" baseline="30000" dirty="0">
                <a:latin typeface="Helvetica" panose="020B0604020202020204" pitchFamily="34" charset="0"/>
                <a:cs typeface="Helvetica" panose="020B0604020202020204" pitchFamily="34" charset="0"/>
              </a:rPr>
              <a:t>1</a:t>
            </a:r>
            <a:endParaRPr lang="en-GB" dirty="0">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Continental shelf</a:t>
            </a:r>
            <a:endParaRPr lang="en-GB"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546253" y="4777071"/>
            <a:ext cx="2003588" cy="369332"/>
          </a:xfrm>
          <a:prstGeom prst="rect">
            <a:avLst/>
          </a:prstGeom>
          <a:noFill/>
        </p:spPr>
        <p:txBody>
          <a:bodyPr wrap="square" rtlCol="0">
            <a:spAutoFit/>
          </a:bodyPr>
          <a:lstStyle/>
          <a:p>
            <a:pPr algn="r"/>
            <a:r>
              <a:rPr lang="de-CH" dirty="0">
                <a:latin typeface="Helvetica" panose="020B0604020202020204" pitchFamily="34" charset="0"/>
                <a:cs typeface="Helvetica" panose="020B0604020202020204" pitchFamily="34" charset="0"/>
              </a:rPr>
              <a:t>Shelf break</a:t>
            </a:r>
            <a:endParaRPr lang="en-GB"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3525406" y="2978148"/>
            <a:ext cx="188177"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Rectangle 19">
            <a:extLst>
              <a:ext uri="{FF2B5EF4-FFF2-40B4-BE49-F238E27FC236}">
                <a16:creationId xmlns:a16="http://schemas.microsoft.com/office/drawing/2014/main" id="{1EBC4227-69F7-53F3-CAF6-DE182CB7F530}"/>
              </a:ext>
            </a:extLst>
          </p:cNvPr>
          <p:cNvSpPr/>
          <p:nvPr/>
        </p:nvSpPr>
        <p:spPr>
          <a:xfrm>
            <a:off x="13756143" y="2978286"/>
            <a:ext cx="280524"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6489635" y="3459434"/>
            <a:ext cx="1446799"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shelf water</a:t>
            </a:r>
            <a:endParaRPr lang="en-GB" dirty="0">
              <a:latin typeface="Helvetica" panose="020B0604020202020204" pitchFamily="34" charset="0"/>
              <a:cs typeface="Helvetica" panose="020B0604020202020204" pitchFamily="34" charset="0"/>
            </a:endParaRPr>
          </a:p>
        </p:txBody>
      </p:sp>
      <p:cxnSp>
        <p:nvCxnSpPr>
          <p:cNvPr id="34" name="Straight Arrow Connector 33">
            <a:extLst>
              <a:ext uri="{FF2B5EF4-FFF2-40B4-BE49-F238E27FC236}">
                <a16:creationId xmlns:a16="http://schemas.microsoft.com/office/drawing/2014/main" id="{34C65237-28F6-D48F-B6F1-86328F634283}"/>
              </a:ext>
            </a:extLst>
          </p:cNvPr>
          <p:cNvCxnSpPr>
            <a:cxnSpLocks/>
          </p:cNvCxnSpPr>
          <p:nvPr/>
        </p:nvCxnSpPr>
        <p:spPr>
          <a:xfrm flipV="1">
            <a:off x="5989815" y="3102884"/>
            <a:ext cx="1329585" cy="1689"/>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a:off x="5989815" y="3298527"/>
            <a:ext cx="383987"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a:off x="5989815" y="3231741"/>
            <a:ext cx="701528"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14EB0D-9209-3D1C-2647-16405BD2B7AC}"/>
              </a:ext>
            </a:extLst>
          </p:cNvPr>
          <p:cNvCxnSpPr>
            <a:cxnSpLocks/>
          </p:cNvCxnSpPr>
          <p:nvPr/>
        </p:nvCxnSpPr>
        <p:spPr>
          <a:xfrm>
            <a:off x="5989815" y="3357388"/>
            <a:ext cx="101384"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4158241" y="2372524"/>
            <a:ext cx="2302677" cy="646331"/>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Less northward Ekman transport</a:t>
            </a:r>
            <a:endParaRPr lang="en-GB" dirty="0">
              <a:latin typeface="Helvetica" panose="020B0604020202020204" pitchFamily="34" charset="0"/>
              <a:cs typeface="Helvetica" panose="020B0604020202020204" pitchFamily="34" charset="0"/>
            </a:endParaRPr>
          </a:p>
        </p:txBody>
      </p:sp>
      <p:cxnSp>
        <p:nvCxnSpPr>
          <p:cNvPr id="111" name="Straight Arrow Connector 110">
            <a:extLst>
              <a:ext uri="{FF2B5EF4-FFF2-40B4-BE49-F238E27FC236}">
                <a16:creationId xmlns:a16="http://schemas.microsoft.com/office/drawing/2014/main" id="{4231FEF0-77D9-123F-D5CC-2C4A0E2A1F37}"/>
              </a:ext>
            </a:extLst>
          </p:cNvPr>
          <p:cNvCxnSpPr>
            <a:cxnSpLocks/>
          </p:cNvCxnSpPr>
          <p:nvPr/>
        </p:nvCxnSpPr>
        <p:spPr>
          <a:xfrm>
            <a:off x="14276342" y="3153003"/>
            <a:ext cx="383987"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6384A29D-0B74-C733-C92F-3F04A087637E}"/>
              </a:ext>
            </a:extLst>
          </p:cNvPr>
          <p:cNvCxnSpPr>
            <a:cxnSpLocks/>
          </p:cNvCxnSpPr>
          <p:nvPr/>
        </p:nvCxnSpPr>
        <p:spPr>
          <a:xfrm>
            <a:off x="14276342" y="3086217"/>
            <a:ext cx="701528"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FAD1F69-3709-6A48-B749-1E1112103EAD}"/>
              </a:ext>
            </a:extLst>
          </p:cNvPr>
          <p:cNvCxnSpPr>
            <a:cxnSpLocks/>
          </p:cNvCxnSpPr>
          <p:nvPr/>
        </p:nvCxnSpPr>
        <p:spPr>
          <a:xfrm>
            <a:off x="14276342" y="3211864"/>
            <a:ext cx="101384"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7" name="Right Triangle 13">
            <a:extLst>
              <a:ext uri="{FF2B5EF4-FFF2-40B4-BE49-F238E27FC236}">
                <a16:creationId xmlns:a16="http://schemas.microsoft.com/office/drawing/2014/main" id="{F29E6AAB-DEDC-6AF1-8D76-B76B984362DC}"/>
              </a:ext>
            </a:extLst>
          </p:cNvPr>
          <p:cNvSpPr/>
          <p:nvPr/>
        </p:nvSpPr>
        <p:spPr>
          <a:xfrm>
            <a:off x="8894521"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615051" y="1982728"/>
            <a:ext cx="903356" cy="234000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rgbClr val="DBEA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966626" y="2932705"/>
            <a:ext cx="2284750"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Thicker ice shelves</a:t>
            </a:r>
            <a:r>
              <a:rPr lang="en-GB" baseline="30000" dirty="0">
                <a:latin typeface="Helvetica" panose="020B0604020202020204" pitchFamily="34" charset="0"/>
                <a:cs typeface="Helvetica" panose="020B0604020202020204" pitchFamily="34" charset="0"/>
              </a:rPr>
              <a:t>1</a:t>
            </a:r>
            <a:endParaRPr lang="en-GB" dirty="0">
              <a:latin typeface="Helvetica" panose="020B0604020202020204" pitchFamily="34" charset="0"/>
              <a:cs typeface="Helvetica" panose="020B0604020202020204" pitchFamily="34" charset="0"/>
            </a:endParaRPr>
          </a:p>
        </p:txBody>
      </p:sp>
      <p:sp>
        <p:nvSpPr>
          <p:cNvPr id="22" name="Oval 21">
            <a:extLst>
              <a:ext uri="{FF2B5EF4-FFF2-40B4-BE49-F238E27FC236}">
                <a16:creationId xmlns:a16="http://schemas.microsoft.com/office/drawing/2014/main" id="{B13A0448-2D96-C036-4005-D6BBCB9EF546}"/>
              </a:ext>
            </a:extLst>
          </p:cNvPr>
          <p:cNvSpPr/>
          <p:nvPr/>
        </p:nvSpPr>
        <p:spPr>
          <a:xfrm>
            <a:off x="5624845" y="161645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3" name="Oval 22">
            <a:extLst>
              <a:ext uri="{FF2B5EF4-FFF2-40B4-BE49-F238E27FC236}">
                <a16:creationId xmlns:a16="http://schemas.microsoft.com/office/drawing/2014/main" id="{5B6CE7DB-36A8-CDA0-647C-99628750EE07}"/>
              </a:ext>
            </a:extLst>
          </p:cNvPr>
          <p:cNvSpPr/>
          <p:nvPr/>
        </p:nvSpPr>
        <p:spPr>
          <a:xfrm>
            <a:off x="7634400" y="1634463"/>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4" name="Oval 23">
            <a:extLst>
              <a:ext uri="{FF2B5EF4-FFF2-40B4-BE49-F238E27FC236}">
                <a16:creationId xmlns:a16="http://schemas.microsoft.com/office/drawing/2014/main" id="{12562AED-AC9C-6469-78A1-BE6DCD58B4B8}"/>
              </a:ext>
            </a:extLst>
          </p:cNvPr>
          <p:cNvSpPr/>
          <p:nvPr/>
        </p:nvSpPr>
        <p:spPr>
          <a:xfrm>
            <a:off x="5786845" y="1778457"/>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26" name="Straight Connector 25">
            <a:extLst>
              <a:ext uri="{FF2B5EF4-FFF2-40B4-BE49-F238E27FC236}">
                <a16:creationId xmlns:a16="http://schemas.microsoft.com/office/drawing/2014/main" id="{D3F7D250-576F-7A30-0127-299120462FFA}"/>
              </a:ext>
            </a:extLst>
          </p:cNvPr>
          <p:cNvCxnSpPr>
            <a:cxnSpLocks/>
            <a:stCxn id="23" idx="7"/>
            <a:endCxn id="23" idx="3"/>
          </p:cNvCxnSpPr>
          <p:nvPr/>
        </p:nvCxnSpPr>
        <p:spPr>
          <a:xfrm flipH="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7FD472-6D20-72F7-8BCA-5A83B5991FC9}"/>
              </a:ext>
            </a:extLst>
          </p:cNvPr>
          <p:cNvCxnSpPr>
            <a:cxnSpLocks/>
            <a:stCxn id="23" idx="5"/>
            <a:endCxn id="23" idx="1"/>
          </p:cNvCxnSpPr>
          <p:nvPr/>
        </p:nvCxnSpPr>
        <p:spPr>
          <a:xfrm flipH="1" flipV="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6E0FABD-4BCC-3856-4A83-384AF7BA5820}"/>
              </a:ext>
            </a:extLst>
          </p:cNvPr>
          <p:cNvSpPr txBox="1"/>
          <p:nvPr/>
        </p:nvSpPr>
        <p:spPr>
          <a:xfrm>
            <a:off x="14036667" y="1078686"/>
            <a:ext cx="2075743" cy="369332"/>
          </a:xfrm>
          <a:prstGeom prst="rect">
            <a:avLst/>
          </a:prstGeom>
          <a:noFill/>
        </p:spPr>
        <p:txBody>
          <a:bodyPr wrap="square" rtlCol="0">
            <a:spAutoFit/>
          </a:bodyPr>
          <a:lstStyle/>
          <a:p>
            <a:pPr algn="ctr"/>
            <a:r>
              <a:rPr lang="de-CH" dirty="0">
                <a:latin typeface="Helvetica" panose="020B0604020202020204" pitchFamily="34" charset="0"/>
                <a:cs typeface="Helvetica" panose="020B0604020202020204" pitchFamily="34" charset="0"/>
              </a:rPr>
              <a:t>Stronger ASL</a:t>
            </a:r>
            <a:endParaRPr lang="en-GB"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904855" y="1604361"/>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914410" y="162236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6076410" y="1784361"/>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501900" y="7259500"/>
            <a:ext cx="16065000" cy="2031325"/>
          </a:xfrm>
          <a:prstGeom prst="rect">
            <a:avLst/>
          </a:prstGeom>
          <a:noFill/>
        </p:spPr>
        <p:txBody>
          <a:bodyPr wrap="square">
            <a:spAutoFit/>
          </a:bodyPr>
          <a:lstStyle/>
          <a:p>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During El Niño, the Amundsen Sea Low (ASL) weakens, resulting in anomalous coastal westerlies that increase northward Ekman transport of surface water masses. As a result, warm Circumpolar Deep Water (CDW) is advected onto the continental shelf, and when in contact with ice shelves, can lead to basal melting and ice shelf mass loss. The subscript </a:t>
            </a:r>
            <a:r>
              <a:rPr lang="de-CH" sz="1800" baseline="30000" dirty="0">
                <a:effectLst/>
                <a:latin typeface="Helvetica" panose="020B0604020202020204" pitchFamily="34" charset="0"/>
                <a:ea typeface="Calibri" panose="020F0502020204030204" pitchFamily="34" charset="0"/>
                <a:cs typeface="Helvetica" panose="020B0604020202020204" pitchFamily="34" charset="0"/>
              </a:rPr>
              <a:t>1</a:t>
            </a:r>
            <a:r>
              <a:rPr lang="en-GB" dirty="0">
                <a:latin typeface="Helvetica" panose="020B0604020202020204" pitchFamily="34" charset="0"/>
                <a:cs typeface="Helvetica" panose="020B0604020202020204" pitchFamily="34" charset="0"/>
              </a:rPr>
              <a:t> denotes key results in Paolo et al. (2018), namely that El Niño increases the height of West Antarctic ice shelves (due increased snowfall, see Supporting Information Fig. SX) but decreases their mass (due to basal melting). El Niño also decreases sea ice volume in West Antarctica (Fig. 3). During La Niña, the ASL strengthens, coastal easterlies increase and less northward Ekman transport inhibits transport of CDW onto the continental shelf. La Niña also leads to less snowfall (Paolo et al., 20108, Supporting Information Fig. SX) and more sea ice (Fig. 3) in West Antarctica.</a:t>
            </a:r>
          </a:p>
        </p:txBody>
      </p:sp>
    </p:spTree>
    <p:extLst>
      <p:ext uri="{BB962C8B-B14F-4D97-AF65-F5344CB8AC3E}">
        <p14:creationId xmlns:p14="http://schemas.microsoft.com/office/powerpoint/2010/main" val="3551258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with medium confidence">
            <a:extLst>
              <a:ext uri="{FF2B5EF4-FFF2-40B4-BE49-F238E27FC236}">
                <a16:creationId xmlns:a16="http://schemas.microsoft.com/office/drawing/2014/main" id="{9E655840-A941-8BAF-825D-5A1B06D33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470" y="756673"/>
            <a:ext cx="11707859" cy="8087854"/>
          </a:xfrm>
          <a:prstGeom prst="rect">
            <a:avLst/>
          </a:prstGeom>
        </p:spPr>
      </p:pic>
    </p:spTree>
    <p:extLst>
      <p:ext uri="{BB962C8B-B14F-4D97-AF65-F5344CB8AC3E}">
        <p14:creationId xmlns:p14="http://schemas.microsoft.com/office/powerpoint/2010/main" val="22876674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2D0678-CE82-4F05-A835-B6AB319D2EB5}"/>
              </a:ext>
            </a:extLst>
          </p:cNvPr>
          <p:cNvSpPr txBox="1"/>
          <p:nvPr/>
        </p:nvSpPr>
        <p:spPr>
          <a:xfrm>
            <a:off x="1" y="4025004"/>
            <a:ext cx="17064335" cy="1514261"/>
          </a:xfrm>
          <a:prstGeom prst="rect">
            <a:avLst/>
          </a:prstGeom>
          <a:solidFill>
            <a:schemeClr val="accent1">
              <a:lumMod val="20000"/>
              <a:lumOff val="80000"/>
            </a:schemeClr>
          </a:solidFill>
        </p:spPr>
        <p:txBody>
          <a:bodyPr wrap="square" rtlCol="0">
            <a:spAutoFit/>
          </a:bodyPr>
          <a:lstStyle/>
          <a:p>
            <a:pPr algn="ctr"/>
            <a:r>
              <a:rPr lang="de-CH" sz="9240" dirty="0"/>
              <a:t>Before edits</a:t>
            </a:r>
            <a:endParaRPr lang="en-GB" sz="9240" dirty="0"/>
          </a:p>
        </p:txBody>
      </p:sp>
    </p:spTree>
    <p:extLst>
      <p:ext uri="{BB962C8B-B14F-4D97-AF65-F5344CB8AC3E}">
        <p14:creationId xmlns:p14="http://schemas.microsoft.com/office/powerpoint/2010/main" val="39191741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35445EA-D82F-53A7-9CA5-3A40F0D8B7DF}"/>
              </a:ext>
            </a:extLst>
          </p:cNvPr>
          <p:cNvSpPr/>
          <p:nvPr/>
        </p:nvSpPr>
        <p:spPr>
          <a:xfrm>
            <a:off x="8466111" y="833481"/>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9" name="Rectangle 28">
            <a:extLst>
              <a:ext uri="{FF2B5EF4-FFF2-40B4-BE49-F238E27FC236}">
                <a16:creationId xmlns:a16="http://schemas.microsoft.com/office/drawing/2014/main" id="{C853A199-43EB-7CE0-12DC-28556C94B70F}"/>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FEE44F8F-6767-E81E-2178-43DDA3043B2A}"/>
              </a:ext>
            </a:extLst>
          </p:cNvPr>
          <p:cNvSpPr/>
          <p:nvPr/>
        </p:nvSpPr>
        <p:spPr>
          <a:xfrm>
            <a:off x="8484563"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 event</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468081"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 event</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467140"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990713" y="1167696"/>
            <a:ext cx="2003687" cy="584775"/>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Weaker Amundsen</a:t>
            </a:r>
          </a:p>
          <a:p>
            <a:pPr algn="ctr"/>
            <a:r>
              <a:rPr lang="de-CH" sz="1600" dirty="0">
                <a:latin typeface="Helvetica" panose="020B0604020202020204" pitchFamily="34" charset="0"/>
                <a:cs typeface="Helvetica" panose="020B0604020202020204" pitchFamily="34" charset="0"/>
              </a:rPr>
              <a:t>Sea Low</a:t>
            </a:r>
            <a:endParaRPr lang="en-GB" sz="1600"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281986" y="2932225"/>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3874977" y="2932226"/>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091829" y="2932698"/>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2774400" y="2595600"/>
            <a:ext cx="2049266" cy="338554"/>
          </a:xfrm>
          <a:prstGeom prst="rect">
            <a:avLst/>
          </a:prstGeom>
          <a:noFill/>
        </p:spPr>
        <p:txBody>
          <a:bodyPr wrap="square" rtlCol="0">
            <a:spAutoFit/>
          </a:bodyPr>
          <a:lstStyle/>
          <a:p>
            <a:r>
              <a:rPr lang="de-CH" sz="1600" dirty="0">
                <a:latin typeface="Helvetica" panose="020B0604020202020204" pitchFamily="34" charset="0"/>
                <a:cs typeface="Helvetica" panose="020B0604020202020204" pitchFamily="34" charset="0"/>
              </a:rPr>
              <a:t>Less sea ice</a:t>
            </a:r>
            <a:endParaRPr lang="en-GB" sz="1600"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1625124" y="3497720"/>
            <a:ext cx="2635155" cy="584775"/>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Warm Circumpolar Deep Water on the shelf</a:t>
            </a:r>
            <a:endParaRPr lang="en-GB" sz="1600" dirty="0">
              <a:latin typeface="Helvetica" panose="020B0604020202020204" pitchFamily="34" charset="0"/>
              <a:cs typeface="Helvetica" panose="020B0604020202020204" pitchFamily="34" charset="0"/>
            </a:endParaRPr>
          </a:p>
        </p:txBody>
      </p:sp>
      <p:sp>
        <p:nvSpPr>
          <p:cNvPr id="58" name="TextBox 57">
            <a:extLst>
              <a:ext uri="{FF2B5EF4-FFF2-40B4-BE49-F238E27FC236}">
                <a16:creationId xmlns:a16="http://schemas.microsoft.com/office/drawing/2014/main" id="{7D840B36-31C1-CEE0-F116-7D18FB9CADAD}"/>
              </a:ext>
            </a:extLst>
          </p:cNvPr>
          <p:cNvSpPr txBox="1"/>
          <p:nvPr/>
        </p:nvSpPr>
        <p:spPr>
          <a:xfrm>
            <a:off x="4662326" y="2460600"/>
            <a:ext cx="1832027" cy="584775"/>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Less poleward </a:t>
            </a:r>
            <a:br>
              <a:rPr lang="de-CH" sz="1600" dirty="0">
                <a:latin typeface="Helvetica" panose="020B0604020202020204" pitchFamily="34" charset="0"/>
                <a:cs typeface="Helvetica" panose="020B0604020202020204" pitchFamily="34" charset="0"/>
              </a:rPr>
            </a:br>
            <a:r>
              <a:rPr lang="de-CH" sz="1600" dirty="0">
                <a:latin typeface="Helvetica" panose="020B0604020202020204" pitchFamily="34" charset="0"/>
                <a:cs typeface="Helvetica" panose="020B0604020202020204" pitchFamily="34" charset="0"/>
              </a:rPr>
              <a:t>Ekman transport</a:t>
            </a:r>
            <a:endParaRPr lang="en-GB" sz="1600"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1" y="2478645"/>
            <a:ext cx="2160726"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1240271" y="2260399"/>
            <a:ext cx="2049266" cy="338554"/>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More </a:t>
            </a:r>
            <a:r>
              <a:rPr lang="en-GB" sz="1600" dirty="0">
                <a:effectLst/>
                <a:latin typeface="Helvetica" panose="020B0604020202020204" pitchFamily="34" charset="0"/>
                <a:ea typeface="Calibri" panose="020F0502020204030204" pitchFamily="34" charset="0"/>
                <a:cs typeface="Helvetica" panose="020B0604020202020204" pitchFamily="34" charset="0"/>
              </a:rPr>
              <a:t>snowfall</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202763"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0630032" y="2973133"/>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1512584" y="2973133"/>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0626409" y="2640600"/>
            <a:ext cx="2049266" cy="338554"/>
          </a:xfrm>
          <a:prstGeom prst="rect">
            <a:avLst/>
          </a:prstGeom>
          <a:noFill/>
        </p:spPr>
        <p:txBody>
          <a:bodyPr wrap="square" rtlCol="0">
            <a:spAutoFit/>
          </a:bodyPr>
          <a:lstStyle/>
          <a:p>
            <a:r>
              <a:rPr lang="de-CH" sz="1600" dirty="0">
                <a:latin typeface="Helvetica" panose="020B0604020202020204" pitchFamily="34" charset="0"/>
                <a:cs typeface="Helvetica" panose="020B0604020202020204" pitchFamily="34" charset="0"/>
              </a:rPr>
              <a:t>More sea ice</a:t>
            </a:r>
            <a:endParaRPr lang="en-GB" sz="1600"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260024" y="4084815"/>
            <a:ext cx="1831832" cy="830997"/>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Warm Circum-polar Deep Water off the shelf</a:t>
            </a:r>
            <a:endParaRPr lang="en-GB" sz="1600"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477441" y="2516047"/>
            <a:ext cx="2146232"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526"/>
              <a:gd name="connsiteY0" fmla="*/ 0 h 258027"/>
              <a:gd name="connsiteX1" fmla="*/ 1869748 w 2342526"/>
              <a:gd name="connsiteY1" fmla="*/ 167952 h 258027"/>
              <a:gd name="connsiteX2" fmla="*/ 2342438 w 2342526"/>
              <a:gd name="connsiteY2" fmla="*/ 258027 h 258027"/>
              <a:gd name="connsiteX3" fmla="*/ 0 w 2342526"/>
              <a:gd name="connsiteY3" fmla="*/ 105005 h 258027"/>
              <a:gd name="connsiteX4" fmla="*/ 0 w 2342526"/>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526" h="258027">
                <a:moveTo>
                  <a:pt x="0" y="0"/>
                </a:moveTo>
                <a:cubicBezTo>
                  <a:pt x="679232" y="14929"/>
                  <a:pt x="1138264" y="179149"/>
                  <a:pt x="1869748" y="167952"/>
                </a:cubicBezTo>
                <a:cubicBezTo>
                  <a:pt x="2150911" y="180560"/>
                  <a:pt x="2347305" y="163154"/>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726623" y="2256550"/>
            <a:ext cx="2049266" cy="338554"/>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Less </a:t>
            </a:r>
            <a:r>
              <a:rPr lang="en-GB" sz="1600" dirty="0">
                <a:effectLst/>
                <a:latin typeface="Helvetica" panose="020B0604020202020204" pitchFamily="34" charset="0"/>
                <a:ea typeface="Calibri" panose="020F0502020204030204" pitchFamily="34" charset="0"/>
                <a:cs typeface="Helvetica" panose="020B0604020202020204" pitchFamily="34" charset="0"/>
              </a:rPr>
              <a:t>snowfall</a:t>
            </a:r>
            <a:endParaRPr lang="en-GB" sz="1600"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38554"/>
          </a:xfrm>
          <a:prstGeom prst="rect">
            <a:avLst/>
          </a:prstGeom>
          <a:noFill/>
        </p:spPr>
        <p:txBody>
          <a:bodyPr wrap="square" rtlCol="0">
            <a:spAutoFit/>
          </a:bodyPr>
          <a:lstStyle/>
          <a:p>
            <a:r>
              <a:rPr lang="de-CH" sz="1600" dirty="0">
                <a:latin typeface="Helvetica" panose="020B0604020202020204" pitchFamily="34" charset="0"/>
                <a:cs typeface="Helvetica" panose="020B0604020202020204" pitchFamily="34" charset="0"/>
              </a:rPr>
              <a:t>South</a:t>
            </a:r>
            <a:endParaRPr lang="en-GB" sz="16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38554"/>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North</a:t>
            </a:r>
            <a:endParaRPr lang="en-GB" sz="16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238042" y="2062689"/>
            <a:ext cx="903356" cy="2169360"/>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628893" y="2865600"/>
            <a:ext cx="1976236" cy="338554"/>
          </a:xfrm>
          <a:prstGeom prst="rect">
            <a:avLst/>
          </a:prstGeom>
          <a:noFill/>
        </p:spPr>
        <p:txBody>
          <a:bodyPr wrap="square" rtlCol="0">
            <a:spAutoFit/>
          </a:bodyPr>
          <a:lstStyle/>
          <a:p>
            <a:r>
              <a:rPr lang="de-CH" sz="1600" dirty="0">
                <a:solidFill>
                  <a:schemeClr val="bg1"/>
                </a:solidFill>
                <a:latin typeface="Helvetica" panose="020B0604020202020204" pitchFamily="34" charset="0"/>
                <a:cs typeface="Helvetica" panose="020B0604020202020204" pitchFamily="34" charset="0"/>
              </a:rPr>
              <a:t>Thinner ice shelves</a:t>
            </a:r>
            <a:endParaRPr lang="en-GB" sz="1600"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338554"/>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Continental shelf</a:t>
            </a:r>
            <a:endParaRPr lang="en-GB" sz="1600"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539400" y="4807057"/>
            <a:ext cx="2003588" cy="338554"/>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Shelf break</a:t>
            </a:r>
            <a:endParaRPr lang="en-GB" sz="1600"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2747126" y="2972141"/>
            <a:ext cx="188177"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6336793" y="3452080"/>
            <a:ext cx="1654960" cy="584775"/>
          </a:xfrm>
          <a:prstGeom prst="rect">
            <a:avLst/>
          </a:prstGeom>
          <a:noFill/>
        </p:spPr>
        <p:txBody>
          <a:bodyPr wrap="square" rtlCol="0">
            <a:spAutoFit/>
          </a:bodyPr>
          <a:lstStyle/>
          <a:p>
            <a:pPr algn="r"/>
            <a:r>
              <a:rPr lang="de-CH" sz="1600" dirty="0">
                <a:solidFill>
                  <a:schemeClr val="bg1"/>
                </a:solidFill>
                <a:latin typeface="Helvetica" panose="020B0604020202020204" pitchFamily="34" charset="0"/>
                <a:cs typeface="Helvetica" panose="020B0604020202020204" pitchFamily="34" charset="0"/>
              </a:rPr>
              <a:t>Cool Antarctic shelf water</a:t>
            </a:r>
            <a:endParaRPr lang="en-GB" sz="1600" dirty="0">
              <a:solidFill>
                <a:schemeClr val="bg1"/>
              </a:solidFill>
              <a:latin typeface="Helvetica" panose="020B0604020202020204" pitchFamily="34" charset="0"/>
              <a:cs typeface="Helvetica" panose="020B0604020202020204" pitchFamily="34" charset="0"/>
            </a:endParaRPr>
          </a:p>
        </p:txBody>
      </p: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flipH="1">
            <a:off x="5997154" y="3360778"/>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flipH="1">
            <a:off x="5679613" y="323504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2692041" y="2280600"/>
            <a:ext cx="1801248" cy="584775"/>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More poleward </a:t>
            </a:r>
            <a:br>
              <a:rPr lang="de-CH" sz="1600" dirty="0">
                <a:latin typeface="Helvetica" panose="020B0604020202020204" pitchFamily="34" charset="0"/>
                <a:cs typeface="Helvetica" panose="020B0604020202020204" pitchFamily="34" charset="0"/>
              </a:rPr>
            </a:br>
            <a:r>
              <a:rPr lang="de-CH" sz="1600" dirty="0">
                <a:latin typeface="Helvetica" panose="020B0604020202020204" pitchFamily="34" charset="0"/>
                <a:cs typeface="Helvetica" panose="020B0604020202020204" pitchFamily="34" charset="0"/>
              </a:rPr>
              <a:t>Ekman transport</a:t>
            </a:r>
            <a:endParaRPr lang="en-GB" sz="1600"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468198"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086843" y="2052636"/>
            <a:ext cx="929394" cy="2156984"/>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627334" y="2875354"/>
            <a:ext cx="2284750" cy="338554"/>
          </a:xfrm>
          <a:prstGeom prst="rect">
            <a:avLst/>
          </a:prstGeom>
          <a:noFill/>
        </p:spPr>
        <p:txBody>
          <a:bodyPr wrap="square" rtlCol="0">
            <a:spAutoFit/>
          </a:bodyPr>
          <a:lstStyle/>
          <a:p>
            <a:r>
              <a:rPr lang="de-CH" sz="1600" dirty="0">
                <a:solidFill>
                  <a:schemeClr val="bg1"/>
                </a:solidFill>
                <a:latin typeface="Helvetica" panose="020B0604020202020204" pitchFamily="34" charset="0"/>
                <a:cs typeface="Helvetica" panose="020B0604020202020204" pitchFamily="34" charset="0"/>
              </a:rPr>
              <a:t>Thicker ice shelves</a:t>
            </a:r>
            <a:endParaRPr lang="en-GB" sz="1600" dirty="0">
              <a:solidFill>
                <a:schemeClr val="bg1"/>
              </a:solidFill>
              <a:latin typeface="Helvetica" panose="020B0604020202020204" pitchFamily="34" charset="0"/>
              <a:cs typeface="Helvetica" panose="020B0604020202020204" pitchFamily="34" charset="0"/>
            </a:endParaRPr>
          </a:p>
        </p:txBody>
      </p:sp>
      <p:sp>
        <p:nvSpPr>
          <p:cNvPr id="43" name="TextBox 42">
            <a:extLst>
              <a:ext uri="{FF2B5EF4-FFF2-40B4-BE49-F238E27FC236}">
                <a16:creationId xmlns:a16="http://schemas.microsoft.com/office/drawing/2014/main" id="{16E0FABD-4BCC-3856-4A83-384AF7BA5820}"/>
              </a:ext>
            </a:extLst>
          </p:cNvPr>
          <p:cNvSpPr txBox="1"/>
          <p:nvPr/>
        </p:nvSpPr>
        <p:spPr>
          <a:xfrm>
            <a:off x="13844400" y="1155600"/>
            <a:ext cx="2003687" cy="584775"/>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Stronger Amundsen</a:t>
            </a:r>
          </a:p>
          <a:p>
            <a:pPr algn="ctr"/>
            <a:r>
              <a:rPr lang="de-CH" sz="1600" dirty="0">
                <a:latin typeface="Helvetica" panose="020B0604020202020204" pitchFamily="34" charset="0"/>
                <a:cs typeface="Helvetica" panose="020B0604020202020204" pitchFamily="34" charset="0"/>
              </a:rPr>
              <a:t>Sea Low</a:t>
            </a:r>
            <a:endParaRPr lang="en-GB" sz="1600"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788935" y="1648687"/>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440866" y="1654932"/>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5650087" y="1860460"/>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854836" y="1714588"/>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854836" y="1714588"/>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611914" y="6285600"/>
            <a:ext cx="15414197" cy="2862322"/>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Summary schematic of anomalous physical processes on the West Antarctic continental shelf during (a) El Niño and (b) La Niña events. </a:t>
            </a:r>
            <a:r>
              <a:rPr lang="en-GB" dirty="0">
                <a:latin typeface="Helvetica" panose="020B0604020202020204" pitchFamily="34" charset="0"/>
                <a:cs typeface="Helvetica" panose="020B0604020202020204" pitchFamily="34" charset="0"/>
              </a:rPr>
              <a:t>During El Niño, the Amundsen Sea Low (ASL) weakens, resulting in weaker coastal easterlies that decrease poleward Ekman transport of surface water masses. The two symbols </a:t>
            </a:r>
            <a:r>
              <a:rPr lang="en-GB" dirty="0"/>
              <a:t>⊙ </a:t>
            </a:r>
            <a:r>
              <a:rPr lang="en-GB" dirty="0">
                <a:latin typeface="Helvetica" panose="020B0604020202020204" pitchFamily="34" charset="0"/>
                <a:cs typeface="Helvetica" panose="020B0604020202020204" pitchFamily="34" charset="0"/>
              </a:rPr>
              <a:t>and </a:t>
            </a:r>
            <a:r>
              <a:rPr lang="en-GB" dirty="0">
                <a:effectLst/>
                <a:latin typeface="Courier New" panose="02070309020205020404" pitchFamily="49" charset="0"/>
              </a:rPr>
              <a:t>⊗ </a:t>
            </a:r>
            <a:r>
              <a:rPr lang="en-GB" dirty="0">
                <a:latin typeface="Helvetica" panose="020B0604020202020204" pitchFamily="34" charset="0"/>
                <a:cs typeface="Helvetica" panose="020B0604020202020204" pitchFamily="34" charset="0"/>
              </a:rPr>
              <a:t>show the reduction in the strength of the cyclonic (clockwise) circulation of the ASL. As a result, warm Circumpolar Deep Water (CDW) is advected onto the continental shelf, and when in contact with ice shelves, can lead to basal melting and ice shelf mass loss. El Niño events also increase the height of West Antarctic ice shelves (due to increased snowfall, Fig. S6g), decrease their mass (due to basal melting of high density ice (Paolo et al. 2018), reduce sea ice volume (Fig. S13c) and lower sea levels (Fig. S13e) on the West Antarctic continental shelf. During La Niña events, the ASL strengthens, coastal easterlies increase and increased poleward Ekman transport inhibits transport of CDW onto the continental shelf. La Niña events also lead to reduced snowfall (Fig. S7g), increased ice shelf mass (Paolo et al. 2018), more sea ice volume (Fig. S13d) and higher sea levels (Fig. S13f) on the West Antarctic continental shelf. The emperor penguins have been added for illustrative purposes. Ecological impacts on sea birds and other marine species have not been investigated here.</a:t>
            </a: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0245"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477438"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089127" y="2613206"/>
            <a:ext cx="190049" cy="333129"/>
          </a:xfrm>
          <a:prstGeom prst="rect">
            <a:avLst/>
          </a:prstGeom>
          <a:ln>
            <a:noFill/>
          </a:ln>
        </p:spPr>
      </p:pic>
      <p:sp>
        <p:nvSpPr>
          <p:cNvPr id="3" name="Rectangle 2">
            <a:extLst>
              <a:ext uri="{FF2B5EF4-FFF2-40B4-BE49-F238E27FC236}">
                <a16:creationId xmlns:a16="http://schemas.microsoft.com/office/drawing/2014/main" id="{A4BEB7C3-25BF-5F25-9758-15C2C0DEC388}"/>
              </a:ext>
            </a:extLst>
          </p:cNvPr>
          <p:cNvSpPr/>
          <p:nvPr/>
        </p:nvSpPr>
        <p:spPr>
          <a:xfrm>
            <a:off x="2774400" y="2932226"/>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399400" y="5243101"/>
            <a:ext cx="2049266" cy="338554"/>
          </a:xfrm>
          <a:prstGeom prst="rect">
            <a:avLst/>
          </a:prstGeom>
          <a:noFill/>
        </p:spPr>
        <p:txBody>
          <a:bodyPr wrap="square" rtlCol="0">
            <a:spAutoFit/>
          </a:bodyPr>
          <a:lstStyle/>
          <a:p>
            <a:r>
              <a:rPr lang="de-CH" sz="1600" dirty="0">
                <a:latin typeface="Helvetica" panose="020B0604020202020204" pitchFamily="34" charset="0"/>
                <a:cs typeface="Helvetica" panose="020B0604020202020204" pitchFamily="34" charset="0"/>
              </a:rPr>
              <a:t>South</a:t>
            </a:r>
            <a:endParaRPr lang="en-GB" sz="16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3899914" y="5243101"/>
            <a:ext cx="2212625" cy="338554"/>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North</a:t>
            </a:r>
            <a:endParaRPr lang="en-GB" sz="16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8718961" y="4361427"/>
            <a:ext cx="2049266" cy="338554"/>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Continental shelf</a:t>
            </a:r>
            <a:endParaRPr lang="en-GB" sz="1600"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424914" y="4797600"/>
            <a:ext cx="2003588" cy="338554"/>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Shelf break</a:t>
            </a:r>
            <a:endParaRPr lang="en-GB" sz="1600"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9944061" y="3580268"/>
            <a:ext cx="2631936" cy="338554"/>
          </a:xfrm>
          <a:prstGeom prst="rect">
            <a:avLst/>
          </a:prstGeom>
          <a:noFill/>
        </p:spPr>
        <p:txBody>
          <a:bodyPr wrap="square" rtlCol="0">
            <a:spAutoFit/>
          </a:bodyPr>
          <a:lstStyle/>
          <a:p>
            <a:pPr algn="ctr"/>
            <a:r>
              <a:rPr lang="de-CH" sz="1600" dirty="0">
                <a:solidFill>
                  <a:schemeClr val="bg1"/>
                </a:solidFill>
                <a:latin typeface="Helvetica" panose="020B0604020202020204" pitchFamily="34" charset="0"/>
                <a:cs typeface="Helvetica" panose="020B0604020202020204" pitchFamily="34" charset="0"/>
              </a:rPr>
              <a:t>Cool Antarctic shelf water</a:t>
            </a:r>
            <a:endParaRPr lang="en-GB" sz="1600" dirty="0">
              <a:solidFill>
                <a:schemeClr val="bg1"/>
              </a:solidFill>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a:p>
        </p:txBody>
      </p:sp>
      <p:cxnSp>
        <p:nvCxnSpPr>
          <p:cNvPr id="72" name="Straight Arrow Connector 71">
            <a:extLst>
              <a:ext uri="{FF2B5EF4-FFF2-40B4-BE49-F238E27FC236}">
                <a16:creationId xmlns:a16="http://schemas.microsoft.com/office/drawing/2014/main" id="{B37A56C9-47B0-0F3F-63D6-8564DDD60AB8}"/>
              </a:ext>
            </a:extLst>
          </p:cNvPr>
          <p:cNvCxnSpPr>
            <a:cxnSpLocks/>
          </p:cNvCxnSpPr>
          <p:nvPr/>
        </p:nvCxnSpPr>
        <p:spPr>
          <a:xfrm flipH="1">
            <a:off x="13354922" y="3360483"/>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7FAF57-BFAF-8B11-DC63-6D0BB6AC42D2}"/>
              </a:ext>
            </a:extLst>
          </p:cNvPr>
          <p:cNvCxnSpPr>
            <a:cxnSpLocks/>
          </p:cNvCxnSpPr>
          <p:nvPr/>
        </p:nvCxnSpPr>
        <p:spPr>
          <a:xfrm flipH="1" flipV="1">
            <a:off x="13039922" y="3227454"/>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198C8B4-523A-AE83-46FA-AB2377EC29ED}"/>
              </a:ext>
            </a:extLst>
          </p:cNvPr>
          <p:cNvCxnSpPr>
            <a:cxnSpLocks/>
          </p:cNvCxnSpPr>
          <p:nvPr/>
        </p:nvCxnSpPr>
        <p:spPr>
          <a:xfrm flipH="1">
            <a:off x="13985520" y="3632454"/>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6DFB378-DADC-F858-A7ED-8F8138A38E60}"/>
              </a:ext>
            </a:extLst>
          </p:cNvPr>
          <p:cNvCxnSpPr>
            <a:cxnSpLocks/>
          </p:cNvCxnSpPr>
          <p:nvPr/>
        </p:nvCxnSpPr>
        <p:spPr>
          <a:xfrm flipH="1">
            <a:off x="13667979" y="348705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D8F413CD-6CA0-72EE-AF5B-6E588B25DB2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917723" y="3467336"/>
            <a:ext cx="425604" cy="248269"/>
          </a:xfrm>
          <a:prstGeom prst="rect">
            <a:avLst/>
          </a:prstGeom>
        </p:spPr>
      </p:pic>
      <p:sp>
        <p:nvSpPr>
          <p:cNvPr id="2" name="Rectangle 1">
            <a:extLst>
              <a:ext uri="{FF2B5EF4-FFF2-40B4-BE49-F238E27FC236}">
                <a16:creationId xmlns:a16="http://schemas.microsoft.com/office/drawing/2014/main" id="{9E19FC5A-4477-7445-DA92-A2773457DB87}"/>
              </a:ext>
            </a:extLst>
          </p:cNvPr>
          <p:cNvSpPr/>
          <p:nvPr/>
        </p:nvSpPr>
        <p:spPr>
          <a:xfrm>
            <a:off x="12956081" y="2972230"/>
            <a:ext cx="75031"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78" name="Oval 77">
            <a:extLst>
              <a:ext uri="{FF2B5EF4-FFF2-40B4-BE49-F238E27FC236}">
                <a16:creationId xmlns:a16="http://schemas.microsoft.com/office/drawing/2014/main" id="{1BB2720B-1244-5657-16AA-071F9E486141}"/>
              </a:ext>
            </a:extLst>
          </p:cNvPr>
          <p:cNvSpPr/>
          <p:nvPr/>
        </p:nvSpPr>
        <p:spPr>
          <a:xfrm>
            <a:off x="6075343" y="1738036"/>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79" name="Oval 78">
            <a:extLst>
              <a:ext uri="{FF2B5EF4-FFF2-40B4-BE49-F238E27FC236}">
                <a16:creationId xmlns:a16="http://schemas.microsoft.com/office/drawing/2014/main" id="{C7931EF4-0737-7C22-059E-2A50EC1F4318}"/>
              </a:ext>
            </a:extLst>
          </p:cNvPr>
          <p:cNvSpPr/>
          <p:nvPr/>
        </p:nvSpPr>
        <p:spPr>
          <a:xfrm>
            <a:off x="7680053" y="1752142"/>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80" name="Oval 79">
            <a:extLst>
              <a:ext uri="{FF2B5EF4-FFF2-40B4-BE49-F238E27FC236}">
                <a16:creationId xmlns:a16="http://schemas.microsoft.com/office/drawing/2014/main" id="{8C513D58-84EA-D273-49B8-19CBBB6502AA}"/>
              </a:ext>
            </a:extLst>
          </p:cNvPr>
          <p:cNvSpPr/>
          <p:nvPr/>
        </p:nvSpPr>
        <p:spPr>
          <a:xfrm>
            <a:off x="7795538" y="1865153"/>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cxnSp>
        <p:nvCxnSpPr>
          <p:cNvPr id="82" name="Straight Connector 81">
            <a:extLst>
              <a:ext uri="{FF2B5EF4-FFF2-40B4-BE49-F238E27FC236}">
                <a16:creationId xmlns:a16="http://schemas.microsoft.com/office/drawing/2014/main" id="{70F7AEEE-9BB7-1E71-173E-17E2E72365A0}"/>
              </a:ext>
            </a:extLst>
          </p:cNvPr>
          <p:cNvCxnSpPr>
            <a:cxnSpLocks/>
            <a:stCxn id="78" idx="7"/>
            <a:endCxn id="78" idx="3"/>
          </p:cNvCxnSpPr>
          <p:nvPr/>
        </p:nvCxnSpPr>
        <p:spPr>
          <a:xfrm flipH="1">
            <a:off x="6114884" y="1777577"/>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1E9D039-7E2D-F85E-A142-1CD88787B9C8}"/>
              </a:ext>
            </a:extLst>
          </p:cNvPr>
          <p:cNvCxnSpPr>
            <a:cxnSpLocks/>
            <a:stCxn id="78" idx="5"/>
            <a:endCxn id="78" idx="1"/>
          </p:cNvCxnSpPr>
          <p:nvPr/>
        </p:nvCxnSpPr>
        <p:spPr>
          <a:xfrm flipH="1" flipV="1">
            <a:off x="6114884" y="1777577"/>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34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466111" y="833481"/>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custGeom>
            <a:avLst/>
            <a:gdLst>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7455" h="2145079">
                <a:moveTo>
                  <a:pt x="0" y="0"/>
                </a:moveTo>
                <a:cubicBezTo>
                  <a:pt x="3502157" y="405454"/>
                  <a:pt x="5044970" y="0"/>
                  <a:pt x="7567455" y="0"/>
                </a:cubicBezTo>
                <a:lnTo>
                  <a:pt x="7567455" y="2145079"/>
                </a:lnTo>
                <a:lnTo>
                  <a:pt x="0" y="2145079"/>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28" name="Rectangle 127">
            <a:extLst>
              <a:ext uri="{FF2B5EF4-FFF2-40B4-BE49-F238E27FC236}">
                <a16:creationId xmlns:a16="http://schemas.microsoft.com/office/drawing/2014/main" id="{D68043CF-DB5D-8998-40AD-E1EAEC6C0F57}"/>
              </a:ext>
            </a:extLst>
          </p:cNvPr>
          <p:cNvSpPr/>
          <p:nvPr/>
        </p:nvSpPr>
        <p:spPr>
          <a:xfrm>
            <a:off x="8484563" y="2877916"/>
            <a:ext cx="7547907" cy="2278328"/>
          </a:xfrm>
          <a:custGeom>
            <a:avLst/>
            <a:gdLst>
              <a:gd name="connsiteX0" fmla="*/ 0 w 7547907"/>
              <a:gd name="connsiteY0" fmla="*/ 0 h 2116696"/>
              <a:gd name="connsiteX1" fmla="*/ 7547907 w 7547907"/>
              <a:gd name="connsiteY1" fmla="*/ 0 h 2116696"/>
              <a:gd name="connsiteX2" fmla="*/ 7547907 w 7547907"/>
              <a:gd name="connsiteY2" fmla="*/ 2116696 h 2116696"/>
              <a:gd name="connsiteX3" fmla="*/ 0 w 7547907"/>
              <a:gd name="connsiteY3" fmla="*/ 2116696 h 2116696"/>
              <a:gd name="connsiteX4" fmla="*/ 0 w 7547907"/>
              <a:gd name="connsiteY4" fmla="*/ 0 h 2116696"/>
              <a:gd name="connsiteX0" fmla="*/ 0 w 7547907"/>
              <a:gd name="connsiteY0" fmla="*/ 182880 h 2299576"/>
              <a:gd name="connsiteX1" fmla="*/ 7547907 w 7547907"/>
              <a:gd name="connsiteY1" fmla="*/ 182880 h 2299576"/>
              <a:gd name="connsiteX2" fmla="*/ 7547907 w 7547907"/>
              <a:gd name="connsiteY2" fmla="*/ 2299576 h 2299576"/>
              <a:gd name="connsiteX3" fmla="*/ 0 w 7547907"/>
              <a:gd name="connsiteY3" fmla="*/ 2299576 h 2299576"/>
              <a:gd name="connsiteX4" fmla="*/ 0 w 7547907"/>
              <a:gd name="connsiteY4" fmla="*/ 182880 h 2299576"/>
              <a:gd name="connsiteX0" fmla="*/ 0 w 7547907"/>
              <a:gd name="connsiteY0" fmla="*/ 172635 h 2289331"/>
              <a:gd name="connsiteX1" fmla="*/ 7547907 w 7547907"/>
              <a:gd name="connsiteY1" fmla="*/ 172635 h 2289331"/>
              <a:gd name="connsiteX2" fmla="*/ 7547907 w 7547907"/>
              <a:gd name="connsiteY2" fmla="*/ 2289331 h 2289331"/>
              <a:gd name="connsiteX3" fmla="*/ 0 w 7547907"/>
              <a:gd name="connsiteY3" fmla="*/ 2289331 h 2289331"/>
              <a:gd name="connsiteX4" fmla="*/ 0 w 7547907"/>
              <a:gd name="connsiteY4" fmla="*/ 172635 h 2289331"/>
              <a:gd name="connsiteX0" fmla="*/ 0 w 7547907"/>
              <a:gd name="connsiteY0" fmla="*/ 126915 h 2243611"/>
              <a:gd name="connsiteX1" fmla="*/ 7547907 w 7547907"/>
              <a:gd name="connsiteY1" fmla="*/ 126915 h 2243611"/>
              <a:gd name="connsiteX2" fmla="*/ 7547907 w 7547907"/>
              <a:gd name="connsiteY2" fmla="*/ 2243611 h 2243611"/>
              <a:gd name="connsiteX3" fmla="*/ 0 w 7547907"/>
              <a:gd name="connsiteY3" fmla="*/ 2243611 h 2243611"/>
              <a:gd name="connsiteX4" fmla="*/ 0 w 7547907"/>
              <a:gd name="connsiteY4" fmla="*/ 126915 h 2243611"/>
              <a:gd name="connsiteX0" fmla="*/ 0 w 7547907"/>
              <a:gd name="connsiteY0" fmla="*/ 161632 h 2278328"/>
              <a:gd name="connsiteX1" fmla="*/ 7547907 w 7547907"/>
              <a:gd name="connsiteY1" fmla="*/ 161632 h 2278328"/>
              <a:gd name="connsiteX2" fmla="*/ 7547907 w 7547907"/>
              <a:gd name="connsiteY2" fmla="*/ 2278328 h 2278328"/>
              <a:gd name="connsiteX3" fmla="*/ 0 w 7547907"/>
              <a:gd name="connsiteY3" fmla="*/ 2278328 h 2278328"/>
              <a:gd name="connsiteX4" fmla="*/ 0 w 7547907"/>
              <a:gd name="connsiteY4" fmla="*/ 161632 h 227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7907" h="2278328">
                <a:moveTo>
                  <a:pt x="0" y="161632"/>
                </a:moveTo>
                <a:cubicBezTo>
                  <a:pt x="4099756" y="-202040"/>
                  <a:pt x="5031938" y="161632"/>
                  <a:pt x="7547907" y="161632"/>
                </a:cubicBezTo>
                <a:lnTo>
                  <a:pt x="7547907" y="2278328"/>
                </a:lnTo>
                <a:lnTo>
                  <a:pt x="0" y="2278328"/>
                </a:lnTo>
                <a:lnTo>
                  <a:pt x="0" y="16163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 event</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468081"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 event</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467140"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990713" y="1376919"/>
            <a:ext cx="2003687" cy="523220"/>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Weaker Amundsen</a:t>
            </a:r>
          </a:p>
          <a:p>
            <a:pPr algn="ctr"/>
            <a:r>
              <a:rPr lang="de-CH" sz="1400" b="1" dirty="0">
                <a:latin typeface="Helvetica" panose="020B0604020202020204" pitchFamily="34" charset="0"/>
                <a:cs typeface="Helvetica" panose="020B0604020202020204" pitchFamily="34" charset="0"/>
              </a:rPr>
              <a:t>Sea Low</a:t>
            </a:r>
            <a:endParaRPr lang="en-GB" sz="1400" b="1"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281986" y="3112225"/>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3874977" y="3112226"/>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091829" y="3112698"/>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2774400" y="2773671"/>
            <a:ext cx="2049266" cy="307777"/>
          </a:xfrm>
          <a:prstGeom prst="rect">
            <a:avLst/>
          </a:prstGeom>
          <a:noFill/>
        </p:spPr>
        <p:txBody>
          <a:bodyPr wrap="square" rtlCol="0">
            <a:spAutoFit/>
          </a:bodyPr>
          <a:lstStyle/>
          <a:p>
            <a:r>
              <a:rPr lang="de-CH" sz="1400" b="1" dirty="0">
                <a:latin typeface="Helvetica" panose="020B0604020202020204" pitchFamily="34" charset="0"/>
                <a:cs typeface="Helvetica" panose="020B0604020202020204" pitchFamily="34" charset="0"/>
              </a:rPr>
              <a:t>Less sea ice</a:t>
            </a:r>
            <a:endParaRPr lang="en-GB" sz="14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1923796" y="3508032"/>
            <a:ext cx="2288805" cy="523220"/>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Warm Circumpolar Deep Water on the shelf</a:t>
            </a:r>
            <a:endParaRPr lang="en-GB" sz="1400" b="1" dirty="0">
              <a:latin typeface="Helvetica" panose="020B0604020202020204" pitchFamily="34" charset="0"/>
              <a:cs typeface="Helvetica" panose="020B0604020202020204" pitchFamily="34" charset="0"/>
            </a:endParaRPr>
          </a:p>
        </p:txBody>
      </p:sp>
      <p:sp>
        <p:nvSpPr>
          <p:cNvPr id="58" name="TextBox 57">
            <a:extLst>
              <a:ext uri="{FF2B5EF4-FFF2-40B4-BE49-F238E27FC236}">
                <a16:creationId xmlns:a16="http://schemas.microsoft.com/office/drawing/2014/main" id="{7D840B36-31C1-CEE0-F116-7D18FB9CADAD}"/>
              </a:ext>
            </a:extLst>
          </p:cNvPr>
          <p:cNvSpPr txBox="1"/>
          <p:nvPr/>
        </p:nvSpPr>
        <p:spPr>
          <a:xfrm>
            <a:off x="4662326" y="2538546"/>
            <a:ext cx="1832027" cy="523220"/>
          </a:xfrm>
          <a:prstGeom prst="rect">
            <a:avLst/>
          </a:prstGeom>
          <a:noFill/>
        </p:spPr>
        <p:txBody>
          <a:bodyPr wrap="square" rtlCol="0">
            <a:spAutoFit/>
          </a:bodyPr>
          <a:lstStyle/>
          <a:p>
            <a:pPr algn="r"/>
            <a:r>
              <a:rPr lang="de-CH" sz="1400" b="1" dirty="0">
                <a:latin typeface="Helvetica" panose="020B0604020202020204" pitchFamily="34" charset="0"/>
                <a:cs typeface="Helvetica" panose="020B0604020202020204" pitchFamily="34" charset="0"/>
              </a:rPr>
              <a:t>Less poleward </a:t>
            </a:r>
            <a:br>
              <a:rPr lang="de-CH" sz="1400" b="1" dirty="0">
                <a:latin typeface="Helvetica" panose="020B0604020202020204" pitchFamily="34" charset="0"/>
                <a:cs typeface="Helvetica" panose="020B0604020202020204" pitchFamily="34" charset="0"/>
              </a:rPr>
            </a:br>
            <a:r>
              <a:rPr lang="de-CH" sz="1400" b="1" dirty="0">
                <a:latin typeface="Helvetica" panose="020B0604020202020204" pitchFamily="34" charset="0"/>
                <a:cs typeface="Helvetica" panose="020B0604020202020204" pitchFamily="34" charset="0"/>
              </a:rPr>
              <a:t>Ekman transport</a:t>
            </a:r>
            <a:endParaRPr lang="en-GB" sz="14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1" y="2478645"/>
            <a:ext cx="2160726"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307777"/>
          </a:xfrm>
          <a:prstGeom prst="rect">
            <a:avLst/>
          </a:prstGeom>
          <a:noFill/>
        </p:spPr>
        <p:txBody>
          <a:bodyPr wrap="square" rtlCol="0">
            <a:spAutoFit/>
          </a:bodyPr>
          <a:lstStyle/>
          <a:p>
            <a:pPr algn="r"/>
            <a:r>
              <a:rPr lang="de-CH" sz="1400" b="1" dirty="0">
                <a:latin typeface="Helvetica" panose="020B0604020202020204" pitchFamily="34" charset="0"/>
                <a:cs typeface="Helvetica" panose="020B0604020202020204" pitchFamily="34" charset="0"/>
              </a:rPr>
              <a:t>More </a:t>
            </a:r>
            <a:r>
              <a:rPr lang="en-GB" sz="1400" b="1" dirty="0">
                <a:effectLst/>
                <a:latin typeface="Helvetica" panose="020B0604020202020204" pitchFamily="34" charset="0"/>
                <a:ea typeface="Calibri" panose="020F0502020204030204" pitchFamily="34" charset="0"/>
                <a:cs typeface="Helvetica" panose="020B0604020202020204" pitchFamily="34" charset="0"/>
              </a:rPr>
              <a:t>snowfall</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202763"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0630032" y="2838944"/>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1512584" y="2838944"/>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0626409" y="2474152"/>
            <a:ext cx="2049266" cy="307777"/>
          </a:xfrm>
          <a:prstGeom prst="rect">
            <a:avLst/>
          </a:prstGeom>
          <a:noFill/>
        </p:spPr>
        <p:txBody>
          <a:bodyPr wrap="square" rtlCol="0">
            <a:spAutoFit/>
          </a:bodyPr>
          <a:lstStyle/>
          <a:p>
            <a:r>
              <a:rPr lang="de-CH" sz="1400" b="1" dirty="0">
                <a:latin typeface="Helvetica" panose="020B0604020202020204" pitchFamily="34" charset="0"/>
                <a:cs typeface="Helvetica" panose="020B0604020202020204" pitchFamily="34" charset="0"/>
              </a:rPr>
              <a:t>More sea ice</a:t>
            </a:r>
            <a:endParaRPr lang="en-GB" sz="14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239465" y="4124083"/>
            <a:ext cx="1831832" cy="738664"/>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Warm Circumpolar Deep Water off the shelf</a:t>
            </a:r>
            <a:endParaRPr lang="en-GB" sz="14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477441" y="2516047"/>
            <a:ext cx="2146232"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526"/>
              <a:gd name="connsiteY0" fmla="*/ 0 h 258027"/>
              <a:gd name="connsiteX1" fmla="*/ 1869748 w 2342526"/>
              <a:gd name="connsiteY1" fmla="*/ 167952 h 258027"/>
              <a:gd name="connsiteX2" fmla="*/ 2342438 w 2342526"/>
              <a:gd name="connsiteY2" fmla="*/ 258027 h 258027"/>
              <a:gd name="connsiteX3" fmla="*/ 0 w 2342526"/>
              <a:gd name="connsiteY3" fmla="*/ 105005 h 258027"/>
              <a:gd name="connsiteX4" fmla="*/ 0 w 2342526"/>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526" h="258027">
                <a:moveTo>
                  <a:pt x="0" y="0"/>
                </a:moveTo>
                <a:cubicBezTo>
                  <a:pt x="679232" y="14929"/>
                  <a:pt x="1138264" y="179149"/>
                  <a:pt x="1869748" y="167952"/>
                </a:cubicBezTo>
                <a:cubicBezTo>
                  <a:pt x="2150911" y="180560"/>
                  <a:pt x="2347305" y="163154"/>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467140" y="2327874"/>
            <a:ext cx="2049266" cy="307777"/>
          </a:xfrm>
          <a:prstGeom prst="rect">
            <a:avLst/>
          </a:prstGeom>
          <a:noFill/>
        </p:spPr>
        <p:txBody>
          <a:bodyPr wrap="square" rtlCol="0">
            <a:spAutoFit/>
          </a:bodyPr>
          <a:lstStyle/>
          <a:p>
            <a:pPr algn="r"/>
            <a:r>
              <a:rPr lang="de-CH" sz="1400" b="1" dirty="0">
                <a:latin typeface="Helvetica" panose="020B0604020202020204" pitchFamily="34" charset="0"/>
                <a:cs typeface="Helvetica" panose="020B0604020202020204" pitchFamily="34" charset="0"/>
              </a:rPr>
              <a:t>Less </a:t>
            </a:r>
            <a:r>
              <a:rPr lang="en-GB" sz="1400" b="1" dirty="0">
                <a:effectLst/>
                <a:latin typeface="Helvetica" panose="020B0604020202020204" pitchFamily="34" charset="0"/>
                <a:ea typeface="Calibri" panose="020F0502020204030204" pitchFamily="34" charset="0"/>
                <a:cs typeface="Helvetica" panose="020B0604020202020204" pitchFamily="34" charset="0"/>
              </a:rPr>
              <a:t>snowfall</a:t>
            </a:r>
            <a:endParaRPr lang="en-GB" sz="14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238042" y="2062689"/>
            <a:ext cx="903356" cy="2169360"/>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628893" y="2877292"/>
            <a:ext cx="2286327" cy="307777"/>
          </a:xfrm>
          <a:prstGeom prst="rect">
            <a:avLst/>
          </a:prstGeom>
          <a:noFill/>
        </p:spPr>
        <p:txBody>
          <a:bodyPr wrap="square" rtlCol="0">
            <a:spAutoFit/>
          </a:bodyPr>
          <a:lstStyle/>
          <a:p>
            <a:r>
              <a:rPr lang="de-CH" sz="1400" b="1" dirty="0">
                <a:solidFill>
                  <a:schemeClr val="bg1"/>
                </a:solidFill>
                <a:latin typeface="Helvetica" panose="020B0604020202020204" pitchFamily="34" charset="0"/>
                <a:cs typeface="Helvetica" panose="020B0604020202020204" pitchFamily="34" charset="0"/>
              </a:rPr>
              <a:t>Thinner ice shelves</a:t>
            </a:r>
            <a:endParaRPr lang="en-GB" sz="14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307777"/>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Continental shelf</a:t>
            </a:r>
            <a:endParaRPr lang="en-GB" sz="14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307777"/>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Shelf break</a:t>
            </a:r>
            <a:endParaRPr lang="en-GB" sz="14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2747126" y="2837952"/>
            <a:ext cx="188177"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6586328" y="3515865"/>
            <a:ext cx="1654960" cy="523220"/>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Cool Antarctic shelf water</a:t>
            </a:r>
            <a:endParaRPr lang="en-GB" sz="1400" b="1" dirty="0">
              <a:latin typeface="Helvetica" panose="020B0604020202020204" pitchFamily="34" charset="0"/>
              <a:cs typeface="Helvetica" panose="020B0604020202020204" pitchFamily="34" charset="0"/>
            </a:endParaRPr>
          </a:p>
        </p:txBody>
      </p: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flipH="1">
            <a:off x="5997154" y="3360778"/>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flipH="1">
            <a:off x="5679613" y="323504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2692041" y="2325600"/>
            <a:ext cx="1801248" cy="523220"/>
          </a:xfrm>
          <a:prstGeom prst="rect">
            <a:avLst/>
          </a:prstGeom>
          <a:noFill/>
        </p:spPr>
        <p:txBody>
          <a:bodyPr wrap="square" rtlCol="0">
            <a:spAutoFit/>
          </a:bodyPr>
          <a:lstStyle/>
          <a:p>
            <a:pPr algn="r"/>
            <a:r>
              <a:rPr lang="de-CH" sz="1400" b="1" dirty="0">
                <a:latin typeface="Helvetica" panose="020B0604020202020204" pitchFamily="34" charset="0"/>
                <a:cs typeface="Helvetica" panose="020B0604020202020204" pitchFamily="34" charset="0"/>
              </a:rPr>
              <a:t>More poleward </a:t>
            </a:r>
            <a:br>
              <a:rPr lang="de-CH" sz="1400" b="1" dirty="0">
                <a:latin typeface="Helvetica" panose="020B0604020202020204" pitchFamily="34" charset="0"/>
                <a:cs typeface="Helvetica" panose="020B0604020202020204" pitchFamily="34" charset="0"/>
              </a:rPr>
            </a:br>
            <a:r>
              <a:rPr lang="de-CH" sz="1400" b="1" dirty="0">
                <a:latin typeface="Helvetica" panose="020B0604020202020204" pitchFamily="34" charset="0"/>
                <a:cs typeface="Helvetica" panose="020B0604020202020204" pitchFamily="34" charset="0"/>
              </a:rPr>
              <a:t>Ekman transport</a:t>
            </a:r>
            <a:endParaRPr lang="en-GB" sz="14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468198"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086843" y="2052636"/>
            <a:ext cx="929394" cy="2156984"/>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627334" y="3006937"/>
            <a:ext cx="2284750" cy="307777"/>
          </a:xfrm>
          <a:prstGeom prst="rect">
            <a:avLst/>
          </a:prstGeom>
          <a:noFill/>
        </p:spPr>
        <p:txBody>
          <a:bodyPr wrap="square" rtlCol="0">
            <a:spAutoFit/>
          </a:bodyPr>
          <a:lstStyle/>
          <a:p>
            <a:r>
              <a:rPr lang="de-CH" sz="1400" b="1" dirty="0">
                <a:solidFill>
                  <a:schemeClr val="bg1"/>
                </a:solidFill>
                <a:latin typeface="Helvetica" panose="020B0604020202020204" pitchFamily="34" charset="0"/>
                <a:cs typeface="Helvetica" panose="020B0604020202020204" pitchFamily="34" charset="0"/>
              </a:rPr>
              <a:t>Thicker ice shelves</a:t>
            </a:r>
            <a:endParaRPr lang="en-GB" sz="1400" b="1" dirty="0">
              <a:solidFill>
                <a:schemeClr val="bg1"/>
              </a:solidFill>
              <a:latin typeface="Helvetica" panose="020B0604020202020204" pitchFamily="34" charset="0"/>
              <a:cs typeface="Helvetica" panose="020B0604020202020204" pitchFamily="34" charset="0"/>
            </a:endParaRPr>
          </a:p>
        </p:txBody>
      </p:sp>
      <p:sp>
        <p:nvSpPr>
          <p:cNvPr id="43" name="TextBox 42">
            <a:extLst>
              <a:ext uri="{FF2B5EF4-FFF2-40B4-BE49-F238E27FC236}">
                <a16:creationId xmlns:a16="http://schemas.microsoft.com/office/drawing/2014/main" id="{16E0FABD-4BCC-3856-4A83-384AF7BA5820}"/>
              </a:ext>
            </a:extLst>
          </p:cNvPr>
          <p:cNvSpPr txBox="1"/>
          <p:nvPr/>
        </p:nvSpPr>
        <p:spPr>
          <a:xfrm>
            <a:off x="13844400" y="1364823"/>
            <a:ext cx="2003687" cy="523220"/>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Stronger Amundsen</a:t>
            </a:r>
          </a:p>
          <a:p>
            <a:pPr algn="ctr"/>
            <a:r>
              <a:rPr lang="de-CH" sz="1400" b="1" dirty="0">
                <a:latin typeface="Helvetica" panose="020B0604020202020204" pitchFamily="34" charset="0"/>
                <a:cs typeface="Helvetica" panose="020B0604020202020204" pitchFamily="34" charset="0"/>
              </a:rPr>
              <a:t>Sea Low</a:t>
            </a:r>
            <a:endParaRPr lang="en-GB" sz="14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788935" y="1857910"/>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440866" y="1864155"/>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5650087" y="2069683"/>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854836" y="1923811"/>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854836" y="1923811"/>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611914" y="6285600"/>
            <a:ext cx="15414197" cy="2862322"/>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Summary schematic of anomalous physical processes on the West Antarctic continental shelf during (a) El Niño and (b) La Niña events. </a:t>
            </a:r>
            <a:r>
              <a:rPr lang="en-GB" dirty="0">
                <a:latin typeface="Helvetica" panose="020B0604020202020204" pitchFamily="34" charset="0"/>
                <a:cs typeface="Helvetica" panose="020B0604020202020204" pitchFamily="34" charset="0"/>
              </a:rPr>
              <a:t>During El Niño, the Amundsen Sea Low (ASL) weakens, resulting in weaker coastal easterlies that decrease poleward Ekman transport of surface water masses. The two symbols </a:t>
            </a:r>
            <a:r>
              <a:rPr lang="en-GB" dirty="0"/>
              <a:t>⊙ </a:t>
            </a:r>
            <a:r>
              <a:rPr lang="en-GB" dirty="0">
                <a:latin typeface="Helvetica" panose="020B0604020202020204" pitchFamily="34" charset="0"/>
                <a:cs typeface="Helvetica" panose="020B0604020202020204" pitchFamily="34" charset="0"/>
              </a:rPr>
              <a:t>and </a:t>
            </a:r>
            <a:r>
              <a:rPr lang="en-GB" dirty="0">
                <a:effectLst/>
                <a:latin typeface="Courier New" panose="02070309020205020404" pitchFamily="49" charset="0"/>
              </a:rPr>
              <a:t>⊗ </a:t>
            </a:r>
            <a:r>
              <a:rPr lang="en-GB" dirty="0">
                <a:latin typeface="Helvetica" panose="020B0604020202020204" pitchFamily="34" charset="0"/>
                <a:cs typeface="Helvetica" panose="020B0604020202020204" pitchFamily="34" charset="0"/>
              </a:rPr>
              <a:t>show the reduction in the strength of the cyclonic (clockwise) circulation of the ASL. As a result, warm Circumpolar Deep Water (CDW) is advected onto the continental shelf, and when in contact with ice shelves, can lead to basal melting and ice shelf mass loss. El Niño events also increase the height of West Antarctic ice shelves (due to increased snowfall, Fig. S6g), decrease their mass (due to basal melting of high density ice (Paolo et al. 2018), reduce sea ice volume (Fig. S13c) and lower sea levels (Fig. S13e) on the West Antarctic continental shelf. During La Niña events, the ASL strengthens, coastal easterlies increase and increased poleward Ekman transport inhibits transport of CDW onto the continental shelf. La Niña events also lead to reduced snowfall (Fig. S7g), increased ice shelf mass (Paolo et al. 2018), more sea ice volume (Fig. S13d) and higher sea levels (Fig. S13f) on the West Antarctic continental shelf. The emperor penguins have been added for illustrative purposes. Ecological impacts on sea birds and other marine species have not been investigated here.</a:t>
            </a: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0245"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477438"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089127" y="2793206"/>
            <a:ext cx="190049" cy="333129"/>
          </a:xfrm>
          <a:prstGeom prst="rect">
            <a:avLst/>
          </a:prstGeom>
          <a:ln>
            <a:noFill/>
          </a:ln>
        </p:spPr>
      </p:pic>
      <p:sp>
        <p:nvSpPr>
          <p:cNvPr id="3" name="Rectangle 2">
            <a:extLst>
              <a:ext uri="{FF2B5EF4-FFF2-40B4-BE49-F238E27FC236}">
                <a16:creationId xmlns:a16="http://schemas.microsoft.com/office/drawing/2014/main" id="{A4BEB7C3-25BF-5F25-9758-15C2C0DEC388}"/>
              </a:ext>
            </a:extLst>
          </p:cNvPr>
          <p:cNvSpPr/>
          <p:nvPr/>
        </p:nvSpPr>
        <p:spPr>
          <a:xfrm>
            <a:off x="2774400" y="3112226"/>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399400" y="5243101"/>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3899914" y="5243101"/>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8718961" y="4361427"/>
            <a:ext cx="2049266" cy="307777"/>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Continental shelf</a:t>
            </a:r>
            <a:endParaRPr lang="en-GB" sz="1400" b="1"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334665" y="4797600"/>
            <a:ext cx="2003588" cy="307777"/>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Shelf break</a:t>
            </a:r>
            <a:endParaRPr lang="en-GB" sz="1400" b="1"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10082896" y="3517834"/>
            <a:ext cx="2063555" cy="523220"/>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Cool Antarctic shelf water</a:t>
            </a:r>
            <a:endParaRPr lang="en-GB" sz="1400" b="1" dirty="0">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400"/>
          </a:p>
        </p:txBody>
      </p:sp>
      <p:cxnSp>
        <p:nvCxnSpPr>
          <p:cNvPr id="72" name="Straight Arrow Connector 71">
            <a:extLst>
              <a:ext uri="{FF2B5EF4-FFF2-40B4-BE49-F238E27FC236}">
                <a16:creationId xmlns:a16="http://schemas.microsoft.com/office/drawing/2014/main" id="{B37A56C9-47B0-0F3F-63D6-8564DDD60AB8}"/>
              </a:ext>
            </a:extLst>
          </p:cNvPr>
          <p:cNvCxnSpPr>
            <a:cxnSpLocks/>
          </p:cNvCxnSpPr>
          <p:nvPr/>
        </p:nvCxnSpPr>
        <p:spPr>
          <a:xfrm flipH="1">
            <a:off x="13354922" y="3360483"/>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7FAF57-BFAF-8B11-DC63-6D0BB6AC42D2}"/>
              </a:ext>
            </a:extLst>
          </p:cNvPr>
          <p:cNvCxnSpPr>
            <a:cxnSpLocks/>
          </p:cNvCxnSpPr>
          <p:nvPr/>
        </p:nvCxnSpPr>
        <p:spPr>
          <a:xfrm flipH="1" flipV="1">
            <a:off x="13039922" y="3227454"/>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198C8B4-523A-AE83-46FA-AB2377EC29ED}"/>
              </a:ext>
            </a:extLst>
          </p:cNvPr>
          <p:cNvCxnSpPr>
            <a:cxnSpLocks/>
          </p:cNvCxnSpPr>
          <p:nvPr/>
        </p:nvCxnSpPr>
        <p:spPr>
          <a:xfrm flipH="1">
            <a:off x="13985520" y="3632454"/>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6DFB378-DADC-F858-A7ED-8F8138A38E60}"/>
              </a:ext>
            </a:extLst>
          </p:cNvPr>
          <p:cNvCxnSpPr>
            <a:cxnSpLocks/>
          </p:cNvCxnSpPr>
          <p:nvPr/>
        </p:nvCxnSpPr>
        <p:spPr>
          <a:xfrm flipH="1">
            <a:off x="13667979" y="348705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D8F413CD-6CA0-72EE-AF5B-6E588B25DB2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917723" y="3467336"/>
            <a:ext cx="425604" cy="248269"/>
          </a:xfrm>
          <a:prstGeom prst="rect">
            <a:avLst/>
          </a:prstGeom>
        </p:spPr>
      </p:pic>
      <p:sp>
        <p:nvSpPr>
          <p:cNvPr id="2" name="Rectangle 1">
            <a:extLst>
              <a:ext uri="{FF2B5EF4-FFF2-40B4-BE49-F238E27FC236}">
                <a16:creationId xmlns:a16="http://schemas.microsoft.com/office/drawing/2014/main" id="{9E19FC5A-4477-7445-DA92-A2773457DB87}"/>
              </a:ext>
            </a:extLst>
          </p:cNvPr>
          <p:cNvSpPr/>
          <p:nvPr/>
        </p:nvSpPr>
        <p:spPr>
          <a:xfrm>
            <a:off x="12956081" y="2838041"/>
            <a:ext cx="75031"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78" name="Oval 77">
            <a:extLst>
              <a:ext uri="{FF2B5EF4-FFF2-40B4-BE49-F238E27FC236}">
                <a16:creationId xmlns:a16="http://schemas.microsoft.com/office/drawing/2014/main" id="{1BB2720B-1244-5657-16AA-071F9E486141}"/>
              </a:ext>
            </a:extLst>
          </p:cNvPr>
          <p:cNvSpPr/>
          <p:nvPr/>
        </p:nvSpPr>
        <p:spPr>
          <a:xfrm>
            <a:off x="6075343" y="1947259"/>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79" name="Oval 78">
            <a:extLst>
              <a:ext uri="{FF2B5EF4-FFF2-40B4-BE49-F238E27FC236}">
                <a16:creationId xmlns:a16="http://schemas.microsoft.com/office/drawing/2014/main" id="{C7931EF4-0737-7C22-059E-2A50EC1F4318}"/>
              </a:ext>
            </a:extLst>
          </p:cNvPr>
          <p:cNvSpPr/>
          <p:nvPr/>
        </p:nvSpPr>
        <p:spPr>
          <a:xfrm>
            <a:off x="7680053" y="1961365"/>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80" name="Oval 79">
            <a:extLst>
              <a:ext uri="{FF2B5EF4-FFF2-40B4-BE49-F238E27FC236}">
                <a16:creationId xmlns:a16="http://schemas.microsoft.com/office/drawing/2014/main" id="{8C513D58-84EA-D273-49B8-19CBBB6502AA}"/>
              </a:ext>
            </a:extLst>
          </p:cNvPr>
          <p:cNvSpPr/>
          <p:nvPr/>
        </p:nvSpPr>
        <p:spPr>
          <a:xfrm>
            <a:off x="7795538" y="207437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cxnSp>
        <p:nvCxnSpPr>
          <p:cNvPr id="82" name="Straight Connector 81">
            <a:extLst>
              <a:ext uri="{FF2B5EF4-FFF2-40B4-BE49-F238E27FC236}">
                <a16:creationId xmlns:a16="http://schemas.microsoft.com/office/drawing/2014/main" id="{70F7AEEE-9BB7-1E71-173E-17E2E72365A0}"/>
              </a:ext>
            </a:extLst>
          </p:cNvPr>
          <p:cNvCxnSpPr>
            <a:cxnSpLocks/>
            <a:stCxn id="78" idx="7"/>
            <a:endCxn id="78" idx="3"/>
          </p:cNvCxnSpPr>
          <p:nvPr/>
        </p:nvCxnSpPr>
        <p:spPr>
          <a:xfrm flipH="1">
            <a:off x="6114884" y="1986800"/>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1E9D039-7E2D-F85E-A142-1CD88787B9C8}"/>
              </a:ext>
            </a:extLst>
          </p:cNvPr>
          <p:cNvCxnSpPr>
            <a:cxnSpLocks/>
            <a:stCxn id="78" idx="5"/>
            <a:endCxn id="78" idx="1"/>
          </p:cNvCxnSpPr>
          <p:nvPr/>
        </p:nvCxnSpPr>
        <p:spPr>
          <a:xfrm flipH="1" flipV="1">
            <a:off x="6114884" y="1986800"/>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1BCD03C-F3DB-09B4-7368-0FEA44A21A39}"/>
              </a:ext>
            </a:extLst>
          </p:cNvPr>
          <p:cNvSpPr txBox="1"/>
          <p:nvPr/>
        </p:nvSpPr>
        <p:spPr>
          <a:xfrm>
            <a:off x="3811824" y="3224430"/>
            <a:ext cx="2063555" cy="307777"/>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Lower sea level</a:t>
            </a:r>
            <a:endParaRPr lang="en-GB" sz="1400" b="1" dirty="0">
              <a:latin typeface="Helvetica" panose="020B0604020202020204" pitchFamily="34" charset="0"/>
              <a:cs typeface="Helvetica" panose="020B0604020202020204" pitchFamily="34" charset="0"/>
            </a:endParaRPr>
          </a:p>
        </p:txBody>
      </p:sp>
      <p:sp>
        <p:nvSpPr>
          <p:cNvPr id="33" name="TextBox 32">
            <a:extLst>
              <a:ext uri="{FF2B5EF4-FFF2-40B4-BE49-F238E27FC236}">
                <a16:creationId xmlns:a16="http://schemas.microsoft.com/office/drawing/2014/main" id="{F8FBADBC-4CDC-60AB-B1B4-547A9D20A614}"/>
              </a:ext>
            </a:extLst>
          </p:cNvPr>
          <p:cNvSpPr txBox="1"/>
          <p:nvPr/>
        </p:nvSpPr>
        <p:spPr>
          <a:xfrm>
            <a:off x="11091005" y="3000600"/>
            <a:ext cx="2063555" cy="307777"/>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Higher sea level</a:t>
            </a:r>
            <a:endParaRPr lang="en-GB" sz="14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90855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466111" y="833481"/>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484563"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 event</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468081"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 event</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467140"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990713" y="1376919"/>
            <a:ext cx="2003687"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281986" y="2929264"/>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3874977" y="2929265"/>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091829" y="2929737"/>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2774400"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sp>
        <p:nvSpPr>
          <p:cNvPr id="58" name="TextBox 57">
            <a:extLst>
              <a:ext uri="{FF2B5EF4-FFF2-40B4-BE49-F238E27FC236}">
                <a16:creationId xmlns:a16="http://schemas.microsoft.com/office/drawing/2014/main" id="{7D840B36-31C1-CEE0-F116-7D18FB9CADAD}"/>
              </a:ext>
            </a:extLst>
          </p:cNvPr>
          <p:cNvSpPr txBox="1"/>
          <p:nvPr/>
        </p:nvSpPr>
        <p:spPr>
          <a:xfrm>
            <a:off x="5030164" y="2450789"/>
            <a:ext cx="1453124" cy="461665"/>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on-shelf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1" y="2478645"/>
            <a:ext cx="2160726"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202763"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0628757" y="2969290"/>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1511309" y="2969290"/>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062513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491525" y="4176760"/>
            <a:ext cx="1609914" cy="646331"/>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477440" y="2516047"/>
            <a:ext cx="2155164"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438" h="258027">
                <a:moveTo>
                  <a:pt x="0" y="0"/>
                </a:moveTo>
                <a:cubicBezTo>
                  <a:pt x="679232" y="14929"/>
                  <a:pt x="1138264" y="179149"/>
                  <a:pt x="1869748" y="167952"/>
                </a:cubicBezTo>
                <a:cubicBezTo>
                  <a:pt x="2150911" y="180560"/>
                  <a:pt x="2328331" y="177427"/>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467140"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238042" y="2062689"/>
            <a:ext cx="903356" cy="2169360"/>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2745851" y="2968298"/>
            <a:ext cx="188177"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5878124" y="3553266"/>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flipH="1">
            <a:off x="5986089" y="3273021"/>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flipH="1">
            <a:off x="5668548" y="3147291"/>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3080339" y="2490900"/>
            <a:ext cx="1412949" cy="461665"/>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on-shelf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468198"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086843" y="2052636"/>
            <a:ext cx="929394" cy="2156984"/>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627334"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43" name="TextBox 42">
            <a:extLst>
              <a:ext uri="{FF2B5EF4-FFF2-40B4-BE49-F238E27FC236}">
                <a16:creationId xmlns:a16="http://schemas.microsoft.com/office/drawing/2014/main" id="{16E0FABD-4BCC-3856-4A83-384AF7BA5820}"/>
              </a:ext>
            </a:extLst>
          </p:cNvPr>
          <p:cNvSpPr txBox="1"/>
          <p:nvPr/>
        </p:nvSpPr>
        <p:spPr>
          <a:xfrm>
            <a:off x="13844400" y="1364823"/>
            <a:ext cx="2003687"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788935" y="1857910"/>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440866" y="1864155"/>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5650087" y="2069683"/>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854836" y="1923811"/>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854836" y="1923811"/>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611914" y="6285600"/>
            <a:ext cx="15414197" cy="2862322"/>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a:t>
            </a:r>
            <a:r>
              <a:rPr lang="en-GB" dirty="0">
                <a:effectLst/>
                <a:latin typeface="Arial" panose="020B0604020202020204" pitchFamily="34" charset="0"/>
              </a:rPr>
              <a:t>During El Niño, the Amundsen Sea Low (ASL) weakens, resulting in anomalous coastal westerlies that increase northward Ekman transport of surface water masses. The two symbols and </a:t>
            </a:r>
            <a:r>
              <a:rPr lang="en-GB" dirty="0">
                <a:effectLst/>
                <a:latin typeface="Courier New" panose="02070309020205020404" pitchFamily="49" charset="0"/>
              </a:rPr>
              <a:t>⊗ </a:t>
            </a:r>
            <a:r>
              <a:rPr lang="en-GB" dirty="0">
                <a:effectLst/>
                <a:latin typeface="Arial" panose="020B0604020202020204" pitchFamily="34" charset="0"/>
              </a:rPr>
              <a:t>show westerly and easterly surface wind anomalies associated with the changes in the ASL. As a result, warm Circumpolar Deep Water (CDW) is then advected onto the continental shelf, and when in contact with ice shelves, can lead to basal melting and ice shelf mass loss. El Niño also increases the height of West Antarctic ice shelves (due to increased snowfall, see Supporting Information Fig. S5) but decreases their mass (due to basal melting of high density ice, (Paolo et al., 2018)). El Niño also decreases sea ice volume in West Antarctica (Fig. 3). During La Niña, the ASL strengthens, coastal easterlies increase and reduced northward Ekman transport inhibits transport of CDW onto the continental shelf. La Niña also leads to less snowfall (Supporting Information Fig. S6), increased ice shelf mass (Paolo et al., 2018) and more sea ice (Fig. 3) in West Antarctica. The emperor penguins have been added for illustrative purpose. Ecological impacts on sea birds and other marine species have not been investigated here.</a:t>
            </a:r>
            <a:endParaRPr lang="en-GB" dirty="0">
              <a:latin typeface="Helvetica" panose="020B0604020202020204" pitchFamily="34" charset="0"/>
              <a:cs typeface="Helvetica" panose="020B0604020202020204" pitchFamily="34" charset="0"/>
            </a:endParaRP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0245"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477438"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089127" y="2610245"/>
            <a:ext cx="190049" cy="333129"/>
          </a:xfrm>
          <a:prstGeom prst="rect">
            <a:avLst/>
          </a:prstGeom>
          <a:ln>
            <a:noFill/>
          </a:ln>
        </p:spPr>
      </p:pic>
      <p:sp>
        <p:nvSpPr>
          <p:cNvPr id="3" name="Rectangle 2">
            <a:extLst>
              <a:ext uri="{FF2B5EF4-FFF2-40B4-BE49-F238E27FC236}">
                <a16:creationId xmlns:a16="http://schemas.microsoft.com/office/drawing/2014/main" id="{A4BEB7C3-25BF-5F25-9758-15C2C0DEC388}"/>
              </a:ext>
            </a:extLst>
          </p:cNvPr>
          <p:cNvSpPr/>
          <p:nvPr/>
        </p:nvSpPr>
        <p:spPr>
          <a:xfrm>
            <a:off x="2774400" y="2929265"/>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399400" y="5243101"/>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3899914" y="5243101"/>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8718961" y="4361427"/>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334665" y="4797600"/>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10518709" y="3673931"/>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72" name="Straight Arrow Connector 71">
            <a:extLst>
              <a:ext uri="{FF2B5EF4-FFF2-40B4-BE49-F238E27FC236}">
                <a16:creationId xmlns:a16="http://schemas.microsoft.com/office/drawing/2014/main" id="{B37A56C9-47B0-0F3F-63D6-8564DDD60AB8}"/>
              </a:ext>
            </a:extLst>
          </p:cNvPr>
          <p:cNvCxnSpPr>
            <a:cxnSpLocks/>
          </p:cNvCxnSpPr>
          <p:nvPr/>
        </p:nvCxnSpPr>
        <p:spPr>
          <a:xfrm flipH="1">
            <a:off x="13354922" y="3360483"/>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7FAF57-BFAF-8B11-DC63-6D0BB6AC42D2}"/>
              </a:ext>
            </a:extLst>
          </p:cNvPr>
          <p:cNvCxnSpPr>
            <a:cxnSpLocks/>
          </p:cNvCxnSpPr>
          <p:nvPr/>
        </p:nvCxnSpPr>
        <p:spPr>
          <a:xfrm flipH="1" flipV="1">
            <a:off x="13039922" y="3227454"/>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198C8B4-523A-AE83-46FA-AB2377EC29ED}"/>
              </a:ext>
            </a:extLst>
          </p:cNvPr>
          <p:cNvCxnSpPr>
            <a:cxnSpLocks/>
          </p:cNvCxnSpPr>
          <p:nvPr/>
        </p:nvCxnSpPr>
        <p:spPr>
          <a:xfrm flipH="1">
            <a:off x="13985520" y="3632454"/>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6DFB378-DADC-F858-A7ED-8F8138A38E60}"/>
              </a:ext>
            </a:extLst>
          </p:cNvPr>
          <p:cNvCxnSpPr>
            <a:cxnSpLocks/>
          </p:cNvCxnSpPr>
          <p:nvPr/>
        </p:nvCxnSpPr>
        <p:spPr>
          <a:xfrm flipH="1">
            <a:off x="13667979" y="348705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D8F413CD-6CA0-72EE-AF5B-6E588B25DB2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917723" y="3467336"/>
            <a:ext cx="425604" cy="248269"/>
          </a:xfrm>
          <a:prstGeom prst="rect">
            <a:avLst/>
          </a:prstGeom>
        </p:spPr>
      </p:pic>
      <p:sp>
        <p:nvSpPr>
          <p:cNvPr id="2" name="Rectangle 1">
            <a:extLst>
              <a:ext uri="{FF2B5EF4-FFF2-40B4-BE49-F238E27FC236}">
                <a16:creationId xmlns:a16="http://schemas.microsoft.com/office/drawing/2014/main" id="{9E19FC5A-4477-7445-DA92-A2773457DB87}"/>
              </a:ext>
            </a:extLst>
          </p:cNvPr>
          <p:cNvSpPr/>
          <p:nvPr/>
        </p:nvSpPr>
        <p:spPr>
          <a:xfrm>
            <a:off x="12954806" y="2968387"/>
            <a:ext cx="75031"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8" name="Oval 77">
            <a:extLst>
              <a:ext uri="{FF2B5EF4-FFF2-40B4-BE49-F238E27FC236}">
                <a16:creationId xmlns:a16="http://schemas.microsoft.com/office/drawing/2014/main" id="{1BB2720B-1244-5657-16AA-071F9E486141}"/>
              </a:ext>
            </a:extLst>
          </p:cNvPr>
          <p:cNvSpPr/>
          <p:nvPr/>
        </p:nvSpPr>
        <p:spPr>
          <a:xfrm>
            <a:off x="6075343" y="1947259"/>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9" name="Oval 78">
            <a:extLst>
              <a:ext uri="{FF2B5EF4-FFF2-40B4-BE49-F238E27FC236}">
                <a16:creationId xmlns:a16="http://schemas.microsoft.com/office/drawing/2014/main" id="{C7931EF4-0737-7C22-059E-2A50EC1F4318}"/>
              </a:ext>
            </a:extLst>
          </p:cNvPr>
          <p:cNvSpPr/>
          <p:nvPr/>
        </p:nvSpPr>
        <p:spPr>
          <a:xfrm>
            <a:off x="7680053" y="1961365"/>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80" name="Oval 79">
            <a:extLst>
              <a:ext uri="{FF2B5EF4-FFF2-40B4-BE49-F238E27FC236}">
                <a16:creationId xmlns:a16="http://schemas.microsoft.com/office/drawing/2014/main" id="{8C513D58-84EA-D273-49B8-19CBBB6502AA}"/>
              </a:ext>
            </a:extLst>
          </p:cNvPr>
          <p:cNvSpPr/>
          <p:nvPr/>
        </p:nvSpPr>
        <p:spPr>
          <a:xfrm>
            <a:off x="7795538" y="207437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82" name="Straight Connector 81">
            <a:extLst>
              <a:ext uri="{FF2B5EF4-FFF2-40B4-BE49-F238E27FC236}">
                <a16:creationId xmlns:a16="http://schemas.microsoft.com/office/drawing/2014/main" id="{70F7AEEE-9BB7-1E71-173E-17E2E72365A0}"/>
              </a:ext>
            </a:extLst>
          </p:cNvPr>
          <p:cNvCxnSpPr>
            <a:cxnSpLocks/>
            <a:stCxn id="78" idx="7"/>
            <a:endCxn id="78" idx="3"/>
          </p:cNvCxnSpPr>
          <p:nvPr/>
        </p:nvCxnSpPr>
        <p:spPr>
          <a:xfrm flipH="1">
            <a:off x="6114884" y="1986800"/>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1E9D039-7E2D-F85E-A142-1CD88787B9C8}"/>
              </a:ext>
            </a:extLst>
          </p:cNvPr>
          <p:cNvCxnSpPr>
            <a:cxnSpLocks/>
            <a:stCxn id="78" idx="5"/>
            <a:endCxn id="78" idx="1"/>
          </p:cNvCxnSpPr>
          <p:nvPr/>
        </p:nvCxnSpPr>
        <p:spPr>
          <a:xfrm flipH="1" flipV="1">
            <a:off x="6114884" y="1986800"/>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7205EA7-59D8-9C83-A730-632395E2AD72}"/>
              </a:ext>
            </a:extLst>
          </p:cNvPr>
          <p:cNvSpPr txBox="1"/>
          <p:nvPr/>
        </p:nvSpPr>
        <p:spPr>
          <a:xfrm>
            <a:off x="11819400" y="1641213"/>
            <a:ext cx="1905943"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coastal easterlies</a:t>
            </a:r>
            <a:endParaRPr lang="en-GB" sz="1200" b="1" dirty="0">
              <a:latin typeface="Helvetica" panose="020B0604020202020204" pitchFamily="34" charset="0"/>
              <a:cs typeface="Helvetica" panose="020B0604020202020204" pitchFamily="34" charset="0"/>
            </a:endParaRPr>
          </a:p>
        </p:txBody>
      </p:sp>
      <p:sp>
        <p:nvSpPr>
          <p:cNvPr id="24" name="Arc 23">
            <a:extLst>
              <a:ext uri="{FF2B5EF4-FFF2-40B4-BE49-F238E27FC236}">
                <a16:creationId xmlns:a16="http://schemas.microsoft.com/office/drawing/2014/main" id="{C13E9976-9F8F-DF8D-138B-20B7091F1C89}"/>
              </a:ext>
            </a:extLst>
          </p:cNvPr>
          <p:cNvSpPr/>
          <p:nvPr/>
        </p:nvSpPr>
        <p:spPr>
          <a:xfrm rot="10800000">
            <a:off x="13161211" y="1802362"/>
            <a:ext cx="827930" cy="276998"/>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27340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466111" y="833481"/>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custGeom>
            <a:avLst/>
            <a:gdLst>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7455" h="2145079">
                <a:moveTo>
                  <a:pt x="0" y="0"/>
                </a:moveTo>
                <a:cubicBezTo>
                  <a:pt x="3502157" y="405454"/>
                  <a:pt x="5044970" y="0"/>
                  <a:pt x="7567455" y="0"/>
                </a:cubicBezTo>
                <a:lnTo>
                  <a:pt x="7567455" y="2145079"/>
                </a:lnTo>
                <a:lnTo>
                  <a:pt x="0" y="2145079"/>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484563" y="2877916"/>
            <a:ext cx="7547907" cy="2278328"/>
          </a:xfrm>
          <a:custGeom>
            <a:avLst/>
            <a:gdLst>
              <a:gd name="connsiteX0" fmla="*/ 0 w 7547907"/>
              <a:gd name="connsiteY0" fmla="*/ 0 h 2116696"/>
              <a:gd name="connsiteX1" fmla="*/ 7547907 w 7547907"/>
              <a:gd name="connsiteY1" fmla="*/ 0 h 2116696"/>
              <a:gd name="connsiteX2" fmla="*/ 7547907 w 7547907"/>
              <a:gd name="connsiteY2" fmla="*/ 2116696 h 2116696"/>
              <a:gd name="connsiteX3" fmla="*/ 0 w 7547907"/>
              <a:gd name="connsiteY3" fmla="*/ 2116696 h 2116696"/>
              <a:gd name="connsiteX4" fmla="*/ 0 w 7547907"/>
              <a:gd name="connsiteY4" fmla="*/ 0 h 2116696"/>
              <a:gd name="connsiteX0" fmla="*/ 0 w 7547907"/>
              <a:gd name="connsiteY0" fmla="*/ 182880 h 2299576"/>
              <a:gd name="connsiteX1" fmla="*/ 7547907 w 7547907"/>
              <a:gd name="connsiteY1" fmla="*/ 182880 h 2299576"/>
              <a:gd name="connsiteX2" fmla="*/ 7547907 w 7547907"/>
              <a:gd name="connsiteY2" fmla="*/ 2299576 h 2299576"/>
              <a:gd name="connsiteX3" fmla="*/ 0 w 7547907"/>
              <a:gd name="connsiteY3" fmla="*/ 2299576 h 2299576"/>
              <a:gd name="connsiteX4" fmla="*/ 0 w 7547907"/>
              <a:gd name="connsiteY4" fmla="*/ 182880 h 2299576"/>
              <a:gd name="connsiteX0" fmla="*/ 0 w 7547907"/>
              <a:gd name="connsiteY0" fmla="*/ 172635 h 2289331"/>
              <a:gd name="connsiteX1" fmla="*/ 7547907 w 7547907"/>
              <a:gd name="connsiteY1" fmla="*/ 172635 h 2289331"/>
              <a:gd name="connsiteX2" fmla="*/ 7547907 w 7547907"/>
              <a:gd name="connsiteY2" fmla="*/ 2289331 h 2289331"/>
              <a:gd name="connsiteX3" fmla="*/ 0 w 7547907"/>
              <a:gd name="connsiteY3" fmla="*/ 2289331 h 2289331"/>
              <a:gd name="connsiteX4" fmla="*/ 0 w 7547907"/>
              <a:gd name="connsiteY4" fmla="*/ 172635 h 2289331"/>
              <a:gd name="connsiteX0" fmla="*/ 0 w 7547907"/>
              <a:gd name="connsiteY0" fmla="*/ 126915 h 2243611"/>
              <a:gd name="connsiteX1" fmla="*/ 7547907 w 7547907"/>
              <a:gd name="connsiteY1" fmla="*/ 126915 h 2243611"/>
              <a:gd name="connsiteX2" fmla="*/ 7547907 w 7547907"/>
              <a:gd name="connsiteY2" fmla="*/ 2243611 h 2243611"/>
              <a:gd name="connsiteX3" fmla="*/ 0 w 7547907"/>
              <a:gd name="connsiteY3" fmla="*/ 2243611 h 2243611"/>
              <a:gd name="connsiteX4" fmla="*/ 0 w 7547907"/>
              <a:gd name="connsiteY4" fmla="*/ 126915 h 2243611"/>
              <a:gd name="connsiteX0" fmla="*/ 0 w 7547907"/>
              <a:gd name="connsiteY0" fmla="*/ 161632 h 2278328"/>
              <a:gd name="connsiteX1" fmla="*/ 7547907 w 7547907"/>
              <a:gd name="connsiteY1" fmla="*/ 161632 h 2278328"/>
              <a:gd name="connsiteX2" fmla="*/ 7547907 w 7547907"/>
              <a:gd name="connsiteY2" fmla="*/ 2278328 h 2278328"/>
              <a:gd name="connsiteX3" fmla="*/ 0 w 7547907"/>
              <a:gd name="connsiteY3" fmla="*/ 2278328 h 2278328"/>
              <a:gd name="connsiteX4" fmla="*/ 0 w 7547907"/>
              <a:gd name="connsiteY4" fmla="*/ 161632 h 227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7907" h="2278328">
                <a:moveTo>
                  <a:pt x="0" y="161632"/>
                </a:moveTo>
                <a:cubicBezTo>
                  <a:pt x="4099756" y="-202040"/>
                  <a:pt x="5031938" y="161632"/>
                  <a:pt x="7547907" y="161632"/>
                </a:cubicBezTo>
                <a:lnTo>
                  <a:pt x="7547907" y="2278328"/>
                </a:lnTo>
                <a:lnTo>
                  <a:pt x="0" y="2278328"/>
                </a:lnTo>
                <a:lnTo>
                  <a:pt x="0" y="16163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 event</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468081"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 event</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467140"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990713" y="1376919"/>
            <a:ext cx="2003687"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281986" y="3112225"/>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3874977" y="3112226"/>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091829" y="3112698"/>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2774400" y="2773671"/>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sp>
        <p:nvSpPr>
          <p:cNvPr id="58" name="TextBox 57">
            <a:extLst>
              <a:ext uri="{FF2B5EF4-FFF2-40B4-BE49-F238E27FC236}">
                <a16:creationId xmlns:a16="http://schemas.microsoft.com/office/drawing/2014/main" id="{7D840B36-31C1-CEE0-F116-7D18FB9CADAD}"/>
              </a:ext>
            </a:extLst>
          </p:cNvPr>
          <p:cNvSpPr txBox="1"/>
          <p:nvPr/>
        </p:nvSpPr>
        <p:spPr>
          <a:xfrm>
            <a:off x="5041229" y="2538546"/>
            <a:ext cx="1453124" cy="461665"/>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on-shelf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1" y="2478645"/>
            <a:ext cx="2160726"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202763"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0630032" y="2838944"/>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1512584" y="2838944"/>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0626409" y="2474152"/>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491525" y="4176760"/>
            <a:ext cx="1609914" cy="646331"/>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477441" y="2516047"/>
            <a:ext cx="2146232"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526"/>
              <a:gd name="connsiteY0" fmla="*/ 0 h 258027"/>
              <a:gd name="connsiteX1" fmla="*/ 1869748 w 2342526"/>
              <a:gd name="connsiteY1" fmla="*/ 167952 h 258027"/>
              <a:gd name="connsiteX2" fmla="*/ 2342438 w 2342526"/>
              <a:gd name="connsiteY2" fmla="*/ 258027 h 258027"/>
              <a:gd name="connsiteX3" fmla="*/ 0 w 2342526"/>
              <a:gd name="connsiteY3" fmla="*/ 105005 h 258027"/>
              <a:gd name="connsiteX4" fmla="*/ 0 w 2342526"/>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526" h="258027">
                <a:moveTo>
                  <a:pt x="0" y="0"/>
                </a:moveTo>
                <a:cubicBezTo>
                  <a:pt x="679232" y="14929"/>
                  <a:pt x="1138264" y="179149"/>
                  <a:pt x="1869748" y="167952"/>
                </a:cubicBezTo>
                <a:cubicBezTo>
                  <a:pt x="2150911" y="180560"/>
                  <a:pt x="2347305" y="163154"/>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467140"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238042" y="2062689"/>
            <a:ext cx="903356" cy="2169360"/>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2747126" y="2837952"/>
            <a:ext cx="188177"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5878124" y="3553266"/>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flipH="1">
            <a:off x="5997154" y="3360778"/>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flipH="1">
            <a:off x="5679613" y="323504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3080339" y="2490900"/>
            <a:ext cx="1412949" cy="461665"/>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on-shelf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468198"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086843" y="2052636"/>
            <a:ext cx="929394" cy="2156984"/>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627334"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43" name="TextBox 42">
            <a:extLst>
              <a:ext uri="{FF2B5EF4-FFF2-40B4-BE49-F238E27FC236}">
                <a16:creationId xmlns:a16="http://schemas.microsoft.com/office/drawing/2014/main" id="{16E0FABD-4BCC-3856-4A83-384AF7BA5820}"/>
              </a:ext>
            </a:extLst>
          </p:cNvPr>
          <p:cNvSpPr txBox="1"/>
          <p:nvPr/>
        </p:nvSpPr>
        <p:spPr>
          <a:xfrm>
            <a:off x="13844400" y="1364823"/>
            <a:ext cx="2003687"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788935" y="1857910"/>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440866" y="1864155"/>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5650087" y="2069683"/>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854836" y="1923811"/>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854836" y="1923811"/>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611914" y="6285600"/>
            <a:ext cx="15414197" cy="2862322"/>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a:t>
            </a:r>
            <a:r>
              <a:rPr lang="en-GB" dirty="0">
                <a:effectLst/>
                <a:latin typeface="Arial" panose="020B0604020202020204" pitchFamily="34" charset="0"/>
              </a:rPr>
              <a:t>During El Niño, the Amundsen Sea Low (ASL) weakens, resulting in anomalous coastal westerlies that increase northward Ekman transport of surface water masses. The two symbols and </a:t>
            </a:r>
            <a:r>
              <a:rPr lang="en-GB" dirty="0">
                <a:effectLst/>
                <a:latin typeface="Courier New" panose="02070309020205020404" pitchFamily="49" charset="0"/>
              </a:rPr>
              <a:t>⊗ </a:t>
            </a:r>
            <a:r>
              <a:rPr lang="en-GB" dirty="0">
                <a:effectLst/>
                <a:latin typeface="Arial" panose="020B0604020202020204" pitchFamily="34" charset="0"/>
              </a:rPr>
              <a:t>show westerly and easterly surface wind anomalies associated with the changes in the ASL. As a result, warm Circumpolar Deep Water (CDW) is then advected onto the continental shelf, and when in contact with ice shelves, can lead to basal melting and ice shelf mass loss. El Niño also increases the height of West Antarctic ice shelves (due to increased snowfall, see Supporting Information Fig. S5) but decreases their mass (due to basal melting of high density ice, (Paolo et al., 2018)). El Niño also decreases sea ice volume in West Antarctica (Fig. 3). During La Niña, the ASL strengthens, coastal easterlies increase and reduced northward Ekman transport inhibits transport of CDW onto the continental shelf. La Niña also leads to less snowfall (Supporting Information Fig. S6), increased ice shelf mass (Paolo et al., 2018) and more sea ice (Fig. 3) in West Antarctica. The emperor penguins have been added for illustrative purpose. Ecological impacts on sea birds and other marine species have not been investigated here.</a:t>
            </a:r>
            <a:endParaRPr lang="en-GB" dirty="0">
              <a:latin typeface="Helvetica" panose="020B0604020202020204" pitchFamily="34" charset="0"/>
              <a:cs typeface="Helvetica" panose="020B0604020202020204" pitchFamily="34" charset="0"/>
            </a:endParaRP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0245"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477438"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089127" y="2793206"/>
            <a:ext cx="190049" cy="333129"/>
          </a:xfrm>
          <a:prstGeom prst="rect">
            <a:avLst/>
          </a:prstGeom>
          <a:ln>
            <a:noFill/>
          </a:ln>
        </p:spPr>
      </p:pic>
      <p:sp>
        <p:nvSpPr>
          <p:cNvPr id="3" name="Rectangle 2">
            <a:extLst>
              <a:ext uri="{FF2B5EF4-FFF2-40B4-BE49-F238E27FC236}">
                <a16:creationId xmlns:a16="http://schemas.microsoft.com/office/drawing/2014/main" id="{A4BEB7C3-25BF-5F25-9758-15C2C0DEC388}"/>
              </a:ext>
            </a:extLst>
          </p:cNvPr>
          <p:cNvSpPr/>
          <p:nvPr/>
        </p:nvSpPr>
        <p:spPr>
          <a:xfrm>
            <a:off x="2774400" y="3112226"/>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399400" y="5243101"/>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3899914" y="5243101"/>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8718961" y="4361427"/>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334665" y="4797600"/>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10020364" y="3701626"/>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72" name="Straight Arrow Connector 71">
            <a:extLst>
              <a:ext uri="{FF2B5EF4-FFF2-40B4-BE49-F238E27FC236}">
                <a16:creationId xmlns:a16="http://schemas.microsoft.com/office/drawing/2014/main" id="{B37A56C9-47B0-0F3F-63D6-8564DDD60AB8}"/>
              </a:ext>
            </a:extLst>
          </p:cNvPr>
          <p:cNvCxnSpPr>
            <a:cxnSpLocks/>
          </p:cNvCxnSpPr>
          <p:nvPr/>
        </p:nvCxnSpPr>
        <p:spPr>
          <a:xfrm flipH="1">
            <a:off x="13354922" y="3360483"/>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7FAF57-BFAF-8B11-DC63-6D0BB6AC42D2}"/>
              </a:ext>
            </a:extLst>
          </p:cNvPr>
          <p:cNvCxnSpPr>
            <a:cxnSpLocks/>
          </p:cNvCxnSpPr>
          <p:nvPr/>
        </p:nvCxnSpPr>
        <p:spPr>
          <a:xfrm flipH="1" flipV="1">
            <a:off x="13039922" y="3227454"/>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198C8B4-523A-AE83-46FA-AB2377EC29ED}"/>
              </a:ext>
            </a:extLst>
          </p:cNvPr>
          <p:cNvCxnSpPr>
            <a:cxnSpLocks/>
          </p:cNvCxnSpPr>
          <p:nvPr/>
        </p:nvCxnSpPr>
        <p:spPr>
          <a:xfrm flipH="1">
            <a:off x="13985520" y="3632454"/>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6DFB378-DADC-F858-A7ED-8F8138A38E60}"/>
              </a:ext>
            </a:extLst>
          </p:cNvPr>
          <p:cNvCxnSpPr>
            <a:cxnSpLocks/>
          </p:cNvCxnSpPr>
          <p:nvPr/>
        </p:nvCxnSpPr>
        <p:spPr>
          <a:xfrm flipH="1">
            <a:off x="13667979" y="348705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D8F413CD-6CA0-72EE-AF5B-6E588B25DB2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917723" y="3467336"/>
            <a:ext cx="425604" cy="248269"/>
          </a:xfrm>
          <a:prstGeom prst="rect">
            <a:avLst/>
          </a:prstGeom>
        </p:spPr>
      </p:pic>
      <p:sp>
        <p:nvSpPr>
          <p:cNvPr id="2" name="Rectangle 1">
            <a:extLst>
              <a:ext uri="{FF2B5EF4-FFF2-40B4-BE49-F238E27FC236}">
                <a16:creationId xmlns:a16="http://schemas.microsoft.com/office/drawing/2014/main" id="{9E19FC5A-4477-7445-DA92-A2773457DB87}"/>
              </a:ext>
            </a:extLst>
          </p:cNvPr>
          <p:cNvSpPr/>
          <p:nvPr/>
        </p:nvSpPr>
        <p:spPr>
          <a:xfrm>
            <a:off x="12956081" y="2838041"/>
            <a:ext cx="75031"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8" name="Oval 77">
            <a:extLst>
              <a:ext uri="{FF2B5EF4-FFF2-40B4-BE49-F238E27FC236}">
                <a16:creationId xmlns:a16="http://schemas.microsoft.com/office/drawing/2014/main" id="{1BB2720B-1244-5657-16AA-071F9E486141}"/>
              </a:ext>
            </a:extLst>
          </p:cNvPr>
          <p:cNvSpPr/>
          <p:nvPr/>
        </p:nvSpPr>
        <p:spPr>
          <a:xfrm>
            <a:off x="6075343" y="1947259"/>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9" name="Oval 78">
            <a:extLst>
              <a:ext uri="{FF2B5EF4-FFF2-40B4-BE49-F238E27FC236}">
                <a16:creationId xmlns:a16="http://schemas.microsoft.com/office/drawing/2014/main" id="{C7931EF4-0737-7C22-059E-2A50EC1F4318}"/>
              </a:ext>
            </a:extLst>
          </p:cNvPr>
          <p:cNvSpPr/>
          <p:nvPr/>
        </p:nvSpPr>
        <p:spPr>
          <a:xfrm>
            <a:off x="7680053" y="1961365"/>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80" name="Oval 79">
            <a:extLst>
              <a:ext uri="{FF2B5EF4-FFF2-40B4-BE49-F238E27FC236}">
                <a16:creationId xmlns:a16="http://schemas.microsoft.com/office/drawing/2014/main" id="{8C513D58-84EA-D273-49B8-19CBBB6502AA}"/>
              </a:ext>
            </a:extLst>
          </p:cNvPr>
          <p:cNvSpPr/>
          <p:nvPr/>
        </p:nvSpPr>
        <p:spPr>
          <a:xfrm>
            <a:off x="7795538" y="207437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82" name="Straight Connector 81">
            <a:extLst>
              <a:ext uri="{FF2B5EF4-FFF2-40B4-BE49-F238E27FC236}">
                <a16:creationId xmlns:a16="http://schemas.microsoft.com/office/drawing/2014/main" id="{70F7AEEE-9BB7-1E71-173E-17E2E72365A0}"/>
              </a:ext>
            </a:extLst>
          </p:cNvPr>
          <p:cNvCxnSpPr>
            <a:cxnSpLocks/>
            <a:stCxn id="78" idx="7"/>
            <a:endCxn id="78" idx="3"/>
          </p:cNvCxnSpPr>
          <p:nvPr/>
        </p:nvCxnSpPr>
        <p:spPr>
          <a:xfrm flipH="1">
            <a:off x="6114884" y="1986800"/>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1E9D039-7E2D-F85E-A142-1CD88787B9C8}"/>
              </a:ext>
            </a:extLst>
          </p:cNvPr>
          <p:cNvCxnSpPr>
            <a:cxnSpLocks/>
            <a:stCxn id="78" idx="5"/>
            <a:endCxn id="78" idx="1"/>
          </p:cNvCxnSpPr>
          <p:nvPr/>
        </p:nvCxnSpPr>
        <p:spPr>
          <a:xfrm flipH="1" flipV="1">
            <a:off x="6114884" y="1986800"/>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1BCD03C-F3DB-09B4-7368-0FEA44A21A39}"/>
              </a:ext>
            </a:extLst>
          </p:cNvPr>
          <p:cNvSpPr txBox="1"/>
          <p:nvPr/>
        </p:nvSpPr>
        <p:spPr>
          <a:xfrm>
            <a:off x="3592978" y="3212599"/>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Lower sea level</a:t>
            </a:r>
            <a:endParaRPr lang="en-GB" sz="1200" b="1" dirty="0">
              <a:latin typeface="Helvetica" panose="020B0604020202020204" pitchFamily="34" charset="0"/>
              <a:cs typeface="Helvetica" panose="020B0604020202020204" pitchFamily="34" charset="0"/>
            </a:endParaRPr>
          </a:p>
        </p:txBody>
      </p:sp>
      <p:sp>
        <p:nvSpPr>
          <p:cNvPr id="33" name="TextBox 32">
            <a:extLst>
              <a:ext uri="{FF2B5EF4-FFF2-40B4-BE49-F238E27FC236}">
                <a16:creationId xmlns:a16="http://schemas.microsoft.com/office/drawing/2014/main" id="{F8FBADBC-4CDC-60AB-B1B4-547A9D20A614}"/>
              </a:ext>
            </a:extLst>
          </p:cNvPr>
          <p:cNvSpPr txBox="1"/>
          <p:nvPr/>
        </p:nvSpPr>
        <p:spPr>
          <a:xfrm>
            <a:off x="11091005" y="3000600"/>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Higher sea level</a:t>
            </a:r>
            <a:endParaRPr lang="en-GB" sz="1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82465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468080" y="840600"/>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484563"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468081"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467140"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822845" y="1090782"/>
            <a:ext cx="1991555"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635680" y="2929264"/>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4228671" y="2929265"/>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445523" y="2929737"/>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312942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cxnSp>
        <p:nvCxnSpPr>
          <p:cNvPr id="54" name="Straight Arrow Connector 53">
            <a:extLst>
              <a:ext uri="{FF2B5EF4-FFF2-40B4-BE49-F238E27FC236}">
                <a16:creationId xmlns:a16="http://schemas.microsoft.com/office/drawing/2014/main" id="{7828E717-E9A2-7E8A-93B2-1BBF5E2EA3CB}"/>
              </a:ext>
            </a:extLst>
          </p:cNvPr>
          <p:cNvCxnSpPr>
            <a:cxnSpLocks/>
          </p:cNvCxnSpPr>
          <p:nvPr/>
        </p:nvCxnSpPr>
        <p:spPr>
          <a:xfrm>
            <a:off x="6011603" y="3275985"/>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D840B36-31C1-CEE0-F116-7D18FB9CADAD}"/>
              </a:ext>
            </a:extLst>
          </p:cNvPr>
          <p:cNvSpPr txBox="1"/>
          <p:nvPr/>
        </p:nvSpPr>
        <p:spPr>
          <a:xfrm>
            <a:off x="5888064" y="2448935"/>
            <a:ext cx="228632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0" y="2478645"/>
            <a:ext cx="2340009"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202763"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0979395" y="2969290"/>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1861947" y="2969290"/>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090092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491525" y="4176760"/>
            <a:ext cx="1609914" cy="646331"/>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477439" y="2516047"/>
            <a:ext cx="2333985"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438" h="258027">
                <a:moveTo>
                  <a:pt x="0" y="0"/>
                </a:moveTo>
                <a:cubicBezTo>
                  <a:pt x="679232" y="14929"/>
                  <a:pt x="1138264" y="179149"/>
                  <a:pt x="1869748" y="167952"/>
                </a:cubicBezTo>
                <a:cubicBezTo>
                  <a:pt x="2150911" y="180560"/>
                  <a:pt x="2328331" y="177427"/>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467140"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328041" y="1972689"/>
            <a:ext cx="903356" cy="234935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3108524" y="2966797"/>
            <a:ext cx="188177"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Rectangle 19">
            <a:extLst>
              <a:ext uri="{FF2B5EF4-FFF2-40B4-BE49-F238E27FC236}">
                <a16:creationId xmlns:a16="http://schemas.microsoft.com/office/drawing/2014/main" id="{1EBC4227-69F7-53F3-CAF6-DE182CB7F530}"/>
              </a:ext>
            </a:extLst>
          </p:cNvPr>
          <p:cNvSpPr/>
          <p:nvPr/>
        </p:nvSpPr>
        <p:spPr>
          <a:xfrm>
            <a:off x="13329514" y="2965933"/>
            <a:ext cx="280524"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3827412" y="3124781"/>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cxnSp>
        <p:nvCxnSpPr>
          <p:cNvPr id="34" name="Straight Arrow Connector 33">
            <a:extLst>
              <a:ext uri="{FF2B5EF4-FFF2-40B4-BE49-F238E27FC236}">
                <a16:creationId xmlns:a16="http://schemas.microsoft.com/office/drawing/2014/main" id="{34C65237-28F6-D48F-B6F1-86328F634283}"/>
              </a:ext>
            </a:extLst>
          </p:cNvPr>
          <p:cNvCxnSpPr>
            <a:cxnSpLocks/>
          </p:cNvCxnSpPr>
          <p:nvPr/>
        </p:nvCxnSpPr>
        <p:spPr>
          <a:xfrm flipV="1">
            <a:off x="6011603" y="3145437"/>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a:off x="6011603" y="3538153"/>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a:off x="6011603" y="3403153"/>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3927670" y="2489046"/>
            <a:ext cx="230267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468198"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176329" y="1963150"/>
            <a:ext cx="929394" cy="2335956"/>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627334"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22" name="Oval 21">
            <a:extLst>
              <a:ext uri="{FF2B5EF4-FFF2-40B4-BE49-F238E27FC236}">
                <a16:creationId xmlns:a16="http://schemas.microsoft.com/office/drawing/2014/main" id="{B13A0448-2D96-C036-4005-D6BBCB9EF546}"/>
              </a:ext>
            </a:extLst>
          </p:cNvPr>
          <p:cNvSpPr/>
          <p:nvPr/>
        </p:nvSpPr>
        <p:spPr>
          <a:xfrm>
            <a:off x="5624845" y="161645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3" name="Oval 22">
            <a:extLst>
              <a:ext uri="{FF2B5EF4-FFF2-40B4-BE49-F238E27FC236}">
                <a16:creationId xmlns:a16="http://schemas.microsoft.com/office/drawing/2014/main" id="{5B6CE7DB-36A8-CDA0-647C-99628750EE07}"/>
              </a:ext>
            </a:extLst>
          </p:cNvPr>
          <p:cNvSpPr/>
          <p:nvPr/>
        </p:nvSpPr>
        <p:spPr>
          <a:xfrm>
            <a:off x="7634400" y="1634463"/>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4" name="Oval 23">
            <a:extLst>
              <a:ext uri="{FF2B5EF4-FFF2-40B4-BE49-F238E27FC236}">
                <a16:creationId xmlns:a16="http://schemas.microsoft.com/office/drawing/2014/main" id="{12562AED-AC9C-6469-78A1-BE6DCD58B4B8}"/>
              </a:ext>
            </a:extLst>
          </p:cNvPr>
          <p:cNvSpPr/>
          <p:nvPr/>
        </p:nvSpPr>
        <p:spPr>
          <a:xfrm>
            <a:off x="5785718" y="177578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26" name="Straight Connector 25">
            <a:extLst>
              <a:ext uri="{FF2B5EF4-FFF2-40B4-BE49-F238E27FC236}">
                <a16:creationId xmlns:a16="http://schemas.microsoft.com/office/drawing/2014/main" id="{D3F7D250-576F-7A30-0127-299120462FFA}"/>
              </a:ext>
            </a:extLst>
          </p:cNvPr>
          <p:cNvCxnSpPr>
            <a:cxnSpLocks/>
            <a:stCxn id="23" idx="7"/>
            <a:endCxn id="23" idx="3"/>
          </p:cNvCxnSpPr>
          <p:nvPr/>
        </p:nvCxnSpPr>
        <p:spPr>
          <a:xfrm flipH="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7FD472-6D20-72F7-8BCA-5A83B5991FC9}"/>
              </a:ext>
            </a:extLst>
          </p:cNvPr>
          <p:cNvCxnSpPr>
            <a:cxnSpLocks/>
            <a:stCxn id="23" idx="5"/>
            <a:endCxn id="23" idx="1"/>
          </p:cNvCxnSpPr>
          <p:nvPr/>
        </p:nvCxnSpPr>
        <p:spPr>
          <a:xfrm flipH="1" flipV="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6E0FABD-4BCC-3856-4A83-384AF7BA5820}"/>
              </a:ext>
            </a:extLst>
          </p:cNvPr>
          <p:cNvSpPr txBox="1"/>
          <p:nvPr/>
        </p:nvSpPr>
        <p:spPr>
          <a:xfrm>
            <a:off x="13610344" y="1078686"/>
            <a:ext cx="2075743"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478532" y="1604361"/>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488087" y="162236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5650087" y="178354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531253"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531253"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611914" y="6285600"/>
            <a:ext cx="15416166" cy="2862322"/>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a:t>
            </a:r>
            <a:r>
              <a:rPr lang="en-GB" dirty="0">
                <a:effectLst/>
                <a:latin typeface="Arial" panose="020B0604020202020204" pitchFamily="34" charset="0"/>
              </a:rPr>
              <a:t>During El Niño, the Amundsen Sea Low (ASL) weakens, resulting in anomalous coastal westerlies that increase northward Ekman transport of surface water masses. The two symbols and </a:t>
            </a:r>
            <a:r>
              <a:rPr lang="en-GB" dirty="0">
                <a:effectLst/>
                <a:latin typeface="Courier New" panose="02070309020205020404" pitchFamily="49" charset="0"/>
              </a:rPr>
              <a:t>⊗ </a:t>
            </a:r>
            <a:r>
              <a:rPr lang="en-GB" dirty="0">
                <a:effectLst/>
                <a:latin typeface="Arial" panose="020B0604020202020204" pitchFamily="34" charset="0"/>
              </a:rPr>
              <a:t>show westerly and easterly surface wind anomalies associated with the changes in the ASL. As a result, warm Circumpolar Deep Water (CDW) is then advected onto the continental shelf, and when in contact with ice shelves, can lead to basal melting and ice shelf mass loss. El Niño also increases the height of West Antarctic ice shelves (due to increased snowfall, see Supporting Information Fig. S5) but decreases their mass (due to basal melting of high density ice, (Paolo et al., 2018)). El Niño also decreases sea ice volume in West Antarctica (Fig. 3). During La Niña, the ASL strengthens, coastal easterlies increase and reduced northward Ekman transport inhibits transport of CDW onto the continental shelf. La Niña also leads to less snowfall (Supporting Information Fig. S6), increased ice shelf mass (Paolo et al., 2018) and more sea ice (Fig. 3) in West Antarctica. The emperor penguin in panel (a) has been added for illustrative purpose. Ecological impacts on sea birds and other marine species have not been investigated here.</a:t>
            </a:r>
            <a:endParaRPr lang="en-GB" dirty="0">
              <a:latin typeface="Helvetica" panose="020B0604020202020204" pitchFamily="34" charset="0"/>
              <a:cs typeface="Helvetica" panose="020B0604020202020204" pitchFamily="34" charset="0"/>
            </a:endParaRP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0245"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477438"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cxnSp>
        <p:nvCxnSpPr>
          <p:cNvPr id="63" name="Straight Arrow Connector 62">
            <a:extLst>
              <a:ext uri="{FF2B5EF4-FFF2-40B4-BE49-F238E27FC236}">
                <a16:creationId xmlns:a16="http://schemas.microsoft.com/office/drawing/2014/main" id="{F4CD11C5-416F-9A3E-6B2C-FEF4483968B3}"/>
              </a:ext>
            </a:extLst>
          </p:cNvPr>
          <p:cNvCxnSpPr>
            <a:cxnSpLocks/>
          </p:cNvCxnSpPr>
          <p:nvPr/>
        </p:nvCxnSpPr>
        <p:spPr>
          <a:xfrm>
            <a:off x="14031413" y="3360600"/>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4D7353-C67D-865C-D836-E8EC8868719C}"/>
              </a:ext>
            </a:extLst>
          </p:cNvPr>
          <p:cNvCxnSpPr>
            <a:cxnSpLocks/>
          </p:cNvCxnSpPr>
          <p:nvPr/>
        </p:nvCxnSpPr>
        <p:spPr>
          <a:xfrm>
            <a:off x="14031413" y="3225600"/>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20407" y="2057819"/>
            <a:ext cx="261775" cy="458853"/>
          </a:xfrm>
          <a:prstGeom prst="rect">
            <a:avLst/>
          </a:prstGeom>
        </p:spPr>
      </p:pic>
      <p:sp>
        <p:nvSpPr>
          <p:cNvPr id="3" name="Rectangle 2">
            <a:extLst>
              <a:ext uri="{FF2B5EF4-FFF2-40B4-BE49-F238E27FC236}">
                <a16:creationId xmlns:a16="http://schemas.microsoft.com/office/drawing/2014/main" id="{A4BEB7C3-25BF-5F25-9758-15C2C0DEC388}"/>
              </a:ext>
            </a:extLst>
          </p:cNvPr>
          <p:cNvSpPr/>
          <p:nvPr/>
        </p:nvSpPr>
        <p:spPr>
          <a:xfrm>
            <a:off x="3128094" y="2929265"/>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399400" y="5243101"/>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3899914" y="5243101"/>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8718961" y="4361427"/>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334665" y="4797600"/>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11712926" y="3115324"/>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47367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894403" y="840600"/>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910886"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894404"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893463"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822845" y="1090782"/>
            <a:ext cx="1991555"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635680" y="2929264"/>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4228671" y="2929265"/>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445523" y="2929737"/>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312942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cxnSp>
        <p:nvCxnSpPr>
          <p:cNvPr id="54" name="Straight Arrow Connector 53">
            <a:extLst>
              <a:ext uri="{FF2B5EF4-FFF2-40B4-BE49-F238E27FC236}">
                <a16:creationId xmlns:a16="http://schemas.microsoft.com/office/drawing/2014/main" id="{7828E717-E9A2-7E8A-93B2-1BBF5E2EA3CB}"/>
              </a:ext>
            </a:extLst>
          </p:cNvPr>
          <p:cNvCxnSpPr>
            <a:cxnSpLocks/>
          </p:cNvCxnSpPr>
          <p:nvPr/>
        </p:nvCxnSpPr>
        <p:spPr>
          <a:xfrm>
            <a:off x="6011603" y="3275985"/>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D840B36-31C1-CEE0-F116-7D18FB9CADAD}"/>
              </a:ext>
            </a:extLst>
          </p:cNvPr>
          <p:cNvSpPr txBox="1"/>
          <p:nvPr/>
        </p:nvSpPr>
        <p:spPr>
          <a:xfrm>
            <a:off x="5888064" y="2448935"/>
            <a:ext cx="228632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0" y="2478645"/>
            <a:ext cx="2340009"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629086"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1405718" y="2969290"/>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2288270" y="2969290"/>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1327247"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917848" y="4176760"/>
            <a:ext cx="1609914" cy="646331"/>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903762" y="2516047"/>
            <a:ext cx="2333985"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438" h="258027">
                <a:moveTo>
                  <a:pt x="0" y="0"/>
                </a:moveTo>
                <a:cubicBezTo>
                  <a:pt x="679232" y="14929"/>
                  <a:pt x="1138264" y="179149"/>
                  <a:pt x="1869748" y="167952"/>
                </a:cubicBezTo>
                <a:cubicBezTo>
                  <a:pt x="2150911" y="180560"/>
                  <a:pt x="2328331" y="177427"/>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893463"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328041" y="1972689"/>
            <a:ext cx="903356" cy="234935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3534847" y="2966797"/>
            <a:ext cx="188177"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Rectangle 19">
            <a:extLst>
              <a:ext uri="{FF2B5EF4-FFF2-40B4-BE49-F238E27FC236}">
                <a16:creationId xmlns:a16="http://schemas.microsoft.com/office/drawing/2014/main" id="{1EBC4227-69F7-53F3-CAF6-DE182CB7F530}"/>
              </a:ext>
            </a:extLst>
          </p:cNvPr>
          <p:cNvSpPr/>
          <p:nvPr/>
        </p:nvSpPr>
        <p:spPr>
          <a:xfrm>
            <a:off x="13755837" y="2965933"/>
            <a:ext cx="280524"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3827412" y="3124781"/>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cxnSp>
        <p:nvCxnSpPr>
          <p:cNvPr id="34" name="Straight Arrow Connector 33">
            <a:extLst>
              <a:ext uri="{FF2B5EF4-FFF2-40B4-BE49-F238E27FC236}">
                <a16:creationId xmlns:a16="http://schemas.microsoft.com/office/drawing/2014/main" id="{34C65237-28F6-D48F-B6F1-86328F634283}"/>
              </a:ext>
            </a:extLst>
          </p:cNvPr>
          <p:cNvCxnSpPr>
            <a:cxnSpLocks/>
          </p:cNvCxnSpPr>
          <p:nvPr/>
        </p:nvCxnSpPr>
        <p:spPr>
          <a:xfrm flipV="1">
            <a:off x="6011603" y="3145437"/>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a:off x="6011603" y="3538153"/>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a:off x="6011603" y="3403153"/>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4353993" y="2489046"/>
            <a:ext cx="230267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894521"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602652" y="1963150"/>
            <a:ext cx="929394" cy="2335956"/>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9053657"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22" name="Oval 21">
            <a:extLst>
              <a:ext uri="{FF2B5EF4-FFF2-40B4-BE49-F238E27FC236}">
                <a16:creationId xmlns:a16="http://schemas.microsoft.com/office/drawing/2014/main" id="{B13A0448-2D96-C036-4005-D6BBCB9EF546}"/>
              </a:ext>
            </a:extLst>
          </p:cNvPr>
          <p:cNvSpPr/>
          <p:nvPr/>
        </p:nvSpPr>
        <p:spPr>
          <a:xfrm>
            <a:off x="5624845" y="161645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3" name="Oval 22">
            <a:extLst>
              <a:ext uri="{FF2B5EF4-FFF2-40B4-BE49-F238E27FC236}">
                <a16:creationId xmlns:a16="http://schemas.microsoft.com/office/drawing/2014/main" id="{5B6CE7DB-36A8-CDA0-647C-99628750EE07}"/>
              </a:ext>
            </a:extLst>
          </p:cNvPr>
          <p:cNvSpPr/>
          <p:nvPr/>
        </p:nvSpPr>
        <p:spPr>
          <a:xfrm>
            <a:off x="7634400" y="1634463"/>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4" name="Oval 23">
            <a:extLst>
              <a:ext uri="{FF2B5EF4-FFF2-40B4-BE49-F238E27FC236}">
                <a16:creationId xmlns:a16="http://schemas.microsoft.com/office/drawing/2014/main" id="{12562AED-AC9C-6469-78A1-BE6DCD58B4B8}"/>
              </a:ext>
            </a:extLst>
          </p:cNvPr>
          <p:cNvSpPr/>
          <p:nvPr/>
        </p:nvSpPr>
        <p:spPr>
          <a:xfrm>
            <a:off x="5785718" y="177578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26" name="Straight Connector 25">
            <a:extLst>
              <a:ext uri="{FF2B5EF4-FFF2-40B4-BE49-F238E27FC236}">
                <a16:creationId xmlns:a16="http://schemas.microsoft.com/office/drawing/2014/main" id="{D3F7D250-576F-7A30-0127-299120462FFA}"/>
              </a:ext>
            </a:extLst>
          </p:cNvPr>
          <p:cNvCxnSpPr>
            <a:cxnSpLocks/>
            <a:stCxn id="23" idx="7"/>
            <a:endCxn id="23" idx="3"/>
          </p:cNvCxnSpPr>
          <p:nvPr/>
        </p:nvCxnSpPr>
        <p:spPr>
          <a:xfrm flipH="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7FD472-6D20-72F7-8BCA-5A83B5991FC9}"/>
              </a:ext>
            </a:extLst>
          </p:cNvPr>
          <p:cNvCxnSpPr>
            <a:cxnSpLocks/>
            <a:stCxn id="23" idx="5"/>
            <a:endCxn id="23" idx="1"/>
          </p:cNvCxnSpPr>
          <p:nvPr/>
        </p:nvCxnSpPr>
        <p:spPr>
          <a:xfrm flipH="1" flipV="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6E0FABD-4BCC-3856-4A83-384AF7BA5820}"/>
              </a:ext>
            </a:extLst>
          </p:cNvPr>
          <p:cNvSpPr txBox="1"/>
          <p:nvPr/>
        </p:nvSpPr>
        <p:spPr>
          <a:xfrm>
            <a:off x="14036667" y="1078686"/>
            <a:ext cx="2075743"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904855" y="1604361"/>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914410" y="162236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6076410" y="178354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513887" y="6812276"/>
            <a:ext cx="16024976" cy="2308324"/>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During El Niño, the Amundsen Sea Low (ASL) weakens, resulting in anomalous coastal westerlies that increase northward Ekman transport of surface water masses. The two symbols ⊙ and ⊗ show westerly and easterly surface wind anomalies associated with the changes in the ASL. As a result, warm Circumpolar Deep Water (CDW) is advected onto the continental shelf, and when in contact with ice shelves, can lead to basal melting and ice shelf mass loss. El Niño also increases the height of West Antarctic ice shelves (due to increased snowfall, see Supporting Information Fig. SX) but decreases their mass (due to basal melting). El Niño also decreases sea ice volume in West Antarctica (Fig. 3). During La Niña, the ASL strengthens, coastal easterlies increase and decreased northward Ekman transport inhibits transport of CDW onto the continental shelf. La Niña also leads to less snowfall (Paolo et al., 20108, Supporting Information Fig. SX) and more sea ice (Fig. 3) in West Antarctica.</a:t>
            </a: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16568"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90376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cxnSp>
        <p:nvCxnSpPr>
          <p:cNvPr id="63" name="Straight Arrow Connector 62">
            <a:extLst>
              <a:ext uri="{FF2B5EF4-FFF2-40B4-BE49-F238E27FC236}">
                <a16:creationId xmlns:a16="http://schemas.microsoft.com/office/drawing/2014/main" id="{F4CD11C5-416F-9A3E-6B2C-FEF4483968B3}"/>
              </a:ext>
            </a:extLst>
          </p:cNvPr>
          <p:cNvCxnSpPr>
            <a:cxnSpLocks/>
          </p:cNvCxnSpPr>
          <p:nvPr/>
        </p:nvCxnSpPr>
        <p:spPr>
          <a:xfrm>
            <a:off x="14457736" y="3360600"/>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4D7353-C67D-865C-D836-E8EC8868719C}"/>
              </a:ext>
            </a:extLst>
          </p:cNvPr>
          <p:cNvCxnSpPr>
            <a:cxnSpLocks/>
          </p:cNvCxnSpPr>
          <p:nvPr/>
        </p:nvCxnSpPr>
        <p:spPr>
          <a:xfrm>
            <a:off x="14457736" y="3225600"/>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20407" y="2057819"/>
            <a:ext cx="261775" cy="458853"/>
          </a:xfrm>
          <a:prstGeom prst="rect">
            <a:avLst/>
          </a:prstGeom>
        </p:spPr>
      </p:pic>
      <p:sp>
        <p:nvSpPr>
          <p:cNvPr id="3" name="Rectangle 2">
            <a:extLst>
              <a:ext uri="{FF2B5EF4-FFF2-40B4-BE49-F238E27FC236}">
                <a16:creationId xmlns:a16="http://schemas.microsoft.com/office/drawing/2014/main" id="{A4BEB7C3-25BF-5F25-9758-15C2C0DEC388}"/>
              </a:ext>
            </a:extLst>
          </p:cNvPr>
          <p:cNvSpPr/>
          <p:nvPr/>
        </p:nvSpPr>
        <p:spPr>
          <a:xfrm>
            <a:off x="3128094" y="2929265"/>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825723" y="5243101"/>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4326237" y="5243101"/>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9145284" y="4361427"/>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760988" y="4797600"/>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12139249" y="3115324"/>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2072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894403" y="840600"/>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910886"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336621" y="103333"/>
                  <a:pt x="1404937" y="76733"/>
                </a:cubicBezTo>
                <a:cubicBezTo>
                  <a:pt x="2531120" y="47430"/>
                  <a:pt x="3462728" y="290882"/>
                  <a:pt x="4488598" y="490954"/>
                </a:cubicBezTo>
                <a:cubicBezTo>
                  <a:pt x="5514468" y="691026"/>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894404"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893463"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822845" y="1090782"/>
            <a:ext cx="1991555"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635680" y="2929264"/>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4228671" y="2929265"/>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445523" y="2929737"/>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312942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cxnSp>
        <p:nvCxnSpPr>
          <p:cNvPr id="54" name="Straight Arrow Connector 53">
            <a:extLst>
              <a:ext uri="{FF2B5EF4-FFF2-40B4-BE49-F238E27FC236}">
                <a16:creationId xmlns:a16="http://schemas.microsoft.com/office/drawing/2014/main" id="{7828E717-E9A2-7E8A-93B2-1BBF5E2EA3CB}"/>
              </a:ext>
            </a:extLst>
          </p:cNvPr>
          <p:cNvCxnSpPr>
            <a:cxnSpLocks/>
          </p:cNvCxnSpPr>
          <p:nvPr/>
        </p:nvCxnSpPr>
        <p:spPr>
          <a:xfrm>
            <a:off x="6011603" y="3275985"/>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D840B36-31C1-CEE0-F116-7D18FB9CADAD}"/>
              </a:ext>
            </a:extLst>
          </p:cNvPr>
          <p:cNvSpPr txBox="1"/>
          <p:nvPr/>
        </p:nvSpPr>
        <p:spPr>
          <a:xfrm>
            <a:off x="5888064" y="2448935"/>
            <a:ext cx="228632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0" y="2478645"/>
            <a:ext cx="2340009"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629086"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1405718" y="2969290"/>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2288270" y="2969290"/>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1327247"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917848" y="4176760"/>
            <a:ext cx="1609914" cy="646331"/>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903762" y="2516047"/>
            <a:ext cx="2333985"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438" h="258027">
                <a:moveTo>
                  <a:pt x="0" y="0"/>
                </a:moveTo>
                <a:cubicBezTo>
                  <a:pt x="679232" y="14929"/>
                  <a:pt x="1138264" y="179149"/>
                  <a:pt x="1869748" y="167952"/>
                </a:cubicBezTo>
                <a:cubicBezTo>
                  <a:pt x="2150911" y="180560"/>
                  <a:pt x="2328331" y="177427"/>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893463"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328041" y="1972689"/>
            <a:ext cx="903356" cy="234935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3534847" y="2966797"/>
            <a:ext cx="188177"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Rectangle 19">
            <a:extLst>
              <a:ext uri="{FF2B5EF4-FFF2-40B4-BE49-F238E27FC236}">
                <a16:creationId xmlns:a16="http://schemas.microsoft.com/office/drawing/2014/main" id="{1EBC4227-69F7-53F3-CAF6-DE182CB7F530}"/>
              </a:ext>
            </a:extLst>
          </p:cNvPr>
          <p:cNvSpPr/>
          <p:nvPr/>
        </p:nvSpPr>
        <p:spPr>
          <a:xfrm>
            <a:off x="13755837" y="2965933"/>
            <a:ext cx="280524"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3827412" y="3124781"/>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cxnSp>
        <p:nvCxnSpPr>
          <p:cNvPr id="34" name="Straight Arrow Connector 33">
            <a:extLst>
              <a:ext uri="{FF2B5EF4-FFF2-40B4-BE49-F238E27FC236}">
                <a16:creationId xmlns:a16="http://schemas.microsoft.com/office/drawing/2014/main" id="{34C65237-28F6-D48F-B6F1-86328F634283}"/>
              </a:ext>
            </a:extLst>
          </p:cNvPr>
          <p:cNvCxnSpPr>
            <a:cxnSpLocks/>
          </p:cNvCxnSpPr>
          <p:nvPr/>
        </p:nvCxnSpPr>
        <p:spPr>
          <a:xfrm flipV="1">
            <a:off x="6011603" y="3145437"/>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a:off x="6011603" y="3538153"/>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a:off x="6011603" y="3403153"/>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4353993" y="2489046"/>
            <a:ext cx="230267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894521"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602652" y="1963150"/>
            <a:ext cx="929394" cy="2335956"/>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9053657"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22" name="Oval 21">
            <a:extLst>
              <a:ext uri="{FF2B5EF4-FFF2-40B4-BE49-F238E27FC236}">
                <a16:creationId xmlns:a16="http://schemas.microsoft.com/office/drawing/2014/main" id="{B13A0448-2D96-C036-4005-D6BBCB9EF546}"/>
              </a:ext>
            </a:extLst>
          </p:cNvPr>
          <p:cNvSpPr/>
          <p:nvPr/>
        </p:nvSpPr>
        <p:spPr>
          <a:xfrm>
            <a:off x="5624845" y="161645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3" name="Oval 22">
            <a:extLst>
              <a:ext uri="{FF2B5EF4-FFF2-40B4-BE49-F238E27FC236}">
                <a16:creationId xmlns:a16="http://schemas.microsoft.com/office/drawing/2014/main" id="{5B6CE7DB-36A8-CDA0-647C-99628750EE07}"/>
              </a:ext>
            </a:extLst>
          </p:cNvPr>
          <p:cNvSpPr/>
          <p:nvPr/>
        </p:nvSpPr>
        <p:spPr>
          <a:xfrm>
            <a:off x="7634400" y="1634463"/>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4" name="Oval 23">
            <a:extLst>
              <a:ext uri="{FF2B5EF4-FFF2-40B4-BE49-F238E27FC236}">
                <a16:creationId xmlns:a16="http://schemas.microsoft.com/office/drawing/2014/main" id="{12562AED-AC9C-6469-78A1-BE6DCD58B4B8}"/>
              </a:ext>
            </a:extLst>
          </p:cNvPr>
          <p:cNvSpPr/>
          <p:nvPr/>
        </p:nvSpPr>
        <p:spPr>
          <a:xfrm>
            <a:off x="5786845" y="1778457"/>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26" name="Straight Connector 25">
            <a:extLst>
              <a:ext uri="{FF2B5EF4-FFF2-40B4-BE49-F238E27FC236}">
                <a16:creationId xmlns:a16="http://schemas.microsoft.com/office/drawing/2014/main" id="{D3F7D250-576F-7A30-0127-299120462FFA}"/>
              </a:ext>
            </a:extLst>
          </p:cNvPr>
          <p:cNvCxnSpPr>
            <a:cxnSpLocks/>
            <a:stCxn id="23" idx="7"/>
            <a:endCxn id="23" idx="3"/>
          </p:cNvCxnSpPr>
          <p:nvPr/>
        </p:nvCxnSpPr>
        <p:spPr>
          <a:xfrm flipH="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7FD472-6D20-72F7-8BCA-5A83B5991FC9}"/>
              </a:ext>
            </a:extLst>
          </p:cNvPr>
          <p:cNvCxnSpPr>
            <a:cxnSpLocks/>
            <a:stCxn id="23" idx="5"/>
            <a:endCxn id="23" idx="1"/>
          </p:cNvCxnSpPr>
          <p:nvPr/>
        </p:nvCxnSpPr>
        <p:spPr>
          <a:xfrm flipH="1" flipV="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6E0FABD-4BCC-3856-4A83-384AF7BA5820}"/>
              </a:ext>
            </a:extLst>
          </p:cNvPr>
          <p:cNvSpPr txBox="1"/>
          <p:nvPr/>
        </p:nvSpPr>
        <p:spPr>
          <a:xfrm>
            <a:off x="14036667" y="1078686"/>
            <a:ext cx="2075743"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904855" y="1604361"/>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914410" y="162236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6076410" y="1784361"/>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513887" y="6812276"/>
            <a:ext cx="16024976" cy="2308324"/>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During El Niño, the Amundsen Sea Low (ASL) weakens, resulting in anomalous coastal westerlies that increase northward Ekman transport of surface water masses. The two symbols ⊙ and ⊗ show westerly and easterly surface wind anomalies associated with the changes in the ASL. As a result, warm Circumpolar Deep Water (CDW) is advected onto the continental shelf, and when in contact with ice shelves, can lead to basal melting and ice shelf mass loss. El Niño also increases the height of West Antarctic ice shelves (due to increased snowfall, see Supporting Information Fig. SX) but decreases their mass (due to basal melting). El Niño also decreases sea ice volume in West Antarctica (Fig. 3). During La Niña, the ASL strengthens, coastal easterlies increase and decreased northward Ekman transport inhibits transport of CDW onto the continental shelf. La Niña also leads to less snowfall (Paolo et al., 20108, Supporting Information Fig. SX) and more sea ice (Fig. 3) in West Antarctica.</a:t>
            </a: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16568"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90376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cxnSp>
        <p:nvCxnSpPr>
          <p:cNvPr id="63" name="Straight Arrow Connector 62">
            <a:extLst>
              <a:ext uri="{FF2B5EF4-FFF2-40B4-BE49-F238E27FC236}">
                <a16:creationId xmlns:a16="http://schemas.microsoft.com/office/drawing/2014/main" id="{F4CD11C5-416F-9A3E-6B2C-FEF4483968B3}"/>
              </a:ext>
            </a:extLst>
          </p:cNvPr>
          <p:cNvCxnSpPr>
            <a:cxnSpLocks/>
          </p:cNvCxnSpPr>
          <p:nvPr/>
        </p:nvCxnSpPr>
        <p:spPr>
          <a:xfrm>
            <a:off x="14457736" y="3360600"/>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4D7353-C67D-865C-D836-E8EC8868719C}"/>
              </a:ext>
            </a:extLst>
          </p:cNvPr>
          <p:cNvCxnSpPr>
            <a:cxnSpLocks/>
          </p:cNvCxnSpPr>
          <p:nvPr/>
        </p:nvCxnSpPr>
        <p:spPr>
          <a:xfrm>
            <a:off x="14457736" y="3225600"/>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20407" y="2057819"/>
            <a:ext cx="261775" cy="458853"/>
          </a:xfrm>
          <a:prstGeom prst="rect">
            <a:avLst/>
          </a:prstGeom>
        </p:spPr>
      </p:pic>
      <p:sp>
        <p:nvSpPr>
          <p:cNvPr id="3" name="Rectangle 2">
            <a:extLst>
              <a:ext uri="{FF2B5EF4-FFF2-40B4-BE49-F238E27FC236}">
                <a16:creationId xmlns:a16="http://schemas.microsoft.com/office/drawing/2014/main" id="{A4BEB7C3-25BF-5F25-9758-15C2C0DEC388}"/>
              </a:ext>
            </a:extLst>
          </p:cNvPr>
          <p:cNvSpPr/>
          <p:nvPr/>
        </p:nvSpPr>
        <p:spPr>
          <a:xfrm>
            <a:off x="3128094" y="2929265"/>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825723" y="5243101"/>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4326237" y="5243101"/>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9145284" y="4361427"/>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760988" y="4797600"/>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12139249" y="3115324"/>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72728955"/>
      </p:ext>
    </p:extLst>
  </p:cSld>
  <p:clrMapOvr>
    <a:masterClrMapping/>
  </p:clrMapOvr>
</p:sld>
</file>

<file path=ppt/theme/theme1.xml><?xml version="1.0" encoding="utf-8"?>
<a:theme xmlns:a="http://schemas.openxmlformats.org/drawingml/2006/main" name="Office Theme">
  <a:themeElements>
    <a:clrScheme name="CLEX Colour Scheme basic">
      <a:dk1>
        <a:srgbClr val="113459"/>
      </a:dk1>
      <a:lt1>
        <a:srgbClr val="FFFFFF"/>
      </a:lt1>
      <a:dk2>
        <a:srgbClr val="0066B3"/>
      </a:dk2>
      <a:lt2>
        <a:srgbClr val="00BDF2"/>
      </a:lt2>
      <a:accent1>
        <a:srgbClr val="008DD0"/>
      </a:accent1>
      <a:accent2>
        <a:srgbClr val="F38580"/>
      </a:accent2>
      <a:accent3>
        <a:srgbClr val="DA1E48"/>
      </a:accent3>
      <a:accent4>
        <a:srgbClr val="E27800"/>
      </a:accent4>
      <a:accent5>
        <a:srgbClr val="024E33"/>
      </a:accent5>
      <a:accent6>
        <a:srgbClr val="5D9BAA"/>
      </a:accent6>
      <a:hlink>
        <a:srgbClr val="797CB9"/>
      </a:hlink>
      <a:folHlink>
        <a:srgbClr val="51AA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3264</Words>
  <Application>Microsoft Office PowerPoint</Application>
  <PresentationFormat>Custom</PresentationFormat>
  <Paragraphs>284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Maurice Huguenin-Virchaux</dc:creator>
  <cp:lastModifiedBy>Maurice Huguenin-Virchaux</cp:lastModifiedBy>
  <cp:revision>97</cp:revision>
  <dcterms:created xsi:type="dcterms:W3CDTF">2022-09-01T23:27:29Z</dcterms:created>
  <dcterms:modified xsi:type="dcterms:W3CDTF">2023-03-19T22:52:56Z</dcterms:modified>
</cp:coreProperties>
</file>