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handoutMasterIdLst>
    <p:handoutMasterId r:id="rId7"/>
  </p:handoutMasterIdLst>
  <p:sldIdLst>
    <p:sldId id="256" r:id="rId5"/>
  </p:sldIdLst>
  <p:sldSz cx="30275213" cy="4280376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363"/>
    <a:srgbClr val="313695"/>
    <a:srgbClr val="A50026"/>
    <a:srgbClr val="1F3B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68" autoAdjust="0"/>
    <p:restoredTop sz="96196" autoAdjust="0"/>
  </p:normalViewPr>
  <p:slideViewPr>
    <p:cSldViewPr snapToGrid="0">
      <p:cViewPr>
        <p:scale>
          <a:sx n="39" d="100"/>
          <a:sy n="39" d="100"/>
        </p:scale>
        <p:origin x="1818" y="-5694"/>
      </p:cViewPr>
      <p:guideLst>
        <p:guide orient="horz" pos="13481"/>
        <p:guide pos="95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sz="quarter" idx="1"/>
          </p:nvPr>
        </p:nvSpPr>
        <p:spPr>
          <a:xfrm>
            <a:off x="4143588" y="1"/>
            <a:ext cx="3169920" cy="481728"/>
          </a:xfrm>
          <a:prstGeom prst="rect">
            <a:avLst/>
          </a:prstGeom>
        </p:spPr>
        <p:txBody>
          <a:bodyPr vert="horz" lIns="92492" tIns="46246" rIns="92492" bIns="46246" rtlCol="0"/>
          <a:lstStyle>
            <a:lvl1pPr algn="r">
              <a:defRPr sz="1200"/>
            </a:lvl1pPr>
          </a:lstStyle>
          <a:p>
            <a:fld id="{D60A1517-57FD-4E08-9190-27AEEFFFA986}" type="datetimeFigureOut">
              <a:rPr lang="en-US" smtClean="0"/>
              <a:t>11/25/2019</a:t>
            </a:fld>
            <a:endParaRPr lang="en-US"/>
          </a:p>
        </p:txBody>
      </p:sp>
      <p:sp>
        <p:nvSpPr>
          <p:cNvPr id="4" name="Footer Placeholder 3"/>
          <p:cNvSpPr>
            <a:spLocks noGrp="1"/>
          </p:cNvSpPr>
          <p:nvPr>
            <p:ph type="ftr" sz="quarter" idx="2"/>
          </p:nvPr>
        </p:nvSpPr>
        <p:spPr>
          <a:xfrm>
            <a:off x="1" y="9119475"/>
            <a:ext cx="3169920" cy="481727"/>
          </a:xfrm>
          <a:prstGeom prst="rect">
            <a:avLst/>
          </a:prstGeom>
        </p:spPr>
        <p:txBody>
          <a:bodyPr vert="horz" lIns="92492" tIns="46246" rIns="92492" bIns="46246"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5"/>
            <a:ext cx="3169920" cy="481727"/>
          </a:xfrm>
          <a:prstGeom prst="rect">
            <a:avLst/>
          </a:prstGeom>
        </p:spPr>
        <p:txBody>
          <a:bodyPr vert="horz" lIns="92492" tIns="46246" rIns="92492" bIns="46246" rtlCol="0" anchor="b"/>
          <a:lstStyle>
            <a:lvl1pPr algn="r">
              <a:defRPr sz="1200"/>
            </a:lvl1pPr>
          </a:lstStyle>
          <a:p>
            <a:fld id="{68C2640C-36B8-4694-A7DD-81C24E055D61}" type="slidenum">
              <a:rPr lang="en-US" smtClean="0"/>
              <a:t>‹#›</a:t>
            </a:fld>
            <a:endParaRPr lang="en-US"/>
          </a:p>
        </p:txBody>
      </p:sp>
    </p:spTree>
    <p:extLst>
      <p:ext uri="{BB962C8B-B14F-4D97-AF65-F5344CB8AC3E}">
        <p14:creationId xmlns:p14="http://schemas.microsoft.com/office/powerpoint/2010/main" val="195020069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3T03:55:11.135"/>
    </inkml:context>
    <inkml:brush xml:id="br0">
      <inkml:brushProperty name="width" value="0.05" units="cm"/>
      <inkml:brushProperty name="height" value="0.05" units="cm"/>
    </inkml:brush>
  </inkml:definitions>
  <inkml:trace contextRef="#ctx0" brushRef="#br0">1 1 4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2:55:05.398"/>
    </inkml:context>
    <inkml:brush xml:id="br0">
      <inkml:brushProperty name="width" value="0.05" units="cm"/>
      <inkml:brushProperty name="height" value="0.05" units="cm"/>
    </inkml:brush>
  </inkml:definitions>
  <inkml:trace contextRef="#ctx0" brushRef="#br0">0 1 4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4T03:43:09.091"/>
    </inkml:context>
    <inkml:brush xml:id="br0">
      <inkml:brushProperty name="width" value="0.05" units="cm"/>
      <inkml:brushProperty name="height" value="0.05" units="cm"/>
    </inkml:brush>
  </inkml:definitions>
  <inkml:trace contextRef="#ctx0" brushRef="#br0">0 55 4,'56'-30'4,"-6"30"0,48 0 0,14-24-4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4143588" y="1"/>
            <a:ext cx="3169920" cy="481728"/>
          </a:xfrm>
          <a:prstGeom prst="rect">
            <a:avLst/>
          </a:prstGeom>
        </p:spPr>
        <p:txBody>
          <a:bodyPr vert="horz" lIns="92492" tIns="46246" rIns="92492" bIns="46246" rtlCol="0"/>
          <a:lstStyle>
            <a:lvl1pPr algn="r">
              <a:defRPr sz="1200"/>
            </a:lvl1pPr>
          </a:lstStyle>
          <a:p>
            <a:fld id="{FE88F1A9-1491-4A4B-9B77-13A01D10A0FF}" type="datetimeFigureOut">
              <a:rPr lang="en-US" smtClean="0"/>
              <a:t>11/25/2019</a:t>
            </a:fld>
            <a:endParaRPr lang="en-US"/>
          </a:p>
        </p:txBody>
      </p:sp>
      <p:sp>
        <p:nvSpPr>
          <p:cNvPr id="4" name="Slide Image Placeholder 3"/>
          <p:cNvSpPr>
            <a:spLocks noGrp="1" noRot="1" noChangeAspect="1"/>
          </p:cNvSpPr>
          <p:nvPr>
            <p:ph type="sldImg" idx="2"/>
          </p:nvPr>
        </p:nvSpPr>
        <p:spPr>
          <a:xfrm>
            <a:off x="2511425" y="1200150"/>
            <a:ext cx="2292350" cy="3240088"/>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731520" y="4620578"/>
            <a:ext cx="5852160" cy="3780473"/>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7"/>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5"/>
            <a:ext cx="3169920" cy="481727"/>
          </a:xfrm>
          <a:prstGeom prst="rect">
            <a:avLst/>
          </a:prstGeom>
        </p:spPr>
        <p:txBody>
          <a:bodyPr vert="horz" lIns="92492" tIns="46246" rIns="92492" bIns="46246" rtlCol="0" anchor="b"/>
          <a:lstStyle>
            <a:lvl1pPr algn="r">
              <a:defRPr sz="1200"/>
            </a:lvl1pPr>
          </a:lstStyle>
          <a:p>
            <a:fld id="{A167BF0D-4F1D-4CB2-83AB-16011592022E}" type="slidenum">
              <a:rPr lang="en-US" smtClean="0"/>
              <a:t>‹#›</a:t>
            </a:fld>
            <a:endParaRPr lang="en-US"/>
          </a:p>
        </p:txBody>
      </p:sp>
    </p:spTree>
    <p:extLst>
      <p:ext uri="{BB962C8B-B14F-4D97-AF65-F5344CB8AC3E}">
        <p14:creationId xmlns:p14="http://schemas.microsoft.com/office/powerpoint/2010/main" val="331806656"/>
      </p:ext>
    </p:extLst>
  </p:cSld>
  <p:clrMap bg1="lt1" tx1="dk1" bg2="lt2" tx2="dk2" accent1="accent1" accent2="accent2" accent3="accent3" accent4="accent4" accent5="accent5" accent6="accent6" hlink="hlink" folHlink="folHlink"/>
  <p:notesStyle>
    <a:lvl1pPr marL="0" algn="l" defTabSz="4497934" rtl="0" eaLnBrk="1" latinLnBrk="0" hangingPunct="1">
      <a:defRPr sz="5903" kern="1200">
        <a:solidFill>
          <a:schemeClr val="tx1"/>
        </a:solidFill>
        <a:latin typeface="+mn-lt"/>
        <a:ea typeface="+mn-ea"/>
        <a:cs typeface="+mn-cs"/>
      </a:defRPr>
    </a:lvl1pPr>
    <a:lvl2pPr marL="2248967" algn="l" defTabSz="4497934" rtl="0" eaLnBrk="1" latinLnBrk="0" hangingPunct="1">
      <a:defRPr sz="5903" kern="1200">
        <a:solidFill>
          <a:schemeClr val="tx1"/>
        </a:solidFill>
        <a:latin typeface="+mn-lt"/>
        <a:ea typeface="+mn-ea"/>
        <a:cs typeface="+mn-cs"/>
      </a:defRPr>
    </a:lvl2pPr>
    <a:lvl3pPr marL="4497934" algn="l" defTabSz="4497934" rtl="0" eaLnBrk="1" latinLnBrk="0" hangingPunct="1">
      <a:defRPr sz="5903" kern="1200">
        <a:solidFill>
          <a:schemeClr val="tx1"/>
        </a:solidFill>
        <a:latin typeface="+mn-lt"/>
        <a:ea typeface="+mn-ea"/>
        <a:cs typeface="+mn-cs"/>
      </a:defRPr>
    </a:lvl3pPr>
    <a:lvl4pPr marL="6746900" algn="l" defTabSz="4497934" rtl="0" eaLnBrk="1" latinLnBrk="0" hangingPunct="1">
      <a:defRPr sz="5903" kern="1200">
        <a:solidFill>
          <a:schemeClr val="tx1"/>
        </a:solidFill>
        <a:latin typeface="+mn-lt"/>
        <a:ea typeface="+mn-ea"/>
        <a:cs typeface="+mn-cs"/>
      </a:defRPr>
    </a:lvl4pPr>
    <a:lvl5pPr marL="8995867" algn="l" defTabSz="4497934" rtl="0" eaLnBrk="1" latinLnBrk="0" hangingPunct="1">
      <a:defRPr sz="5903" kern="1200">
        <a:solidFill>
          <a:schemeClr val="tx1"/>
        </a:solidFill>
        <a:latin typeface="+mn-lt"/>
        <a:ea typeface="+mn-ea"/>
        <a:cs typeface="+mn-cs"/>
      </a:defRPr>
    </a:lvl5pPr>
    <a:lvl6pPr marL="11244834" algn="l" defTabSz="4497934" rtl="0" eaLnBrk="1" latinLnBrk="0" hangingPunct="1">
      <a:defRPr sz="5903" kern="1200">
        <a:solidFill>
          <a:schemeClr val="tx1"/>
        </a:solidFill>
        <a:latin typeface="+mn-lt"/>
        <a:ea typeface="+mn-ea"/>
        <a:cs typeface="+mn-cs"/>
      </a:defRPr>
    </a:lvl6pPr>
    <a:lvl7pPr marL="13493801" algn="l" defTabSz="4497934" rtl="0" eaLnBrk="1" latinLnBrk="0" hangingPunct="1">
      <a:defRPr sz="5903" kern="1200">
        <a:solidFill>
          <a:schemeClr val="tx1"/>
        </a:solidFill>
        <a:latin typeface="+mn-lt"/>
        <a:ea typeface="+mn-ea"/>
        <a:cs typeface="+mn-cs"/>
      </a:defRPr>
    </a:lvl7pPr>
    <a:lvl8pPr marL="15742768" algn="l" defTabSz="4497934" rtl="0" eaLnBrk="1" latinLnBrk="0" hangingPunct="1">
      <a:defRPr sz="5903" kern="1200">
        <a:solidFill>
          <a:schemeClr val="tx1"/>
        </a:solidFill>
        <a:latin typeface="+mn-lt"/>
        <a:ea typeface="+mn-ea"/>
        <a:cs typeface="+mn-cs"/>
      </a:defRPr>
    </a:lvl8pPr>
    <a:lvl9pPr marL="17991734" algn="l" defTabSz="4497934" rtl="0" eaLnBrk="1" latinLnBrk="0" hangingPunct="1">
      <a:defRPr sz="59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1200150"/>
            <a:ext cx="22923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7BF0D-4F1D-4CB2-83AB-16011592022E}" type="slidenum">
              <a:rPr lang="en-US" smtClean="0"/>
              <a:t>1</a:t>
            </a:fld>
            <a:endParaRPr lang="en-US"/>
          </a:p>
        </p:txBody>
      </p:sp>
    </p:spTree>
    <p:extLst>
      <p:ext uri="{BB962C8B-B14F-4D97-AF65-F5344CB8AC3E}">
        <p14:creationId xmlns:p14="http://schemas.microsoft.com/office/powerpoint/2010/main" val="3416220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9FB65F-77A9-44EE-854A-5630BF17D415}"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242487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9FB65F-77A9-44EE-854A-5630BF17D415}"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3891509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9FB65F-77A9-44EE-854A-5630BF17D415}"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346388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9FB65F-77A9-44EE-854A-5630BF17D415}"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637569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9FB65F-77A9-44EE-854A-5630BF17D415}"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100039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9FB65F-77A9-44EE-854A-5630BF17D415}"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1063752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9FB65F-77A9-44EE-854A-5630BF17D415}" type="datetimeFigureOut">
              <a:rPr lang="en-US" smtClean="0"/>
              <a:t>11/25/2019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3566810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9FB65F-77A9-44EE-854A-5630BF17D415}" type="datetimeFigureOut">
              <a:rPr lang="en-US" smtClean="0"/>
              <a:t>11/25/2019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3782071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9FB65F-77A9-44EE-854A-5630BF17D415}" type="datetimeFigureOut">
              <a:rPr lang="en-US" smtClean="0"/>
              <a:t>11/25/2019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1734589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819FB65F-77A9-44EE-854A-5630BF17D415}"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3236352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819FB65F-77A9-44EE-854A-5630BF17D415}"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1171108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819FB65F-77A9-44EE-854A-5630BF17D415}" type="datetimeFigureOut">
              <a:rPr lang="en-US" smtClean="0"/>
              <a:t>11/25/2019</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4BC9A357-4261-4CB0-B4D3-A644A8519B04}" type="slidenum">
              <a:rPr lang="en-US" smtClean="0"/>
              <a:t>‹#›</a:t>
            </a:fld>
            <a:endParaRPr lang="en-US"/>
          </a:p>
        </p:txBody>
      </p:sp>
    </p:spTree>
    <p:extLst>
      <p:ext uri="{BB962C8B-B14F-4D97-AF65-F5344CB8AC3E}">
        <p14:creationId xmlns:p14="http://schemas.microsoft.com/office/powerpoint/2010/main" val="29014887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2.xml"/><Relationship Id="rId3" Type="http://schemas.openxmlformats.org/officeDocument/2006/relationships/hyperlink" Target="mailto:m.huguenin-virchaux@unsw.edu.au" TargetMode="External"/><Relationship Id="rId7" Type="http://schemas.openxmlformats.org/officeDocument/2006/relationships/image" Target="../media/image4.png"/><Relationship Id="rId12" Type="http://schemas.openxmlformats.org/officeDocument/2006/relationships/image" Target="../media/image7.png"/><Relationship Id="rId17"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customXml" Target="../ink/ink3.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6.png"/><Relationship Id="rId5" Type="http://schemas.openxmlformats.org/officeDocument/2006/relationships/image" Target="../media/image2.png"/><Relationship Id="rId15" Type="http://schemas.openxmlformats.org/officeDocument/2006/relationships/image" Target="../media/image8.jpeg"/><Relationship Id="rId10" Type="http://schemas.openxmlformats.org/officeDocument/2006/relationships/image" Target="../media/image50.png"/><Relationship Id="rId4" Type="http://schemas.openxmlformats.org/officeDocument/2006/relationships/image" Target="../media/image1.png"/><Relationship Id="rId9" Type="http://schemas.openxmlformats.org/officeDocument/2006/relationships/customXml" Target="../ink/ink1.xml"/><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97">
            <a:extLst>
              <a:ext uri="{FF2B5EF4-FFF2-40B4-BE49-F238E27FC236}">
                <a16:creationId xmlns:a16="http://schemas.microsoft.com/office/drawing/2014/main" id="{322AF20E-F266-4D98-B6EB-40BE038ED154}"/>
              </a:ext>
            </a:extLst>
          </p:cNvPr>
          <p:cNvSpPr>
            <a:spLocks noChangeArrowheads="1"/>
          </p:cNvSpPr>
          <p:nvPr/>
        </p:nvSpPr>
        <p:spPr bwMode="auto">
          <a:xfrm rot="10800000">
            <a:off x="8490" y="6292738"/>
            <a:ext cx="30275213" cy="36511024"/>
          </a:xfrm>
          <a:prstGeom prst="rect">
            <a:avLst/>
          </a:prstGeom>
          <a:gradFill rotWithShape="1">
            <a:gsLst>
              <a:gs pos="0">
                <a:srgbClr val="0063C3">
                  <a:alpha val="70000"/>
                </a:srgbClr>
              </a:gs>
              <a:gs pos="100000">
                <a:srgbClr val="FFFFFF"/>
              </a:gs>
            </a:gsLst>
            <a:lin ang="5400000"/>
          </a:gradFill>
          <a:ln w="9525">
            <a:noFill/>
            <a:miter lim="800000"/>
            <a:headEnd/>
            <a:tailEnd/>
          </a:ln>
        </p:spPr>
        <p:txBody>
          <a:bodyPr lIns="95166" tIns="47583" rIns="95166" bIns="47583"/>
          <a:lstStyle/>
          <a:p>
            <a:pPr algn="just" defTabSz="4340022"/>
            <a:br>
              <a:rPr lang="en-GB" sz="4623" b="1" dirty="0">
                <a:latin typeface="Arial" panose="020B0604020202020204" pitchFamily="34" charset="0"/>
                <a:cs typeface="Arial" panose="020B0604020202020204" pitchFamily="34" charset="0"/>
              </a:rPr>
            </a:br>
            <a:endParaRPr lang="en-GB" sz="6232" i="1" dirty="0">
              <a:latin typeface="Arial" panose="020B0604020202020204" pitchFamily="34" charset="0"/>
              <a:cs typeface="Arial" panose="020B0604020202020204" pitchFamily="34" charset="0"/>
            </a:endParaRPr>
          </a:p>
        </p:txBody>
      </p:sp>
      <p:sp>
        <p:nvSpPr>
          <p:cNvPr id="62" name="Rectangle 2">
            <a:extLst>
              <a:ext uri="{FF2B5EF4-FFF2-40B4-BE49-F238E27FC236}">
                <a16:creationId xmlns:a16="http://schemas.microsoft.com/office/drawing/2014/main" id="{F53E4479-1D06-4EC6-844D-A5C8DF84F21C}"/>
              </a:ext>
            </a:extLst>
          </p:cNvPr>
          <p:cNvSpPr txBox="1">
            <a:spLocks noChangeArrowheads="1"/>
          </p:cNvSpPr>
          <p:nvPr/>
        </p:nvSpPr>
        <p:spPr bwMode="auto">
          <a:xfrm>
            <a:off x="-1" y="290632"/>
            <a:ext cx="30275213" cy="5297519"/>
          </a:xfrm>
          <a:prstGeom prst="rect">
            <a:avLst/>
          </a:prstGeom>
        </p:spPr>
        <p:txBody>
          <a:bodyPr vert="horz" wrap="square" lIns="95166" tIns="47583" rIns="95166" bIns="47583" numCol="1" anchor="t" anchorCtr="0" compatLnSpc="1">
            <a:prstTxWarp prst="textNoShape">
              <a:avLst/>
            </a:prstTxWarp>
            <a:spAutoFit/>
          </a:bodyPr>
          <a:lstStyle>
            <a:lvl1pPr algn="ctr" defTabSz="4318000" rtl="0" eaLnBrk="0" fontAlgn="base" hangingPunct="0">
              <a:spcBef>
                <a:spcPct val="0"/>
              </a:spcBef>
              <a:spcAft>
                <a:spcPct val="0"/>
              </a:spcAft>
              <a:defRPr sz="10800">
                <a:solidFill>
                  <a:schemeClr val="bg1"/>
                </a:solidFill>
                <a:latin typeface="+mj-lt"/>
                <a:ea typeface="+mj-ea"/>
                <a:cs typeface="ＭＳ Ｐゴシック" charset="0"/>
              </a:defRPr>
            </a:lvl1pPr>
            <a:lvl2pPr algn="ctr" defTabSz="4318000" rtl="0" eaLnBrk="0" fontAlgn="base" hangingPunct="0">
              <a:spcBef>
                <a:spcPct val="0"/>
              </a:spcBef>
              <a:spcAft>
                <a:spcPct val="0"/>
              </a:spcAft>
              <a:defRPr sz="10800">
                <a:solidFill>
                  <a:schemeClr val="bg1"/>
                </a:solidFill>
                <a:latin typeface="Arial" charset="0"/>
                <a:ea typeface="ＭＳ Ｐゴシック" charset="0"/>
                <a:cs typeface="ＭＳ Ｐゴシック" charset="0"/>
              </a:defRPr>
            </a:lvl2pPr>
            <a:lvl3pPr algn="ctr" defTabSz="4318000" rtl="0" eaLnBrk="0" fontAlgn="base" hangingPunct="0">
              <a:spcBef>
                <a:spcPct val="0"/>
              </a:spcBef>
              <a:spcAft>
                <a:spcPct val="0"/>
              </a:spcAft>
              <a:defRPr sz="10800">
                <a:solidFill>
                  <a:schemeClr val="bg1"/>
                </a:solidFill>
                <a:latin typeface="Arial" charset="0"/>
                <a:ea typeface="ＭＳ Ｐゴシック" charset="0"/>
                <a:cs typeface="ＭＳ Ｐゴシック" charset="0"/>
              </a:defRPr>
            </a:lvl3pPr>
            <a:lvl4pPr algn="ctr" defTabSz="4318000" rtl="0" eaLnBrk="0" fontAlgn="base" hangingPunct="0">
              <a:spcBef>
                <a:spcPct val="0"/>
              </a:spcBef>
              <a:spcAft>
                <a:spcPct val="0"/>
              </a:spcAft>
              <a:defRPr sz="10800">
                <a:solidFill>
                  <a:schemeClr val="bg1"/>
                </a:solidFill>
                <a:latin typeface="Arial" charset="0"/>
                <a:ea typeface="ＭＳ Ｐゴシック" charset="0"/>
                <a:cs typeface="ＭＳ Ｐゴシック" charset="0"/>
              </a:defRPr>
            </a:lvl4pPr>
            <a:lvl5pPr algn="ctr" defTabSz="4318000" rtl="0" eaLnBrk="0" fontAlgn="base" hangingPunct="0">
              <a:spcBef>
                <a:spcPct val="0"/>
              </a:spcBef>
              <a:spcAft>
                <a:spcPct val="0"/>
              </a:spcAft>
              <a:defRPr sz="10800">
                <a:solidFill>
                  <a:schemeClr val="bg1"/>
                </a:solidFill>
                <a:latin typeface="Arial" charset="0"/>
                <a:ea typeface="ＭＳ Ｐゴシック" charset="0"/>
                <a:cs typeface="ＭＳ Ｐゴシック" charset="0"/>
              </a:defRPr>
            </a:lvl5pPr>
            <a:lvl6pPr marL="473431" algn="ctr" defTabSz="4318411" rtl="0" fontAlgn="base">
              <a:spcBef>
                <a:spcPct val="0"/>
              </a:spcBef>
              <a:spcAft>
                <a:spcPct val="0"/>
              </a:spcAft>
              <a:defRPr sz="10800">
                <a:solidFill>
                  <a:schemeClr val="bg1"/>
                </a:solidFill>
                <a:latin typeface="Arial" charset="0"/>
                <a:ea typeface="ＭＳ Ｐゴシック" charset="0"/>
              </a:defRPr>
            </a:lvl6pPr>
            <a:lvl7pPr marL="946861" algn="ctr" defTabSz="4318411" rtl="0" fontAlgn="base">
              <a:spcBef>
                <a:spcPct val="0"/>
              </a:spcBef>
              <a:spcAft>
                <a:spcPct val="0"/>
              </a:spcAft>
              <a:defRPr sz="10800">
                <a:solidFill>
                  <a:schemeClr val="bg1"/>
                </a:solidFill>
                <a:latin typeface="Arial" charset="0"/>
                <a:ea typeface="ＭＳ Ｐゴシック" charset="0"/>
              </a:defRPr>
            </a:lvl7pPr>
            <a:lvl8pPr marL="1420292" algn="ctr" defTabSz="4318411" rtl="0" fontAlgn="base">
              <a:spcBef>
                <a:spcPct val="0"/>
              </a:spcBef>
              <a:spcAft>
                <a:spcPct val="0"/>
              </a:spcAft>
              <a:defRPr sz="10800">
                <a:solidFill>
                  <a:schemeClr val="bg1"/>
                </a:solidFill>
                <a:latin typeface="Arial" charset="0"/>
                <a:ea typeface="ＭＳ Ｐゴシック" charset="0"/>
              </a:defRPr>
            </a:lvl8pPr>
            <a:lvl9pPr marL="1893722" algn="ctr" defTabSz="4318411" rtl="0" fontAlgn="base">
              <a:spcBef>
                <a:spcPct val="0"/>
              </a:spcBef>
              <a:spcAft>
                <a:spcPct val="0"/>
              </a:spcAft>
              <a:defRPr sz="10800">
                <a:solidFill>
                  <a:schemeClr val="bg1"/>
                </a:solidFill>
                <a:latin typeface="Arial" charset="0"/>
                <a:ea typeface="ＭＳ Ｐゴシック" charset="0"/>
              </a:defRPr>
            </a:lvl9pPr>
          </a:lstStyle>
          <a:p>
            <a:pPr defTabSz="4530629" eaLnBrk="1" fontAlgn="auto" hangingPunct="1">
              <a:spcBef>
                <a:spcPts val="0"/>
              </a:spcBef>
              <a:spcAft>
                <a:spcPts val="0"/>
              </a:spcAft>
              <a:defRPr/>
            </a:pPr>
            <a:r>
              <a:rPr lang="en-US" sz="8200" b="1" dirty="0">
                <a:solidFill>
                  <a:schemeClr val="tx1"/>
                </a:solidFill>
                <a:latin typeface="Arial" panose="020B0604020202020204" pitchFamily="34" charset="0"/>
                <a:cs typeface="Arial" panose="020B0604020202020204" pitchFamily="34" charset="0"/>
              </a:rPr>
              <a:t>Discharge and Recharge of Ocean Heat during ENSO Events</a:t>
            </a:r>
          </a:p>
          <a:p>
            <a:pPr defTabSz="4530629" eaLnBrk="1" fontAlgn="auto" hangingPunct="1">
              <a:spcBef>
                <a:spcPts val="0"/>
              </a:spcBef>
              <a:spcAft>
                <a:spcPts val="0"/>
              </a:spcAft>
              <a:defRPr/>
            </a:pPr>
            <a:endParaRPr lang="en-GB" sz="3200" b="1" dirty="0">
              <a:solidFill>
                <a:schemeClr val="tx1"/>
              </a:solidFill>
              <a:latin typeface="Arial" panose="020B0604020202020204" pitchFamily="34" charset="0"/>
              <a:cs typeface="Arial" panose="020B0604020202020204" pitchFamily="34" charset="0"/>
            </a:endParaRPr>
          </a:p>
          <a:p>
            <a:pPr defTabSz="4530629" eaLnBrk="1" fontAlgn="auto" hangingPunct="1">
              <a:spcBef>
                <a:spcPts val="0"/>
              </a:spcBef>
              <a:spcAft>
                <a:spcPts val="0"/>
              </a:spcAft>
              <a:defRPr/>
            </a:pPr>
            <a:r>
              <a:rPr lang="en-GB" sz="6600" b="1" dirty="0">
                <a:solidFill>
                  <a:schemeClr val="tx1"/>
                </a:solidFill>
                <a:latin typeface="Arial" panose="020B0604020202020204" pitchFamily="34" charset="0"/>
                <a:cs typeface="Arial" panose="020B0604020202020204" pitchFamily="34" charset="0"/>
              </a:rPr>
              <a:t>Maurice F. Huguenin</a:t>
            </a:r>
            <a:r>
              <a:rPr lang="en-GB" sz="6600" b="1" baseline="30000" dirty="0">
                <a:solidFill>
                  <a:schemeClr val="tx1"/>
                </a:solidFill>
                <a:latin typeface="Arial" panose="020B0604020202020204" pitchFamily="34" charset="0"/>
                <a:cs typeface="Arial" panose="020B0604020202020204" pitchFamily="34" charset="0"/>
              </a:rPr>
              <a:t>1,*</a:t>
            </a:r>
            <a:r>
              <a:rPr lang="en-GB" sz="6600" b="1" dirty="0">
                <a:solidFill>
                  <a:schemeClr val="tx1"/>
                </a:solidFill>
                <a:latin typeface="Arial" panose="020B0604020202020204" pitchFamily="34" charset="0"/>
                <a:cs typeface="Arial" panose="020B0604020202020204" pitchFamily="34" charset="0"/>
              </a:rPr>
              <a:t>, Ryan M. Holmes</a:t>
            </a:r>
            <a:r>
              <a:rPr lang="en-GB" sz="6600" b="1" baseline="30000" dirty="0">
                <a:solidFill>
                  <a:schemeClr val="tx1"/>
                </a:solidFill>
                <a:latin typeface="Arial" panose="020B0604020202020204" pitchFamily="34" charset="0"/>
                <a:cs typeface="Arial" panose="020B0604020202020204" pitchFamily="34" charset="0"/>
              </a:rPr>
              <a:t>1,2</a:t>
            </a:r>
            <a:r>
              <a:rPr lang="en-GB" sz="6600" b="1" dirty="0">
                <a:solidFill>
                  <a:schemeClr val="tx1"/>
                </a:solidFill>
                <a:latin typeface="Arial" panose="020B0604020202020204" pitchFamily="34" charset="0"/>
                <a:cs typeface="Arial" panose="020B0604020202020204" pitchFamily="34" charset="0"/>
              </a:rPr>
              <a:t> and Matthew H. England</a:t>
            </a:r>
            <a:r>
              <a:rPr lang="en-GB" sz="6600" b="1" baseline="30000" dirty="0">
                <a:solidFill>
                  <a:schemeClr val="tx1"/>
                </a:solidFill>
                <a:latin typeface="Arial" panose="020B0604020202020204" pitchFamily="34" charset="0"/>
                <a:cs typeface="Arial" panose="020B0604020202020204" pitchFamily="34" charset="0"/>
              </a:rPr>
              <a:t>1</a:t>
            </a:r>
            <a:r>
              <a:rPr lang="en-GB" sz="6600" b="1" dirty="0">
                <a:solidFill>
                  <a:schemeClr val="tx1"/>
                </a:solidFill>
                <a:latin typeface="Arial" panose="020B0604020202020204" pitchFamily="34" charset="0"/>
                <a:cs typeface="Arial" panose="020B0604020202020204" pitchFamily="34" charset="0"/>
              </a:rPr>
              <a:t> </a:t>
            </a:r>
          </a:p>
          <a:p>
            <a:r>
              <a:rPr lang="en-GB" sz="2800" baseline="30000" dirty="0">
                <a:solidFill>
                  <a:schemeClr val="tx1"/>
                </a:solidFill>
                <a:latin typeface="Arial" panose="020B0604020202020204" pitchFamily="34" charset="0"/>
                <a:cs typeface="Arial" panose="020B0604020202020204" pitchFamily="34" charset="0"/>
              </a:rPr>
              <a:t>1</a:t>
            </a:r>
            <a:r>
              <a:rPr lang="en-GB" sz="2800" dirty="0">
                <a:solidFill>
                  <a:schemeClr val="tx1"/>
                </a:solidFill>
                <a:latin typeface="Arial" panose="020B0604020202020204" pitchFamily="34" charset="0"/>
                <a:cs typeface="Arial" panose="020B0604020202020204" pitchFamily="34" charset="0"/>
              </a:rPr>
              <a:t>Climate Change Research Center and Australian Research Council Centre of Excellence for Climate Extremes, University of New South Wales, Sydney, Australia</a:t>
            </a:r>
          </a:p>
          <a:p>
            <a:r>
              <a:rPr lang="en-GB" sz="2800" baseline="30000" dirty="0">
                <a:solidFill>
                  <a:schemeClr val="tx1"/>
                </a:solidFill>
                <a:latin typeface="Arial" panose="020B0604020202020204" pitchFamily="34" charset="0"/>
                <a:cs typeface="Arial" panose="020B0604020202020204" pitchFamily="34" charset="0"/>
              </a:rPr>
              <a:t>2</a:t>
            </a:r>
            <a:r>
              <a:rPr lang="en-GB" sz="2800" dirty="0">
                <a:solidFill>
                  <a:schemeClr val="tx1"/>
                </a:solidFill>
                <a:latin typeface="Arial" panose="020B0604020202020204" pitchFamily="34" charset="0"/>
                <a:cs typeface="Arial" panose="020B0604020202020204" pitchFamily="34" charset="0"/>
              </a:rPr>
              <a:t>School of Mathematics and Statistics, University of New South Wales, Sydney, Australia</a:t>
            </a:r>
          </a:p>
          <a:p>
            <a:r>
              <a:rPr lang="en-GB" sz="2800" baseline="30000" dirty="0">
                <a:solidFill>
                  <a:schemeClr val="tx1"/>
                </a:solidFill>
                <a:latin typeface="Arial" panose="020B0604020202020204" pitchFamily="34" charset="0"/>
                <a:cs typeface="Arial" panose="020B0604020202020204" pitchFamily="34" charset="0"/>
              </a:rPr>
              <a:t>*</a:t>
            </a:r>
            <a:r>
              <a:rPr lang="en-GB" sz="2800" dirty="0">
                <a:solidFill>
                  <a:schemeClr val="tx1"/>
                </a:solidFill>
                <a:latin typeface="Arial" panose="020B0604020202020204" pitchFamily="34" charset="0"/>
                <a:cs typeface="Arial" panose="020B0604020202020204" pitchFamily="34" charset="0"/>
              </a:rPr>
              <a:t>E-mail: </a:t>
            </a:r>
            <a:r>
              <a:rPr lang="en-GB" sz="2800" dirty="0">
                <a:solidFill>
                  <a:schemeClr val="accent1">
                    <a:lumMod val="7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m.huguenin-virchaux@unsw.edu.au</a:t>
            </a:r>
            <a:r>
              <a:rPr lang="en-GB" sz="2800" dirty="0">
                <a:solidFill>
                  <a:schemeClr val="accent1">
                    <a:lumMod val="75000"/>
                  </a:schemeClr>
                </a:solidFill>
                <a:latin typeface="Arial" panose="020B0604020202020204" pitchFamily="34" charset="0"/>
                <a:cs typeface="Arial" panose="020B0604020202020204" pitchFamily="34" charset="0"/>
              </a:rPr>
              <a:t> </a:t>
            </a:r>
          </a:p>
          <a:p>
            <a:endParaRPr lang="en-GB" sz="1800" dirty="0">
              <a:solidFill>
                <a:schemeClr val="accent1">
                  <a:lumMod val="75000"/>
                </a:schemeClr>
              </a:solidFill>
              <a:latin typeface="Arial" panose="020B0604020202020204" pitchFamily="34" charset="0"/>
              <a:cs typeface="Arial" panose="020B0604020202020204" pitchFamily="34" charset="0"/>
            </a:endParaRPr>
          </a:p>
          <a:p>
            <a:r>
              <a:rPr lang="en-GB" sz="2800" dirty="0">
                <a:solidFill>
                  <a:schemeClr val="tx1"/>
                </a:solidFill>
                <a:latin typeface="Arial" panose="020B0604020202020204" pitchFamily="34" charset="0"/>
                <a:cs typeface="Arial" panose="020B0604020202020204" pitchFamily="34" charset="0"/>
              </a:rPr>
              <a:t>     </a:t>
            </a:r>
          </a:p>
          <a:p>
            <a:r>
              <a:rPr lang="en-GB" sz="2800" dirty="0">
                <a:solidFill>
                  <a:schemeClr val="tx1"/>
                </a:solidFill>
                <a:latin typeface="Arial" panose="020B0604020202020204" pitchFamily="34" charset="0"/>
                <a:cs typeface="Arial" panose="020B0604020202020204" pitchFamily="34" charset="0"/>
              </a:rPr>
              <a:t>                     </a:t>
            </a:r>
          </a:p>
        </p:txBody>
      </p:sp>
      <p:sp>
        <p:nvSpPr>
          <p:cNvPr id="7" name="Rectangle: Rounded Corners 6">
            <a:extLst>
              <a:ext uri="{FF2B5EF4-FFF2-40B4-BE49-F238E27FC236}">
                <a16:creationId xmlns:a16="http://schemas.microsoft.com/office/drawing/2014/main" id="{AB9DB82A-B86E-4FFF-8642-1A9EE6966F06}"/>
              </a:ext>
            </a:extLst>
          </p:cNvPr>
          <p:cNvSpPr/>
          <p:nvPr/>
        </p:nvSpPr>
        <p:spPr>
          <a:xfrm>
            <a:off x="182082" y="9729732"/>
            <a:ext cx="29715643" cy="22126259"/>
          </a:xfrm>
          <a:prstGeom prst="roundRect">
            <a:avLst>
              <a:gd name="adj" fmla="val 1537"/>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91" name="Rectangle: Rounded Corners 90">
            <a:extLst>
              <a:ext uri="{FF2B5EF4-FFF2-40B4-BE49-F238E27FC236}">
                <a16:creationId xmlns:a16="http://schemas.microsoft.com/office/drawing/2014/main" id="{0EF63AAF-616F-4D2E-BEB5-246B42F51E2A}"/>
              </a:ext>
            </a:extLst>
          </p:cNvPr>
          <p:cNvSpPr/>
          <p:nvPr/>
        </p:nvSpPr>
        <p:spPr>
          <a:xfrm>
            <a:off x="182081" y="32115001"/>
            <a:ext cx="29715644" cy="10398129"/>
          </a:xfrm>
          <a:prstGeom prst="roundRect">
            <a:avLst>
              <a:gd name="adj" fmla="val 3467"/>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pic>
        <p:nvPicPr>
          <p:cNvPr id="99" name="Picture 98" descr="A close up of a sign&#10;&#10;Description automatically generated">
            <a:extLst>
              <a:ext uri="{FF2B5EF4-FFF2-40B4-BE49-F238E27FC236}">
                <a16:creationId xmlns:a16="http://schemas.microsoft.com/office/drawing/2014/main" id="{15CCCE33-2DA3-4EC8-A639-736899E715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781" y="3839164"/>
            <a:ext cx="5574236" cy="2359761"/>
          </a:xfrm>
          <a:prstGeom prst="rect">
            <a:avLst/>
          </a:prstGeom>
        </p:spPr>
      </p:pic>
      <p:pic>
        <p:nvPicPr>
          <p:cNvPr id="1026" name="Picture 2" descr="data:image/png;base64,iVBORw0KGgoAAAANSUhEUgAAAf4AAABjCAMAAABNPpI+AAABMlBMVEX///9kYmPwhIIAW6rWDjwBtu0BiMx4dndaWFlhX2D8/PxdW1xYVldTUVJWVFWzsrPr6+vp6enz8/POzs7V1dV6eXqJiYkAsuySkZK/v7+rq6vKyspta2yjo6Pe3t7v9foFYa0AVKcAgsoAT6XveXecnJzTACYAf8nVADO6urqCgoLUAC2vr6/3v75wbm8Ar+xLSUrTACPxi4n87vHzxs31tbSK1fX7398ASKJtlsb88fPf9PzD6vn0pKPaO1fhbH9HnNShzenvtL5yz/Poj51KfLnD0ubU5/T10NeDueDjeYneV23ZLlCi3vcuve7spLDbSGHzmJdVxvBkq9u35PjokZ/ywMgAdMWYx+fO8PvA3vA+ldLWH0S15vkobLKPr9N9nsqvxN5zsd2guNgAOZxZhr34VSHiAAAb9UlEQVR4nO1diXvbNrIn40MEQVISdVjUGR9yItmruEnbXN1u0jRxstukR3b3tUmbY/v2//8XHmYGIEEQ1OE4jtun+fo1FgkCIH6DuQBiHGdNa1rTms6P/vKXT92DNX06unVwsMb//y35N69cmY//06/vXVRn1nTR9MXBlfn4f390+O3FdWdNF0q3Af15+P/9s83Nz25dZJfWdHF0RVIZ/v842tzcvP6Pi+3Umi6IvjiYi7//w/VNoKPPL7xnazonGu08L7t1K0Xfiv+97wj9zc2vP2oP1/QR6fnOzouv7Lf+euXKHPz9rxX6m4fff/Rurunj0Iutra2dn+5b7tw+uDIP/x9S9AX+qzp/cb0GJH/5PaCkfobur+mD6JcbW4D/zqNR4daPV67MwR+tPkXX/75is92TMAxPpvKX73qCwskZ32FNZ6ZHW0Q7W6YJYEx+wP+L7O63h5s6HT1drdkqd12XteUvf8bETy/5kBdZ01loKyXTBPirib6O/zd59Fd2/j4q/G2gafOcarNRTE3UFpe83PTLTob/1g3dBLhVRD/D//b1TYM++2aldg34+5wxFp0X/B6D2hrnVJuNagE0cfKHN1a+1OEXJsCXqQnwl4Ls1/D/rgD/5uZK7Rrwd3AynRdgULfrfVT4sYnwDw//T1t5ykyAmzb0Bf63xb2/HxXRP1op9J+H/5zpAuD3/hTwj7YKJE2AouGXzf6nh0X0hfpfJfT/R4f/zzH7ye0zGeAncecL++S/Ak99bRH9Av6/rdDwHx3+P8fsf75jgX/rhZMt9lhE//cW0Y/W31znLx42m/VY/TLg95HMv8UjwziroNlsFkxtvyaq1epFssOPHfDnddEXJbQGfV/vVnbBSWd/LX+n2Gdbq1lZaK+WK1mz9A+uD8uuz3+hRfTIBj8sApTI/h/FM/dK0N/c/K60nfqgH0ZBEEatCfXXtPzFzeCEwj70d9PpTcUjUThDfyDGCqLQHegc0GhzqFbUOxsM5TUx/OBFurwq+EJddOLjShiKgsE0KRkwP5lGUCKsVCV8dfETuqIckjb+DiuiiR7CH/SA9eDWCRaMnaSFvawk+VYjvVWsRlTabIvuRGG/Crf86gwHiI2Hjk6xvG72uz7A65H+5qvTC9vk37lfavej3WcV/Tj9y5y/sccREoG45/bgigF/RfP78e+gNw3oERZMxbAyVQHnvXRoVBEoxb2ObCsMZEkxai1ZNHE91YFgZg0INPue0UXxVIS/XWKHBgp8N6gJBqU/XU80MYZ7WDAattI+t32j1X4KUgeu8WQcybJev+Y005I8ONZ6VdbvQTqg4s2j6QIl9PC0hOVLZb8Z8CX6q7hzq3TyH5Uo/3jG3YxY2HUWw++yFFmXV44jrYJQgjPUimCxGb7kWGuMyajyQH+ehZb4QhJplbFoQFenJEcQYQpNucFE9VC2ikVl/Rk3AsvkW02jGh16v6ybrD8JtBqjDP9uaO/31Mu9OQvnCgB/+9r2SxsL3Ldafo/EE3bND7Z96eQv9fxaPNdZnKYL4c+9nlEByf9qZBTjnRL4J0bJoDD/m0G+hFx+iKkrEYzusZfWWAp/2u5MoD8J8xdVq51F7xep7pn9DuWNcR59NxjMQ98ZbQva2xMsYCzs/WJV/f/Mr/TnNf+tMvQ/K0Ofxg3EMwoyDzFfAn7xANenpOfJUaLZKGYsjK8XCpISEifBOOLqeR4g/GSnuTzkHs1x5pozgeYtC7koRIVJnibIFqwiOIGg4MB6s7QnnEeZ8JedZGI6x8o5wFZDKc8M+OWApDygXheaw34Xauhjv+vEq4H4J4BXX4C+c3ptm2jv2vZ/XmlLe/+0wi945HMb/Kj5/1Ui+4/K1vxi6izvHzd6Hc6kil4MP59VG5NWyue80+sNpHRl0jZLIt5PxN9xjwQzzsRGdUJjNZ5MqlhjhzyBrihZl38f5/tIHOqNa2BjetQc3WmTjZc4bSb/gHarXWqvK5poaPDzStKo9j1ESW+17WmtSvi5e9xI2un7edOkcdwntpIOZUc2YtbQxbEjA6WWzMLxfPQz+JEDrj14pljACv+WU+L134RHyiR/6YrvhIazTYzrymFdCL+c4l05PhzlXkwwp9IxaSlnEW+wGf3KO340bz1pMZBu4Pk+Ilt53VyHicV8LM5mvUz0Y52G4ydFA05DvwOPksjJtcr6+LfU/VPsek8ZkfjuPjGZh6onRuUR5Wpw4U+0SLzUAl64UvJKg1/qgQc/nzolbj9YfpbVPlru/7c14Ddvwa/FMrElRkVeXWz66Y+7XpV+DYNseHI0oVlKP/LwJ57elIM1RDlbaehl4KgOBHJUewiCtDK58ujNsA+5CDOtznyrPr0FtirhlyPR0Zndib3sF9WQbYlI+41D4i3v7j3c2y7Q3v+MzAUfScLysxv+sKPnH/aA36+lbdM8KQC2CH4up6Kci4Ea9/zNjJqEB/3Iw48DnAWBxlhDVX8YZT9PFQKyElMiVTMlg3TGmUFfhJ/rL2lrlZgY76SwktHpKXmGM5vGBcsFln4j/HyRyM/IBv/2tRL4IehjNfznGH7Xb5e2PfTyYlLSQvjVUDbI+FK22nR1+PvwSJhG4hJsuaM/TAOdugMkDKT95cSpO8ezh6yzPxdnxFa99LVpKo/T1rgy12ooXTxV04CnvIHjEFn6LQXGbNxNGsuE/X62wb9XBr8w/H2L5Yey/xur4Xc4Z62fcPHMy4vg9/Lwp6Z6Owd/nIynLSTSGFb4SXu3FM1cffIh0ZSrqBJ57eM0lQPnZcHcxfCTTq/kW81mdfYKYa7qDH6S9rZ+kzsiFBL3Ao/3O4vUwErw3/jFce7Z4AfZ/zfb7J+70U/aNublc4F/EOLGDiS3DH7SPi7LlWQqHJi1aJTQOFaKfx1dq/DPwR/aWi2HX4mJDP7YzddAv0Am+X09csDYItPfKvwBfpvpd+O+3e0Hu//er1bZP0/+9PJmlaJzgN83Yl/z4c9TbvbLeJ5BmXMgY0JMe82Fsz8OLVWeBX6jBrQuhzzfYS+nygq0Gvwj+4JP6UL/Z3O/8fl4s7+jwklAC2c/z5Gnz35fzv58kTC9r/hBG+SFs98PLa1SFGo1+I1+0zyqTUOPsyzoHfWcOWQ6fin8Nr//hm+Fn2I+Ftm/YJn/o+n+Onlk7rgKNC7V/b4M9FRzlHOWyZQe5EukjkCHFwd5se4ni7Wbr5KiUKvAz/M1VNWwgNVT6buc4oapnWolK/xg+X9lM/0cO/xlqn/BJp8zWv6L4afY10zaTHMsf7TcCx3QqZ13sfLUSFWMWvpzltH9JJVtS3FLwu+gSorm9duP6w1p887Tv6dW+E/tSz4l8N+EBiyi/+hfcxp20slnhqY+HP420+udA/+U2TqgE445t0fO/WwZTxP/i2d/u7TVZeFf3G/sSWCdXjqNrH7/K/Fuy8MPa733PrPgv6B7Kuqn3lb+++Hwt3LOelIOPzWlReQKQ9XQw7xA2qSloD8jY1utNRd2+xThp1Y1oZyWXRb+KnfzRrO2MUjbT8QXw29Bf3vvoaN/5JHpfsdq+YPl93nR8jta+HHnRF9CqfdzMX+FyZlnfzqKRb8/DeyRkZBGyfxOYIrkWEbh1e9umALZIAtjqlYN5bjT7M/wLsI/pEtZq1y1uiz8Rr+FDaIc/Lg/S319Yt0wv9vNoNc2+H92ivu8peVf9PsPwLy3BH1+XfhtZ7riN2k0xumKXy8gpmg2m/EH6H6X4zP1qVwqc7IaXDaRm71o2YC3mj6skMEXJWaghKw7Puvh8mHLc9U3IjLkJ6S8XO5X8ora6/fkZq8i/GqxglqdaK0uC78jlzFbDdVvyUHxjDGv3av7jj8cSOE0F4KXtun/Utz40gL/fVvUr8TwX6T5gbT1fugr4S9nE/OCk8bZ4B+Sa+V5lRkLpX6W8HflVJWbvZTfHoRRhFsDmLnfoxbJ3qgSrtybI1dtwSzoayu+sh+w20vb7JWHP9cqOKZMrjMtDX8zMvuN8z/Gnoi+hlEo9zZ4uSWMAlnDftvixm9F0x+ifn7hGw/c6FM0/Jfa22/s9gk62vjRoJ3J70+3hWS2mYS/pox1OY7m7hghiowumvtqxEiDOCUZRcuVEk4p/tNIsLbbx9hb3Cm0Srpuafjt/c7H/Nysg+X0ymr7iWfuF+GHmL9lxQ+E/A8m/Mtt7Y/7xb1+Tqw2150Z/qG+QS4n/NN9YGocjfigVymoykGUG1TugpyN5eZOMvhIEqgqFbjl8DvtwNrq8vAXamghT0YG/pxJs2JkpTLTH1b8i1t98ayX4nYPgP9rc/LP39mfkj9Wu6O0bbR1ubV2KfiZBX6nme6R427O8hcKJ+K5ZdUu13bGqn0dOcr21MIurA62J61+qe/lxr9A9mwcsWzpzgq/c6y3mgK+AvxGv6VrWp8GWdSX8aAtmXm0e7VAG/t3nTm2X3GjP+z0LO7zRrf/u4LhVwa4ScOxGwaeF4Wzajrx/MmUR1GEur8fwl9yn7/2t4D/JAJKF3zhZijHIZZfD/BxXMNiJ1qD/UAUTGO7te4slD3o2rdFx5NWRCVcudd+Qk2fKGgS+q28/WanD79Q91PrhdBrrVsJQw/q7GffJ7T1V3Dik1wbY7yZhaRrxzNVg9Zv8Xb4NnA5+zBgtGGjN+LOM9v0f+BYw76w26fg+CP85oLP9VW+6qw1e42hIXSz712sX/lYfpof3sTDBn1EY1zXK8+KFnuQ7w6UaGb8WfKVj3HB0ue5rRqVzH+/0n7Hw2bh8mMb/HdGJWHf7ZH1G0/Y63fPlP1W+A/Ld3ms6RPQ3V0L/PtPYKe/Tfm/Eo/8VJz+sBvcNP2t8H/3QR+Yrem86a0N/t13jt3z33vm2KQ/mv6m7WfT/St90rumj09P9m3S/6pTJv0BU7vt99RU/mD5G/Af/fuTvuyaTBrZZv/G7uk86V/c8AW2XyHuZ3H85mzwXNMnoTdW+N86JbY/xH2LkR/4zMcM/GDUz9jlvbTbt6YLIqvth67f/bItH0XjDwM/xmdelk+71wd5XzqyK3+w/Z0HNuMPIj/F7zxB+huLfgcQ38sf67HMcs+aLpT8O1bpD4E/65YfNP4Kq76w5mt+51Xc5X+02kl+a7oA+q9V+u8Dnrbpfw32fBTOd9r50ikE/mC3z9Pcbp8lA/5rukB6b5X+aPxZp/9reKgY+nEKi77wiZeTh3+dw+XSkT3sv7EB098W+sHpXzD+d+Bov/yyz0Eh7nP0ad90TTay2/77MP1Hpdrf9P3xZL+8628x/T/ti67JRnbbf+MqTH+b74+R38KyP7r+X+TwL9h+5ce4renTkTXyQ4F/+7I/7PowN/zT9C8o/9ypXssk8BlU1nQxNJXLb3bjD5d9ndOyZf+C+IcNn3ntD8rf18K+66jP5SS77bf7GO7ZxP81iP2Yzj9O/9yyr6n81/BfTiqZ/vvv4aZN/OOmP3PfBy775nx/9PyP1vBfdrJrf3L+rB/8vAa9YcZ+X8DFXOgPFv1+XU33r+niqcT4J/FvW/jfg5U/57e8+YehP33TF4b9v82k/9ryv6T02Or7k/PvPLTgT+rfOOwBrT9d/IPtf1sL/H3KV1xTOY2sCz9y5c/52YY/bPwwzX9Y+NOdf1zzzz71OPyEb7imefTWLv5J/TvPbPKf8M/Jf9z1pe/7gK98s3Md1zH/S0sl4p+Cf1b80fw35P/Ob+LSvcz7gxM+/DTuv17xu7R0WgL/7mMMDlnnvw1/UP9aQj8I/KZ7Ptbr/ZeX3peofzL/rfqf5L9x3A9IC838032/6+vdPpeX3pWof4m/7ZtfXPx17r/QGGAHvf8Mf9D+Kn/rOu5zmcm+7yeV/6fbRQa4hqt//qMc/nAp3fWPxr/K47be6XuJyX9Thv8btP9GL4sK4NpLZA39yx8K/qfzH3x/dbjjSvv8G73s8+d6T1Ij97HtMOkeJ58mK3JzUp188BdrjV4Pv7gUr3f25FrnRqOrZfjvopVnO/NjbxtvjTQBIOW/HvqTOVxXsf3qJ156KLszgU+WkcJ++lF0sxJ6nHth++IZwJ+G3FtwQsYS1A8op/MkXJhg4yKoFP+NXVz+ce4/KAoA2v7hfJVZADsvQFrcuplZf/fk7F/hG78u146og7MY5FGsTH3oPokYJbdh/KxTZzzuzD3gqpQGnuuFhfw+K1OF0af/E2+Fw/Y/Ip2W4o9nPgh6WLQA9l6TbHi+pRhgB7/59X88SBf+PqfQ7wpf+ObOrBDwz7pAY8bkUamN0GWs2+t1PPHv2UB0OD85k+Tw+4xX7V/nr0SXDX5nVKb/N3avYgDY8Z8VGeDafyjVz/NUAmD8R+7+wCPeSPwfLh34wUM30/P0Ek+xgl9hdPShAJ3OZ23ysvM1FxKbf7phKcVs0dlIy9Glg98ZPd4vwX9j/x298ujZNZMB9rZ/pjMrflMMgMt/zu2bB9L69zH0v/zpHh2BbpYuJYMfkvNAVhvBHpFkjqqnnZ27ErEFpxuW0Z8Xfse5W4r/7lWyAAQDFCSAYgDnl0c7OztoAKACwAUg+Nafsros6/rFkIrLSw8f1OCPSSgIzNV5NgKMfFLK4eR40lDwNCfHieSTuNdrOnFyPKFD+nyhYKK6DwwgTHBI6Fbt4VNQpGHCG/fEbZmsqwaJ9+Lc+SvibkIXEmgFuyE8FV89mjooteS42pSVW+CPE9ULrKAGL6M5N35jUk3Sszp7Wdnzo9/L5L8QAG+eyEKvHuwVsn09kzkfv3r0YgcIPvx0boEFkHp/y4b9e4HAu5LCqsPP8djrMWclE2aIDkFEmXsbbgTOwZT8K0gIDTfDPoz6+ETolyiE0514EDahZOAOHX8MRQIjl9RxGEBFqGVmIT6omX7VgO7Cla5wWfCQt5CK+wNyUNDKjDvYOUbuSxF+LBvIs8DGYThph/CsetWqh+20amlZL5p/QOMZ6LTUABAM8FgxwOjhg2t5LbC39+AhDYl///mjrRs3XvwCP57ePDgA8w+Cf8va/m0mhj8bFQ1+OPE3BuVgSc8E1AwY88KAuXBsViNiPAzE/1A71NF/gIMtUVto8OPhbFHEWb/mTD0WBJHQLXr94wDvuwGc2Qbws1CDvxsxLxKPeNjJFsOT3UB9wc+pJx4NBdO2IA0IZ1EQcpldtwB/G9vmLqUEHnM4nA2O55QpgkUvWBSK+sDW7QQsgEaD89cbZQFg0AD7b96r9/ZfPXu9J0jngJcPR/L26Kvnj1AAOJ/fPIDg7/eHS57qCWfX8RjTKVJdKfzxJKAzi0vh52LUe/XmFGZM7DJvEAt5wDgAAvB7x8Ph2MMMjLU6HPA9BAED6HeGw4HgiknA+k3Hr3JX0yjCzeCDIZyHC2e31ptC+A+HaQRqGDGW+H6D0RF+dQ4n/DYDyqHXDfDRqgfnPg48Vhk6cdejc/lM+JOI9RuOLzicsssK+GeNemPGKBWs6IXXadYTPJYczmoUZROeJuo9R3ryppwBNvZ33z1JOX90+vDZywevAXlkhNevlQjQ6elNwP/bwyUO9AaqcoR7ymTqScpqJkhwO6eMpyXwT5TBkOAPmSbTZUEN4adQwoCT4ZCafipRmw8eRVCTFWW5WKayNVl7nD8VtcPofMZhQG1XA8G2M4YJVH1Pps+Ek5xjStYLHcD6TPj7jNI5CG4HdhUKDpuJ5TmhFUbnS9aH9APZE9Xk+dPvu+UaAESAxgHwlumJoGWmyG0I+Ar8f13GVpkR7omCAOCXyaki0uNl8KccI3+Q1dTlgHvdUymN5R+p45fluBymqHMtoUyo+CTCPHl5+H2uTNSpPEIbnFPpnwpdlB3R34iki1oj/jPgr4UKSfGqPsAv33HM4LD5OtcyScdp2bOHPebS6N08BhAcsPv47ZPR4npy9P3h4RLTfyg0GrxojdFByQB/fzqdVlh6DmoZ/H2WhYodEJoxUIJioK68hRorwK+e6nlsgI/Es8wrBF1Ef81wzuXhrwsk6JEOowQvNbAuyC+tcq2fx5xXsWCtj5gZ8Gdtt5CPxlzGPbsc4BeclMkj8WNMZadshfSsq9Do3cY8BtjY3d2/c/Xxu7fvn5wKWo4TvjlaYsOnEM70omgBOpnuz7JplsAf5+aCsB1CJA+fE/DTTJwDv9C7nJ5hWeqVepTNb8iemod/GIEhCJTGqYVGljGLAdeyqwjbwaOSlIfRgD/R2gZIDfjFIGRWXs8o+1Fo9PubO3M5AHhAMMGd/33z+5KC4Onhwk0fEFPtNhuNRnMsRaiCPwnUuwrBaLN4Y3mwOpGAP5IUtpeDvwp2uqSTDH53DvxNgF89Qi6bMBwld5rwq8rDEzv86e3F8LO07Pnbfik9eSdMvfkMsH/13enyFd77epHxDwfhM1zfYzL7kYJfMIY8LvuYZ6mq29OW4n9RQMucKkZbtzSWgV+oiaJUqYUqQ2ulRPjny0NkUub8FvI+TfAmTZCMCsI/37YBf0M3RnteWdzjvMl/8u7xvp0FdtECWAF7rG9R6KcjdHZAJGdR6vgl0ieCjDQKMeHcZ5C3WJTNhQrLJUZbBv6ml2Vuz3ocqsRnnsX0g0QD+fIzNP1mUKSn19cL8qsTGvxwfWjwkQG/sEqz9FKC5+am4jtfGr1/+3j3zp393ZT2hcjf+O/qxt9i8oWnfNyg3R0DsqpT+H2VTTfm6tj8WKiKbFakUgGYZJBqCBzlAvxp1rsMfp+75Pjlkl8JmYJACLkEYsBw/FrK2/Dpka6QWr5gPYBUWI3EgrGPHZCrE8SVBvxOoPL4UdsG/GDWNtJmuFKD8cew+200On3/+9t3d+/+9+5dtPc+0vnM4OWpv2MPM9VnUT9xk/LqVCOXVxpxLRHuoDbHwUjv1Pz4+AQ8PTGeXR9CrXhyfgF+YWAPfOKD1F8QzrY79B2/wbUMHhBs6mFgB515A/4E7zr+cIbRXiH6hQQSnIJyqiPqa/j+0G35YDqwmSjiJ1Ebnp/K9hsBm9XEH8DsTWibFjNN+EUvosT36y2wboHHoGzT7V8U/hdDApRMrbXxhxb0TZNpjyPIWQRGfagr1InQ00Hf4xj0hZAbr8wCxsKaBf5EsJAXOjn4Ywgu9SuuQE9Tri0hFBgLZMzJgN+ZirtupS+UENRfIWnUIcEFeZQC+A8iwnVRSTQTgsE9OZbtc2EDQptBMMCysm2owYTfqYgpz11IChJjhh4sy6KitvoDUz3kminbC7kw5SdhmkI5CblMmjfBbOw8YPmUKPKyWn+BxMU86g+xZo+UZ83zKIDSEbVDzF8UT6dQfRaJZzgPdTUdt0K4GJFEiLmX2+oDe7+wTQhJdUWdoD7ikKqoYX2CJaELQxZA+Mo7oYUaWNABF6ARehzi+jXVNnLeOAjJkRhEEdqPcRvb8VD+xRXZaOdPdUp+czDQBj4Wv4ZwTS1s+d3BQC7G+UmnNR0XMunGE3FZJTKpVbMyoq5j9UeXxqzZxcbE/7UxbIynrfaxsRGkOZ6mbWXPKxp22612F7OmjQcDsgQaouuxqq+jYpE9+DFRzAbt40rgRD6lt90bDJrqD9nycCCeTnw1UlDWnmlmTWta05rK6f8AzkclPr8Kzd0AAAAASUVORK5CYII=">
            <a:extLst>
              <a:ext uri="{FF2B5EF4-FFF2-40B4-BE49-F238E27FC236}">
                <a16:creationId xmlns:a16="http://schemas.microsoft.com/office/drawing/2014/main" id="{E8EAFA05-A713-420C-9FDB-48AE0870F3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7505" y="4148322"/>
            <a:ext cx="8374850" cy="162570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AD982537-6733-4024-89D1-6F2C2DE93F5A}"/>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13253997" y="4477783"/>
            <a:ext cx="1785905" cy="1785905"/>
          </a:xfrm>
          <a:prstGeom prst="rect">
            <a:avLst/>
          </a:prstGeom>
        </p:spPr>
      </p:pic>
      <p:sp>
        <p:nvSpPr>
          <p:cNvPr id="39" name="TextBox 38">
            <a:extLst>
              <a:ext uri="{FF2B5EF4-FFF2-40B4-BE49-F238E27FC236}">
                <a16:creationId xmlns:a16="http://schemas.microsoft.com/office/drawing/2014/main" id="{71B395E6-FEFC-4F41-9558-0DFB106F6DA0}"/>
              </a:ext>
            </a:extLst>
          </p:cNvPr>
          <p:cNvSpPr txBox="1"/>
          <p:nvPr/>
        </p:nvSpPr>
        <p:spPr>
          <a:xfrm>
            <a:off x="285660" y="32862621"/>
            <a:ext cx="14556832" cy="8586966"/>
          </a:xfrm>
          <a:prstGeom prst="rect">
            <a:avLst/>
          </a:prstGeom>
          <a:noFill/>
        </p:spPr>
        <p:txBody>
          <a:bodyPr wrap="square" rtlCol="0">
            <a:spAutoFit/>
          </a:bodyPr>
          <a:lstStyle/>
          <a:p>
            <a:pPr algn="ctr"/>
            <a:r>
              <a:rPr lang="en-GB" sz="7200" dirty="0">
                <a:latin typeface="Arial" panose="020B0604020202020204" pitchFamily="34" charset="0"/>
                <a:cs typeface="Arial" panose="020B0604020202020204" pitchFamily="34" charset="0"/>
              </a:rPr>
              <a:t>Take Home Messages</a:t>
            </a:r>
          </a:p>
          <a:p>
            <a:pPr marL="914400" indent="-914400" algn="just">
              <a:buFont typeface="+mj-lt"/>
              <a:buAutoNum type="arabicPeriod"/>
            </a:pPr>
            <a:r>
              <a:rPr lang="en-GB" sz="4800" dirty="0">
                <a:latin typeface="Arial" panose="020B0604020202020204" pitchFamily="34" charset="0"/>
                <a:cs typeface="Arial" panose="020B0604020202020204" pitchFamily="34" charset="0"/>
              </a:rPr>
              <a:t>This study presents a comprehensive analysis of individually calculated upper ocean heat and volume fluxes during ENSO</a:t>
            </a:r>
          </a:p>
          <a:p>
            <a:pPr marL="914400" indent="-914400" algn="just">
              <a:buFont typeface="+mj-lt"/>
              <a:buAutoNum type="arabicPeriod"/>
            </a:pPr>
            <a:r>
              <a:rPr lang="en-GB" sz="4800" dirty="0">
                <a:latin typeface="Arial" panose="020B0604020202020204" pitchFamily="34" charset="0"/>
                <a:cs typeface="Arial" panose="020B0604020202020204" pitchFamily="34" charset="0"/>
              </a:rPr>
              <a:t>Adiabatic volume fluxes are mostly symmetric for El Niño and La Niña, diabatic fluxes show a strong asymmetry and peak three to six months earlier</a:t>
            </a:r>
          </a:p>
          <a:p>
            <a:pPr marL="914400" indent="-914400" algn="just">
              <a:buFont typeface="+mj-lt"/>
              <a:buAutoNum type="arabicPeriod"/>
            </a:pPr>
            <a:r>
              <a:rPr lang="en-GB" sz="4800" dirty="0">
                <a:latin typeface="Arial" panose="020B0604020202020204" pitchFamily="34" charset="0"/>
                <a:cs typeface="Arial" panose="020B0604020202020204" pitchFamily="34" charset="0"/>
              </a:rPr>
              <a:t>The large event-to-event variability of the surface forcing flux is linked to the shoaling of the 20°C isotherm in the eastern equatorial Pacific</a:t>
            </a:r>
          </a:p>
        </p:txBody>
      </p:sp>
      <p:sp>
        <p:nvSpPr>
          <p:cNvPr id="16" name="TextBox 15">
            <a:extLst>
              <a:ext uri="{FF2B5EF4-FFF2-40B4-BE49-F238E27FC236}">
                <a16:creationId xmlns:a16="http://schemas.microsoft.com/office/drawing/2014/main" id="{DC49E5C6-04C0-4603-94D5-9B53CC886059}"/>
              </a:ext>
            </a:extLst>
          </p:cNvPr>
          <p:cNvSpPr txBox="1"/>
          <p:nvPr/>
        </p:nvSpPr>
        <p:spPr>
          <a:xfrm>
            <a:off x="285660" y="16528531"/>
            <a:ext cx="29216582" cy="1569660"/>
          </a:xfrm>
          <a:prstGeom prst="rect">
            <a:avLst/>
          </a:prstGeom>
          <a:noFill/>
        </p:spPr>
        <p:txBody>
          <a:bodyPr wrap="square" rtlCol="0">
            <a:spAutoFit/>
          </a:bodyPr>
          <a:lstStyle/>
          <a:p>
            <a:pPr algn="just"/>
            <a:r>
              <a:rPr lang="en-GB" sz="4800" b="1" dirty="0">
                <a:latin typeface="Arial" panose="020B0604020202020204" pitchFamily="34" charset="0"/>
                <a:cs typeface="Arial" panose="020B0604020202020204" pitchFamily="34" charset="0"/>
              </a:rPr>
              <a:t>Fig. 1 </a:t>
            </a:r>
            <a:r>
              <a:rPr lang="en-GB" sz="4800" dirty="0">
                <a:latin typeface="Arial" panose="020B0604020202020204" pitchFamily="34" charset="0"/>
                <a:cs typeface="Arial" panose="020B0604020202020204" pitchFamily="34" charset="0"/>
              </a:rPr>
              <a:t>Schematics representing the discharge and recharge phases of WWV during idealised symmetric (a) El Niño and (b) La Niña events in MOM5. The overall contribution of each flux is given as a unit of 10</a:t>
            </a:r>
            <a:r>
              <a:rPr lang="en-GB" sz="4800" baseline="30000" dirty="0">
                <a:latin typeface="Arial" panose="020B0604020202020204" pitchFamily="34" charset="0"/>
                <a:cs typeface="Arial" panose="020B0604020202020204" pitchFamily="34" charset="0"/>
              </a:rPr>
              <a:t>14</a:t>
            </a:r>
            <a:r>
              <a:rPr lang="en-GB" sz="4800" dirty="0">
                <a:latin typeface="Arial" panose="020B0604020202020204" pitchFamily="34" charset="0"/>
                <a:cs typeface="Arial" panose="020B0604020202020204" pitchFamily="34" charset="0"/>
              </a:rPr>
              <a:t> m</a:t>
            </a:r>
            <a:r>
              <a:rPr lang="en-GB" sz="4800" baseline="30000" dirty="0">
                <a:latin typeface="Arial" panose="020B0604020202020204" pitchFamily="34" charset="0"/>
                <a:cs typeface="Arial" panose="020B0604020202020204" pitchFamily="34" charset="0"/>
              </a:rPr>
              <a:t>3</a:t>
            </a:r>
            <a:r>
              <a:rPr lang="en-GB" sz="4800" dirty="0">
                <a:latin typeface="Arial" panose="020B0604020202020204" pitchFamily="34" charset="0"/>
                <a:cs typeface="Arial" panose="020B0604020202020204" pitchFamily="34" charset="0"/>
              </a:rPr>
              <a:t>.</a:t>
            </a:r>
          </a:p>
        </p:txBody>
      </p:sp>
      <p:grpSp>
        <p:nvGrpSpPr>
          <p:cNvPr id="15" name="Group 14">
            <a:extLst>
              <a:ext uri="{FF2B5EF4-FFF2-40B4-BE49-F238E27FC236}">
                <a16:creationId xmlns:a16="http://schemas.microsoft.com/office/drawing/2014/main" id="{53828D91-9326-4322-B885-A53616E1C77C}"/>
              </a:ext>
            </a:extLst>
          </p:cNvPr>
          <p:cNvGrpSpPr/>
          <p:nvPr/>
        </p:nvGrpSpPr>
        <p:grpSpPr>
          <a:xfrm>
            <a:off x="531173" y="9950639"/>
            <a:ext cx="28975460" cy="6474469"/>
            <a:chOff x="935037" y="10096872"/>
            <a:chExt cx="28975460" cy="6474469"/>
          </a:xfrm>
        </p:grpSpPr>
        <p:pic>
          <p:nvPicPr>
            <p:cNvPr id="4" name="Picture 3">
              <a:extLst>
                <a:ext uri="{FF2B5EF4-FFF2-40B4-BE49-F238E27FC236}">
                  <a16:creationId xmlns:a16="http://schemas.microsoft.com/office/drawing/2014/main" id="{E9D8AB2E-C3E1-49E7-A635-9D3A257C8CAE}"/>
                </a:ext>
              </a:extLst>
            </p:cNvPr>
            <p:cNvPicPr>
              <a:picLocks noChangeAspect="1"/>
            </p:cNvPicPr>
            <p:nvPr/>
          </p:nvPicPr>
          <p:blipFill rotWithShape="1">
            <a:blip r:embed="rId7">
              <a:extLst>
                <a:ext uri="{28A0092B-C50C-407E-A947-70E740481C1C}">
                  <a14:useLocalDpi xmlns:a14="http://schemas.microsoft.com/office/drawing/2010/main" val="0"/>
                </a:ext>
              </a:extLst>
            </a:blip>
            <a:srcRect t="13785" b="633"/>
            <a:stretch/>
          </p:blipFill>
          <p:spPr>
            <a:xfrm>
              <a:off x="935037" y="11150317"/>
              <a:ext cx="14255926" cy="5381240"/>
            </a:xfrm>
            <a:prstGeom prst="rect">
              <a:avLst/>
            </a:prstGeom>
          </p:spPr>
        </p:pic>
        <p:pic>
          <p:nvPicPr>
            <p:cNvPr id="37" name="Picture 36">
              <a:extLst>
                <a:ext uri="{FF2B5EF4-FFF2-40B4-BE49-F238E27FC236}">
                  <a16:creationId xmlns:a16="http://schemas.microsoft.com/office/drawing/2014/main" id="{D38DCDC5-7A10-4C3F-A848-19B2023A6320}"/>
                </a:ext>
              </a:extLst>
            </p:cNvPr>
            <p:cNvPicPr>
              <a:picLocks noChangeAspect="1"/>
            </p:cNvPicPr>
            <p:nvPr/>
          </p:nvPicPr>
          <p:blipFill rotWithShape="1">
            <a:blip r:embed="rId8">
              <a:extLst>
                <a:ext uri="{28A0092B-C50C-407E-A947-70E740481C1C}">
                  <a14:useLocalDpi xmlns:a14="http://schemas.microsoft.com/office/drawing/2010/main" val="0"/>
                </a:ext>
              </a:extLst>
            </a:blip>
            <a:srcRect b="9884"/>
            <a:stretch/>
          </p:blipFill>
          <p:spPr>
            <a:xfrm>
              <a:off x="15654571" y="10904929"/>
              <a:ext cx="14255926" cy="5666412"/>
            </a:xfrm>
            <a:prstGeom prst="rect">
              <a:avLst/>
            </a:prstGeom>
          </p:spPr>
        </p:pic>
        <p:sp>
          <p:nvSpPr>
            <p:cNvPr id="13" name="TextBox 12">
              <a:extLst>
                <a:ext uri="{FF2B5EF4-FFF2-40B4-BE49-F238E27FC236}">
                  <a16:creationId xmlns:a16="http://schemas.microsoft.com/office/drawing/2014/main" id="{FBC2F2C6-84D3-45F2-A502-45339F8225A8}"/>
                </a:ext>
              </a:extLst>
            </p:cNvPr>
            <p:cNvSpPr txBox="1"/>
            <p:nvPr/>
          </p:nvSpPr>
          <p:spPr>
            <a:xfrm>
              <a:off x="3805201" y="10096872"/>
              <a:ext cx="7813642" cy="1200329"/>
            </a:xfrm>
            <a:prstGeom prst="rect">
              <a:avLst/>
            </a:prstGeom>
            <a:noFill/>
          </p:spPr>
          <p:txBody>
            <a:bodyPr wrap="square" rtlCol="0">
              <a:spAutoFit/>
            </a:bodyPr>
            <a:lstStyle/>
            <a:p>
              <a:pPr algn="ctr"/>
              <a:r>
                <a:rPr lang="en-GB" sz="7200" dirty="0">
                  <a:solidFill>
                    <a:srgbClr val="A50026"/>
                  </a:solidFill>
                  <a:latin typeface="Arial" panose="020B0604020202020204" pitchFamily="34" charset="0"/>
                  <a:cs typeface="Arial" panose="020B0604020202020204" pitchFamily="34" charset="0"/>
                </a:rPr>
                <a:t>idealized El Niño</a:t>
              </a:r>
            </a:p>
          </p:txBody>
        </p:sp>
        <p:sp>
          <p:nvSpPr>
            <p:cNvPr id="64" name="TextBox 63">
              <a:extLst>
                <a:ext uri="{FF2B5EF4-FFF2-40B4-BE49-F238E27FC236}">
                  <a16:creationId xmlns:a16="http://schemas.microsoft.com/office/drawing/2014/main" id="{56421ADF-DEA6-42E9-8C56-58270941A74B}"/>
                </a:ext>
              </a:extLst>
            </p:cNvPr>
            <p:cNvSpPr txBox="1"/>
            <p:nvPr/>
          </p:nvSpPr>
          <p:spPr>
            <a:xfrm>
              <a:off x="18851328" y="10096872"/>
              <a:ext cx="7651433" cy="1200329"/>
            </a:xfrm>
            <a:prstGeom prst="rect">
              <a:avLst/>
            </a:prstGeom>
            <a:noFill/>
          </p:spPr>
          <p:txBody>
            <a:bodyPr wrap="square" rtlCol="0">
              <a:spAutoFit/>
            </a:bodyPr>
            <a:lstStyle/>
            <a:p>
              <a:pPr algn="ctr"/>
              <a:r>
                <a:rPr lang="en-GB" sz="7200" dirty="0">
                  <a:solidFill>
                    <a:srgbClr val="313695"/>
                  </a:solidFill>
                  <a:latin typeface="Arial" panose="020B0604020202020204" pitchFamily="34" charset="0"/>
                  <a:cs typeface="Arial" panose="020B0604020202020204" pitchFamily="34" charset="0"/>
                </a:rPr>
                <a:t>idealized La Niña</a:t>
              </a:r>
            </a:p>
          </p:txBody>
        </p:sp>
      </p:grpSp>
      <p:sp>
        <p:nvSpPr>
          <p:cNvPr id="33" name="TextBox 32">
            <a:extLst>
              <a:ext uri="{FF2B5EF4-FFF2-40B4-BE49-F238E27FC236}">
                <a16:creationId xmlns:a16="http://schemas.microsoft.com/office/drawing/2014/main" id="{EB40A1D1-36EB-4339-9603-327862FC5A0B}"/>
              </a:ext>
            </a:extLst>
          </p:cNvPr>
          <p:cNvSpPr txBox="1"/>
          <p:nvPr/>
        </p:nvSpPr>
        <p:spPr>
          <a:xfrm>
            <a:off x="15446543" y="40695345"/>
            <a:ext cx="13847130" cy="1569660"/>
          </a:xfrm>
          <a:prstGeom prst="rect">
            <a:avLst/>
          </a:prstGeom>
          <a:noFill/>
        </p:spPr>
        <p:txBody>
          <a:bodyPr wrap="square" rtlCol="0">
            <a:spAutoFit/>
          </a:bodyPr>
          <a:lstStyle/>
          <a:p>
            <a:pPr algn="just"/>
            <a:r>
              <a:rPr lang="en-GB" sz="4800" b="1" dirty="0">
                <a:latin typeface="Arial" panose="020B0604020202020204" pitchFamily="34" charset="0"/>
                <a:cs typeface="Arial" panose="020B0604020202020204" pitchFamily="34" charset="0"/>
              </a:rPr>
              <a:t>Fig. 3 </a:t>
            </a:r>
            <a:r>
              <a:rPr lang="en-GB" sz="4800" dirty="0">
                <a:latin typeface="Arial" panose="020B0604020202020204" pitchFamily="34" charset="0"/>
                <a:cs typeface="Arial" panose="020B0604020202020204" pitchFamily="34" charset="0"/>
              </a:rPr>
              <a:t>Lag regression of (a) adiabatic and (b) diabatic balance terms onto the N34 index.</a:t>
            </a:r>
          </a:p>
        </p:txBody>
      </p:sp>
      <p:sp>
        <p:nvSpPr>
          <p:cNvPr id="38" name="Content Placeholder 2">
            <a:extLst>
              <a:ext uri="{FF2B5EF4-FFF2-40B4-BE49-F238E27FC236}">
                <a16:creationId xmlns:a16="http://schemas.microsoft.com/office/drawing/2014/main" id="{49462499-2069-4A1E-B028-6047443F67C3}"/>
              </a:ext>
            </a:extLst>
          </p:cNvPr>
          <p:cNvSpPr txBox="1">
            <a:spLocks/>
          </p:cNvSpPr>
          <p:nvPr/>
        </p:nvSpPr>
        <p:spPr>
          <a:xfrm>
            <a:off x="23494799" y="5867059"/>
            <a:ext cx="6347346" cy="405167"/>
          </a:xfrm>
          <a:prstGeom prst="rect">
            <a:avLst/>
          </a:prstGeom>
        </p:spPr>
        <p:txBody>
          <a:bodyPr vert="horz" lIns="140400" tIns="0" rIns="144000" bIns="0" rtlCol="0">
            <a:noAutofit/>
          </a:bodyPr>
          <a:lst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j-lt"/>
                <a:ea typeface="+mn-ea"/>
                <a:cs typeface="Times New Roman" panose="02020603050405020304" pitchFamily="18" charset="0"/>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j-lt"/>
                <a:ea typeface="+mn-ea"/>
                <a:cs typeface="Times New Roman" panose="02020603050405020304" pitchFamily="18" charset="0"/>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j-lt"/>
                <a:ea typeface="+mn-ea"/>
                <a:cs typeface="Times New Roman" panose="02020603050405020304" pitchFamily="18" charset="0"/>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j-lt"/>
                <a:ea typeface="+mn-ea"/>
                <a:cs typeface="Times New Roman" panose="02020603050405020304" pitchFamily="18" charset="0"/>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a:solidFill>
                  <a:srgbClr val="646363"/>
                </a:solidFill>
                <a:latin typeface="Arial" panose="020B0604020202020204" pitchFamily="34" charset="0"/>
                <a:cs typeface="Arial" panose="020B0604020202020204" pitchFamily="34" charset="0"/>
              </a:rPr>
              <a:t>CLEX workshop, 19. – 22. November 2019</a:t>
            </a:r>
          </a:p>
          <a:p>
            <a:pPr marL="0" indent="0">
              <a:buNone/>
            </a:pPr>
            <a:endParaRPr lang="en-GB" dirty="0">
              <a:solidFill>
                <a:srgbClr val="646363"/>
              </a:solidFill>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9">
            <p14:nvContentPartPr>
              <p14:cNvPr id="3" name="Ink 2">
                <a:extLst>
                  <a:ext uri="{FF2B5EF4-FFF2-40B4-BE49-F238E27FC236}">
                    <a16:creationId xmlns:a16="http://schemas.microsoft.com/office/drawing/2014/main" id="{3224F13D-B5EE-4A89-B023-1C09CB045F5F}"/>
                  </a:ext>
                </a:extLst>
              </p14:cNvPr>
              <p14:cNvContentPartPr/>
              <p14:nvPr/>
            </p14:nvContentPartPr>
            <p14:xfrm>
              <a:off x="25663230" y="15079320"/>
              <a:ext cx="360" cy="360"/>
            </p14:xfrm>
          </p:contentPart>
        </mc:Choice>
        <mc:Fallback xmlns="">
          <p:pic>
            <p:nvPicPr>
              <p:cNvPr id="3" name="Ink 2">
                <a:extLst>
                  <a:ext uri="{FF2B5EF4-FFF2-40B4-BE49-F238E27FC236}">
                    <a16:creationId xmlns:a16="http://schemas.microsoft.com/office/drawing/2014/main" id="{3224F13D-B5EE-4A89-B023-1C09CB045F5F}"/>
                  </a:ext>
                </a:extLst>
              </p:cNvPr>
              <p:cNvPicPr/>
              <p:nvPr/>
            </p:nvPicPr>
            <p:blipFill>
              <a:blip r:embed="rId10"/>
              <a:stretch>
                <a:fillRect/>
              </a:stretch>
            </p:blipFill>
            <p:spPr>
              <a:xfrm>
                <a:off x="25654230" y="15070680"/>
                <a:ext cx="18000" cy="18000"/>
              </a:xfrm>
              <a:prstGeom prst="rect">
                <a:avLst/>
              </a:prstGeom>
            </p:spPr>
          </p:pic>
        </mc:Fallback>
      </mc:AlternateContent>
      <p:sp>
        <p:nvSpPr>
          <p:cNvPr id="28" name="Rectangle 27">
            <a:extLst>
              <a:ext uri="{FF2B5EF4-FFF2-40B4-BE49-F238E27FC236}">
                <a16:creationId xmlns:a16="http://schemas.microsoft.com/office/drawing/2014/main" id="{84E6E7FE-1D68-43AF-B71F-CFF3B93B0850}"/>
              </a:ext>
            </a:extLst>
          </p:cNvPr>
          <p:cNvSpPr/>
          <p:nvPr/>
        </p:nvSpPr>
        <p:spPr>
          <a:xfrm>
            <a:off x="182080" y="6525005"/>
            <a:ext cx="30084643" cy="3046988"/>
          </a:xfrm>
          <a:prstGeom prst="rect">
            <a:avLst/>
          </a:prstGeom>
        </p:spPr>
        <p:txBody>
          <a:bodyPr wrap="square">
            <a:spAutoFit/>
          </a:bodyPr>
          <a:lstStyle/>
          <a:p>
            <a:pPr marL="685800" indent="-685800">
              <a:buFont typeface="Arial" panose="020B0604020202020204" pitchFamily="34" charset="0"/>
              <a:buChar char="•"/>
            </a:pPr>
            <a:r>
              <a:rPr lang="en-GB" sz="4800" dirty="0">
                <a:latin typeface="Arial" panose="020B0604020202020204" pitchFamily="34" charset="0"/>
                <a:cs typeface="Arial" panose="020B0604020202020204" pitchFamily="34" charset="0"/>
              </a:rPr>
              <a:t>Warm Water Volume (WWV, i.e. the volume of water above 20°C in the Pacific) is a key inclusion in ENSO forecasting. Many factors influencing it remain a mystery.</a:t>
            </a:r>
          </a:p>
          <a:p>
            <a:pPr marL="685800" indent="-685800">
              <a:buFont typeface="Arial" panose="020B0604020202020204" pitchFamily="34" charset="0"/>
              <a:buChar char="•"/>
            </a:pPr>
            <a:r>
              <a:rPr lang="en-GB" sz="4800" dirty="0">
                <a:latin typeface="Arial" panose="020B0604020202020204" pitchFamily="34" charset="0"/>
                <a:cs typeface="Arial" panose="020B0604020202020204" pitchFamily="34" charset="0"/>
              </a:rPr>
              <a:t>Here, we simulate ENSO events in MOM5 / ACCESS-OM2, two ¼° global ocean, sea ice models with CORE-NYF + ERA-Interim / JRA55 forcing and use the Water Mass Transformation framework for analysis.</a:t>
            </a:r>
          </a:p>
        </p:txBody>
      </p:sp>
      <p:pic>
        <p:nvPicPr>
          <p:cNvPr id="30" name="Picture 29">
            <a:extLst>
              <a:ext uri="{FF2B5EF4-FFF2-40B4-BE49-F238E27FC236}">
                <a16:creationId xmlns:a16="http://schemas.microsoft.com/office/drawing/2014/main" id="{57A6BAB8-7085-409C-A9B3-2CFD332B7162}"/>
              </a:ext>
            </a:extLst>
          </p:cNvPr>
          <p:cNvPicPr>
            <a:picLocks noChangeAspect="1"/>
          </p:cNvPicPr>
          <p:nvPr/>
        </p:nvPicPr>
        <p:blipFill rotWithShape="1">
          <a:blip r:embed="rId11">
            <a:extLst>
              <a:ext uri="{28A0092B-C50C-407E-A947-70E740481C1C}">
                <a14:useLocalDpi xmlns:a14="http://schemas.microsoft.com/office/drawing/2010/main" val="0"/>
              </a:ext>
            </a:extLst>
          </a:blip>
          <a:srcRect/>
          <a:stretch/>
        </p:blipFill>
        <p:spPr>
          <a:xfrm>
            <a:off x="15533527" y="32652001"/>
            <a:ext cx="13479305" cy="8054078"/>
          </a:xfrm>
          <a:prstGeom prst="rect">
            <a:avLst/>
          </a:prstGeom>
        </p:spPr>
      </p:pic>
      <p:sp>
        <p:nvSpPr>
          <p:cNvPr id="95" name="TextBox 94">
            <a:extLst>
              <a:ext uri="{FF2B5EF4-FFF2-40B4-BE49-F238E27FC236}">
                <a16:creationId xmlns:a16="http://schemas.microsoft.com/office/drawing/2014/main" id="{6279BED9-0FE7-4189-B473-D84700C8804B}"/>
              </a:ext>
            </a:extLst>
          </p:cNvPr>
          <p:cNvSpPr txBox="1"/>
          <p:nvPr/>
        </p:nvSpPr>
        <p:spPr>
          <a:xfrm>
            <a:off x="320249" y="30209280"/>
            <a:ext cx="29316696" cy="1569660"/>
          </a:xfrm>
          <a:prstGeom prst="rect">
            <a:avLst/>
          </a:prstGeom>
          <a:solidFill>
            <a:schemeClr val="bg1"/>
          </a:solidFill>
        </p:spPr>
        <p:txBody>
          <a:bodyPr wrap="square" rtlCol="0">
            <a:spAutoFit/>
          </a:bodyPr>
          <a:lstStyle/>
          <a:p>
            <a:r>
              <a:rPr lang="en-GB" sz="4800" b="1" dirty="0">
                <a:latin typeface="Arial" panose="020B0604020202020204" pitchFamily="34" charset="0"/>
                <a:cs typeface="Arial" panose="020B0604020202020204" pitchFamily="34" charset="0"/>
              </a:rPr>
              <a:t>Fig. 2 </a:t>
            </a:r>
            <a:r>
              <a:rPr lang="en-GB" sz="4800" dirty="0">
                <a:latin typeface="Arial" panose="020B0604020202020204" pitchFamily="34" charset="0"/>
                <a:cs typeface="Arial" panose="020B0604020202020204" pitchFamily="34" charset="0"/>
              </a:rPr>
              <a:t>Time series of the (a) adiabatic and (b) diabatic WWV budget terms during a simulation with the ACCESS-OM2 model. The N34 index in (b) is multiplied by a factor of ten.</a:t>
            </a:r>
          </a:p>
        </p:txBody>
      </p:sp>
      <p:pic>
        <p:nvPicPr>
          <p:cNvPr id="5" name="Picture 4" descr="A close up of a map&#10;&#10;Description automatically generated">
            <a:extLst>
              <a:ext uri="{FF2B5EF4-FFF2-40B4-BE49-F238E27FC236}">
                <a16:creationId xmlns:a16="http://schemas.microsoft.com/office/drawing/2014/main" id="{0596C614-10B6-4471-B9EB-A5E46A4BB41A}"/>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b="5019"/>
          <a:stretch/>
        </p:blipFill>
        <p:spPr>
          <a:xfrm>
            <a:off x="704781" y="20006795"/>
            <a:ext cx="28252118" cy="10153427"/>
          </a:xfrm>
          <a:prstGeom prst="rect">
            <a:avLst/>
          </a:prstGeom>
        </p:spPr>
      </p:pic>
      <p:sp>
        <p:nvSpPr>
          <p:cNvPr id="45" name="TextBox 44">
            <a:extLst>
              <a:ext uri="{FF2B5EF4-FFF2-40B4-BE49-F238E27FC236}">
                <a16:creationId xmlns:a16="http://schemas.microsoft.com/office/drawing/2014/main" id="{4B3C0EDF-69C3-4398-8A58-83C07D766827}"/>
              </a:ext>
            </a:extLst>
          </p:cNvPr>
          <p:cNvSpPr txBox="1"/>
          <p:nvPr/>
        </p:nvSpPr>
        <p:spPr>
          <a:xfrm>
            <a:off x="285659" y="19175798"/>
            <a:ext cx="17545914" cy="830997"/>
          </a:xfrm>
          <a:prstGeom prst="rect">
            <a:avLst/>
          </a:prstGeom>
          <a:noFill/>
        </p:spPr>
        <p:txBody>
          <a:bodyPr wrap="square" rtlCol="0">
            <a:spAutoFit/>
          </a:bodyPr>
          <a:lstStyle/>
          <a:p>
            <a:r>
              <a:rPr lang="en-GB" sz="4800" dirty="0">
                <a:latin typeface="Arial" panose="020B0604020202020204" pitchFamily="34" charset="0"/>
                <a:cs typeface="Arial" panose="020B0604020202020204" pitchFamily="34" charset="0"/>
              </a:rPr>
              <a:t>a) adiabatic fluxes changing WWV</a:t>
            </a:r>
          </a:p>
        </p:txBody>
      </p:sp>
      <p:sp>
        <p:nvSpPr>
          <p:cNvPr id="46" name="TextBox 45">
            <a:extLst>
              <a:ext uri="{FF2B5EF4-FFF2-40B4-BE49-F238E27FC236}">
                <a16:creationId xmlns:a16="http://schemas.microsoft.com/office/drawing/2014/main" id="{B1871DF4-318D-4048-BB5D-FBFFBF70F4C2}"/>
              </a:ext>
            </a:extLst>
          </p:cNvPr>
          <p:cNvSpPr txBox="1"/>
          <p:nvPr/>
        </p:nvSpPr>
        <p:spPr>
          <a:xfrm>
            <a:off x="285659" y="24307212"/>
            <a:ext cx="17545914" cy="830997"/>
          </a:xfrm>
          <a:prstGeom prst="rect">
            <a:avLst/>
          </a:prstGeom>
          <a:noFill/>
        </p:spPr>
        <p:txBody>
          <a:bodyPr wrap="square" rtlCol="0">
            <a:spAutoFit/>
          </a:bodyPr>
          <a:lstStyle/>
          <a:p>
            <a:r>
              <a:rPr lang="en-GB" sz="4800" dirty="0">
                <a:latin typeface="Arial" panose="020B0604020202020204" pitchFamily="34" charset="0"/>
                <a:cs typeface="Arial" panose="020B0604020202020204" pitchFamily="34" charset="0"/>
              </a:rPr>
              <a:t>b) diabatic fluxes changing WWV</a:t>
            </a:r>
          </a:p>
        </p:txBody>
      </p:sp>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76B19A5F-1356-48A1-833C-B78199D48024}"/>
                  </a:ext>
                </a:extLst>
              </p14:cNvPr>
              <p14:cNvContentPartPr/>
              <p14:nvPr/>
            </p14:nvContentPartPr>
            <p14:xfrm>
              <a:off x="6951381" y="29748944"/>
              <a:ext cx="360" cy="360"/>
            </p14:xfrm>
          </p:contentPart>
        </mc:Choice>
        <mc:Fallback xmlns="">
          <p:pic>
            <p:nvPicPr>
              <p:cNvPr id="12" name="Ink 11">
                <a:extLst>
                  <a:ext uri="{FF2B5EF4-FFF2-40B4-BE49-F238E27FC236}">
                    <a16:creationId xmlns:a16="http://schemas.microsoft.com/office/drawing/2014/main" id="{76B19A5F-1356-48A1-833C-B78199D48024}"/>
                  </a:ext>
                </a:extLst>
              </p:cNvPr>
              <p:cNvPicPr/>
              <p:nvPr/>
            </p:nvPicPr>
            <p:blipFill>
              <a:blip r:embed="rId14"/>
              <a:stretch>
                <a:fillRect/>
              </a:stretch>
            </p:blipFill>
            <p:spPr>
              <a:xfrm>
                <a:off x="6942381" y="29740304"/>
                <a:ext cx="18000" cy="18000"/>
              </a:xfrm>
              <a:prstGeom prst="rect">
                <a:avLst/>
              </a:prstGeom>
            </p:spPr>
          </p:pic>
        </mc:Fallback>
      </mc:AlternateContent>
      <p:pic>
        <p:nvPicPr>
          <p:cNvPr id="22" name="Picture 21" descr="A drawing of a cartoon character&#10;&#10;Description automatically generated">
            <a:extLst>
              <a:ext uri="{FF2B5EF4-FFF2-40B4-BE49-F238E27FC236}">
                <a16:creationId xmlns:a16="http://schemas.microsoft.com/office/drawing/2014/main" id="{69A147CD-4A29-497E-A058-C6AD2BFE7A9A}"/>
              </a:ext>
            </a:extLst>
          </p:cNvPr>
          <p:cNvPicPr>
            <a:picLocks noChangeAspect="1"/>
          </p:cNvPicPr>
          <p:nvPr/>
        </p:nvPicPr>
        <p:blipFill rotWithShape="1">
          <a:blip r:embed="rId15" cstate="print">
            <a:extLst>
              <a:ext uri="{28A0092B-C50C-407E-A947-70E740481C1C}">
                <a14:useLocalDpi xmlns:a14="http://schemas.microsoft.com/office/drawing/2010/main" val="0"/>
              </a:ext>
            </a:extLst>
          </a:blip>
          <a:srcRect b="41486"/>
          <a:stretch/>
        </p:blipFill>
        <p:spPr>
          <a:xfrm>
            <a:off x="28911046" y="42055348"/>
            <a:ext cx="575617" cy="420469"/>
          </a:xfrm>
          <a:prstGeom prst="rect">
            <a:avLst/>
          </a:prstGeom>
        </p:spPr>
      </p:pic>
      <p:pic>
        <p:nvPicPr>
          <p:cNvPr id="56" name="Picture 55">
            <a:extLst>
              <a:ext uri="{FF2B5EF4-FFF2-40B4-BE49-F238E27FC236}">
                <a16:creationId xmlns:a16="http://schemas.microsoft.com/office/drawing/2014/main" id="{ECEFCEDA-F1B5-4F18-BEF7-5BD327E128F6}"/>
              </a:ext>
            </a:extLst>
          </p:cNvPr>
          <p:cNvPicPr>
            <a:picLocks noChangeAspect="1"/>
          </p:cNvPicPr>
          <p:nvPr/>
        </p:nvPicPr>
        <p:blipFill rotWithShape="1">
          <a:blip r:embed="rId7">
            <a:extLst>
              <a:ext uri="{28A0092B-C50C-407E-A947-70E740481C1C}">
                <a14:useLocalDpi xmlns:a14="http://schemas.microsoft.com/office/drawing/2010/main" val="0"/>
              </a:ext>
            </a:extLst>
          </a:blip>
          <a:srcRect l="71521" b="89588"/>
          <a:stretch/>
        </p:blipFill>
        <p:spPr>
          <a:xfrm>
            <a:off x="11853956" y="10422820"/>
            <a:ext cx="4059866" cy="654706"/>
          </a:xfrm>
          <a:prstGeom prst="rect">
            <a:avLst/>
          </a:prstGeom>
        </p:spPr>
      </p:pic>
      <p:sp>
        <p:nvSpPr>
          <p:cNvPr id="59" name="TextBox 58">
            <a:extLst>
              <a:ext uri="{FF2B5EF4-FFF2-40B4-BE49-F238E27FC236}">
                <a16:creationId xmlns:a16="http://schemas.microsoft.com/office/drawing/2014/main" id="{326C662C-BB50-4751-9C1B-112A14A78CD8}"/>
              </a:ext>
            </a:extLst>
          </p:cNvPr>
          <p:cNvSpPr txBox="1"/>
          <p:nvPr/>
        </p:nvSpPr>
        <p:spPr>
          <a:xfrm>
            <a:off x="5686587" y="18132835"/>
            <a:ext cx="19128239" cy="1200329"/>
          </a:xfrm>
          <a:prstGeom prst="rect">
            <a:avLst/>
          </a:prstGeom>
          <a:noFill/>
        </p:spPr>
        <p:txBody>
          <a:bodyPr wrap="square" rtlCol="0">
            <a:spAutoFit/>
          </a:bodyPr>
          <a:lstStyle/>
          <a:p>
            <a:pPr algn="ctr"/>
            <a:r>
              <a:rPr lang="en-GB" sz="7200" dirty="0">
                <a:latin typeface="Arial" panose="020B0604020202020204" pitchFamily="34" charset="0"/>
                <a:cs typeface="Arial" panose="020B0604020202020204" pitchFamily="34" charset="0"/>
              </a:rPr>
              <a:t>ENSO variability for 1979-2016</a:t>
            </a:r>
          </a:p>
        </p:txBody>
      </p:sp>
      <p:sp>
        <p:nvSpPr>
          <p:cNvPr id="67" name="Rectangle 66">
            <a:extLst>
              <a:ext uri="{FF2B5EF4-FFF2-40B4-BE49-F238E27FC236}">
                <a16:creationId xmlns:a16="http://schemas.microsoft.com/office/drawing/2014/main" id="{BB17831E-93F6-42D4-9158-491D24A51BDB}"/>
              </a:ext>
            </a:extLst>
          </p:cNvPr>
          <p:cNvSpPr/>
          <p:nvPr/>
        </p:nvSpPr>
        <p:spPr>
          <a:xfrm>
            <a:off x="15072289" y="5103457"/>
            <a:ext cx="2040943" cy="523220"/>
          </a:xfrm>
          <a:prstGeom prst="rect">
            <a:avLst/>
          </a:prstGeom>
        </p:spPr>
        <p:txBody>
          <a:bodyPr wrap="none">
            <a:spAutoFit/>
          </a:bodyPr>
          <a:lstStyle/>
          <a:p>
            <a:r>
              <a:rPr lang="en-GB" sz="2800" dirty="0">
                <a:latin typeface="Arial" panose="020B0604020202020204" pitchFamily="34" charset="0"/>
                <a:cs typeface="Arial" panose="020B0604020202020204" pitchFamily="34" charset="0"/>
              </a:rPr>
              <a:t>link to .PDF</a:t>
            </a:r>
            <a:endParaRPr lang="en-GB" sz="2800" dirty="0"/>
          </a:p>
        </p:txBody>
      </p:sp>
      <mc:AlternateContent xmlns:mc="http://schemas.openxmlformats.org/markup-compatibility/2006" xmlns:p14="http://schemas.microsoft.com/office/powerpoint/2010/main">
        <mc:Choice Requires="p14">
          <p:contentPart p14:bwMode="auto" r:id="rId16">
            <p14:nvContentPartPr>
              <p14:cNvPr id="2" name="Ink 1">
                <a:extLst>
                  <a:ext uri="{FF2B5EF4-FFF2-40B4-BE49-F238E27FC236}">
                    <a16:creationId xmlns:a16="http://schemas.microsoft.com/office/drawing/2014/main" id="{BDA732D3-E3BA-4A49-B332-BD1D31EE7D6D}"/>
                  </a:ext>
                </a:extLst>
              </p14:cNvPr>
              <p14:cNvContentPartPr/>
              <p14:nvPr/>
            </p14:nvContentPartPr>
            <p14:xfrm>
              <a:off x="20650320" y="10112133"/>
              <a:ext cx="114120" cy="19800"/>
            </p14:xfrm>
          </p:contentPart>
        </mc:Choice>
        <mc:Fallback xmlns="">
          <p:pic>
            <p:nvPicPr>
              <p:cNvPr id="2" name="Ink 1">
                <a:extLst>
                  <a:ext uri="{FF2B5EF4-FFF2-40B4-BE49-F238E27FC236}">
                    <a16:creationId xmlns:a16="http://schemas.microsoft.com/office/drawing/2014/main" id="{BDA732D3-E3BA-4A49-B332-BD1D31EE7D6D}"/>
                  </a:ext>
                </a:extLst>
              </p:cNvPr>
              <p:cNvPicPr/>
              <p:nvPr/>
            </p:nvPicPr>
            <p:blipFill>
              <a:blip r:embed="rId17"/>
              <a:stretch>
                <a:fillRect/>
              </a:stretch>
            </p:blipFill>
            <p:spPr>
              <a:xfrm>
                <a:off x="20641320" y="10103493"/>
                <a:ext cx="131760" cy="37440"/>
              </a:xfrm>
              <a:prstGeom prst="rect">
                <a:avLst/>
              </a:prstGeom>
            </p:spPr>
          </p:pic>
        </mc:Fallback>
      </mc:AlternateContent>
      <p:pic>
        <p:nvPicPr>
          <p:cNvPr id="32" name="Picture 31">
            <a:extLst>
              <a:ext uri="{FF2B5EF4-FFF2-40B4-BE49-F238E27FC236}">
                <a16:creationId xmlns:a16="http://schemas.microsoft.com/office/drawing/2014/main" id="{9A858BA7-BD69-4B08-B6DD-27C51A3AB09F}"/>
              </a:ext>
            </a:extLst>
          </p:cNvPr>
          <p:cNvPicPr>
            <a:picLocks noChangeAspect="1"/>
          </p:cNvPicPr>
          <p:nvPr/>
        </p:nvPicPr>
        <p:blipFill rotWithShape="1">
          <a:blip r:embed="rId7">
            <a:extLst>
              <a:ext uri="{28A0092B-C50C-407E-A947-70E740481C1C}">
                <a14:useLocalDpi xmlns:a14="http://schemas.microsoft.com/office/drawing/2010/main" val="0"/>
              </a:ext>
            </a:extLst>
          </a:blip>
          <a:srcRect l="14310" t="60766" r="74465" b="32815"/>
          <a:stretch/>
        </p:blipFill>
        <p:spPr>
          <a:xfrm>
            <a:off x="17383750" y="13978026"/>
            <a:ext cx="1600200" cy="403662"/>
          </a:xfrm>
          <a:prstGeom prst="rect">
            <a:avLst/>
          </a:prstGeom>
        </p:spPr>
      </p:pic>
      <p:pic>
        <p:nvPicPr>
          <p:cNvPr id="34" name="Picture 33">
            <a:extLst>
              <a:ext uri="{FF2B5EF4-FFF2-40B4-BE49-F238E27FC236}">
                <a16:creationId xmlns:a16="http://schemas.microsoft.com/office/drawing/2014/main" id="{6C528F9D-56CC-4C32-A161-6AA219B0DC6C}"/>
              </a:ext>
            </a:extLst>
          </p:cNvPr>
          <p:cNvPicPr>
            <a:picLocks noChangeAspect="1"/>
          </p:cNvPicPr>
          <p:nvPr/>
        </p:nvPicPr>
        <p:blipFill rotWithShape="1">
          <a:blip r:embed="rId8">
            <a:extLst>
              <a:ext uri="{28A0092B-C50C-407E-A947-70E740481C1C}">
                <a14:useLocalDpi xmlns:a14="http://schemas.microsoft.com/office/drawing/2010/main" val="0"/>
              </a:ext>
            </a:extLst>
          </a:blip>
          <a:srcRect l="15064" t="51720" r="75435" b="42999"/>
          <a:stretch/>
        </p:blipFill>
        <p:spPr>
          <a:xfrm>
            <a:off x="2675934" y="13978026"/>
            <a:ext cx="1354305" cy="332036"/>
          </a:xfrm>
          <a:prstGeom prst="rect">
            <a:avLst/>
          </a:prstGeom>
        </p:spPr>
      </p:pic>
    </p:spTree>
    <p:extLst>
      <p:ext uri="{BB962C8B-B14F-4D97-AF65-F5344CB8AC3E}">
        <p14:creationId xmlns:p14="http://schemas.microsoft.com/office/powerpoint/2010/main" val="31708790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EF6BBE312FEB4D82AAE6E17BDA5126" ma:contentTypeVersion="6" ma:contentTypeDescription="Create a new document." ma:contentTypeScope="" ma:versionID="1c9ff379a8556a6d726efb775621987a">
  <xsd:schema xmlns:xsd="http://www.w3.org/2001/XMLSchema" xmlns:xs="http://www.w3.org/2001/XMLSchema" xmlns:p="http://schemas.microsoft.com/office/2006/metadata/properties" xmlns:ns3="55b9330c-b65e-4278-87f6-c99b13caa9a6" targetNamespace="http://schemas.microsoft.com/office/2006/metadata/properties" ma:root="true" ma:fieldsID="b8a364a476f1d9203dc5bd6398e56b59" ns3:_="">
    <xsd:import namespace="55b9330c-b65e-4278-87f6-c99b13caa9a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b9330c-b65e-4278-87f6-c99b13caa9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33B81E-0435-4EEA-BA2F-61D5E68D7B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b9330c-b65e-4278-87f6-c99b13caa9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5A3562A-7909-4CE7-AB00-E98362C1F4FB}">
  <ds:schemaRefs>
    <ds:schemaRef ds:uri="http://schemas.microsoft.com/sharepoint/v3/contenttype/forms"/>
  </ds:schemaRefs>
</ds:datastoreItem>
</file>

<file path=customXml/itemProps3.xml><?xml version="1.0" encoding="utf-8"?>
<ds:datastoreItem xmlns:ds="http://schemas.openxmlformats.org/officeDocument/2006/customXml" ds:itemID="{726E48BB-F264-4B8D-AFB3-ED7A7FB3EA56}">
  <ds:schemaRefs>
    <ds:schemaRef ds:uri="http://purl.org/dc/elements/1.1/"/>
    <ds:schemaRef ds:uri="55b9330c-b65e-4278-87f6-c99b13caa9a6"/>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368</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1978 mm width × 1183 mm height</dc:title>
  <dc:creator>m.huguenin-virchaux@unsw.edu.au</dc:creator>
  <cp:lastModifiedBy>Maurice Huguenin-Virchaux</cp:lastModifiedBy>
  <cp:revision>442</cp:revision>
  <cp:lastPrinted>2018-03-27T07:41:47Z</cp:lastPrinted>
  <dcterms:created xsi:type="dcterms:W3CDTF">2018-03-23T09:22:16Z</dcterms:created>
  <dcterms:modified xsi:type="dcterms:W3CDTF">2019-11-25T02:45:02Z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0x01010055EF6BBE312FEB4D82AAE6E17BDA5126</vt:lpwstr>
  </property>
</Properties>
</file>