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75213" cy="4280376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363"/>
    <a:srgbClr val="313695"/>
    <a:srgbClr val="A50026"/>
    <a:srgbClr val="1F3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6196" autoAdjust="0"/>
  </p:normalViewPr>
  <p:slideViewPr>
    <p:cSldViewPr snapToGrid="0">
      <p:cViewPr>
        <p:scale>
          <a:sx n="20" d="100"/>
          <a:sy n="20" d="100"/>
        </p:scale>
        <p:origin x="4542" y="-624"/>
      </p:cViewPr>
      <p:guideLst>
        <p:guide orient="horz" pos="13481"/>
        <p:guide pos="95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172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D60A1517-57FD-4E08-9190-27AEEFFFA98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5"/>
            <a:ext cx="3169920" cy="48172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5"/>
            <a:ext cx="3169920" cy="48172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68C2640C-36B8-4694-A7DD-81C24E05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0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3T03:55:1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3T03:57:1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1 703 4,'372'-185'0,"653"-333"0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172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FE88F1A9-1491-4A4B-9B77-13A01D10A0F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1425" y="1200150"/>
            <a:ext cx="22923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172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A167BF0D-4F1D-4CB2-83AB-16011592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1pPr>
    <a:lvl2pPr marL="2248967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2pPr>
    <a:lvl3pPr marL="4497934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3pPr>
    <a:lvl4pPr marL="6746900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4pPr>
    <a:lvl5pPr marL="8995867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5pPr>
    <a:lvl6pPr marL="11244834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6pPr>
    <a:lvl7pPr marL="13493801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7pPr>
    <a:lvl8pPr marL="15742768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8pPr>
    <a:lvl9pPr marL="17991734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1425" y="1200150"/>
            <a:ext cx="22923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7BF0D-4F1D-4CB2-83AB-1601159202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6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7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8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5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0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B65F-77A9-44EE-854A-5630BF17D41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hyperlink" Target="mailto:m.huguenin-virchaux@unsw.edu.au" TargetMode="External"/><Relationship Id="rId7" Type="http://schemas.openxmlformats.org/officeDocument/2006/relationships/image" Target="../media/image4.svg"/><Relationship Id="rId12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customXml" Target="../ink/ink1.xml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7">
            <a:extLst>
              <a:ext uri="{FF2B5EF4-FFF2-40B4-BE49-F238E27FC236}">
                <a16:creationId xmlns:a16="http://schemas.microsoft.com/office/drawing/2014/main" id="{322AF20E-F266-4D98-B6EB-40BE038ED15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90" y="6292738"/>
            <a:ext cx="30275213" cy="36511024"/>
          </a:xfrm>
          <a:prstGeom prst="rect">
            <a:avLst/>
          </a:prstGeom>
          <a:gradFill rotWithShape="1">
            <a:gsLst>
              <a:gs pos="0">
                <a:srgbClr val="0063C3">
                  <a:alpha val="70000"/>
                </a:srgbClr>
              </a:gs>
              <a:gs pos="100000">
                <a:srgbClr val="FFFFFF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lIns="95166" tIns="47583" rIns="95166" bIns="47583"/>
          <a:lstStyle/>
          <a:p>
            <a:pPr algn="just" defTabSz="4340022"/>
            <a:br>
              <a:rPr lang="en-GB" sz="4623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6232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2">
            <a:extLst>
              <a:ext uri="{FF2B5EF4-FFF2-40B4-BE49-F238E27FC236}">
                <a16:creationId xmlns:a16="http://schemas.microsoft.com/office/drawing/2014/main" id="{F53E4479-1D06-4EC6-844D-A5C8DF84F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290632"/>
            <a:ext cx="30275213" cy="5297519"/>
          </a:xfrm>
          <a:prstGeom prst="rect">
            <a:avLst/>
          </a:prstGeom>
        </p:spPr>
        <p:txBody>
          <a:bodyPr vert="horz" wrap="square" lIns="95166" tIns="47583" rIns="95166" bIns="47583" numCol="1" anchor="t" anchorCtr="0" compatLnSpc="1">
            <a:prstTxWarp prst="textNoShape">
              <a:avLst/>
            </a:prstTxWarp>
            <a:spAutoFit/>
          </a:bodyPr>
          <a:lstStyle>
            <a:lvl1pPr algn="ctr" defTabSz="4318000" rtl="0" eaLnBrk="0" fontAlgn="base" hangingPunct="0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318000" rtl="0" eaLnBrk="0" fontAlgn="base" hangingPunct="0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318000" rtl="0" eaLnBrk="0" fontAlgn="base" hangingPunct="0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318000" rtl="0" eaLnBrk="0" fontAlgn="base" hangingPunct="0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318000" rtl="0" eaLnBrk="0" fontAlgn="base" hangingPunct="0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73431" algn="ctr" defTabSz="4318411" rtl="0" fontAlgn="base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46861" algn="ctr" defTabSz="4318411" rtl="0" fontAlgn="base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420292" algn="ctr" defTabSz="4318411" rtl="0" fontAlgn="base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93722" algn="ctr" defTabSz="4318411" rtl="0" fontAlgn="base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306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Discharge and Recharge of Ocean Heat during ENSO Events</a:t>
            </a:r>
          </a:p>
          <a:p>
            <a:pPr defTabSz="45306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306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Maurice F. Huguenin</a:t>
            </a:r>
            <a:r>
              <a:rPr lang="en-GB" sz="66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1,*</a:t>
            </a:r>
            <a:r>
              <a:rPr lang="en-GB" sz="6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Ryan M. Holmes</a:t>
            </a:r>
            <a:r>
              <a:rPr lang="en-GB" sz="66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en-GB" sz="6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Matthew H. England</a:t>
            </a:r>
            <a:r>
              <a:rPr lang="en-GB" sz="66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6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Climate Change Research Center and Australian Research Council Centre of Excellence for Climate Extremes, University of New South Wales, Sydney, Australia</a:t>
            </a:r>
          </a:p>
          <a:p>
            <a:r>
              <a:rPr lang="en-GB" sz="2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Mathematics and Statistics, University of New South Wales, Sydney, Australia</a:t>
            </a:r>
          </a:p>
          <a:p>
            <a:r>
              <a:rPr lang="en-GB" sz="28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m.huguenin-virchaux@unsw.edu.au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link to .PDF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9DB82A-B86E-4FFF-8642-1A9EE6966F06}"/>
              </a:ext>
            </a:extLst>
          </p:cNvPr>
          <p:cNvSpPr/>
          <p:nvPr/>
        </p:nvSpPr>
        <p:spPr>
          <a:xfrm>
            <a:off x="182082" y="6575714"/>
            <a:ext cx="29715643" cy="22934640"/>
          </a:xfrm>
          <a:prstGeom prst="roundRect">
            <a:avLst>
              <a:gd name="adj" fmla="val 153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C3F99F2-7623-4C4F-9C24-49D534B8F345}"/>
              </a:ext>
            </a:extLst>
          </p:cNvPr>
          <p:cNvSpPr/>
          <p:nvPr/>
        </p:nvSpPr>
        <p:spPr>
          <a:xfrm>
            <a:off x="-33039467" y="15518668"/>
            <a:ext cx="29645536" cy="4599872"/>
          </a:xfrm>
          <a:prstGeom prst="roundRect">
            <a:avLst>
              <a:gd name="adj" fmla="val 574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EF63AAF-616F-4D2E-BEB5-246B42F51E2A}"/>
              </a:ext>
            </a:extLst>
          </p:cNvPr>
          <p:cNvSpPr/>
          <p:nvPr/>
        </p:nvSpPr>
        <p:spPr>
          <a:xfrm>
            <a:off x="146885" y="29825833"/>
            <a:ext cx="29715642" cy="12687297"/>
          </a:xfrm>
          <a:prstGeom prst="roundRect">
            <a:avLst>
              <a:gd name="adj" fmla="val 34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DAAE6F-6656-464F-9946-44274635B413}"/>
              </a:ext>
            </a:extLst>
          </p:cNvPr>
          <p:cNvSpPr txBox="1"/>
          <p:nvPr/>
        </p:nvSpPr>
        <p:spPr>
          <a:xfrm>
            <a:off x="-31747455" y="33911312"/>
            <a:ext cx="2925231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Motivation: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Warm Water Volume (WWV, defined as the volume of water above 20°C in the equatorial Pacific) leads ENSO by six to eight months &amp; is used for ENSO forecasts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To increase ENSO forecasting skill, we need to better understand what influences this key metric</a:t>
            </a:r>
          </a:p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Issue: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Diabatic fluxes cannot be assessed with conventional observational datasets</a:t>
            </a:r>
          </a:p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Simulating ENSO events in MOM5 / ACCESS-OM2, ¼° global ocean, sea ice models with 50 vertical depth levels and CORE-NYF + ERA-Interim / JRA55 forcing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Using the Water Mass Transformation framework to analyse the WWV balance terms</a:t>
            </a:r>
          </a:p>
        </p:txBody>
      </p:sp>
      <p:pic>
        <p:nvPicPr>
          <p:cNvPr id="99" name="Picture 98" descr="A close up of a sign&#10;&#10;Description automatically generated">
            <a:extLst>
              <a:ext uri="{FF2B5EF4-FFF2-40B4-BE49-F238E27FC236}">
                <a16:creationId xmlns:a16="http://schemas.microsoft.com/office/drawing/2014/main" id="{15CCCE33-2DA3-4EC8-A639-736899E71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81" y="3940762"/>
            <a:ext cx="5574236" cy="2359761"/>
          </a:xfrm>
          <a:prstGeom prst="rect">
            <a:avLst/>
          </a:prstGeom>
        </p:spPr>
      </p:pic>
      <p:pic>
        <p:nvPicPr>
          <p:cNvPr id="1026" name="Picture 2" descr="data:image/png;base64,iVBORw0KGgoAAAANSUhEUgAAAf4AAABjCAMAAABNPpI+AAABMlBMVEX///9kYmPwhIIAW6rWDjwBtu0BiMx4dndaWFlhX2D8/PxdW1xYVldTUVJWVFWzsrPr6+vp6enz8/POzs7V1dV6eXqJiYkAsuySkZK/v7+rq6vKyspta2yjo6Pe3t7v9foFYa0AVKcAgsoAT6XveXecnJzTACYAf8nVADO6urqCgoLUAC2vr6/3v75wbm8Ar+xLSUrTACPxi4n87vHzxs31tbSK1fX7398ASKJtlsb88fPf9PzD6vn0pKPaO1fhbH9HnNShzenvtL5yz/Poj51KfLnD0ubU5/T10NeDueDjeYneV23ZLlCi3vcuve7spLDbSGHzmJdVxvBkq9u35PjokZ/ywMgAdMWYx+fO8PvA3vA+ldLWH0S15vkobLKPr9N9nsqvxN5zsd2guNgAOZxZhr34VSHiAAAb9UlEQVR4nO1diXvbNrIn40MEQVISdVjUGR9yItmruEnbXN1u0jRxstukR3b3tUmbY/v2//8XHmYGIEEQ1OE4jtun+fo1FgkCIH6DuQBiHGdNa1rTms6P/vKXT92DNX06unVwsMb//y35N69cmY//06/vXVRn1nTR9MXBlfn4f390+O3FdWdNF0q3Af15+P/9s83Nz25dZJfWdHF0RVIZ/v842tzcvP6Pi+3Umi6IvjiYi7//w/VNoKPPL7xnazonGu08L7t1K0Xfiv+97wj9zc2vP2oP1/QR6fnOzouv7Lf+euXKHPz9rxX6m4fff/Rurunj0Iutra2dn+5b7tw+uDIP/x9S9AX+qzp/cb0GJH/5PaCkfobur+mD6JcbW4D/zqNR4daPV67MwR+tPkXX/75is92TMAxPpvKX73qCwskZ32FNZ6ZHW0Q7W6YJYEx+wP+L7O63h5s6HT1drdkqd12XteUvf8bETy/5kBdZ01loKyXTBPirib6O/zd59Fd2/j4q/G2gafOcarNRTE3UFpe83PTLTob/1g3dBLhVRD/D//b1TYM++2aldg34+5wxFp0X/B6D2hrnVJuNagE0cfKHN1a+1OEXJsCXqQnwl4Ls1/D/rgD/5uZK7Rrwd3AynRdgULfrfVT4sYnwDw//T1t5ykyAmzb0Bf63xb2/HxXRP1op9J+H/5zpAuD3/hTwj7YKJE2AouGXzf6nh0X0hfpfJfT/R4f/zzH7ye0zGeAncecL++S/Ak99bRH9Av6/rdDwHx3+P8fsf75jgX/rhZMt9lhE//cW0Y/W31znLx42m/VY/TLg95HMv8UjwziroNlsFkxtvyaq1epFssOPHfDnddEXJbQGfV/vVnbBSWd/LX+n2Gdbq1lZaK+WK1mz9A+uD8uuz3+hRfTIBj8sApTI/h/FM/dK0N/c/K60nfqgH0ZBEEatCfXXtPzFzeCEwj70d9PpTcUjUThDfyDGCqLQHegc0GhzqFbUOxsM5TUx/OBFurwq+EJddOLjShiKgsE0KRkwP5lGUCKsVCV8dfETuqIckjb+DiuiiR7CH/SA9eDWCRaMnaSFvawk+VYjvVWsRlTabIvuRGG/Crf86gwHiI2Hjk6xvG72uz7A65H+5qvTC9vk37lfavej3WcV/Tj9y5y/sccREoG45/bgigF/RfP78e+gNw3oERZMxbAyVQHnvXRoVBEoxb2ObCsMZEkxai1ZNHE91YFgZg0INPue0UXxVIS/XWKHBgp8N6gJBqU/XU80MYZ7WDAattI+t32j1X4KUgeu8WQcybJev+Y005I8ONZ6VdbvQTqg4s2j6QIl9PC0hOVLZb8Z8CX6q7hzq3TyH5Uo/3jG3YxY2HUWw++yFFmXV44jrYJQgjPUimCxGb7kWGuMyajyQH+ehZb4QhJplbFoQFenJEcQYQpNucFE9VC2ikVl/Rk3AsvkW02jGh16v6ybrD8JtBqjDP9uaO/31Mu9OQvnCgB/+9r2SxsL3Ldafo/EE3bND7Z96eQv9fxaPNdZnKYL4c+9nlEByf9qZBTjnRL4J0bJoDD/m0G+hFx+iKkrEYzusZfWWAp/2u5MoD8J8xdVq51F7xep7pn9DuWNcR59NxjMQ98ZbQva2xMsYCzs/WJV/f/Mr/TnNf+tMvQ/K0Ofxg3EMwoyDzFfAn7xANenpOfJUaLZKGYsjK8XCpISEifBOOLqeR4g/GSnuTzkHs1x5pozgeYtC7koRIVJnibIFqwiOIGg4MB6s7QnnEeZ8JedZGI6x8o5wFZDKc8M+OWApDygXheaw34Xauhjv+vEq4H4J4BXX4C+c3ptm2jv2vZ/XmlLe/+0wi945HMb/Kj5/1Ui+4/K1vxi6izvHzd6Hc6kil4MP59VG5NWyue80+sNpHRl0jZLIt5PxN9xjwQzzsRGdUJjNZ5MqlhjhzyBrihZl38f5/tIHOqNa2BjetQc3WmTjZc4bSb/gHarXWqvK5poaPDzStKo9j1ESW+17WmtSvi5e9xI2un7edOkcdwntpIOZUc2YtbQxbEjA6WWzMLxfPQz+JEDrj14pljACv+WU+L134RHyiR/6YrvhIazTYzrymFdCL+c4l05PhzlXkwwp9IxaSlnEW+wGf3KO340bz1pMZBu4Pk+Ilt53VyHicV8LM5mvUz0Y52G4ydFA05DvwOPksjJtcr6+LfU/VPsek8ZkfjuPjGZh6onRuUR5Wpw4U+0SLzUAl64UvJKg1/qgQc/nzolbj9YfpbVPlru/7c14Ddvwa/FMrElRkVeXWz66Y+7XpV+DYNseHI0oVlKP/LwJ57elIM1RDlbaehl4KgOBHJUewiCtDK58ujNsA+5CDOtznyrPr0FtirhlyPR0Zndib3sF9WQbYlI+41D4i3v7j3c2y7Q3v+MzAUfScLysxv+sKPnH/aA36+lbdM8KQC2CH4up6Kci4Ea9/zNjJqEB/3Iw48DnAWBxlhDVX8YZT9PFQKyElMiVTMlg3TGmUFfhJ/rL2lrlZgY76SwktHpKXmGM5vGBcsFln4j/HyRyM/IBv/2tRL4IehjNfznGH7Xb5e2PfTyYlLSQvjVUDbI+FK22nR1+PvwSJhG4hJsuaM/TAOdugMkDKT95cSpO8ezh6yzPxdnxFa99LVpKo/T1rgy12ooXTxV04CnvIHjEFn6LQXGbNxNGsuE/X62wb9XBr8w/H2L5Yey/xur4Xc4Z62fcPHMy4vg9/Lwp6Z6Owd/nIynLSTSGFb4SXu3FM1cffIh0ZSrqBJ57eM0lQPnZcHcxfCTTq/kW81mdfYKYa7qDH6S9rZ+kzsiFBL3Ao/3O4vUwErw3/jFce7Z4AfZ/zfb7J+70U/aNublc4F/EOLGDiS3DH7SPi7LlWQqHJi1aJTQOFaKfx1dq/DPwR/aWi2HX4mJDP7YzddAv0Am+X09csDYItPfKvwBfpvpd+O+3e0Hu//er1bZP0/+9PJmlaJzgN83Yl/z4c9TbvbLeJ5BmXMgY0JMe82Fsz8OLVWeBX6jBrQuhzzfYS+nygq0Gvwj+4JP6UL/Z3O/8fl4s7+jwklAC2c/z5Gnz35fzv58kTC9r/hBG+SFs98PLa1SFGo1+I1+0zyqTUOPsyzoHfWcOWQ6fin8Nr//hm+Fn2I+Ftm/YJn/o+n+Onlk7rgKNC7V/b4M9FRzlHOWyZQe5EukjkCHFwd5se4ni7Wbr5KiUKvAz/M1VNWwgNVT6buc4oapnWolK/xg+X9lM/0cO/xlqn/BJp8zWv6L4afY10zaTHMsf7TcCx3QqZ13sfLUSFWMWvpzltH9JJVtS3FLwu+gSorm9duP6w1p887Tv6dW+E/tSz4l8N+EBiyi/+hfcxp20slnhqY+HP420+udA/+U2TqgE445t0fO/WwZTxP/i2d/u7TVZeFf3G/sSWCdXjqNrH7/K/Fuy8MPa733PrPgv6B7Kuqn3lb+++Hwt3LOelIOPzWlReQKQ9XQw7xA2qSloD8jY1utNRd2+xThp1Y1oZyWXRb+KnfzRrO2MUjbT8QXw29Bf3vvoaN/5JHpfsdq+YPl93nR8jta+HHnRF9CqfdzMX+FyZlnfzqKRb8/DeyRkZBGyfxOYIrkWEbh1e9umALZIAtjqlYN5bjT7M/wLsI/pEtZq1y1uiz8Rr+FDaIc/Lg/S319Yt0wv9vNoNc2+H92ivu8peVf9PsPwLy3BH1+XfhtZ7riN2k0xumKXy8gpmg2m/EH6H6X4zP1qVwqc7IaXDaRm71o2YC3mj6skMEXJWaghKw7Puvh8mHLc9U3IjLkJ6S8XO5X8ora6/fkZq8i/GqxglqdaK0uC78jlzFbDdVvyUHxjDGv3av7jj8cSOE0F4KXtun/Utz40gL/fVvUr8TwX6T5gbT1fugr4S9nE/OCk8bZ4B+Sa+V5lRkLpX6W8HflVJWbvZTfHoRRhFsDmLnfoxbJ3qgSrtybI1dtwSzoayu+sh+w20vb7JWHP9cqOKZMrjMtDX8zMvuN8z/Gnoi+hlEo9zZ4uSWMAlnDftvixm9F0x+ifn7hGw/c6FM0/Jfa22/s9gk62vjRoJ3J70+3hWS2mYS/pox1OY7m7hghiowumvtqxEiDOCUZRcuVEk4p/tNIsLbbx9hb3Cm0Srpuafjt/c7H/Nysg+X0ymr7iWfuF+GHmL9lxQ+E/A8m/Mtt7Y/7xb1+Tqw2150Z/qG+QS4n/NN9YGocjfigVymoykGUG1TugpyN5eZOMvhIEqgqFbjl8DvtwNrq8vAXamghT0YG/pxJs2JkpTLTH1b8i1t98ayX4nYPgP9rc/LP39mfkj9Wu6O0bbR1ubV2KfiZBX6nme6R427O8hcKJ+K5ZdUu13bGqn0dOcr21MIurA62J61+qe/lxr9A9mwcsWzpzgq/c6y3mgK+AvxGv6VrWp8GWdSX8aAtmXm0e7VAG/t3nTm2X3GjP+z0LO7zRrf/u4LhVwa4ScOxGwaeF4Wzajrx/MmUR1GEur8fwl9yn7/2t4D/JAJKF3zhZijHIZZfD/BxXMNiJ1qD/UAUTGO7te4slD3o2rdFx5NWRCVcudd+Qk2fKGgS+q28/WanD79Q91PrhdBrrVsJQw/q7GffJ7T1V3Dik1wbY7yZhaRrxzNVg9Zv8Xb4NnA5+zBgtGGjN+LOM9v0f+BYw76w26fg+CP85oLP9VW+6qw1e42hIXSz712sX/lYfpof3sTDBn1EY1zXK8+KFnuQ7w6UaGb8WfKVj3HB0ue5rRqVzH+/0n7Hw2bh8mMb/HdGJWHf7ZH1G0/Y63fPlP1W+A/Ld3ms6RPQ3V0L/PtPYKe/Tfm/Eo/8VJz+sBvcNP2t8H/3QR+Yrem86a0N/t13jt3z33vm2KQ/mv6m7WfT/St90rumj09P9m3S/6pTJv0BU7vt99RU/mD5G/Af/fuTvuyaTBrZZv/G7uk86V/c8AW2XyHuZ3H85mzwXNMnoTdW+N86JbY/xH2LkR/4zMcM/GDUz9jlvbTbt6YLIqvth67f/bItH0XjDwM/xmdelk+71wd5XzqyK3+w/Z0HNuMPIj/F7zxB+huLfgcQ38sf67HMcs+aLpT8O1bpD4E/65YfNP4Kq76w5mt+51Xc5X+02kl+a7oA+q9V+u8Dnrbpfw32fBTOd9r50ikE/mC3z9Pcbp8lA/5rukB6b5X+aPxZp/9reKgY+nEKi77wiZeTh3+dw+XSkT3sv7EB098W+sHpXzD+d+Bov/yyz0Eh7nP0ad90TTay2/77MP1Hpdrf9P3xZL+8628x/T/ti67JRnbbf+MqTH+b74+R38KyP7r+X+TwL9h+5ce4renTkTXyQ4F/+7I/7PowN/zT9C8o/9ypXssk8BlU1nQxNJXLb3bjD5d9ndOyZf+C+IcNn3ntD8rf18K+66jP5SS77bf7GO7ZxP81iP2Yzj9O/9yyr6n81/BfTiqZ/vvv4aZN/OOmP3PfBy775nx/9PyP1vBfdrJrf3L+rB/8vAa9YcZ+X8DFXOgPFv1+XU33r+niqcT4J/FvW/jfg5U/57e8+YehP33TF4b9v82k/9ryv6T02Or7k/PvPLTgT+rfOOwBrT9d/IPtf1sL/H3KV1xTOY2sCz9y5c/52YY/bPwwzX9Y+NOdf1zzzz71OPyEb7imefTWLv5J/TvPbPKf8M/Jf9z1pe/7gK98s3Md1zH/S0sl4p+Cf1b80fw35P/Ob+LSvcz7gxM+/DTuv17xu7R0WgL/7mMMDlnnvw1/UP9aQj8I/KZ7Ptbr/ZeX3peofzL/rfqf5L9x3A9IC838032/6+vdPpeX3pWof4m/7ZtfXPx17r/QGGAHvf8Mf9D+Kn/rOu5zmcm+7yeV/6fbRQa4hqt//qMc/nAp3fWPxr/K47be6XuJyX9Thv8btP9GL4sK4NpLZA39yx8K/qfzH3x/dbjjSvv8G73s8+d6T1Ij97HtMOkeJ58mK3JzUp188BdrjV4Pv7gUr3f25FrnRqOrZfjvopVnO/NjbxtvjTQBIOW/HvqTOVxXsf3qJ156KLszgU+WkcJ++lF0sxJ6nHth++IZwJ+G3FtwQsYS1A8op/MkXJhg4yKoFP+NXVz+ce4/KAoA2v7hfJVZADsvQFrcuplZf/fk7F/hG78u146og7MY5FGsTH3oPokYJbdh/KxTZzzuzD3gqpQGnuuFhfw+K1OF0af/E2+Fw/Y/Ip2W4o9nPgh6WLQA9l6TbHi+pRhgB7/59X88SBf+PqfQ7wpf+ObOrBDwz7pAY8bkUamN0GWs2+t1PPHv2UB0OD85k+Tw+4xX7V/nr0SXDX5nVKb/N3avYgDY8Z8VGeDafyjVz/NUAmD8R+7+wCPeSPwfLh34wUM30/P0Ek+xgl9hdPShAJ3OZ23ysvM1FxKbf7phKcVs0dlIy9Glg98ZPd4vwX9j/x298ujZNZMB9rZ/pjMrflMMgMt/zu2bB9L69zH0v/zpHh2BbpYuJYMfkvNAVhvBHpFkjqqnnZ27ErEFpxuW0Z8Xfse5W4r/7lWyAAQDFCSAYgDnl0c7OztoAKACwAUg+Nafsros6/rFkIrLSw8f1OCPSSgIzNV5NgKMfFLK4eR40lDwNCfHieSTuNdrOnFyPKFD+nyhYKK6DwwgTHBI6Fbt4VNQpGHCG/fEbZmsqwaJ9+Lc+SvibkIXEmgFuyE8FV89mjooteS42pSVW+CPE9ULrKAGL6M5N35jUk3Sszp7Wdnzo9/L5L8QAG+eyEKvHuwVsn09kzkfv3r0YgcIPvx0boEFkHp/y4b9e4HAu5LCqsPP8djrMWclE2aIDkFEmXsbbgTOwZT8K0gIDTfDPoz6+ETolyiE0514EDahZOAOHX8MRQIjl9RxGEBFqGVmIT6omX7VgO7Cla5wWfCQt5CK+wNyUNDKjDvYOUbuSxF+LBvIs8DGYThph/CsetWqh+20amlZL5p/QOMZ6LTUABAM8FgxwOjhg2t5LbC39+AhDYl///mjrRs3XvwCP57ePDgA8w+Cf8va/m0mhj8bFQ1+OPE3BuVgSc8E1AwY88KAuXBsViNiPAzE/1A71NF/gIMtUVto8OPhbFHEWb/mTD0WBJHQLXr94wDvuwGc2Qbws1CDvxsxLxKPeNjJFsOT3UB9wc+pJx4NBdO2IA0IZ1EQcpldtwB/G9vmLqUEHnM4nA2O55QpgkUvWBSK+sDW7QQsgEaD89cbZQFg0AD7b96r9/ZfPXu9J0jngJcPR/L26Kvnj1AAOJ/fPIDg7/eHS57qCWfX8RjTKVJdKfzxJKAzi0vh52LUe/XmFGZM7DJvEAt5wDgAAvB7x8Ph2MMMjLU6HPA9BAED6HeGw4HgiknA+k3Hr3JX0yjCzeCDIZyHC2e31ptC+A+HaQRqGDGW+H6D0RF+dQ4n/DYDyqHXDfDRqgfnPg48Vhk6cdejc/lM+JOI9RuOLzicsssK+GeNemPGKBWs6IXXadYTPJYczmoUZROeJuo9R3ryppwBNvZ33z1JOX90+vDZywevAXlkhNevlQjQ6elNwP/bwyUO9AaqcoR7ymTqScpqJkhwO6eMpyXwT5TBkOAPmSbTZUEN4adQwoCT4ZCafipRmw8eRVCTFWW5WKayNVl7nD8VtcPofMZhQG1XA8G2M4YJVH1Pps+Ek5xjStYLHcD6TPj7jNI5CG4HdhUKDpuJ5TmhFUbnS9aH9APZE9Xk+dPvu+UaAESAxgHwlumJoGWmyG0I+Ar8f13GVpkR7omCAOCXyaki0uNl8KccI3+Q1dTlgHvdUymN5R+p45fluBymqHMtoUyo+CTCPHl5+H2uTNSpPEIbnFPpnwpdlB3R34iki1oj/jPgr4UKSfGqPsAv33HM4LD5OtcyScdp2bOHPebS6N08BhAcsPv47ZPR4npy9P3h4RLTfyg0GrxojdFByQB/fzqdVlh6DmoZ/H2WhYodEJoxUIJioK68hRorwK+e6nlsgI/Es8wrBF1Ef81wzuXhrwsk6JEOowQvNbAuyC+tcq2fx5xXsWCtj5gZ8Gdtt5CPxlzGPbsc4BeclMkj8WNMZadshfSsq9Do3cY8BtjY3d2/c/Xxu7fvn5wKWo4TvjlaYsOnEM70omgBOpnuz7JplsAf5+aCsB1CJA+fE/DTTJwDv9C7nJ5hWeqVepTNb8iemod/GIEhCJTGqYVGljGLAdeyqwjbwaOSlIfRgD/R2gZIDfjFIGRWXs8o+1Fo9PubO3M5AHhAMMGd/33z+5KC4Onhwk0fEFPtNhuNRnMsRaiCPwnUuwrBaLN4Y3mwOpGAP5IUtpeDvwp2uqSTDH53DvxNgF89Qi6bMBwld5rwq8rDEzv86e3F8LO07Pnbfik9eSdMvfkMsH/13enyFd77epHxDwfhM1zfYzL7kYJfMIY8LvuYZ6mq29OW4n9RQMucKkZbtzSWgV+oiaJUqYUqQ2ulRPjny0NkUub8FvI+TfAmTZCMCsI/37YBf0M3RnteWdzjvMl/8u7xvp0FdtECWAF7rG9R6KcjdHZAJGdR6vgl0ieCjDQKMeHcZ5C3WJTNhQrLJUZbBv6ml2Vuz3ocqsRnnsX0g0QD+fIzNP1mUKSn19cL8qsTGvxwfWjwkQG/sEqz9FKC5+am4jtfGr1/+3j3zp393ZT2hcjf+O/qxt9i8oWnfNyg3R0DsqpT+H2VTTfm6tj8WKiKbFakUgGYZJBqCBzlAvxp1rsMfp+75Pjlkl8JmYJACLkEYsBw/FrK2/Dpka6QWr5gPYBUWI3EgrGPHZCrE8SVBvxOoPL4UdsG/GDWNtJmuFKD8cew+200On3/+9t3d+/+9+5dtPc+0vnM4OWpv2MPM9VnUT9xk/LqVCOXVxpxLRHuoDbHwUjv1Pz4+AQ8PTGeXR9CrXhyfgF+YWAPfOKD1F8QzrY79B2/wbUMHhBs6mFgB515A/4E7zr+cIbRXiH6hQQSnIJyqiPqa/j+0G35YDqwmSjiJ1Ebnp/K9hsBm9XEH8DsTWibFjNN+EUvosT36y2wboHHoGzT7V8U/hdDApRMrbXxhxb0TZNpjyPIWQRGfagr1InQ00Hf4xj0hZAbr8wCxsKaBf5EsJAXOjn4Ywgu9SuuQE9Tri0hFBgLZMzJgN+ZirtupS+UENRfIWnUIcEFeZQC+A8iwnVRSTQTgsE9OZbtc2EDQptBMMCysm2owYTfqYgpz11IChJjhh4sy6KitvoDUz3kminbC7kw5SdhmkI5CblMmjfBbOw8YPmUKPKyWn+BxMU86g+xZo+UZ83zKIDSEbVDzF8UT6dQfRaJZzgPdTUdt0K4GJFEiLmX2+oDe7+wTQhJdUWdoD7ikKqoYX2CJaELQxZA+Mo7oYUaWNABF6ARehzi+jXVNnLeOAjJkRhEEdqPcRvb8VD+xRXZaOdPdUp+czDQBj4Wv4ZwTS1s+d3BQC7G+UmnNR0XMunGE3FZJTKpVbMyoq5j9UeXxqzZxcbE/7UxbIynrfaxsRGkOZ6mbWXPKxp22612F7OmjQcDsgQaouuxqq+jYpE9+DFRzAbt40rgRD6lt90bDJrqD9nycCCeTnw1UlDWnmlmTWta05rK6f8AzkclPr8Kzd0AAAAASUVORK5CYII=">
            <a:extLst>
              <a:ext uri="{FF2B5EF4-FFF2-40B4-BE49-F238E27FC236}">
                <a16:creationId xmlns:a16="http://schemas.microsoft.com/office/drawing/2014/main" id="{E8EAFA05-A713-420C-9FDB-48AE0870F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505" y="4148322"/>
            <a:ext cx="8374850" cy="162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D982537-6733-4024-89D1-6F2C2DE93F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035130" y="4540998"/>
            <a:ext cx="1436262" cy="14362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692397B-C74C-4D37-B8F0-8CCB4C4EB2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38979" y="25036994"/>
            <a:ext cx="11362194" cy="20601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047F8A0-4BCC-49D0-BD2A-C9E6B17AA8AD}"/>
              </a:ext>
            </a:extLst>
          </p:cNvPr>
          <p:cNvSpPr txBox="1"/>
          <p:nvPr/>
        </p:nvSpPr>
        <p:spPr>
          <a:xfrm>
            <a:off x="-35177066" y="23888289"/>
            <a:ext cx="14562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The Warm Water Volume Balance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A5C649-8FD6-409D-B3E0-B232946C6098}"/>
              </a:ext>
            </a:extLst>
          </p:cNvPr>
          <p:cNvSpPr txBox="1"/>
          <p:nvPr/>
        </p:nvSpPr>
        <p:spPr>
          <a:xfrm>
            <a:off x="-36038979" y="28036574"/>
            <a:ext cx="11362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Fig. 1 </a:t>
            </a: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The WWV region in the equatorial Pacific.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2D6385-6B0B-4F6A-8B01-4D58FE3E0D38}"/>
              </a:ext>
            </a:extLst>
          </p:cNvPr>
          <p:cNvSpPr txBox="1"/>
          <p:nvPr/>
        </p:nvSpPr>
        <p:spPr>
          <a:xfrm>
            <a:off x="-21859741" y="26910927"/>
            <a:ext cx="17545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Eq. 1 </a:t>
            </a: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The individual WWV balance terms. We calculate numerical mixing as the residual.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B395E6-FEFC-4F41-9558-0DFB106F6DA0}"/>
              </a:ext>
            </a:extLst>
          </p:cNvPr>
          <p:cNvSpPr txBox="1"/>
          <p:nvPr/>
        </p:nvSpPr>
        <p:spPr>
          <a:xfrm>
            <a:off x="285659" y="30457929"/>
            <a:ext cx="14850431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Take Home Messages: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This study presents a comprehensive analysis of individually calculated upper ocean heat and volume fluxes during ENSO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Adiabatic volume fluxes are mostly symmetric for El Niño and La Niña, diabatic fluxes show a strong asymmetry and peak three to six months earlier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The large event-to-event variability of the surface forcing flux during La Niña is linked to the shoaling of the 20°C isotherm in the eastern equatorial Pacific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49E5C6-04C0-4603-94D5-9B53CC886059}"/>
              </a:ext>
            </a:extLst>
          </p:cNvPr>
          <p:cNvSpPr txBox="1"/>
          <p:nvPr/>
        </p:nvSpPr>
        <p:spPr>
          <a:xfrm>
            <a:off x="312646" y="13221143"/>
            <a:ext cx="291247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Fig. 1 </a:t>
            </a: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Schematics representing the discharge and recharge phases of Warm Water Volume (WWV)  during idealised symmetric (a) El Niño and (b) La Niña events in the MOM5 model. WWV is a proxy for the equatorial Pacific’s upper ocean heat content and a key inclusion in ENSO forecasting. The overall contribution of each flux is given as a unit of 10</a:t>
            </a:r>
            <a:r>
              <a:rPr lang="en-GB" sz="4800" baseline="30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GB" sz="4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828D91-9326-4322-B885-A53616E1C77C}"/>
              </a:ext>
            </a:extLst>
          </p:cNvPr>
          <p:cNvGrpSpPr/>
          <p:nvPr/>
        </p:nvGrpSpPr>
        <p:grpSpPr>
          <a:xfrm>
            <a:off x="222693" y="6896818"/>
            <a:ext cx="29510436" cy="6895580"/>
            <a:chOff x="321757" y="10877851"/>
            <a:chExt cx="29510436" cy="6895580"/>
          </a:xfrm>
        </p:grpSpPr>
        <p:pic>
          <p:nvPicPr>
            <p:cNvPr id="4" name="Picture 3" descr="A picture containing text, map&#10;&#10;Description automatically generated">
              <a:extLst>
                <a:ext uri="{FF2B5EF4-FFF2-40B4-BE49-F238E27FC236}">
                  <a16:creationId xmlns:a16="http://schemas.microsoft.com/office/drawing/2014/main" id="{E9D8AB2E-C3E1-49E7-A635-9D3A257C8C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121"/>
            <a:stretch/>
          </p:blipFill>
          <p:spPr>
            <a:xfrm>
              <a:off x="321757" y="10877851"/>
              <a:ext cx="14562302" cy="6083642"/>
            </a:xfrm>
            <a:prstGeom prst="rect">
              <a:avLst/>
            </a:prstGeom>
          </p:spPr>
        </p:pic>
        <p:pic>
          <p:nvPicPr>
            <p:cNvPr id="37" name="Picture 36" descr="A picture containing text, map&#10;&#10;Description automatically generated">
              <a:extLst>
                <a:ext uri="{FF2B5EF4-FFF2-40B4-BE49-F238E27FC236}">
                  <a16:creationId xmlns:a16="http://schemas.microsoft.com/office/drawing/2014/main" id="{D38DCDC5-7A10-4C3F-A848-19B2023A6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" t="55415" r="-129" b="-7294"/>
            <a:stretch/>
          </p:blipFill>
          <p:spPr>
            <a:xfrm>
              <a:off x="15269891" y="11689789"/>
              <a:ext cx="14562302" cy="608364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C2F2C6-84D3-45F2-A502-45339F8225A8}"/>
                </a:ext>
              </a:extLst>
            </p:cNvPr>
            <p:cNvSpPr txBox="1"/>
            <p:nvPr/>
          </p:nvSpPr>
          <p:spPr>
            <a:xfrm>
              <a:off x="4061508" y="10958770"/>
              <a:ext cx="725978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dirty="0">
                  <a:solidFill>
                    <a:srgbClr val="A500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 NIÑO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6421ADF-DEA6-42E9-8C56-58270941A74B}"/>
                </a:ext>
              </a:extLst>
            </p:cNvPr>
            <p:cNvSpPr txBox="1"/>
            <p:nvPr/>
          </p:nvSpPr>
          <p:spPr>
            <a:xfrm>
              <a:off x="19366987" y="10958770"/>
              <a:ext cx="725978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dirty="0">
                  <a:solidFill>
                    <a:srgbClr val="31369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 NIÑA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279BED9-0FE7-4189-B473-D84700C8804B}"/>
              </a:ext>
            </a:extLst>
          </p:cNvPr>
          <p:cNvSpPr txBox="1"/>
          <p:nvPr/>
        </p:nvSpPr>
        <p:spPr>
          <a:xfrm>
            <a:off x="441292" y="27657719"/>
            <a:ext cx="29124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Fig. 2 </a:t>
            </a: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Time series of the (a) adiabatic and (b) diabatic WWV budget terms during a simulation with the ¼° ACCESS-OM2 model.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0A1D1-36EB-4339-9603-327862FC5A0B}"/>
              </a:ext>
            </a:extLst>
          </p:cNvPr>
          <p:cNvSpPr txBox="1"/>
          <p:nvPr/>
        </p:nvSpPr>
        <p:spPr>
          <a:xfrm>
            <a:off x="15561372" y="37827800"/>
            <a:ext cx="14040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Fig. 4 </a:t>
            </a: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Lag regression of (a) adiabatic and (b) diabatic balance terms onto the change in WWV.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9462499-2069-4A1E-B028-6047443F67C3}"/>
              </a:ext>
            </a:extLst>
          </p:cNvPr>
          <p:cNvSpPr txBox="1">
            <a:spLocks/>
          </p:cNvSpPr>
          <p:nvPr/>
        </p:nvSpPr>
        <p:spPr>
          <a:xfrm>
            <a:off x="21227505" y="5910622"/>
            <a:ext cx="7094832" cy="40516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6463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CLEX workshop, 19. – 22. November 2019</a:t>
            </a:r>
          </a:p>
          <a:p>
            <a:pPr marL="0" indent="0">
              <a:buNone/>
            </a:pPr>
            <a:endParaRPr lang="en-GB" dirty="0">
              <a:solidFill>
                <a:srgbClr val="6463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24F13D-B5EE-4A89-B023-1C09CB045F5F}"/>
                  </a:ext>
                </a:extLst>
              </p14:cNvPr>
              <p14:cNvContentPartPr/>
              <p14:nvPr/>
            </p14:nvContentPartPr>
            <p14:xfrm>
              <a:off x="25663230" y="1507932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24F13D-B5EE-4A89-B023-1C09CB045F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54230" y="15070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338DF8-1472-46CB-ADF2-BB92C7B43EF5}"/>
                  </a:ext>
                </a:extLst>
              </p14:cNvPr>
              <p14:cNvContentPartPr/>
              <p14:nvPr/>
            </p14:nvContentPartPr>
            <p14:xfrm>
              <a:off x="-8273820" y="32463600"/>
              <a:ext cx="503280" cy="253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338DF8-1472-46CB-ADF2-BB92C7B43E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8282460" y="32454600"/>
                <a:ext cx="520920" cy="2710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16D8817-2E39-408A-B4D8-D84E815E24AC}"/>
              </a:ext>
            </a:extLst>
          </p:cNvPr>
          <p:cNvSpPr txBox="1"/>
          <p:nvPr/>
        </p:nvSpPr>
        <p:spPr>
          <a:xfrm>
            <a:off x="-31979118" y="1327849"/>
            <a:ext cx="297156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200" dirty="0">
                <a:latin typeface="Arial" panose="020B0604020202020204" pitchFamily="34" charset="0"/>
                <a:cs typeface="Arial" panose="020B0604020202020204" pitchFamily="34" charset="0"/>
              </a:rPr>
              <a:t>Asymmetric heat and warm water volume fluxes arise despite symmetric El Niño and La Niña events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CE3FB3A-AE93-490B-B47E-62AEF7B9C2D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9"/>
          <a:stretch/>
        </p:blipFill>
        <p:spPr>
          <a:xfrm>
            <a:off x="377488" y="17369399"/>
            <a:ext cx="29124753" cy="1026162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B3C0EDF-69C3-4398-8A58-83C07D766827}"/>
              </a:ext>
            </a:extLst>
          </p:cNvPr>
          <p:cNvSpPr txBox="1"/>
          <p:nvPr/>
        </p:nvSpPr>
        <p:spPr>
          <a:xfrm>
            <a:off x="441292" y="16577734"/>
            <a:ext cx="17545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a) adiabatic fluxes changing WWV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871DF4-318D-4048-BB5D-FBFFBF70F4C2}"/>
              </a:ext>
            </a:extLst>
          </p:cNvPr>
          <p:cNvSpPr txBox="1"/>
          <p:nvPr/>
        </p:nvSpPr>
        <p:spPr>
          <a:xfrm>
            <a:off x="441292" y="22009931"/>
            <a:ext cx="17545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b) diabatic fluxes changing WWV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E6E7FE-1D68-43AF-B71F-CFF3B93B0850}"/>
              </a:ext>
            </a:extLst>
          </p:cNvPr>
          <p:cNvSpPr/>
          <p:nvPr/>
        </p:nvSpPr>
        <p:spPr>
          <a:xfrm>
            <a:off x="428668" y="39410821"/>
            <a:ext cx="292022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Method: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simulating ENSO events in MOM5 / ACCESS-OM2, ¼° global ocean, sea ice models with 50 vertical depth levels and CORE-NYF + ERA-Interim / JRA55 forcing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using the Water Mass Transformation framework to analyse the WWV balance terms</a:t>
            </a:r>
          </a:p>
        </p:txBody>
      </p:sp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57A6BAB8-7085-409C-A9B3-2CFD332B7162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/>
          <a:stretch/>
        </p:blipFill>
        <p:spPr>
          <a:xfrm>
            <a:off x="15450217" y="30385100"/>
            <a:ext cx="14263292" cy="748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7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EF6BBE312FEB4D82AAE6E17BDA5126" ma:contentTypeVersion="6" ma:contentTypeDescription="Create a new document." ma:contentTypeScope="" ma:versionID="1c9ff379a8556a6d726efb775621987a">
  <xsd:schema xmlns:xsd="http://www.w3.org/2001/XMLSchema" xmlns:xs="http://www.w3.org/2001/XMLSchema" xmlns:p="http://schemas.microsoft.com/office/2006/metadata/properties" xmlns:ns3="55b9330c-b65e-4278-87f6-c99b13caa9a6" targetNamespace="http://schemas.microsoft.com/office/2006/metadata/properties" ma:root="true" ma:fieldsID="b8a364a476f1d9203dc5bd6398e56b59" ns3:_="">
    <xsd:import namespace="55b9330c-b65e-4278-87f6-c99b13caa9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b9330c-b65e-4278-87f6-c99b13caa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33B81E-0435-4EEA-BA2F-61D5E68D7B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b9330c-b65e-4278-87f6-c99b13caa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A3562A-7909-4CE7-AB00-E98362C1F4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6E48BB-F264-4B8D-AFB3-ED7A7FB3EA56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55b9330c-b65e-4278-87f6-c99b13caa9a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500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1978 mm width × 1183 mm height</dc:title>
  <dc:creator>m.huguenin-virchaux@unsw.edu.au</dc:creator>
  <cp:lastModifiedBy>Maurice Huguenin-Virchaux</cp:lastModifiedBy>
  <cp:revision>424</cp:revision>
  <cp:lastPrinted>2018-03-27T07:41:47Z</cp:lastPrinted>
  <dcterms:created xsi:type="dcterms:W3CDTF">2018-03-23T09:22:16Z</dcterms:created>
  <dcterms:modified xsi:type="dcterms:W3CDTF">2019-11-13T05:03:16Z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0x01010055EF6BBE312FEB4D82AAE6E17BDA5126</vt:lpwstr>
  </property>
</Properties>
</file>