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handoutMasterIdLst>
    <p:handoutMasterId r:id="rId7"/>
  </p:handoutMasterIdLst>
  <p:sldIdLst>
    <p:sldId id="256" r:id="rId5"/>
  </p:sldIdLst>
  <p:sldSz cx="30275213" cy="4280376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363"/>
    <a:srgbClr val="313695"/>
    <a:srgbClr val="A50026"/>
    <a:srgbClr val="1F3B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68" autoAdjust="0"/>
    <p:restoredTop sz="96196" autoAdjust="0"/>
  </p:normalViewPr>
  <p:slideViewPr>
    <p:cSldViewPr snapToGrid="0">
      <p:cViewPr>
        <p:scale>
          <a:sx n="32" d="100"/>
          <a:sy n="32" d="100"/>
        </p:scale>
        <p:origin x="2514" y="24"/>
      </p:cViewPr>
      <p:guideLst>
        <p:guide orient="horz" pos="13481"/>
        <p:guide pos="95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sz="quarter" idx="1"/>
          </p:nvPr>
        </p:nvSpPr>
        <p:spPr>
          <a:xfrm>
            <a:off x="4143588" y="1"/>
            <a:ext cx="3169920" cy="481728"/>
          </a:xfrm>
          <a:prstGeom prst="rect">
            <a:avLst/>
          </a:prstGeom>
        </p:spPr>
        <p:txBody>
          <a:bodyPr vert="horz" lIns="92492" tIns="46246" rIns="92492" bIns="46246" rtlCol="0"/>
          <a:lstStyle>
            <a:lvl1pPr algn="r">
              <a:defRPr sz="1200"/>
            </a:lvl1pPr>
          </a:lstStyle>
          <a:p>
            <a:fld id="{D60A1517-57FD-4E08-9190-27AEEFFFA986}" type="datetimeFigureOut">
              <a:rPr lang="en-US" smtClean="0"/>
              <a:t>11/13/2019</a:t>
            </a:fld>
            <a:endParaRPr lang="en-US"/>
          </a:p>
        </p:txBody>
      </p:sp>
      <p:sp>
        <p:nvSpPr>
          <p:cNvPr id="4" name="Footer Placeholder 3"/>
          <p:cNvSpPr>
            <a:spLocks noGrp="1"/>
          </p:cNvSpPr>
          <p:nvPr>
            <p:ph type="ftr" sz="quarter" idx="2"/>
          </p:nvPr>
        </p:nvSpPr>
        <p:spPr>
          <a:xfrm>
            <a:off x="1" y="9119475"/>
            <a:ext cx="3169920" cy="481727"/>
          </a:xfrm>
          <a:prstGeom prst="rect">
            <a:avLst/>
          </a:prstGeom>
        </p:spPr>
        <p:txBody>
          <a:bodyPr vert="horz" lIns="92492" tIns="46246" rIns="92492" bIns="46246" rtlCol="0" anchor="b"/>
          <a:lstStyle>
            <a:lvl1pPr algn="l">
              <a:defRPr sz="1200"/>
            </a:lvl1pPr>
          </a:lstStyle>
          <a:p>
            <a:endParaRPr lang="en-US"/>
          </a:p>
        </p:txBody>
      </p:sp>
      <p:sp>
        <p:nvSpPr>
          <p:cNvPr id="5" name="Slide Number Placeholder 4"/>
          <p:cNvSpPr>
            <a:spLocks noGrp="1"/>
          </p:cNvSpPr>
          <p:nvPr>
            <p:ph type="sldNum" sz="quarter" idx="3"/>
          </p:nvPr>
        </p:nvSpPr>
        <p:spPr>
          <a:xfrm>
            <a:off x="4143588" y="9119475"/>
            <a:ext cx="3169920" cy="481727"/>
          </a:xfrm>
          <a:prstGeom prst="rect">
            <a:avLst/>
          </a:prstGeom>
        </p:spPr>
        <p:txBody>
          <a:bodyPr vert="horz" lIns="92492" tIns="46246" rIns="92492" bIns="46246" rtlCol="0" anchor="b"/>
          <a:lstStyle>
            <a:lvl1pPr algn="r">
              <a:defRPr sz="1200"/>
            </a:lvl1pPr>
          </a:lstStyle>
          <a:p>
            <a:fld id="{68C2640C-36B8-4694-A7DD-81C24E055D61}" type="slidenum">
              <a:rPr lang="en-US" smtClean="0"/>
              <a:t>‹#›</a:t>
            </a:fld>
            <a:endParaRPr lang="en-US"/>
          </a:p>
        </p:txBody>
      </p:sp>
    </p:spTree>
    <p:extLst>
      <p:ext uri="{BB962C8B-B14F-4D97-AF65-F5344CB8AC3E}">
        <p14:creationId xmlns:p14="http://schemas.microsoft.com/office/powerpoint/2010/main" val="195020069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3:55:11.135"/>
    </inkml:context>
    <inkml:brush xml:id="br0">
      <inkml:brushProperty name="width" value="0.05" units="cm"/>
      <inkml:brushProperty name="height" value="0.05" units="cm"/>
    </inkml:brush>
  </inkml:definitions>
  <inkml:trace contextRef="#ctx0" brushRef="#br0">1 1 4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1-13T03:57:13.752"/>
    </inkml:context>
    <inkml:brush xml:id="br0">
      <inkml:brushProperty name="width" value="0.05" units="cm"/>
      <inkml:brushProperty name="height" value="0.05" units="cm"/>
    </inkml:brush>
  </inkml:definitions>
  <inkml:trace contextRef="#ctx0" brushRef="#br0">1 703 4,'372'-185'0,"653"-333"0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172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4143588" y="1"/>
            <a:ext cx="3169920" cy="481728"/>
          </a:xfrm>
          <a:prstGeom prst="rect">
            <a:avLst/>
          </a:prstGeom>
        </p:spPr>
        <p:txBody>
          <a:bodyPr vert="horz" lIns="92492" tIns="46246" rIns="92492" bIns="46246" rtlCol="0"/>
          <a:lstStyle>
            <a:lvl1pPr algn="r">
              <a:defRPr sz="1200"/>
            </a:lvl1pPr>
          </a:lstStyle>
          <a:p>
            <a:fld id="{FE88F1A9-1491-4A4B-9B77-13A01D10A0FF}" type="datetimeFigureOut">
              <a:rPr lang="en-US" smtClean="0"/>
              <a:t>11/13/2019</a:t>
            </a:fld>
            <a:endParaRPr lang="en-US"/>
          </a:p>
        </p:txBody>
      </p:sp>
      <p:sp>
        <p:nvSpPr>
          <p:cNvPr id="4" name="Slide Image Placeholder 3"/>
          <p:cNvSpPr>
            <a:spLocks noGrp="1" noRot="1" noChangeAspect="1"/>
          </p:cNvSpPr>
          <p:nvPr>
            <p:ph type="sldImg" idx="2"/>
          </p:nvPr>
        </p:nvSpPr>
        <p:spPr>
          <a:xfrm>
            <a:off x="2511425" y="1200150"/>
            <a:ext cx="2292350" cy="3240088"/>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731520" y="4620578"/>
            <a:ext cx="5852160" cy="3780473"/>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119475"/>
            <a:ext cx="3169920" cy="48172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4143588" y="9119475"/>
            <a:ext cx="3169920" cy="481727"/>
          </a:xfrm>
          <a:prstGeom prst="rect">
            <a:avLst/>
          </a:prstGeom>
        </p:spPr>
        <p:txBody>
          <a:bodyPr vert="horz" lIns="92492" tIns="46246" rIns="92492" bIns="46246" rtlCol="0" anchor="b"/>
          <a:lstStyle>
            <a:lvl1pPr algn="r">
              <a:defRPr sz="1200"/>
            </a:lvl1pPr>
          </a:lstStyle>
          <a:p>
            <a:fld id="{A167BF0D-4F1D-4CB2-83AB-16011592022E}" type="slidenum">
              <a:rPr lang="en-US" smtClean="0"/>
              <a:t>‹#›</a:t>
            </a:fld>
            <a:endParaRPr lang="en-US"/>
          </a:p>
        </p:txBody>
      </p:sp>
    </p:spTree>
    <p:extLst>
      <p:ext uri="{BB962C8B-B14F-4D97-AF65-F5344CB8AC3E}">
        <p14:creationId xmlns:p14="http://schemas.microsoft.com/office/powerpoint/2010/main" val="331806656"/>
      </p:ext>
    </p:extLst>
  </p:cSld>
  <p:clrMap bg1="lt1" tx1="dk1" bg2="lt2" tx2="dk2" accent1="accent1" accent2="accent2" accent3="accent3" accent4="accent4" accent5="accent5" accent6="accent6" hlink="hlink" folHlink="folHlink"/>
  <p:notesStyle>
    <a:lvl1pPr marL="0" algn="l" defTabSz="4497934" rtl="0" eaLnBrk="1" latinLnBrk="0" hangingPunct="1">
      <a:defRPr sz="5903" kern="1200">
        <a:solidFill>
          <a:schemeClr val="tx1"/>
        </a:solidFill>
        <a:latin typeface="+mn-lt"/>
        <a:ea typeface="+mn-ea"/>
        <a:cs typeface="+mn-cs"/>
      </a:defRPr>
    </a:lvl1pPr>
    <a:lvl2pPr marL="2248967" algn="l" defTabSz="4497934" rtl="0" eaLnBrk="1" latinLnBrk="0" hangingPunct="1">
      <a:defRPr sz="5903" kern="1200">
        <a:solidFill>
          <a:schemeClr val="tx1"/>
        </a:solidFill>
        <a:latin typeface="+mn-lt"/>
        <a:ea typeface="+mn-ea"/>
        <a:cs typeface="+mn-cs"/>
      </a:defRPr>
    </a:lvl2pPr>
    <a:lvl3pPr marL="4497934" algn="l" defTabSz="4497934" rtl="0" eaLnBrk="1" latinLnBrk="0" hangingPunct="1">
      <a:defRPr sz="5903" kern="1200">
        <a:solidFill>
          <a:schemeClr val="tx1"/>
        </a:solidFill>
        <a:latin typeface="+mn-lt"/>
        <a:ea typeface="+mn-ea"/>
        <a:cs typeface="+mn-cs"/>
      </a:defRPr>
    </a:lvl3pPr>
    <a:lvl4pPr marL="6746900" algn="l" defTabSz="4497934" rtl="0" eaLnBrk="1" latinLnBrk="0" hangingPunct="1">
      <a:defRPr sz="5903" kern="1200">
        <a:solidFill>
          <a:schemeClr val="tx1"/>
        </a:solidFill>
        <a:latin typeface="+mn-lt"/>
        <a:ea typeface="+mn-ea"/>
        <a:cs typeface="+mn-cs"/>
      </a:defRPr>
    </a:lvl4pPr>
    <a:lvl5pPr marL="8995867" algn="l" defTabSz="4497934" rtl="0" eaLnBrk="1" latinLnBrk="0" hangingPunct="1">
      <a:defRPr sz="5903" kern="1200">
        <a:solidFill>
          <a:schemeClr val="tx1"/>
        </a:solidFill>
        <a:latin typeface="+mn-lt"/>
        <a:ea typeface="+mn-ea"/>
        <a:cs typeface="+mn-cs"/>
      </a:defRPr>
    </a:lvl5pPr>
    <a:lvl6pPr marL="11244834" algn="l" defTabSz="4497934" rtl="0" eaLnBrk="1" latinLnBrk="0" hangingPunct="1">
      <a:defRPr sz="5903" kern="1200">
        <a:solidFill>
          <a:schemeClr val="tx1"/>
        </a:solidFill>
        <a:latin typeface="+mn-lt"/>
        <a:ea typeface="+mn-ea"/>
        <a:cs typeface="+mn-cs"/>
      </a:defRPr>
    </a:lvl6pPr>
    <a:lvl7pPr marL="13493801" algn="l" defTabSz="4497934" rtl="0" eaLnBrk="1" latinLnBrk="0" hangingPunct="1">
      <a:defRPr sz="5903" kern="1200">
        <a:solidFill>
          <a:schemeClr val="tx1"/>
        </a:solidFill>
        <a:latin typeface="+mn-lt"/>
        <a:ea typeface="+mn-ea"/>
        <a:cs typeface="+mn-cs"/>
      </a:defRPr>
    </a:lvl7pPr>
    <a:lvl8pPr marL="15742768" algn="l" defTabSz="4497934" rtl="0" eaLnBrk="1" latinLnBrk="0" hangingPunct="1">
      <a:defRPr sz="5903" kern="1200">
        <a:solidFill>
          <a:schemeClr val="tx1"/>
        </a:solidFill>
        <a:latin typeface="+mn-lt"/>
        <a:ea typeface="+mn-ea"/>
        <a:cs typeface="+mn-cs"/>
      </a:defRPr>
    </a:lvl8pPr>
    <a:lvl9pPr marL="17991734" algn="l" defTabSz="4497934" rtl="0" eaLnBrk="1" latinLnBrk="0" hangingPunct="1">
      <a:defRPr sz="59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1425" y="1200150"/>
            <a:ext cx="2292350" cy="32400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67BF0D-4F1D-4CB2-83AB-16011592022E}" type="slidenum">
              <a:rPr lang="en-US" smtClean="0"/>
              <a:t>1</a:t>
            </a:fld>
            <a:endParaRPr lang="en-US"/>
          </a:p>
        </p:txBody>
      </p:sp>
    </p:spTree>
    <p:extLst>
      <p:ext uri="{BB962C8B-B14F-4D97-AF65-F5344CB8AC3E}">
        <p14:creationId xmlns:p14="http://schemas.microsoft.com/office/powerpoint/2010/main" val="3416220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24248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89150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46388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9FB65F-77A9-44EE-854A-5630BF17D41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637569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9FB65F-77A9-44EE-854A-5630BF17D415}" type="datetimeFigureOut">
              <a:rPr lang="en-US" smtClean="0"/>
              <a:t>11/13/2019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00039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19FB65F-77A9-44EE-854A-5630BF17D415}"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06375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19FB65F-77A9-44EE-854A-5630BF17D415}" type="datetimeFigureOut">
              <a:rPr lang="en-US" smtClean="0"/>
              <a:t>11/13/2019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56681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19FB65F-77A9-44EE-854A-5630BF17D415}" type="datetimeFigureOut">
              <a:rPr lang="en-US" smtClean="0"/>
              <a:t>11/13/2019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782071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9FB65F-77A9-44EE-854A-5630BF17D415}" type="datetimeFigureOut">
              <a:rPr lang="en-US" smtClean="0"/>
              <a:t>11/13/2019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734589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19FB65F-77A9-44EE-854A-5630BF17D415}"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323635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819FB65F-77A9-44EE-854A-5630BF17D415}" type="datetimeFigureOut">
              <a:rPr lang="en-US" smtClean="0"/>
              <a:t>11/13/2019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C9A357-4261-4CB0-B4D3-A644A8519B04}" type="slidenum">
              <a:rPr lang="en-US" smtClean="0"/>
              <a:t>‹#›</a:t>
            </a:fld>
            <a:endParaRPr lang="en-US"/>
          </a:p>
        </p:txBody>
      </p:sp>
    </p:spTree>
    <p:extLst>
      <p:ext uri="{BB962C8B-B14F-4D97-AF65-F5344CB8AC3E}">
        <p14:creationId xmlns:p14="http://schemas.microsoft.com/office/powerpoint/2010/main" val="1171108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819FB65F-77A9-44EE-854A-5630BF17D415}" type="datetimeFigureOut">
              <a:rPr lang="en-US" smtClean="0"/>
              <a:t>11/13/2019</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4BC9A357-4261-4CB0-B4D3-A644A8519B04}" type="slidenum">
              <a:rPr lang="en-US" smtClean="0"/>
              <a:t>‹#›</a:t>
            </a:fld>
            <a:endParaRPr lang="en-US"/>
          </a:p>
        </p:txBody>
      </p:sp>
    </p:spTree>
    <p:extLst>
      <p:ext uri="{BB962C8B-B14F-4D97-AF65-F5344CB8AC3E}">
        <p14:creationId xmlns:p14="http://schemas.microsoft.com/office/powerpoint/2010/main" val="29014887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xml"/><Relationship Id="rId13" Type="http://schemas.openxmlformats.org/officeDocument/2006/relationships/image" Target="../media/image8.png"/><Relationship Id="rId3" Type="http://schemas.openxmlformats.org/officeDocument/2006/relationships/hyperlink" Target="mailto:m.huguenin-virchaux@unsw.edu.au" TargetMode="External"/><Relationship Id="rId7" Type="http://schemas.openxmlformats.org/officeDocument/2006/relationships/image" Target="../media/image4.pn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6.png"/><Relationship Id="rId5" Type="http://schemas.openxmlformats.org/officeDocument/2006/relationships/image" Target="../media/image2.png"/><Relationship Id="rId10" Type="http://schemas.openxmlformats.org/officeDocument/2006/relationships/customXml" Target="../ink/ink2.xml"/><Relationship Id="rId4" Type="http://schemas.openxmlformats.org/officeDocument/2006/relationships/image" Target="../media/image1.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97">
            <a:extLst>
              <a:ext uri="{FF2B5EF4-FFF2-40B4-BE49-F238E27FC236}">
                <a16:creationId xmlns:a16="http://schemas.microsoft.com/office/drawing/2014/main" id="{322AF20E-F266-4D98-B6EB-40BE038ED154}"/>
              </a:ext>
            </a:extLst>
          </p:cNvPr>
          <p:cNvSpPr>
            <a:spLocks noChangeArrowheads="1"/>
          </p:cNvSpPr>
          <p:nvPr/>
        </p:nvSpPr>
        <p:spPr bwMode="auto">
          <a:xfrm rot="10800000">
            <a:off x="8490" y="6292738"/>
            <a:ext cx="30275213" cy="36511024"/>
          </a:xfrm>
          <a:prstGeom prst="rect">
            <a:avLst/>
          </a:prstGeom>
          <a:gradFill rotWithShape="1">
            <a:gsLst>
              <a:gs pos="0">
                <a:srgbClr val="0063C3">
                  <a:alpha val="70000"/>
                </a:srgbClr>
              </a:gs>
              <a:gs pos="100000">
                <a:srgbClr val="FFFFFF"/>
              </a:gs>
            </a:gsLst>
            <a:lin ang="5400000"/>
          </a:gradFill>
          <a:ln w="9525">
            <a:noFill/>
            <a:miter lim="800000"/>
            <a:headEnd/>
            <a:tailEnd/>
          </a:ln>
        </p:spPr>
        <p:txBody>
          <a:bodyPr lIns="95166" tIns="47583" rIns="95166" bIns="47583"/>
          <a:lstStyle/>
          <a:p>
            <a:pPr algn="just" defTabSz="4340022"/>
            <a:br>
              <a:rPr lang="en-GB" sz="4623" b="1" dirty="0">
                <a:latin typeface="Arial" panose="020B0604020202020204" pitchFamily="34" charset="0"/>
                <a:cs typeface="Arial" panose="020B0604020202020204" pitchFamily="34" charset="0"/>
              </a:rPr>
            </a:br>
            <a:endParaRPr lang="en-GB" sz="6232" i="1" dirty="0">
              <a:latin typeface="Arial" panose="020B0604020202020204" pitchFamily="34" charset="0"/>
              <a:cs typeface="Arial" panose="020B0604020202020204" pitchFamily="34" charset="0"/>
            </a:endParaRPr>
          </a:p>
        </p:txBody>
      </p:sp>
      <p:sp>
        <p:nvSpPr>
          <p:cNvPr id="62" name="Rectangle 2">
            <a:extLst>
              <a:ext uri="{FF2B5EF4-FFF2-40B4-BE49-F238E27FC236}">
                <a16:creationId xmlns:a16="http://schemas.microsoft.com/office/drawing/2014/main" id="{F53E4479-1D06-4EC6-844D-A5C8DF84F21C}"/>
              </a:ext>
            </a:extLst>
          </p:cNvPr>
          <p:cNvSpPr txBox="1">
            <a:spLocks noChangeArrowheads="1"/>
          </p:cNvSpPr>
          <p:nvPr/>
        </p:nvSpPr>
        <p:spPr bwMode="auto">
          <a:xfrm>
            <a:off x="-1" y="290632"/>
            <a:ext cx="30275213" cy="5297519"/>
          </a:xfrm>
          <a:prstGeom prst="rect">
            <a:avLst/>
          </a:prstGeom>
        </p:spPr>
        <p:txBody>
          <a:bodyPr vert="horz" wrap="square" lIns="95166" tIns="47583" rIns="95166" bIns="47583" numCol="1" anchor="t" anchorCtr="0" compatLnSpc="1">
            <a:prstTxWarp prst="textNoShape">
              <a:avLst/>
            </a:prstTxWarp>
            <a:spAutoFit/>
          </a:bodyPr>
          <a:lstStyle>
            <a:lvl1pPr algn="ctr" defTabSz="4318000" rtl="0" eaLnBrk="0" fontAlgn="base" hangingPunct="0">
              <a:spcBef>
                <a:spcPct val="0"/>
              </a:spcBef>
              <a:spcAft>
                <a:spcPct val="0"/>
              </a:spcAft>
              <a:defRPr sz="10800">
                <a:solidFill>
                  <a:schemeClr val="bg1"/>
                </a:solidFill>
                <a:latin typeface="+mj-lt"/>
                <a:ea typeface="+mj-ea"/>
                <a:cs typeface="ＭＳ Ｐゴシック" charset="0"/>
              </a:defRPr>
            </a:lvl1pPr>
            <a:lvl2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2pPr>
            <a:lvl3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3pPr>
            <a:lvl4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4pPr>
            <a:lvl5pPr algn="ctr" defTabSz="4318000" rtl="0" eaLnBrk="0" fontAlgn="base" hangingPunct="0">
              <a:spcBef>
                <a:spcPct val="0"/>
              </a:spcBef>
              <a:spcAft>
                <a:spcPct val="0"/>
              </a:spcAft>
              <a:defRPr sz="10800">
                <a:solidFill>
                  <a:schemeClr val="bg1"/>
                </a:solidFill>
                <a:latin typeface="Arial" charset="0"/>
                <a:ea typeface="ＭＳ Ｐゴシック" charset="0"/>
                <a:cs typeface="ＭＳ Ｐゴシック" charset="0"/>
              </a:defRPr>
            </a:lvl5pPr>
            <a:lvl6pPr marL="473431" algn="ctr" defTabSz="4318411" rtl="0" fontAlgn="base">
              <a:spcBef>
                <a:spcPct val="0"/>
              </a:spcBef>
              <a:spcAft>
                <a:spcPct val="0"/>
              </a:spcAft>
              <a:defRPr sz="10800">
                <a:solidFill>
                  <a:schemeClr val="bg1"/>
                </a:solidFill>
                <a:latin typeface="Arial" charset="0"/>
                <a:ea typeface="ＭＳ Ｐゴシック" charset="0"/>
              </a:defRPr>
            </a:lvl6pPr>
            <a:lvl7pPr marL="946861" algn="ctr" defTabSz="4318411" rtl="0" fontAlgn="base">
              <a:spcBef>
                <a:spcPct val="0"/>
              </a:spcBef>
              <a:spcAft>
                <a:spcPct val="0"/>
              </a:spcAft>
              <a:defRPr sz="10800">
                <a:solidFill>
                  <a:schemeClr val="bg1"/>
                </a:solidFill>
                <a:latin typeface="Arial" charset="0"/>
                <a:ea typeface="ＭＳ Ｐゴシック" charset="0"/>
              </a:defRPr>
            </a:lvl7pPr>
            <a:lvl8pPr marL="1420292" algn="ctr" defTabSz="4318411" rtl="0" fontAlgn="base">
              <a:spcBef>
                <a:spcPct val="0"/>
              </a:spcBef>
              <a:spcAft>
                <a:spcPct val="0"/>
              </a:spcAft>
              <a:defRPr sz="10800">
                <a:solidFill>
                  <a:schemeClr val="bg1"/>
                </a:solidFill>
                <a:latin typeface="Arial" charset="0"/>
                <a:ea typeface="ＭＳ Ｐゴシック" charset="0"/>
              </a:defRPr>
            </a:lvl8pPr>
            <a:lvl9pPr marL="1893722" algn="ctr" defTabSz="4318411" rtl="0" fontAlgn="base">
              <a:spcBef>
                <a:spcPct val="0"/>
              </a:spcBef>
              <a:spcAft>
                <a:spcPct val="0"/>
              </a:spcAft>
              <a:defRPr sz="10800">
                <a:solidFill>
                  <a:schemeClr val="bg1"/>
                </a:solidFill>
                <a:latin typeface="Arial" charset="0"/>
                <a:ea typeface="ＭＳ Ｐゴシック" charset="0"/>
              </a:defRPr>
            </a:lvl9pPr>
          </a:lstStyle>
          <a:p>
            <a:pPr defTabSz="4530629" eaLnBrk="1" fontAlgn="auto" hangingPunct="1">
              <a:spcBef>
                <a:spcPts val="0"/>
              </a:spcBef>
              <a:spcAft>
                <a:spcPts val="0"/>
              </a:spcAft>
              <a:defRPr/>
            </a:pPr>
            <a:r>
              <a:rPr lang="en-US" sz="8200" b="1" dirty="0">
                <a:solidFill>
                  <a:schemeClr val="tx1"/>
                </a:solidFill>
                <a:latin typeface="Arial" panose="020B0604020202020204" pitchFamily="34" charset="0"/>
                <a:cs typeface="Arial" panose="020B0604020202020204" pitchFamily="34" charset="0"/>
              </a:rPr>
              <a:t>Discharge and Recharge of Ocean Heat during ENSO Events</a:t>
            </a:r>
          </a:p>
          <a:p>
            <a:pPr defTabSz="4530629" eaLnBrk="1" fontAlgn="auto" hangingPunct="1">
              <a:spcBef>
                <a:spcPts val="0"/>
              </a:spcBef>
              <a:spcAft>
                <a:spcPts val="0"/>
              </a:spcAft>
              <a:defRPr/>
            </a:pPr>
            <a:endParaRPr lang="en-GB" sz="3200" b="1" dirty="0">
              <a:solidFill>
                <a:schemeClr val="tx1"/>
              </a:solidFill>
              <a:latin typeface="Arial" panose="020B0604020202020204" pitchFamily="34" charset="0"/>
              <a:cs typeface="Arial" panose="020B0604020202020204" pitchFamily="34" charset="0"/>
            </a:endParaRPr>
          </a:p>
          <a:p>
            <a:pPr defTabSz="4530629" eaLnBrk="1" fontAlgn="auto" hangingPunct="1">
              <a:spcBef>
                <a:spcPts val="0"/>
              </a:spcBef>
              <a:spcAft>
                <a:spcPts val="0"/>
              </a:spcAft>
              <a:defRPr/>
            </a:pPr>
            <a:r>
              <a:rPr lang="en-GB" sz="6600" b="1" dirty="0">
                <a:solidFill>
                  <a:schemeClr val="tx1"/>
                </a:solidFill>
                <a:latin typeface="Arial" panose="020B0604020202020204" pitchFamily="34" charset="0"/>
                <a:cs typeface="Arial" panose="020B0604020202020204" pitchFamily="34" charset="0"/>
              </a:rPr>
              <a:t>Maurice F. Huguenin</a:t>
            </a:r>
            <a:r>
              <a:rPr lang="en-GB" sz="6600" b="1" baseline="30000" dirty="0">
                <a:solidFill>
                  <a:schemeClr val="tx1"/>
                </a:solidFill>
                <a:latin typeface="Arial" panose="020B0604020202020204" pitchFamily="34" charset="0"/>
                <a:cs typeface="Arial" panose="020B0604020202020204" pitchFamily="34" charset="0"/>
              </a:rPr>
              <a:t>1,*</a:t>
            </a:r>
            <a:r>
              <a:rPr lang="en-GB" sz="6600" b="1" dirty="0">
                <a:solidFill>
                  <a:schemeClr val="tx1"/>
                </a:solidFill>
                <a:latin typeface="Arial" panose="020B0604020202020204" pitchFamily="34" charset="0"/>
                <a:cs typeface="Arial" panose="020B0604020202020204" pitchFamily="34" charset="0"/>
              </a:rPr>
              <a:t>, Ryan M. Holmes</a:t>
            </a:r>
            <a:r>
              <a:rPr lang="en-GB" sz="6600" b="1" baseline="30000" dirty="0">
                <a:solidFill>
                  <a:schemeClr val="tx1"/>
                </a:solidFill>
                <a:latin typeface="Arial" panose="020B0604020202020204" pitchFamily="34" charset="0"/>
                <a:cs typeface="Arial" panose="020B0604020202020204" pitchFamily="34" charset="0"/>
              </a:rPr>
              <a:t>1,2</a:t>
            </a:r>
            <a:r>
              <a:rPr lang="en-GB" sz="6600" b="1" dirty="0">
                <a:solidFill>
                  <a:schemeClr val="tx1"/>
                </a:solidFill>
                <a:latin typeface="Arial" panose="020B0604020202020204" pitchFamily="34" charset="0"/>
                <a:cs typeface="Arial" panose="020B0604020202020204" pitchFamily="34" charset="0"/>
              </a:rPr>
              <a:t> and Matthew H. England</a:t>
            </a:r>
            <a:r>
              <a:rPr lang="en-GB" sz="6600" b="1" baseline="30000" dirty="0">
                <a:solidFill>
                  <a:schemeClr val="tx1"/>
                </a:solidFill>
                <a:latin typeface="Arial" panose="020B0604020202020204" pitchFamily="34" charset="0"/>
                <a:cs typeface="Arial" panose="020B0604020202020204" pitchFamily="34" charset="0"/>
              </a:rPr>
              <a:t>1</a:t>
            </a:r>
            <a:r>
              <a:rPr lang="en-GB" sz="6600" b="1" dirty="0">
                <a:solidFill>
                  <a:schemeClr val="tx1"/>
                </a:solidFill>
                <a:latin typeface="Arial" panose="020B0604020202020204" pitchFamily="34" charset="0"/>
                <a:cs typeface="Arial" panose="020B0604020202020204" pitchFamily="34" charset="0"/>
              </a:rPr>
              <a:t> </a:t>
            </a:r>
          </a:p>
          <a:p>
            <a:r>
              <a:rPr lang="en-GB" sz="2800" baseline="30000" dirty="0">
                <a:solidFill>
                  <a:schemeClr val="tx1"/>
                </a:solidFill>
                <a:latin typeface="Arial" panose="020B0604020202020204" pitchFamily="34" charset="0"/>
                <a:cs typeface="Arial" panose="020B0604020202020204" pitchFamily="34" charset="0"/>
              </a:rPr>
              <a:t>1</a:t>
            </a:r>
            <a:r>
              <a:rPr lang="en-GB" sz="2800" dirty="0">
                <a:solidFill>
                  <a:schemeClr val="tx1"/>
                </a:solidFill>
                <a:latin typeface="Arial" panose="020B0604020202020204" pitchFamily="34" charset="0"/>
                <a:cs typeface="Arial" panose="020B0604020202020204" pitchFamily="34" charset="0"/>
              </a:rPr>
              <a:t>Climate Change Research Center and Australian Research Council Centre of Excellence for Climate Extremes, University of New South Wales, Sydney, Australia</a:t>
            </a:r>
          </a:p>
          <a:p>
            <a:r>
              <a:rPr lang="en-GB" sz="2800" baseline="30000" dirty="0">
                <a:solidFill>
                  <a:schemeClr val="tx1"/>
                </a:solidFill>
                <a:latin typeface="Arial" panose="020B0604020202020204" pitchFamily="34" charset="0"/>
                <a:cs typeface="Arial" panose="020B0604020202020204" pitchFamily="34" charset="0"/>
              </a:rPr>
              <a:t>2</a:t>
            </a:r>
            <a:r>
              <a:rPr lang="en-GB" sz="2800" dirty="0">
                <a:solidFill>
                  <a:schemeClr val="tx1"/>
                </a:solidFill>
                <a:latin typeface="Arial" panose="020B0604020202020204" pitchFamily="34" charset="0"/>
                <a:cs typeface="Arial" panose="020B0604020202020204" pitchFamily="34" charset="0"/>
              </a:rPr>
              <a:t>School of Mathematics and Statistics, University of New South Wales, Sydney, Australia</a:t>
            </a:r>
          </a:p>
          <a:p>
            <a:r>
              <a:rPr lang="en-GB" sz="2800" baseline="30000" dirty="0">
                <a:solidFill>
                  <a:schemeClr val="tx1"/>
                </a:solidFill>
                <a:latin typeface="Arial" panose="020B0604020202020204" pitchFamily="34" charset="0"/>
                <a:cs typeface="Arial" panose="020B0604020202020204" pitchFamily="34" charset="0"/>
              </a:rPr>
              <a:t>*</a:t>
            </a:r>
            <a:r>
              <a:rPr lang="en-GB" sz="2800" dirty="0">
                <a:solidFill>
                  <a:schemeClr val="tx1"/>
                </a:solidFill>
                <a:latin typeface="Arial" panose="020B0604020202020204" pitchFamily="34" charset="0"/>
                <a:cs typeface="Arial" panose="020B0604020202020204" pitchFamily="34" charset="0"/>
              </a:rPr>
              <a:t>E-mail: </a:t>
            </a:r>
            <a:r>
              <a:rPr lang="en-GB" sz="2800" dirty="0">
                <a:solidFill>
                  <a:schemeClr val="accent1">
                    <a:lumMod val="7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m.huguenin-virchaux@unsw.edu.au</a:t>
            </a:r>
            <a:r>
              <a:rPr lang="en-GB" sz="2800" dirty="0">
                <a:solidFill>
                  <a:schemeClr val="accent1">
                    <a:lumMod val="75000"/>
                  </a:schemeClr>
                </a:solidFill>
                <a:latin typeface="Arial" panose="020B0604020202020204" pitchFamily="34" charset="0"/>
                <a:cs typeface="Arial" panose="020B0604020202020204" pitchFamily="34" charset="0"/>
              </a:rPr>
              <a:t> </a:t>
            </a:r>
          </a:p>
          <a:p>
            <a:endParaRPr lang="en-GB" sz="1800" dirty="0">
              <a:solidFill>
                <a:schemeClr val="accent1">
                  <a:lumMod val="75000"/>
                </a:schemeClr>
              </a:solidFill>
              <a:latin typeface="Arial" panose="020B0604020202020204" pitchFamily="34" charset="0"/>
              <a:cs typeface="Arial" panose="020B0604020202020204" pitchFamily="34" charset="0"/>
            </a:endParaRPr>
          </a:p>
          <a:p>
            <a:r>
              <a:rPr lang="en-GB" sz="2800" dirty="0">
                <a:solidFill>
                  <a:schemeClr val="tx1"/>
                </a:solidFill>
                <a:latin typeface="Arial" panose="020B0604020202020204" pitchFamily="34" charset="0"/>
                <a:cs typeface="Arial" panose="020B0604020202020204" pitchFamily="34" charset="0"/>
              </a:rPr>
              <a:t>     </a:t>
            </a:r>
          </a:p>
          <a:p>
            <a:r>
              <a:rPr lang="en-GB" sz="2800" dirty="0">
                <a:solidFill>
                  <a:schemeClr val="tx1"/>
                </a:solidFill>
                <a:latin typeface="Arial" panose="020B0604020202020204" pitchFamily="34" charset="0"/>
                <a:cs typeface="Arial" panose="020B0604020202020204" pitchFamily="34" charset="0"/>
              </a:rPr>
              <a:t>         link to .PDF</a:t>
            </a:r>
          </a:p>
        </p:txBody>
      </p:sp>
      <p:sp>
        <p:nvSpPr>
          <p:cNvPr id="7" name="Rectangle: Rounded Corners 6">
            <a:extLst>
              <a:ext uri="{FF2B5EF4-FFF2-40B4-BE49-F238E27FC236}">
                <a16:creationId xmlns:a16="http://schemas.microsoft.com/office/drawing/2014/main" id="{AB9DB82A-B86E-4FFF-8642-1A9EE6966F06}"/>
              </a:ext>
            </a:extLst>
          </p:cNvPr>
          <p:cNvSpPr/>
          <p:nvPr/>
        </p:nvSpPr>
        <p:spPr>
          <a:xfrm>
            <a:off x="182082" y="6575714"/>
            <a:ext cx="29715643" cy="22934640"/>
          </a:xfrm>
          <a:prstGeom prst="roundRect">
            <a:avLst>
              <a:gd name="adj" fmla="val 1537"/>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
        <p:nvSpPr>
          <p:cNvPr id="91" name="Rectangle: Rounded Corners 90">
            <a:extLst>
              <a:ext uri="{FF2B5EF4-FFF2-40B4-BE49-F238E27FC236}">
                <a16:creationId xmlns:a16="http://schemas.microsoft.com/office/drawing/2014/main" id="{0EF63AAF-616F-4D2E-BEB5-246B42F51E2A}"/>
              </a:ext>
            </a:extLst>
          </p:cNvPr>
          <p:cNvSpPr/>
          <p:nvPr/>
        </p:nvSpPr>
        <p:spPr>
          <a:xfrm>
            <a:off x="182081" y="29825833"/>
            <a:ext cx="29715643" cy="12687297"/>
          </a:xfrm>
          <a:prstGeom prst="roundRect">
            <a:avLst>
              <a:gd name="adj" fmla="val 3467"/>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pic>
        <p:nvPicPr>
          <p:cNvPr id="99" name="Picture 98" descr="A close up of a sign&#10;&#10;Description automatically generated">
            <a:extLst>
              <a:ext uri="{FF2B5EF4-FFF2-40B4-BE49-F238E27FC236}">
                <a16:creationId xmlns:a16="http://schemas.microsoft.com/office/drawing/2014/main" id="{15CCCE33-2DA3-4EC8-A639-736899E715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781" y="3940762"/>
            <a:ext cx="5574236" cy="2359761"/>
          </a:xfrm>
          <a:prstGeom prst="rect">
            <a:avLst/>
          </a:prstGeom>
        </p:spPr>
      </p:pic>
      <p:pic>
        <p:nvPicPr>
          <p:cNvPr id="1026" name="Picture 2" descr="data:image/png;base64,iVBORw0KGgoAAAANSUhEUgAAAf4AAABjCAMAAABNPpI+AAABMlBMVEX///9kYmPwhIIAW6rWDjwBtu0BiMx4dndaWFlhX2D8/PxdW1xYVldTUVJWVFWzsrPr6+vp6enz8/POzs7V1dV6eXqJiYkAsuySkZK/v7+rq6vKyspta2yjo6Pe3t7v9foFYa0AVKcAgsoAT6XveXecnJzTACYAf8nVADO6urqCgoLUAC2vr6/3v75wbm8Ar+xLSUrTACPxi4n87vHzxs31tbSK1fX7398ASKJtlsb88fPf9PzD6vn0pKPaO1fhbH9HnNShzenvtL5yz/Poj51KfLnD0ubU5/T10NeDueDjeYneV23ZLlCi3vcuve7spLDbSGHzmJdVxvBkq9u35PjokZ/ywMgAdMWYx+fO8PvA3vA+ldLWH0S15vkobLKPr9N9nsqvxN5zsd2guNgAOZxZhr34VSHiAAAb9UlEQVR4nO1diXvbNrIn40MEQVISdVjUGR9yItmruEnbXN1u0jRxstukR3b3tUmbY/v2//8XHmYGIEEQ1OE4jtun+fo1FgkCIH6DuQBiHGdNa1rTms6P/vKXT92DNX06unVwsMb//y35N69cmY//06/vXVRn1nTR9MXBlfn4f390+O3FdWdNF0q3Af15+P/9s83Nz25dZJfWdHF0RVIZ/v842tzcvP6Pi+3Umi6IvjiYi7//w/VNoKPPL7xnazonGu08L7t1K0Xfiv+97wj9zc2vP2oP1/QR6fnOzouv7Lf+euXKHPz9rxX6m4fff/Rurunj0Iutra2dn+5b7tw+uDIP/x9S9AX+qzp/cb0GJH/5PaCkfobur+mD6JcbW4D/zqNR4daPV67MwR+tPkXX/75is92TMAxPpvKX73qCwskZ32FNZ6ZHW0Q7W6YJYEx+wP+L7O63h5s6HT1drdkqd12XteUvf8bETy/5kBdZ01loKyXTBPirib6O/zd59Fd2/j4q/G2gafOcarNRTE3UFpe83PTLTob/1g3dBLhVRD/D//b1TYM++2aldg34+5wxFp0X/B6D2hrnVJuNagE0cfKHN1a+1OEXJsCXqQnwl4Ls1/D/rgD/5uZK7Rrwd3AynRdgULfrfVT4sYnwDw//T1t5ykyAmzb0Bf63xb2/HxXRP1op9J+H/5zpAuD3/hTwj7YKJE2AouGXzf6nh0X0hfpfJfT/R4f/zzH7ye0zGeAncecL++S/Ak99bRH9Av6/rdDwHx3+P8fsf75jgX/rhZMt9lhE//cW0Y/W31znLx42m/VY/TLg95HMv8UjwziroNlsFkxtvyaq1epFssOPHfDnddEXJbQGfV/vVnbBSWd/LX+n2Gdbq1lZaK+WK1mz9A+uD8uuz3+hRfTIBj8sApTI/h/FM/dK0N/c/K60nfqgH0ZBEEatCfXXtPzFzeCEwj70d9PpTcUjUThDfyDGCqLQHegc0GhzqFbUOxsM5TUx/OBFurwq+EJddOLjShiKgsE0KRkwP5lGUCKsVCV8dfETuqIckjb+DiuiiR7CH/SA9eDWCRaMnaSFvawk+VYjvVWsRlTabIvuRGG/Crf86gwHiI2Hjk6xvG72uz7A65H+5qvTC9vk37lfavej3WcV/Tj9y5y/sccREoG45/bgigF/RfP78e+gNw3oERZMxbAyVQHnvXRoVBEoxb2ObCsMZEkxai1ZNHE91YFgZg0INPue0UXxVIS/XWKHBgp8N6gJBqU/XU80MYZ7WDAattI+t32j1X4KUgeu8WQcybJev+Y005I8ONZ6VdbvQTqg4s2j6QIl9PC0hOVLZb8Z8CX6q7hzq3TyH5Uo/3jG3YxY2HUWw++yFFmXV44jrYJQgjPUimCxGb7kWGuMyajyQH+ehZb4QhJplbFoQFenJEcQYQpNucFE9VC2ikVl/Rk3AsvkW02jGh16v6ybrD8JtBqjDP9uaO/31Mu9OQvnCgB/+9r2SxsL3Ldafo/EE3bND7Z96eQv9fxaPNdZnKYL4c+9nlEByf9qZBTjnRL4J0bJoDD/m0G+hFx+iKkrEYzusZfWWAp/2u5MoD8J8xdVq51F7xep7pn9DuWNcR59NxjMQ98ZbQva2xMsYCzs/WJV/f/Mr/TnNf+tMvQ/K0Ofxg3EMwoyDzFfAn7xANenpOfJUaLZKGYsjK8XCpISEifBOOLqeR4g/GSnuTzkHs1x5pozgeYtC7koRIVJnibIFqwiOIGg4MB6s7QnnEeZ8JedZGI6x8o5wFZDKc8M+OWApDygXheaw34Xauhjv+vEq4H4J4BXX4C+c3ptm2jv2vZ/XmlLe/+0wi945HMb/Kj5/1Ui+4/K1vxi6izvHzd6Hc6kil4MP59VG5NWyue80+sNpHRl0jZLIt5PxN9xjwQzzsRGdUJjNZ5MqlhjhzyBrihZl38f5/tIHOqNa2BjetQc3WmTjZc4bSb/gHarXWqvK5poaPDzStKo9j1ESW+17WmtSvi5e9xI2un7edOkcdwntpIOZUc2YtbQxbEjA6WWzMLxfPQz+JEDrj14pljACv+WU+L134RHyiR/6YrvhIazTYzrymFdCL+c4l05PhzlXkwwp9IxaSlnEW+wGf3KO340bz1pMZBu4Pk+Ilt53VyHicV8LM5mvUz0Y52G4ydFA05DvwOPksjJtcr6+LfU/VPsek8ZkfjuPjGZh6onRuUR5Wpw4U+0SLzUAl64UvJKg1/qgQc/nzolbj9YfpbVPlru/7c14Ddvwa/FMrElRkVeXWz66Y+7XpV+DYNseHI0oVlKP/LwJ57elIM1RDlbaehl4KgOBHJUewiCtDK58ujNsA+5CDOtznyrPr0FtirhlyPR0Zndib3sF9WQbYlI+41D4i3v7j3c2y7Q3v+MzAUfScLysxv+sKPnH/aA36+lbdM8KQC2CH4up6Kci4Ea9/zNjJqEB/3Iw48DnAWBxlhDVX8YZT9PFQKyElMiVTMlg3TGmUFfhJ/rL2lrlZgY76SwktHpKXmGM5vGBcsFln4j/HyRyM/IBv/2tRL4IehjNfznGH7Xb5e2PfTyYlLSQvjVUDbI+FK22nR1+PvwSJhG4hJsuaM/TAOdugMkDKT95cSpO8ezh6yzPxdnxFa99LVpKo/T1rgy12ooXTxV04CnvIHjEFn6LQXGbNxNGsuE/X62wb9XBr8w/H2L5Yey/xur4Xc4Z62fcPHMy4vg9/Lwp6Z6Owd/nIynLSTSGFb4SXu3FM1cffIh0ZSrqBJ57eM0lQPnZcHcxfCTTq/kW81mdfYKYa7qDH6S9rZ+kzsiFBL3Ao/3O4vUwErw3/jFce7Z4AfZ/zfb7J+70U/aNublc4F/EOLGDiS3DH7SPi7LlWQqHJi1aJTQOFaKfx1dq/DPwR/aWi2HX4mJDP7YzddAv0Am+X09csDYItPfKvwBfpvpd+O+3e0Hu//er1bZP0/+9PJmlaJzgN83Yl/z4c9TbvbLeJ5BmXMgY0JMe82Fsz8OLVWeBX6jBrQuhzzfYS+nygq0Gvwj+4JP6UL/Z3O/8fl4s7+jwklAC2c/z5Gnz35fzv58kTC9r/hBG+SFs98PLa1SFGo1+I1+0zyqTUOPsyzoHfWcOWQ6fin8Nr//hm+Fn2I+Ftm/YJn/o+n+Onlk7rgKNC7V/b4M9FRzlHOWyZQe5EukjkCHFwd5se4ni7Wbr5KiUKvAz/M1VNWwgNVT6buc4oapnWolK/xg+X9lM/0cO/xlqn/BJp8zWv6L4afY10zaTHMsf7TcCx3QqZ13sfLUSFWMWvpzltH9JJVtS3FLwu+gSorm9duP6w1p887Tv6dW+E/tSz4l8N+EBiyi/+hfcxp20slnhqY+HP420+udA/+U2TqgE445t0fO/WwZTxP/i2d/u7TVZeFf3G/sSWCdXjqNrH7/K/Fuy8MPa733PrPgv6B7Kuqn3lb+++Hwt3LOelIOPzWlReQKQ9XQw7xA2qSloD8jY1utNRd2+xThp1Y1oZyWXRb+KnfzRrO2MUjbT8QXw29Bf3vvoaN/5JHpfsdq+YPl93nR8jta+HHnRF9CqfdzMX+FyZlnfzqKRb8/DeyRkZBGyfxOYIrkWEbh1e9umALZIAtjqlYN5bjT7M/wLsI/pEtZq1y1uiz8Rr+FDaIc/Lg/S319Yt0wv9vNoNc2+H92ivu8peVf9PsPwLy3BH1+XfhtZ7riN2k0xumKXy8gpmg2m/EH6H6X4zP1qVwqc7IaXDaRm71o2YC3mj6skMEXJWaghKw7Puvh8mHLc9U3IjLkJ6S8XO5X8ora6/fkZq8i/GqxglqdaK0uC78jlzFbDdVvyUHxjDGv3av7jj8cSOE0F4KXtun/Utz40gL/fVvUr8TwX6T5gbT1fugr4S9nE/OCk8bZ4B+Sa+V5lRkLpX6W8HflVJWbvZTfHoRRhFsDmLnfoxbJ3qgSrtybI1dtwSzoayu+sh+w20vb7JWHP9cqOKZMrjMtDX8zMvuN8z/Gnoi+hlEo9zZ4uSWMAlnDftvixm9F0x+ifn7hGw/c6FM0/Jfa22/s9gk62vjRoJ3J70+3hWS2mYS/pox1OY7m7hghiowumvtqxEiDOCUZRcuVEk4p/tNIsLbbx9hb3Cm0Srpuafjt/c7H/Nysg+X0ymr7iWfuF+GHmL9lxQ+E/A8m/Mtt7Y/7xb1+Tqw2150Z/qG+QS4n/NN9YGocjfigVymoykGUG1TugpyN5eZOMvhIEqgqFbjl8DvtwNrq8vAXamghT0YG/pxJs2JkpTLTH1b8i1t98ayX4nYPgP9rc/LP39mfkj9Wu6O0bbR1ubV2KfiZBX6nme6R427O8hcKJ+K5ZdUu13bGqn0dOcr21MIurA62J61+qe/lxr9A9mwcsWzpzgq/c6y3mgK+AvxGv6VrWp8GWdSX8aAtmXm0e7VAG/t3nTm2X3GjP+z0LO7zRrf/u4LhVwa4ScOxGwaeF4Wzajrx/MmUR1GEur8fwl9yn7/2t4D/JAJKF3zhZijHIZZfD/BxXMNiJ1qD/UAUTGO7te4slD3o2rdFx5NWRCVcudd+Qk2fKGgS+q28/WanD79Q91PrhdBrrVsJQw/q7GffJ7T1V3Dik1wbY7yZhaRrxzNVg9Zv8Xb4NnA5+zBgtGGjN+LOM9v0f+BYw76w26fg+CP85oLP9VW+6qw1e42hIXSz712sX/lYfpof3sTDBn1EY1zXK8+KFnuQ7w6UaGb8WfKVj3HB0ue5rRqVzH+/0n7Hw2bh8mMb/HdGJWHf7ZH1G0/Y63fPlP1W+A/Ld3ms6RPQ3V0L/PtPYKe/Tfm/Eo/8VJz+sBvcNP2t8H/3QR+Yrem86a0N/t13jt3z33vm2KQ/mv6m7WfT/St90rumj09P9m3S/6pTJv0BU7vt99RU/mD5G/Af/fuTvuyaTBrZZv/G7uk86V/c8AW2XyHuZ3H85mzwXNMnoTdW+N86JbY/xH2LkR/4zMcM/GDUz9jlvbTbt6YLIqvth67f/bItH0XjDwM/xmdelk+71wd5XzqyK3+w/Z0HNuMPIj/F7zxB+huLfgcQ38sf67HMcs+aLpT8O1bpD4E/65YfNP4Kq76w5mt+51Xc5X+02kl+a7oA+q9V+u8Dnrbpfw32fBTOd9r50ikE/mC3z9Pcbp8lA/5rukB6b5X+aPxZp/9reKgY+nEKi77wiZeTh3+dw+XSkT3sv7EB098W+sHpXzD+d+Bov/yyz0Eh7nP0ad90TTay2/77MP1Hpdrf9P3xZL+8628x/T/ti67JRnbbf+MqTH+b74+R38KyP7r+X+TwL9h+5ce4renTkTXyQ4F/+7I/7PowN/zT9C8o/9ypXssk8BlU1nQxNJXLb3bjD5d9ndOyZf+C+IcNn3ntD8rf18K+66jP5SS77bf7GO7ZxP81iP2Yzj9O/9yyr6n81/BfTiqZ/vvv4aZN/OOmP3PfBy775nx/9PyP1vBfdrJrf3L+rB/8vAa9YcZ+X8DFXOgPFv1+XU33r+niqcT4J/FvW/jfg5U/57e8+YehP33TF4b9v82k/9ryv6T02Or7k/PvPLTgT+rfOOwBrT9d/IPtf1sL/H3KV1xTOY2sCz9y5c/52YY/bPwwzX9Y+NOdf1zzzz71OPyEb7imefTWLv5J/TvPbPKf8M/Jf9z1pe/7gK98s3Md1zH/S0sl4p+Cf1b80fw35P/Ob+LSvcz7gxM+/DTuv17xu7R0WgL/7mMMDlnnvw1/UP9aQj8I/KZ7Ptbr/ZeX3peofzL/rfqf5L9x3A9IC838032/6+vdPpeX3pWof4m/7ZtfXPx17r/QGGAHvf8Mf9D+Kn/rOu5zmcm+7yeV/6fbRQa4hqt//qMc/nAp3fWPxr/K47be6XuJyX9Thv8btP9GL4sK4NpLZA39yx8K/qfzH3x/dbjjSvv8G73s8+d6T1Ij97HtMOkeJ58mK3JzUp188BdrjV4Pv7gUr3f25FrnRqOrZfjvopVnO/NjbxtvjTQBIOW/HvqTOVxXsf3qJ156KLszgU+WkcJ++lF0sxJ6nHth++IZwJ+G3FtwQsYS1A8op/MkXJhg4yKoFP+NXVz+ce4/KAoA2v7hfJVZADsvQFrcuplZf/fk7F/hG78u146og7MY5FGsTH3oPokYJbdh/KxTZzzuzD3gqpQGnuuFhfw+K1OF0af/E2+Fw/Y/Ip2W4o9nPgh6WLQA9l6TbHi+pRhgB7/59X88SBf+PqfQ7wpf+ObOrBDwz7pAY8bkUamN0GWs2+t1PPHv2UB0OD85k+Tw+4xX7V/nr0SXDX5nVKb/N3avYgDY8Z8VGeDafyjVz/NUAmD8R+7+wCPeSPwfLh34wUM30/P0Ek+xgl9hdPShAJ3OZ23ysvM1FxKbf7phKcVs0dlIy9Glg98ZPd4vwX9j/x298ujZNZMB9rZ/pjMrflMMgMt/zu2bB9L69zH0v/zpHh2BbpYuJYMfkvNAVhvBHpFkjqqnnZ27ErEFpxuW0Z8Xfse5W4r/7lWyAAQDFCSAYgDnl0c7OztoAKACwAUg+Nafsros6/rFkIrLSw8f1OCPSSgIzNV5NgKMfFLK4eR40lDwNCfHieSTuNdrOnFyPKFD+nyhYKK6DwwgTHBI6Fbt4VNQpGHCG/fEbZmsqwaJ9+Lc+SvibkIXEmgFuyE8FV89mjooteS42pSVW+CPE9ULrKAGL6M5N35jUk3Sszp7Wdnzo9/L5L8QAG+eyEKvHuwVsn09kzkfv3r0YgcIPvx0boEFkHp/y4b9e4HAu5LCqsPP8djrMWclE2aIDkFEmXsbbgTOwZT8K0gIDTfDPoz6+ETolyiE0514EDahZOAOHX8MRQIjl9RxGEBFqGVmIT6omX7VgO7Cla5wWfCQt5CK+wNyUNDKjDvYOUbuSxF+LBvIs8DGYThph/CsetWqh+20amlZL5p/QOMZ6LTUABAM8FgxwOjhg2t5LbC39+AhDYl///mjrRs3XvwCP57ePDgA8w+Cf8va/m0mhj8bFQ1+OPE3BuVgSc8E1AwY88KAuXBsViNiPAzE/1A71NF/gIMtUVto8OPhbFHEWb/mTD0WBJHQLXr94wDvuwGc2Qbws1CDvxsxLxKPeNjJFsOT3UB9wc+pJx4NBdO2IA0IZ1EQcpldtwB/G9vmLqUEHnM4nA2O55QpgkUvWBSK+sDW7QQsgEaD89cbZQFg0AD7b96r9/ZfPXu9J0jngJcPR/L26Kvnj1AAOJ/fPIDg7/eHS57qCWfX8RjTKVJdKfzxJKAzi0vh52LUe/XmFGZM7DJvEAt5wDgAAvB7x8Ph2MMMjLU6HPA9BAED6HeGw4HgiknA+k3Hr3JX0yjCzeCDIZyHC2e31ptC+A+HaQRqGDGW+H6D0RF+dQ4n/DYDyqHXDfDRqgfnPg48Vhk6cdejc/lM+JOI9RuOLzicsssK+GeNemPGKBWs6IXXadYTPJYczmoUZROeJuo9R3ryppwBNvZ33z1JOX90+vDZywevAXlkhNevlQjQ6elNwP/bwyUO9AaqcoR7ymTqScpqJkhwO6eMpyXwT5TBkOAPmSbTZUEN4adQwoCT4ZCafipRmw8eRVCTFWW5WKayNVl7nD8VtcPofMZhQG1XA8G2M4YJVH1Pps+Ek5xjStYLHcD6TPj7jNI5CG4HdhUKDpuJ5TmhFUbnS9aH9APZE9Xk+dPvu+UaAESAxgHwlumJoGWmyG0I+Ar8f13GVpkR7omCAOCXyaki0uNl8KccI3+Q1dTlgHvdUymN5R+p45fluBymqHMtoUyo+CTCPHl5+H2uTNSpPEIbnFPpnwpdlB3R34iki1oj/jPgr4UKSfGqPsAv33HM4LD5OtcyScdp2bOHPebS6N08BhAcsPv47ZPR4npy9P3h4RLTfyg0GrxojdFByQB/fzqdVlh6DmoZ/H2WhYodEJoxUIJioK68hRorwK+e6nlsgI/Es8wrBF1Ef81wzuXhrwsk6JEOowQvNbAuyC+tcq2fx5xXsWCtj5gZ8Gdtt5CPxlzGPbsc4BeclMkj8WNMZadshfSsq9Do3cY8BtjY3d2/c/Xxu7fvn5wKWo4TvjlaYsOnEM70omgBOpnuz7JplsAf5+aCsB1CJA+fE/DTTJwDv9C7nJ5hWeqVepTNb8iemod/GIEhCJTGqYVGljGLAdeyqwjbwaOSlIfRgD/R2gZIDfjFIGRWXs8o+1Fo9PubO3M5AHhAMMGd/33z+5KC4Onhwk0fEFPtNhuNRnMsRaiCPwnUuwrBaLN4Y3mwOpGAP5IUtpeDvwp2uqSTDH53DvxNgF89Qi6bMBwld5rwq8rDEzv86e3F8LO07Pnbfik9eSdMvfkMsH/13enyFd77epHxDwfhM1zfYzL7kYJfMIY8LvuYZ6mq29OW4n9RQMucKkZbtzSWgV+oiaJUqYUqQ2ulRPjny0NkUub8FvI+TfAmTZCMCsI/37YBf0M3RnteWdzjvMl/8u7xvp0FdtECWAF7rG9R6KcjdHZAJGdR6vgl0ieCjDQKMeHcZ5C3WJTNhQrLJUZbBv6ml2Vuz3ocqsRnnsX0g0QD+fIzNP1mUKSn19cL8qsTGvxwfWjwkQG/sEqz9FKC5+am4jtfGr1/+3j3zp393ZT2hcjf+O/qxt9i8oWnfNyg3R0DsqpT+H2VTTfm6tj8WKiKbFakUgGYZJBqCBzlAvxp1rsMfp+75Pjlkl8JmYJACLkEYsBw/FrK2/Dpka6QWr5gPYBUWI3EgrGPHZCrE8SVBvxOoPL4UdsG/GDWNtJmuFKD8cew+200On3/+9t3d+/+9+5dtPc+0vnM4OWpv2MPM9VnUT9xk/LqVCOXVxpxLRHuoDbHwUjv1Pz4+AQ8PTGeXR9CrXhyfgF+YWAPfOKD1F8QzrY79B2/wbUMHhBs6mFgB515A/4E7zr+cIbRXiH6hQQSnIJyqiPqa/j+0G35YDqwmSjiJ1Ebnp/K9hsBm9XEH8DsTWibFjNN+EUvosT36y2wboHHoGzT7V8U/hdDApRMrbXxhxb0TZNpjyPIWQRGfagr1InQ00Hf4xj0hZAbr8wCxsKaBf5EsJAXOjn4Ywgu9SuuQE9Tri0hFBgLZMzJgN+ZirtupS+UENRfIWnUIcEFeZQC+A8iwnVRSTQTgsE9OZbtc2EDQptBMMCysm2owYTfqYgpz11IChJjhh4sy6KitvoDUz3kminbC7kw5SdhmkI5CblMmjfBbOw8YPmUKPKyWn+BxMU86g+xZo+UZ83zKIDSEbVDzF8UT6dQfRaJZzgPdTUdt0K4GJFEiLmX2+oDe7+wTQhJdUWdoD7ikKqoYX2CJaELQxZA+Mo7oYUaWNABF6ARehzi+jXVNnLeOAjJkRhEEdqPcRvb8VD+xRXZaOdPdUp+czDQBj4Wv4ZwTS1s+d3BQC7G+UmnNR0XMunGE3FZJTKpVbMyoq5j9UeXxqzZxcbE/7UxbIynrfaxsRGkOZ6mbWXPKxp22612F7OmjQcDsgQaouuxqq+jYpE9+DFRzAbt40rgRD6lt90bDJrqD9nycCCeTnw1UlDWnmlmTWta05rK6f8AzkclPr8Kzd0AAAAASUVORK5CYII=">
            <a:extLst>
              <a:ext uri="{FF2B5EF4-FFF2-40B4-BE49-F238E27FC236}">
                <a16:creationId xmlns:a16="http://schemas.microsoft.com/office/drawing/2014/main" id="{E8EAFA05-A713-420C-9FDB-48AE0870F3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7505" y="4148322"/>
            <a:ext cx="8374850" cy="162570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AD982537-6733-4024-89D1-6F2C2DE93F5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p:blipFill>
        <p:spPr>
          <a:xfrm>
            <a:off x="13165758" y="4519225"/>
            <a:ext cx="1436262" cy="1436262"/>
          </a:xfrm>
          <a:prstGeom prst="rect">
            <a:avLst/>
          </a:prstGeom>
        </p:spPr>
      </p:pic>
      <p:sp>
        <p:nvSpPr>
          <p:cNvPr id="39" name="TextBox 38">
            <a:extLst>
              <a:ext uri="{FF2B5EF4-FFF2-40B4-BE49-F238E27FC236}">
                <a16:creationId xmlns:a16="http://schemas.microsoft.com/office/drawing/2014/main" id="{71B395E6-FEFC-4F41-9558-0DFB106F6DA0}"/>
              </a:ext>
            </a:extLst>
          </p:cNvPr>
          <p:cNvSpPr txBox="1"/>
          <p:nvPr/>
        </p:nvSpPr>
        <p:spPr>
          <a:xfrm>
            <a:off x="317758" y="30307251"/>
            <a:ext cx="14850431" cy="7478970"/>
          </a:xfrm>
          <a:prstGeom prst="rect">
            <a:avLst/>
          </a:prstGeom>
          <a:noFill/>
        </p:spPr>
        <p:txBody>
          <a:bodyPr wrap="square" rtlCol="0">
            <a:spAutoFit/>
          </a:bodyPr>
          <a:lstStyle/>
          <a:p>
            <a:pPr algn="just"/>
            <a:r>
              <a:rPr lang="en-GB" sz="4800" dirty="0">
                <a:latin typeface="Arial" panose="020B0604020202020204" pitchFamily="34" charset="0"/>
                <a:cs typeface="Arial" panose="020B0604020202020204" pitchFamily="34" charset="0"/>
              </a:rPr>
              <a:t>Take Home Messages:</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This study presents a comprehensive analysis of individually calculated upper ocean heat and volume fluxes during ENSO</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Adiabatic volume fluxes are mostly symmetric for El Niño and La Niña, diabatic fluxes show a strong asymmetry and peak three to six months earlier</a:t>
            </a:r>
          </a:p>
          <a:p>
            <a:pPr marL="914400" indent="-914400" algn="just">
              <a:buFont typeface="+mj-lt"/>
              <a:buAutoNum type="arabicPeriod"/>
            </a:pPr>
            <a:r>
              <a:rPr lang="en-GB" sz="4800" dirty="0">
                <a:latin typeface="Arial" panose="020B0604020202020204" pitchFamily="34" charset="0"/>
                <a:cs typeface="Arial" panose="020B0604020202020204" pitchFamily="34" charset="0"/>
              </a:rPr>
              <a:t>The large event-to-event variability of the surface forcing flux is linked to the shoaling of the 20°C isotherm in the eastern equatorial Pacific</a:t>
            </a:r>
          </a:p>
        </p:txBody>
      </p:sp>
      <p:sp>
        <p:nvSpPr>
          <p:cNvPr id="16" name="TextBox 15">
            <a:extLst>
              <a:ext uri="{FF2B5EF4-FFF2-40B4-BE49-F238E27FC236}">
                <a16:creationId xmlns:a16="http://schemas.microsoft.com/office/drawing/2014/main" id="{DC49E5C6-04C0-4603-94D5-9B53CC886059}"/>
              </a:ext>
            </a:extLst>
          </p:cNvPr>
          <p:cNvSpPr txBox="1"/>
          <p:nvPr/>
        </p:nvSpPr>
        <p:spPr>
          <a:xfrm>
            <a:off x="285660" y="13529753"/>
            <a:ext cx="29216582" cy="3046988"/>
          </a:xfrm>
          <a:prstGeom prst="rect">
            <a:avLst/>
          </a:prstGeom>
          <a:noFill/>
        </p:spPr>
        <p:txBody>
          <a:bodyPr wrap="square" rtlCol="0">
            <a:spAutoFit/>
          </a:bodyPr>
          <a:lstStyle/>
          <a:p>
            <a:pPr algn="just"/>
            <a:r>
              <a:rPr lang="en-GB" sz="4800" b="1" dirty="0">
                <a:latin typeface="Arial" panose="020B0604020202020204" pitchFamily="34" charset="0"/>
                <a:cs typeface="Arial" panose="020B0604020202020204" pitchFamily="34" charset="0"/>
              </a:rPr>
              <a:t>Fig. 1 </a:t>
            </a:r>
            <a:r>
              <a:rPr lang="en-GB" sz="4800" dirty="0">
                <a:latin typeface="Arial" panose="020B0604020202020204" pitchFamily="34" charset="0"/>
                <a:cs typeface="Arial" panose="020B0604020202020204" pitchFamily="34" charset="0"/>
              </a:rPr>
              <a:t>Schematics representing the discharge and recharge phases of Warm Water Volume (WWV)  during idealised symmetric (a) El Niño and (b) La Niña events in the MOM5 model. WWV as the volume of water above 20°C is a proxy for the equatorial Pacific’s upper ocean heat content and a key inclusion in ENSO forecasting. The overall contribution of each flux is given as a unit of 10</a:t>
            </a:r>
            <a:r>
              <a:rPr lang="en-GB" sz="4800" baseline="30000" dirty="0">
                <a:latin typeface="Arial" panose="020B0604020202020204" pitchFamily="34" charset="0"/>
                <a:cs typeface="Arial" panose="020B0604020202020204" pitchFamily="34" charset="0"/>
              </a:rPr>
              <a:t>14</a:t>
            </a:r>
            <a:r>
              <a:rPr lang="en-GB" sz="4800" dirty="0">
                <a:latin typeface="Arial" panose="020B0604020202020204" pitchFamily="34" charset="0"/>
                <a:cs typeface="Arial" panose="020B0604020202020204" pitchFamily="34" charset="0"/>
              </a:rPr>
              <a:t> m</a:t>
            </a:r>
            <a:r>
              <a:rPr lang="en-GB" sz="4800" baseline="30000" dirty="0">
                <a:latin typeface="Arial" panose="020B0604020202020204" pitchFamily="34" charset="0"/>
                <a:cs typeface="Arial" panose="020B0604020202020204" pitchFamily="34" charset="0"/>
              </a:rPr>
              <a:t>3</a:t>
            </a:r>
            <a:r>
              <a:rPr lang="en-GB" sz="4800" dirty="0">
                <a:latin typeface="Arial" panose="020B0604020202020204" pitchFamily="34" charset="0"/>
                <a:cs typeface="Arial" panose="020B0604020202020204" pitchFamily="34" charset="0"/>
              </a:rPr>
              <a:t>.</a:t>
            </a:r>
          </a:p>
        </p:txBody>
      </p:sp>
      <p:grpSp>
        <p:nvGrpSpPr>
          <p:cNvPr id="15" name="Group 14">
            <a:extLst>
              <a:ext uri="{FF2B5EF4-FFF2-40B4-BE49-F238E27FC236}">
                <a16:creationId xmlns:a16="http://schemas.microsoft.com/office/drawing/2014/main" id="{53828D91-9326-4322-B885-A53616E1C77C}"/>
              </a:ext>
            </a:extLst>
          </p:cNvPr>
          <p:cNvGrpSpPr/>
          <p:nvPr/>
        </p:nvGrpSpPr>
        <p:grpSpPr>
          <a:xfrm>
            <a:off x="222693" y="6892827"/>
            <a:ext cx="29510436" cy="6945291"/>
            <a:chOff x="321757" y="10233780"/>
            <a:chExt cx="29510436" cy="6945291"/>
          </a:xfrm>
        </p:grpSpPr>
        <p:pic>
          <p:nvPicPr>
            <p:cNvPr id="4" name="Picture 3" descr="A picture containing text, map&#10;&#10;Description automatically generated">
              <a:extLst>
                <a:ext uri="{FF2B5EF4-FFF2-40B4-BE49-F238E27FC236}">
                  <a16:creationId xmlns:a16="http://schemas.microsoft.com/office/drawing/2014/main" id="{E9D8AB2E-C3E1-49E7-A635-9D3A257C8CAE}"/>
                </a:ext>
              </a:extLst>
            </p:cNvPr>
            <p:cNvPicPr>
              <a:picLocks noChangeAspect="1"/>
            </p:cNvPicPr>
            <p:nvPr/>
          </p:nvPicPr>
          <p:blipFill rotWithShape="1">
            <a:blip r:embed="rId7">
              <a:extLst>
                <a:ext uri="{28A0092B-C50C-407E-A947-70E740481C1C}">
                  <a14:useLocalDpi xmlns:a14="http://schemas.microsoft.com/office/drawing/2010/main" val="0"/>
                </a:ext>
              </a:extLst>
            </a:blip>
            <a:srcRect b="48121"/>
            <a:stretch/>
          </p:blipFill>
          <p:spPr>
            <a:xfrm>
              <a:off x="321757" y="10283491"/>
              <a:ext cx="14562302" cy="6083642"/>
            </a:xfrm>
            <a:prstGeom prst="rect">
              <a:avLst/>
            </a:prstGeom>
          </p:spPr>
        </p:pic>
        <p:pic>
          <p:nvPicPr>
            <p:cNvPr id="37" name="Picture 36" descr="A picture containing text, map&#10;&#10;Description automatically generated">
              <a:extLst>
                <a:ext uri="{FF2B5EF4-FFF2-40B4-BE49-F238E27FC236}">
                  <a16:creationId xmlns:a16="http://schemas.microsoft.com/office/drawing/2014/main" id="{D38DCDC5-7A10-4C3F-A848-19B2023A6320}"/>
                </a:ext>
              </a:extLst>
            </p:cNvPr>
            <p:cNvPicPr>
              <a:picLocks noChangeAspect="1"/>
            </p:cNvPicPr>
            <p:nvPr/>
          </p:nvPicPr>
          <p:blipFill rotWithShape="1">
            <a:blip r:embed="rId7">
              <a:extLst>
                <a:ext uri="{28A0092B-C50C-407E-A947-70E740481C1C}">
                  <a14:useLocalDpi xmlns:a14="http://schemas.microsoft.com/office/drawing/2010/main" val="0"/>
                </a:ext>
              </a:extLst>
            </a:blip>
            <a:srcRect l="129" t="55415" r="-129" b="-7294"/>
            <a:stretch/>
          </p:blipFill>
          <p:spPr>
            <a:xfrm>
              <a:off x="15269891" y="11095429"/>
              <a:ext cx="14562302" cy="6083642"/>
            </a:xfrm>
            <a:prstGeom prst="rect">
              <a:avLst/>
            </a:prstGeom>
          </p:spPr>
        </p:pic>
        <p:sp>
          <p:nvSpPr>
            <p:cNvPr id="13" name="TextBox 12">
              <a:extLst>
                <a:ext uri="{FF2B5EF4-FFF2-40B4-BE49-F238E27FC236}">
                  <a16:creationId xmlns:a16="http://schemas.microsoft.com/office/drawing/2014/main" id="{FBC2F2C6-84D3-45F2-A502-45339F8225A8}"/>
                </a:ext>
              </a:extLst>
            </p:cNvPr>
            <p:cNvSpPr txBox="1"/>
            <p:nvPr/>
          </p:nvSpPr>
          <p:spPr>
            <a:xfrm>
              <a:off x="4176117" y="10233780"/>
              <a:ext cx="7259782" cy="1200329"/>
            </a:xfrm>
            <a:prstGeom prst="rect">
              <a:avLst/>
            </a:prstGeom>
            <a:noFill/>
          </p:spPr>
          <p:txBody>
            <a:bodyPr wrap="square" rtlCol="0">
              <a:spAutoFit/>
            </a:bodyPr>
            <a:lstStyle/>
            <a:p>
              <a:pPr algn="ctr"/>
              <a:r>
                <a:rPr lang="en-GB" sz="7200" dirty="0">
                  <a:solidFill>
                    <a:srgbClr val="A50026"/>
                  </a:solidFill>
                  <a:latin typeface="Arial" panose="020B0604020202020204" pitchFamily="34" charset="0"/>
                  <a:cs typeface="Arial" panose="020B0604020202020204" pitchFamily="34" charset="0"/>
                </a:rPr>
                <a:t>EL NIÑO</a:t>
              </a:r>
            </a:p>
          </p:txBody>
        </p:sp>
        <p:sp>
          <p:nvSpPr>
            <p:cNvPr id="64" name="TextBox 63">
              <a:extLst>
                <a:ext uri="{FF2B5EF4-FFF2-40B4-BE49-F238E27FC236}">
                  <a16:creationId xmlns:a16="http://schemas.microsoft.com/office/drawing/2014/main" id="{56421ADF-DEA6-42E9-8C56-58270941A74B}"/>
                </a:ext>
              </a:extLst>
            </p:cNvPr>
            <p:cNvSpPr txBox="1"/>
            <p:nvPr/>
          </p:nvSpPr>
          <p:spPr>
            <a:xfrm>
              <a:off x="19300032" y="10233780"/>
              <a:ext cx="7259782" cy="1200329"/>
            </a:xfrm>
            <a:prstGeom prst="rect">
              <a:avLst/>
            </a:prstGeom>
            <a:noFill/>
          </p:spPr>
          <p:txBody>
            <a:bodyPr wrap="square" rtlCol="0">
              <a:spAutoFit/>
            </a:bodyPr>
            <a:lstStyle/>
            <a:p>
              <a:pPr algn="ctr"/>
              <a:r>
                <a:rPr lang="en-GB" sz="7200" dirty="0">
                  <a:solidFill>
                    <a:srgbClr val="313695"/>
                  </a:solidFill>
                  <a:latin typeface="Arial" panose="020B0604020202020204" pitchFamily="34" charset="0"/>
                  <a:cs typeface="Arial" panose="020B0604020202020204" pitchFamily="34" charset="0"/>
                </a:rPr>
                <a:t>LA NIÑA</a:t>
              </a:r>
            </a:p>
          </p:txBody>
        </p:sp>
      </p:grpSp>
      <p:sp>
        <p:nvSpPr>
          <p:cNvPr id="33" name="TextBox 32">
            <a:extLst>
              <a:ext uri="{FF2B5EF4-FFF2-40B4-BE49-F238E27FC236}">
                <a16:creationId xmlns:a16="http://schemas.microsoft.com/office/drawing/2014/main" id="{EB40A1D1-36EB-4339-9603-327862FC5A0B}"/>
              </a:ext>
            </a:extLst>
          </p:cNvPr>
          <p:cNvSpPr txBox="1"/>
          <p:nvPr/>
        </p:nvSpPr>
        <p:spPr>
          <a:xfrm>
            <a:off x="15450217" y="37897668"/>
            <a:ext cx="14040983" cy="1569660"/>
          </a:xfrm>
          <a:prstGeom prst="rect">
            <a:avLst/>
          </a:prstGeom>
          <a:noFill/>
        </p:spPr>
        <p:txBody>
          <a:bodyPr wrap="square" rtlCol="0">
            <a:spAutoFit/>
          </a:bodyPr>
          <a:lstStyle/>
          <a:p>
            <a:pPr algn="just"/>
            <a:r>
              <a:rPr lang="en-GB" sz="4800" b="1" dirty="0">
                <a:latin typeface="Arial" panose="020B0604020202020204" pitchFamily="34" charset="0"/>
                <a:cs typeface="Arial" panose="020B0604020202020204" pitchFamily="34" charset="0"/>
              </a:rPr>
              <a:t>Fig. 3 </a:t>
            </a:r>
            <a:r>
              <a:rPr lang="en-GB" sz="4800" dirty="0">
                <a:latin typeface="Arial" panose="020B0604020202020204" pitchFamily="34" charset="0"/>
                <a:cs typeface="Arial" panose="020B0604020202020204" pitchFamily="34" charset="0"/>
              </a:rPr>
              <a:t>Lag regression of (a) adiabatic and (b) diabatic balance terms onto the change in WWV.</a:t>
            </a:r>
          </a:p>
        </p:txBody>
      </p:sp>
      <p:sp>
        <p:nvSpPr>
          <p:cNvPr id="38" name="Content Placeholder 2">
            <a:extLst>
              <a:ext uri="{FF2B5EF4-FFF2-40B4-BE49-F238E27FC236}">
                <a16:creationId xmlns:a16="http://schemas.microsoft.com/office/drawing/2014/main" id="{49462499-2069-4A1E-B028-6047443F67C3}"/>
              </a:ext>
            </a:extLst>
          </p:cNvPr>
          <p:cNvSpPr txBox="1">
            <a:spLocks/>
          </p:cNvSpPr>
          <p:nvPr/>
        </p:nvSpPr>
        <p:spPr>
          <a:xfrm>
            <a:off x="23494799" y="5867059"/>
            <a:ext cx="6347346" cy="405167"/>
          </a:xfrm>
          <a:prstGeom prst="rect">
            <a:avLst/>
          </a:prstGeom>
        </p:spPr>
        <p:txBody>
          <a:bodyPr vert="horz" lIns="140400" tIns="0" rIns="144000" bIns="0" rtlCol="0">
            <a:noAutofit/>
          </a:bodyPr>
          <a:lstStyle>
            <a:lvl1pPr marL="361950" indent="-361950" algn="l" defTabSz="914400" rtl="0" eaLnBrk="1" latinLnBrk="0" hangingPunct="1">
              <a:lnSpc>
                <a:spcPct val="100000"/>
              </a:lnSpc>
              <a:spcBef>
                <a:spcPts val="500"/>
              </a:spcBef>
              <a:buClr>
                <a:schemeClr val="accent1"/>
              </a:buClr>
              <a:buFont typeface="Wingdings" pitchFamily="2" charset="2"/>
              <a:buChar char="§"/>
              <a:defRPr sz="2400" kern="1200">
                <a:solidFill>
                  <a:schemeClr val="tx1"/>
                </a:solidFill>
                <a:latin typeface="+mj-lt"/>
                <a:ea typeface="+mn-ea"/>
                <a:cs typeface="Times New Roman" panose="02020603050405020304" pitchFamily="18" charset="0"/>
              </a:defRPr>
            </a:lvl1pPr>
            <a:lvl2pPr marL="627063" indent="-265113" algn="l" defTabSz="914400" rtl="0" eaLnBrk="1" latinLnBrk="0" hangingPunct="1">
              <a:lnSpc>
                <a:spcPct val="100000"/>
              </a:lnSpc>
              <a:spcBef>
                <a:spcPts val="400"/>
              </a:spcBef>
              <a:buClr>
                <a:schemeClr val="accent1"/>
              </a:buClr>
              <a:buFont typeface="Wingdings" pitchFamily="2" charset="2"/>
              <a:buChar char="§"/>
              <a:defRPr sz="2000" kern="1200">
                <a:solidFill>
                  <a:schemeClr val="tx1"/>
                </a:solidFill>
                <a:latin typeface="+mj-lt"/>
                <a:ea typeface="+mn-ea"/>
                <a:cs typeface="Times New Roman" panose="02020603050405020304" pitchFamily="18" charset="0"/>
              </a:defRPr>
            </a:lvl2pPr>
            <a:lvl3pPr marL="893763" indent="-266700" algn="l" defTabSz="914400" rtl="0" eaLnBrk="1" latinLnBrk="0" hangingPunct="1">
              <a:lnSpc>
                <a:spcPct val="100000"/>
              </a:lnSpc>
              <a:spcBef>
                <a:spcPts val="400"/>
              </a:spcBef>
              <a:buClr>
                <a:schemeClr val="accent1"/>
              </a:buClr>
              <a:buFont typeface="Wingdings" pitchFamily="2" charset="2"/>
              <a:buChar char="§"/>
              <a:defRPr sz="1800" kern="1200">
                <a:solidFill>
                  <a:schemeClr val="tx1"/>
                </a:solidFill>
                <a:latin typeface="+mj-lt"/>
                <a:ea typeface="+mn-ea"/>
                <a:cs typeface="Times New Roman" panose="02020603050405020304" pitchFamily="18" charset="0"/>
              </a:defRPr>
            </a:lvl3pPr>
            <a:lvl4pPr marL="1077913" indent="-177800" algn="l" defTabSz="914400" rtl="0" eaLnBrk="1" latinLnBrk="0" hangingPunct="1">
              <a:lnSpc>
                <a:spcPct val="100000"/>
              </a:lnSpc>
              <a:spcBef>
                <a:spcPts val="400"/>
              </a:spcBef>
              <a:buClr>
                <a:schemeClr val="accent1"/>
              </a:buClr>
              <a:buFont typeface="Wingdings" pitchFamily="2" charset="2"/>
              <a:buChar char="§"/>
              <a:defRPr sz="1600" kern="1200">
                <a:solidFill>
                  <a:schemeClr val="tx1"/>
                </a:solidFill>
                <a:latin typeface="+mj-lt"/>
                <a:ea typeface="+mn-ea"/>
                <a:cs typeface="Times New Roman" panose="02020603050405020304" pitchFamily="18" charset="0"/>
              </a:defRPr>
            </a:lvl4pPr>
            <a:lvl5pPr marL="1262063" indent="-184150" algn="l" defTabSz="914400" rtl="0" eaLnBrk="1" latinLnBrk="0" hangingPunct="1">
              <a:lnSpc>
                <a:spcPct val="100000"/>
              </a:lnSpc>
              <a:spcBef>
                <a:spcPts val="400"/>
              </a:spcBef>
              <a:buClr>
                <a:schemeClr val="accent1"/>
              </a:buClr>
              <a:buFont typeface="Wingdings" pitchFamily="2" charset="2"/>
              <a:buChar char="§"/>
              <a:defRPr sz="1400" kern="1200">
                <a:solidFill>
                  <a:schemeClr val="tx1"/>
                </a:solidFill>
                <a:latin typeface="+mj-lt"/>
                <a:ea typeface="+mn-ea"/>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solidFill>
                  <a:srgbClr val="646363"/>
                </a:solidFill>
                <a:latin typeface="Arial" panose="020B0604020202020204" pitchFamily="34" charset="0"/>
                <a:cs typeface="Arial" panose="020B0604020202020204" pitchFamily="34" charset="0"/>
              </a:rPr>
              <a:t>CLEX workshop, 19. – 22. November 2019</a:t>
            </a:r>
          </a:p>
          <a:p>
            <a:pPr marL="0" indent="0">
              <a:buNone/>
            </a:pPr>
            <a:endParaRPr lang="en-GB" dirty="0">
              <a:solidFill>
                <a:srgbClr val="646363"/>
              </a:solidFill>
              <a:latin typeface="Arial" panose="020B0604020202020204" pitchFamily="34" charset="0"/>
              <a:cs typeface="Arial" panose="020B0604020202020204" pitchFamily="34" charset="0"/>
            </a:endParaRPr>
          </a:p>
        </p:txBody>
      </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3224F13D-B5EE-4A89-B023-1C09CB045F5F}"/>
                  </a:ext>
                </a:extLst>
              </p14:cNvPr>
              <p14:cNvContentPartPr/>
              <p14:nvPr/>
            </p14:nvContentPartPr>
            <p14:xfrm>
              <a:off x="25663230" y="15079320"/>
              <a:ext cx="360" cy="360"/>
            </p14:xfrm>
          </p:contentPart>
        </mc:Choice>
        <mc:Fallback>
          <p:pic>
            <p:nvPicPr>
              <p:cNvPr id="3" name="Ink 2">
                <a:extLst>
                  <a:ext uri="{FF2B5EF4-FFF2-40B4-BE49-F238E27FC236}">
                    <a16:creationId xmlns:a16="http://schemas.microsoft.com/office/drawing/2014/main" id="{3224F13D-B5EE-4A89-B023-1C09CB045F5F}"/>
                  </a:ext>
                </a:extLst>
              </p:cNvPr>
              <p:cNvPicPr/>
              <p:nvPr/>
            </p:nvPicPr>
            <p:blipFill>
              <a:blip r:embed="rId9"/>
              <a:stretch>
                <a:fillRect/>
              </a:stretch>
            </p:blipFill>
            <p:spPr>
              <a:xfrm>
                <a:off x="25654230" y="1507068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A338DF8-1472-46CB-ADF2-BB92C7B43EF5}"/>
                  </a:ext>
                </a:extLst>
              </p14:cNvPr>
              <p14:cNvContentPartPr/>
              <p14:nvPr/>
            </p14:nvContentPartPr>
            <p14:xfrm>
              <a:off x="-8273820" y="32463600"/>
              <a:ext cx="503280" cy="253440"/>
            </p14:xfrm>
          </p:contentPart>
        </mc:Choice>
        <mc:Fallback>
          <p:pic>
            <p:nvPicPr>
              <p:cNvPr id="10" name="Ink 9">
                <a:extLst>
                  <a:ext uri="{FF2B5EF4-FFF2-40B4-BE49-F238E27FC236}">
                    <a16:creationId xmlns:a16="http://schemas.microsoft.com/office/drawing/2014/main" id="{2A338DF8-1472-46CB-ADF2-BB92C7B43EF5}"/>
                  </a:ext>
                </a:extLst>
              </p:cNvPr>
              <p:cNvPicPr/>
              <p:nvPr/>
            </p:nvPicPr>
            <p:blipFill>
              <a:blip r:embed="rId11"/>
              <a:stretch>
                <a:fillRect/>
              </a:stretch>
            </p:blipFill>
            <p:spPr>
              <a:xfrm>
                <a:off x="-8282460" y="32454600"/>
                <a:ext cx="520920" cy="271080"/>
              </a:xfrm>
              <a:prstGeom prst="rect">
                <a:avLst/>
              </a:prstGeom>
            </p:spPr>
          </p:pic>
        </mc:Fallback>
      </mc:AlternateContent>
      <p:pic>
        <p:nvPicPr>
          <p:cNvPr id="24" name="Picture 23">
            <a:extLst>
              <a:ext uri="{FF2B5EF4-FFF2-40B4-BE49-F238E27FC236}">
                <a16:creationId xmlns:a16="http://schemas.microsoft.com/office/drawing/2014/main" id="{ACE3FB3A-AE93-490B-B47E-62AEF7B9C2D1}"/>
              </a:ext>
            </a:extLst>
          </p:cNvPr>
          <p:cNvPicPr>
            <a:picLocks noChangeAspect="1"/>
          </p:cNvPicPr>
          <p:nvPr/>
        </p:nvPicPr>
        <p:blipFill rotWithShape="1">
          <a:blip r:embed="rId12">
            <a:extLst>
              <a:ext uri="{28A0092B-C50C-407E-A947-70E740481C1C}">
                <a14:useLocalDpi xmlns:a14="http://schemas.microsoft.com/office/drawing/2010/main" val="0"/>
              </a:ext>
            </a:extLst>
          </a:blip>
          <a:srcRect/>
          <a:stretch/>
        </p:blipFill>
        <p:spPr>
          <a:xfrm>
            <a:off x="377488" y="17602859"/>
            <a:ext cx="29124753" cy="11055207"/>
          </a:xfrm>
          <a:prstGeom prst="rect">
            <a:avLst/>
          </a:prstGeom>
        </p:spPr>
      </p:pic>
      <p:sp>
        <p:nvSpPr>
          <p:cNvPr id="45" name="TextBox 44">
            <a:extLst>
              <a:ext uri="{FF2B5EF4-FFF2-40B4-BE49-F238E27FC236}">
                <a16:creationId xmlns:a16="http://schemas.microsoft.com/office/drawing/2014/main" id="{4B3C0EDF-69C3-4398-8A58-83C07D766827}"/>
              </a:ext>
            </a:extLst>
          </p:cNvPr>
          <p:cNvSpPr txBox="1"/>
          <p:nvPr/>
        </p:nvSpPr>
        <p:spPr>
          <a:xfrm>
            <a:off x="285659" y="16830160"/>
            <a:ext cx="17545914" cy="830997"/>
          </a:xfrm>
          <a:prstGeom prst="rect">
            <a:avLst/>
          </a:prstGeom>
          <a:noFill/>
        </p:spPr>
        <p:txBody>
          <a:bodyPr wrap="square" rtlCol="0">
            <a:spAutoFit/>
          </a:bodyPr>
          <a:lstStyle/>
          <a:p>
            <a:r>
              <a:rPr lang="en-GB" sz="4800" dirty="0">
                <a:latin typeface="Arial" panose="020B0604020202020204" pitchFamily="34" charset="0"/>
                <a:cs typeface="Arial" panose="020B0604020202020204" pitchFamily="34" charset="0"/>
              </a:rPr>
              <a:t>a) adiabatic fluxes changing WWV</a:t>
            </a:r>
          </a:p>
        </p:txBody>
      </p:sp>
      <p:sp>
        <p:nvSpPr>
          <p:cNvPr id="46" name="TextBox 45">
            <a:extLst>
              <a:ext uri="{FF2B5EF4-FFF2-40B4-BE49-F238E27FC236}">
                <a16:creationId xmlns:a16="http://schemas.microsoft.com/office/drawing/2014/main" id="{B1871DF4-318D-4048-BB5D-FBFFBF70F4C2}"/>
              </a:ext>
            </a:extLst>
          </p:cNvPr>
          <p:cNvSpPr txBox="1"/>
          <p:nvPr/>
        </p:nvSpPr>
        <p:spPr>
          <a:xfrm>
            <a:off x="285659" y="22274393"/>
            <a:ext cx="17545914" cy="830997"/>
          </a:xfrm>
          <a:prstGeom prst="rect">
            <a:avLst/>
          </a:prstGeom>
          <a:noFill/>
        </p:spPr>
        <p:txBody>
          <a:bodyPr wrap="square" rtlCol="0">
            <a:spAutoFit/>
          </a:bodyPr>
          <a:lstStyle/>
          <a:p>
            <a:r>
              <a:rPr lang="en-GB" sz="4800" dirty="0">
                <a:latin typeface="Arial" panose="020B0604020202020204" pitchFamily="34" charset="0"/>
                <a:cs typeface="Arial" panose="020B0604020202020204" pitchFamily="34" charset="0"/>
              </a:rPr>
              <a:t>b) diabatic fluxes changing WWV</a:t>
            </a:r>
          </a:p>
        </p:txBody>
      </p:sp>
      <p:sp>
        <p:nvSpPr>
          <p:cNvPr id="28" name="Rectangle 27">
            <a:extLst>
              <a:ext uri="{FF2B5EF4-FFF2-40B4-BE49-F238E27FC236}">
                <a16:creationId xmlns:a16="http://schemas.microsoft.com/office/drawing/2014/main" id="{84E6E7FE-1D68-43AF-B71F-CFF3B93B0850}"/>
              </a:ext>
            </a:extLst>
          </p:cNvPr>
          <p:cNvSpPr/>
          <p:nvPr/>
        </p:nvSpPr>
        <p:spPr>
          <a:xfrm>
            <a:off x="377488" y="39324349"/>
            <a:ext cx="29202218" cy="3046988"/>
          </a:xfrm>
          <a:prstGeom prst="rect">
            <a:avLst/>
          </a:prstGeom>
        </p:spPr>
        <p:txBody>
          <a:bodyPr wrap="square">
            <a:spAutoFit/>
          </a:bodyPr>
          <a:lstStyle/>
          <a:p>
            <a:r>
              <a:rPr lang="en-GB" sz="4800" dirty="0">
                <a:latin typeface="Arial" panose="020B0604020202020204" pitchFamily="34" charset="0"/>
                <a:cs typeface="Arial" panose="020B0604020202020204" pitchFamily="34" charset="0"/>
              </a:rPr>
              <a:t>Method: </a:t>
            </a:r>
          </a:p>
          <a:p>
            <a:pPr marL="685800" indent="-685800">
              <a:buFont typeface="Arial" panose="020B0604020202020204" pitchFamily="34" charset="0"/>
              <a:buChar char="•"/>
            </a:pPr>
            <a:r>
              <a:rPr lang="en-GB" sz="4800" dirty="0">
                <a:latin typeface="Arial" panose="020B0604020202020204" pitchFamily="34" charset="0"/>
                <a:cs typeface="Arial" panose="020B0604020202020204" pitchFamily="34" charset="0"/>
              </a:rPr>
              <a:t>simulating ENSO events in MOM5 / ACCESS-OM2, ¼° global ocean, sea ice models with 50 vertical depth levels and CORE-NYF + ERA-Interim / JRA55 forcing</a:t>
            </a:r>
          </a:p>
          <a:p>
            <a:pPr marL="685800" indent="-685800">
              <a:buFont typeface="Arial" panose="020B0604020202020204" pitchFamily="34" charset="0"/>
              <a:buChar char="•"/>
            </a:pPr>
            <a:r>
              <a:rPr lang="en-GB" sz="4800" dirty="0">
                <a:latin typeface="Arial" panose="020B0604020202020204" pitchFamily="34" charset="0"/>
                <a:cs typeface="Arial" panose="020B0604020202020204" pitchFamily="34" charset="0"/>
              </a:rPr>
              <a:t>using the Water Mass Transformation framework to analyse the WWV balance terms</a:t>
            </a:r>
          </a:p>
        </p:txBody>
      </p:sp>
      <p:pic>
        <p:nvPicPr>
          <p:cNvPr id="30" name="Picture 29" descr="A close up of a map&#10;&#10;Description automatically generated">
            <a:extLst>
              <a:ext uri="{FF2B5EF4-FFF2-40B4-BE49-F238E27FC236}">
                <a16:creationId xmlns:a16="http://schemas.microsoft.com/office/drawing/2014/main" id="{57A6BAB8-7085-409C-A9B3-2CFD332B7162}"/>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4667" r="8628"/>
          <a:stretch/>
        </p:blipFill>
        <p:spPr>
          <a:xfrm>
            <a:off x="15984516" y="30382533"/>
            <a:ext cx="12972383" cy="7482114"/>
          </a:xfrm>
          <a:prstGeom prst="rect">
            <a:avLst/>
          </a:prstGeom>
        </p:spPr>
      </p:pic>
      <p:sp>
        <p:nvSpPr>
          <p:cNvPr id="95" name="TextBox 94">
            <a:extLst>
              <a:ext uri="{FF2B5EF4-FFF2-40B4-BE49-F238E27FC236}">
                <a16:creationId xmlns:a16="http://schemas.microsoft.com/office/drawing/2014/main" id="{6279BED9-0FE7-4189-B473-D84700C8804B}"/>
              </a:ext>
            </a:extLst>
          </p:cNvPr>
          <p:cNvSpPr txBox="1"/>
          <p:nvPr/>
        </p:nvSpPr>
        <p:spPr>
          <a:xfrm>
            <a:off x="285659" y="27887419"/>
            <a:ext cx="29316696" cy="1569660"/>
          </a:xfrm>
          <a:prstGeom prst="rect">
            <a:avLst/>
          </a:prstGeom>
          <a:solidFill>
            <a:schemeClr val="bg1"/>
          </a:solidFill>
        </p:spPr>
        <p:txBody>
          <a:bodyPr wrap="square" rtlCol="0">
            <a:spAutoFit/>
          </a:bodyPr>
          <a:lstStyle/>
          <a:p>
            <a:r>
              <a:rPr lang="en-GB" sz="4800" b="1" dirty="0">
                <a:latin typeface="Arial" panose="020B0604020202020204" pitchFamily="34" charset="0"/>
                <a:cs typeface="Arial" panose="020B0604020202020204" pitchFamily="34" charset="0"/>
              </a:rPr>
              <a:t>Fig. 2 </a:t>
            </a:r>
            <a:r>
              <a:rPr lang="en-GB" sz="4800" dirty="0">
                <a:latin typeface="Arial" panose="020B0604020202020204" pitchFamily="34" charset="0"/>
                <a:cs typeface="Arial" panose="020B0604020202020204" pitchFamily="34" charset="0"/>
              </a:rPr>
              <a:t>Time series of the (a) adiabatic and (b) diabatic WWV budget terms during a simulation with the ACCESS-OM2 model.</a:t>
            </a:r>
          </a:p>
        </p:txBody>
      </p:sp>
      <p:sp>
        <p:nvSpPr>
          <p:cNvPr id="54" name="TextBox 53">
            <a:extLst>
              <a:ext uri="{FF2B5EF4-FFF2-40B4-BE49-F238E27FC236}">
                <a16:creationId xmlns:a16="http://schemas.microsoft.com/office/drawing/2014/main" id="{3D2B7A9E-B622-4E6B-854B-646AE0C7EF52}"/>
              </a:ext>
            </a:extLst>
          </p:cNvPr>
          <p:cNvSpPr txBox="1"/>
          <p:nvPr/>
        </p:nvSpPr>
        <p:spPr>
          <a:xfrm>
            <a:off x="285659" y="7870722"/>
            <a:ext cx="5993358" cy="830997"/>
          </a:xfrm>
          <a:prstGeom prst="rect">
            <a:avLst/>
          </a:prstGeom>
          <a:solidFill>
            <a:schemeClr val="bg1"/>
          </a:solidFill>
        </p:spPr>
        <p:txBody>
          <a:bodyPr wrap="square" rtlCol="0">
            <a:spAutoFit/>
          </a:bodyPr>
          <a:lstStyle/>
          <a:p>
            <a:r>
              <a:rPr lang="en-GB" sz="4800" dirty="0">
                <a:latin typeface="Arial" panose="020B0604020202020204" pitchFamily="34" charset="0"/>
                <a:cs typeface="Arial" panose="020B0604020202020204" pitchFamily="34" charset="0"/>
              </a:rPr>
              <a:t>a) El Niño discharge</a:t>
            </a:r>
          </a:p>
        </p:txBody>
      </p:sp>
      <p:sp>
        <p:nvSpPr>
          <p:cNvPr id="55" name="TextBox 54">
            <a:extLst>
              <a:ext uri="{FF2B5EF4-FFF2-40B4-BE49-F238E27FC236}">
                <a16:creationId xmlns:a16="http://schemas.microsoft.com/office/drawing/2014/main" id="{8CAA5E8A-1565-4AEC-B247-5D4314BB0975}"/>
              </a:ext>
            </a:extLst>
          </p:cNvPr>
          <p:cNvSpPr txBox="1"/>
          <p:nvPr/>
        </p:nvSpPr>
        <p:spPr>
          <a:xfrm>
            <a:off x="15146098" y="7761674"/>
            <a:ext cx="5843768" cy="830997"/>
          </a:xfrm>
          <a:prstGeom prst="rect">
            <a:avLst/>
          </a:prstGeom>
          <a:solidFill>
            <a:schemeClr val="bg1"/>
          </a:solidFill>
        </p:spPr>
        <p:txBody>
          <a:bodyPr wrap="square" rtlCol="0">
            <a:spAutoFit/>
          </a:bodyPr>
          <a:lstStyle/>
          <a:p>
            <a:r>
              <a:rPr lang="en-GB" sz="4800" dirty="0">
                <a:latin typeface="Arial" panose="020B0604020202020204" pitchFamily="34" charset="0"/>
                <a:cs typeface="Arial" panose="020B0604020202020204" pitchFamily="34" charset="0"/>
              </a:rPr>
              <a:t>b) La Niña recharge</a:t>
            </a:r>
          </a:p>
        </p:txBody>
      </p:sp>
    </p:spTree>
    <p:extLst>
      <p:ext uri="{BB962C8B-B14F-4D97-AF65-F5344CB8AC3E}">
        <p14:creationId xmlns:p14="http://schemas.microsoft.com/office/powerpoint/2010/main" val="3170879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EF6BBE312FEB4D82AAE6E17BDA5126" ma:contentTypeVersion="6" ma:contentTypeDescription="Create a new document." ma:contentTypeScope="" ma:versionID="1c9ff379a8556a6d726efb775621987a">
  <xsd:schema xmlns:xsd="http://www.w3.org/2001/XMLSchema" xmlns:xs="http://www.w3.org/2001/XMLSchema" xmlns:p="http://schemas.microsoft.com/office/2006/metadata/properties" xmlns:ns3="55b9330c-b65e-4278-87f6-c99b13caa9a6" targetNamespace="http://schemas.microsoft.com/office/2006/metadata/properties" ma:root="true" ma:fieldsID="b8a364a476f1d9203dc5bd6398e56b59" ns3:_="">
    <xsd:import namespace="55b9330c-b65e-4278-87f6-c99b13caa9a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b9330c-b65e-4278-87f6-c99b13caa9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33B81E-0435-4EEA-BA2F-61D5E68D7B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b9330c-b65e-4278-87f6-c99b13caa9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5A3562A-7909-4CE7-AB00-E98362C1F4FB}">
  <ds:schemaRefs>
    <ds:schemaRef ds:uri="http://schemas.microsoft.com/sharepoint/v3/contenttype/forms"/>
  </ds:schemaRefs>
</ds:datastoreItem>
</file>

<file path=customXml/itemProps3.xml><?xml version="1.0" encoding="utf-8"?>
<ds:datastoreItem xmlns:ds="http://schemas.openxmlformats.org/officeDocument/2006/customXml" ds:itemID="{726E48BB-F264-4B8D-AFB3-ED7A7FB3EA56}">
  <ds:schemaRefs>
    <ds:schemaRef ds:uri="http://www.w3.org/XML/1998/namespace"/>
    <ds:schemaRef ds:uri="http://purl.org/dc/terms/"/>
    <ds:schemaRef ds:uri="http://schemas.microsoft.com/office/infopath/2007/PartnerControls"/>
    <ds:schemaRef ds:uri="55b9330c-b65e-4278-87f6-c99b13caa9a6"/>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362</Words>
  <Application>Microsoft Office PowerPoint</Application>
  <PresentationFormat>Custom</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1978 mm width × 1183 mm height</dc:title>
  <dc:creator>m.huguenin-virchaux@unsw.edu.au</dc:creator>
  <cp:lastModifiedBy>Maurice Huguenin-Virchaux</cp:lastModifiedBy>
  <cp:revision>428</cp:revision>
  <cp:lastPrinted>2018-03-27T07:41:47Z</cp:lastPrinted>
  <dcterms:created xsi:type="dcterms:W3CDTF">2018-03-23T09:22:16Z</dcterms:created>
  <dcterms:modified xsi:type="dcterms:W3CDTF">2019-11-13T06:11:28Z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0x01010055EF6BBE312FEB4D82AAE6E17BDA5126</vt:lpwstr>
  </property>
</Properties>
</file>