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70B"/>
    <a:srgbClr val="1B390A"/>
    <a:srgbClr val="1A3908"/>
    <a:srgbClr val="69881E"/>
    <a:srgbClr val="B6A6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371" autoAdjust="0"/>
    <p:restoredTop sz="97115" autoAdjust="0"/>
  </p:normalViewPr>
  <p:slideViewPr>
    <p:cSldViewPr>
      <p:cViewPr>
        <p:scale>
          <a:sx n="50" d="100"/>
          <a:sy n="50" d="100"/>
        </p:scale>
        <p:origin x="-472" y="788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579C2D-29BE-6948-80B9-138A16B9DF50}" type="datetime1">
              <a:rPr lang="en-US"/>
              <a:pPr/>
              <a:t>12/4/14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A3555B1-AA8D-4148-AB05-721FB25F550E}" type="slidenum">
              <a:rPr lang="en-US"/>
              <a:pPr/>
              <a:t>‹#›</a:t>
            </a:fld>
            <a:endParaRPr lang="en-US"/>
          </a:p>
        </p:txBody>
      </p:sp>
    </p:spTree>
    <p:extLst>
      <p:ext uri="{BB962C8B-B14F-4D97-AF65-F5344CB8AC3E}">
        <p14:creationId xmlns:p14="http://schemas.microsoft.com/office/powerpoint/2010/main" val="3442094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37931725" indent="-37474525"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FEC7FA4E-678F-394F-9C9D-EFE635BBC70D}"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293CA76-4B36-D343-AEAB-ABD1F722B7B0}" type="slidenum">
              <a:rPr lang="en-US"/>
              <a:pPr/>
              <a:t>‹#›</a:t>
            </a:fld>
            <a:endParaRPr lang="en-US"/>
          </a:p>
        </p:txBody>
      </p:sp>
    </p:spTree>
    <p:extLst>
      <p:ext uri="{BB962C8B-B14F-4D97-AF65-F5344CB8AC3E}">
        <p14:creationId xmlns:p14="http://schemas.microsoft.com/office/powerpoint/2010/main" val="259556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BAC50F9-AF73-B44E-A14B-9543483F5FAD}" type="slidenum">
              <a:rPr lang="en-US"/>
              <a:pPr/>
              <a:t>‹#›</a:t>
            </a:fld>
            <a:endParaRPr lang="en-US"/>
          </a:p>
        </p:txBody>
      </p:sp>
    </p:spTree>
    <p:extLst>
      <p:ext uri="{BB962C8B-B14F-4D97-AF65-F5344CB8AC3E}">
        <p14:creationId xmlns:p14="http://schemas.microsoft.com/office/powerpoint/2010/main" val="393833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E40D7B-6423-DF46-BDBE-B4D50A96FDA3}" type="slidenum">
              <a:rPr lang="en-US"/>
              <a:pPr/>
              <a:t>‹#›</a:t>
            </a:fld>
            <a:endParaRPr lang="en-US"/>
          </a:p>
        </p:txBody>
      </p:sp>
    </p:spTree>
    <p:extLst>
      <p:ext uri="{BB962C8B-B14F-4D97-AF65-F5344CB8AC3E}">
        <p14:creationId xmlns:p14="http://schemas.microsoft.com/office/powerpoint/2010/main" val="261489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5CE28DB-E1AA-CC4B-85D5-34A5085F0A50}" type="slidenum">
              <a:rPr lang="en-US"/>
              <a:pPr/>
              <a:t>‹#›</a:t>
            </a:fld>
            <a:endParaRPr lang="en-US"/>
          </a:p>
        </p:txBody>
      </p:sp>
    </p:spTree>
    <p:extLst>
      <p:ext uri="{BB962C8B-B14F-4D97-AF65-F5344CB8AC3E}">
        <p14:creationId xmlns:p14="http://schemas.microsoft.com/office/powerpoint/2010/main" val="325820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8CEB4E-81DE-2E41-AE18-5EBE961136D4}" type="slidenum">
              <a:rPr lang="en-US"/>
              <a:pPr/>
              <a:t>‹#›</a:t>
            </a:fld>
            <a:endParaRPr lang="en-US"/>
          </a:p>
        </p:txBody>
      </p:sp>
    </p:spTree>
    <p:extLst>
      <p:ext uri="{BB962C8B-B14F-4D97-AF65-F5344CB8AC3E}">
        <p14:creationId xmlns:p14="http://schemas.microsoft.com/office/powerpoint/2010/main" val="12316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207A8A-A51F-D246-A611-2EBF836E72A1}" type="slidenum">
              <a:rPr lang="en-US"/>
              <a:pPr/>
              <a:t>‹#›</a:t>
            </a:fld>
            <a:endParaRPr lang="en-US"/>
          </a:p>
        </p:txBody>
      </p:sp>
    </p:spTree>
    <p:extLst>
      <p:ext uri="{BB962C8B-B14F-4D97-AF65-F5344CB8AC3E}">
        <p14:creationId xmlns:p14="http://schemas.microsoft.com/office/powerpoint/2010/main" val="14140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585A662-B0DF-414D-8673-E6C6863D4CF2}" type="slidenum">
              <a:rPr lang="en-US"/>
              <a:pPr/>
              <a:t>‹#›</a:t>
            </a:fld>
            <a:endParaRPr lang="en-US"/>
          </a:p>
        </p:txBody>
      </p:sp>
    </p:spTree>
    <p:extLst>
      <p:ext uri="{BB962C8B-B14F-4D97-AF65-F5344CB8AC3E}">
        <p14:creationId xmlns:p14="http://schemas.microsoft.com/office/powerpoint/2010/main" val="14895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97EDCB8-1D24-FA4B-832F-0F401921D1E7}" type="slidenum">
              <a:rPr lang="en-US"/>
              <a:pPr/>
              <a:t>‹#›</a:t>
            </a:fld>
            <a:endParaRPr lang="en-US"/>
          </a:p>
        </p:txBody>
      </p:sp>
    </p:spTree>
    <p:extLst>
      <p:ext uri="{BB962C8B-B14F-4D97-AF65-F5344CB8AC3E}">
        <p14:creationId xmlns:p14="http://schemas.microsoft.com/office/powerpoint/2010/main" val="329611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74926EF-85C1-9B46-ABB3-F7DA3062A54A}" type="slidenum">
              <a:rPr lang="en-US"/>
              <a:pPr/>
              <a:t>‹#›</a:t>
            </a:fld>
            <a:endParaRPr lang="en-US"/>
          </a:p>
        </p:txBody>
      </p:sp>
    </p:spTree>
    <p:extLst>
      <p:ext uri="{BB962C8B-B14F-4D97-AF65-F5344CB8AC3E}">
        <p14:creationId xmlns:p14="http://schemas.microsoft.com/office/powerpoint/2010/main" val="407921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EE21CF-22DA-0242-A01F-027C90335729}" type="slidenum">
              <a:rPr lang="en-US"/>
              <a:pPr/>
              <a:t>‹#›</a:t>
            </a:fld>
            <a:endParaRPr lang="en-US"/>
          </a:p>
        </p:txBody>
      </p:sp>
    </p:spTree>
    <p:extLst>
      <p:ext uri="{BB962C8B-B14F-4D97-AF65-F5344CB8AC3E}">
        <p14:creationId xmlns:p14="http://schemas.microsoft.com/office/powerpoint/2010/main" val="380528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AF98A44-0CEF-7341-8375-87B8BAC38B52}" type="slidenum">
              <a:rPr lang="en-US"/>
              <a:pPr/>
              <a:t>‹#›</a:t>
            </a:fld>
            <a:endParaRPr lang="en-US"/>
          </a:p>
        </p:txBody>
      </p:sp>
    </p:spTree>
    <p:extLst>
      <p:ext uri="{BB962C8B-B14F-4D97-AF65-F5344CB8AC3E}">
        <p14:creationId xmlns:p14="http://schemas.microsoft.com/office/powerpoint/2010/main" val="31752390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F17C3CA4-3712-0943-9728-9AFF8711BCD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package" Target="../embeddings/Microsoft_Word_Document1.docx"/><Relationship Id="rId20" Type="http://schemas.openxmlformats.org/officeDocument/2006/relationships/image" Target="../media/image15.png"/><Relationship Id="rId10" Type="http://schemas.openxmlformats.org/officeDocument/2006/relationships/image" Target="../media/image1.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oleObject" Target="../embeddings/oleObject1.bin"/><Relationship Id="rId18" Type="http://schemas.openxmlformats.org/officeDocument/2006/relationships/image" Target="../media/image2.wmf"/><Relationship Id="rId19"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pPr>
            <a:r>
              <a:rPr lang="en-US" sz="7200" b="1" dirty="0">
                <a:effectLst>
                  <a:outerShdw blurRad="38100" dist="38100" dir="2700000" algn="tl">
                    <a:srgbClr val="DDDDDD"/>
                  </a:outerShdw>
                </a:effectLst>
                <a:latin typeface="Times New Roman" charset="0"/>
              </a:rPr>
              <a:t>Senior Project, </a:t>
            </a:r>
            <a:r>
              <a:rPr lang="en-US" sz="7200" b="1" dirty="0" smtClean="0">
                <a:effectLst>
                  <a:outerShdw blurRad="38100" dist="38100" dir="2700000" algn="tl">
                    <a:srgbClr val="DDDDDD"/>
                  </a:outerShdw>
                </a:effectLst>
                <a:latin typeface="Times New Roman" charset="0"/>
              </a:rPr>
              <a:t>2014, Fall</a:t>
            </a:r>
            <a:endParaRPr lang="en-US" sz="7200" dirty="0">
              <a:latin typeface="Times New Roman" charset="0"/>
            </a:endParaRPr>
          </a:p>
        </p:txBody>
      </p:sp>
      <p:sp>
        <p:nvSpPr>
          <p:cNvPr id="14339"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smtClean="0">
                <a:solidFill>
                  <a:srgbClr val="3333CC"/>
                </a:solidFill>
              </a:rPr>
              <a:t>Pinecrest People Mover</a:t>
            </a:r>
            <a:endParaRPr lang="en-US" sz="4800" b="1" dirty="0">
              <a:solidFill>
                <a:srgbClr val="3333CC"/>
              </a:solidFill>
            </a:endParaRPr>
          </a:p>
          <a:p>
            <a:pPr algn="ctr" eaLnBrk="1" hangingPunct="1"/>
            <a:r>
              <a:rPr lang="en-US" sz="3500" b="1" dirty="0">
                <a:solidFill>
                  <a:srgbClr val="3333CC"/>
                </a:solidFill>
              </a:rPr>
              <a:t>Student: </a:t>
            </a:r>
            <a:r>
              <a:rPr lang="en-US" sz="3500" dirty="0" smtClean="0">
                <a:solidFill>
                  <a:srgbClr val="3333CC"/>
                </a:solidFill>
              </a:rPr>
              <a:t>Ricardo Martinez, </a:t>
            </a:r>
            <a:r>
              <a:rPr lang="en-US" sz="3500" dirty="0">
                <a:solidFill>
                  <a:srgbClr val="3333CC"/>
                </a:solidFill>
              </a:rPr>
              <a:t>Florida International University</a:t>
            </a:r>
          </a:p>
          <a:p>
            <a:pPr algn="ctr" eaLnBrk="1" hangingPunct="1"/>
            <a:r>
              <a:rPr lang="en-US" sz="3500" b="1" dirty="0">
                <a:solidFill>
                  <a:srgbClr val="3333CC"/>
                </a:solidFill>
              </a:rPr>
              <a:t>Mentor:</a:t>
            </a:r>
            <a:r>
              <a:rPr lang="en-US" sz="3500" b="1" i="1" dirty="0">
                <a:solidFill>
                  <a:srgbClr val="3333CC"/>
                </a:solidFill>
              </a:rPr>
              <a:t> </a:t>
            </a:r>
            <a:r>
              <a:rPr lang="en-US" sz="3500" dirty="0" smtClean="0">
                <a:solidFill>
                  <a:srgbClr val="3333CC"/>
                </a:solidFill>
              </a:rPr>
              <a:t>Gabriela Wilson</a:t>
            </a:r>
            <a:r>
              <a:rPr lang="en-US" altLang="ja-JP" sz="3500" dirty="0" smtClean="0">
                <a:solidFill>
                  <a:srgbClr val="3333CC"/>
                </a:solidFill>
              </a:rPr>
              <a:t>,</a:t>
            </a:r>
            <a:r>
              <a:rPr lang="en-US" altLang="ja-JP" sz="3500" i="1" dirty="0" smtClean="0">
                <a:solidFill>
                  <a:srgbClr val="3333CC"/>
                </a:solidFill>
              </a:rPr>
              <a:t> </a:t>
            </a:r>
            <a:r>
              <a:rPr lang="en-US" altLang="ja-JP" sz="3500" dirty="0" smtClean="0">
                <a:solidFill>
                  <a:srgbClr val="3333CC"/>
                </a:solidFill>
              </a:rPr>
              <a:t>Village of Pinecrest</a:t>
            </a:r>
            <a:endParaRPr lang="en-US" altLang="ja-JP" sz="3500" dirty="0">
              <a:solidFill>
                <a:srgbClr val="3333CC"/>
              </a:solidFill>
            </a:endParaRPr>
          </a:p>
          <a:p>
            <a:pPr algn="ctr" eaLnBrk="1" hangingPunct="1"/>
            <a:r>
              <a:rPr lang="en-US" sz="3500" b="1" dirty="0">
                <a:solidFill>
                  <a:srgbClr val="3333CC"/>
                </a:solidFill>
              </a:rPr>
              <a:t>Instructor:</a:t>
            </a:r>
            <a:r>
              <a:rPr lang="en-US" sz="3500" b="1" i="1" dirty="0">
                <a:solidFill>
                  <a:srgbClr val="3333CC"/>
                </a:solidFill>
              </a:rPr>
              <a:t> </a:t>
            </a:r>
            <a:r>
              <a:rPr lang="en-US" sz="3500" dirty="0">
                <a:solidFill>
                  <a:srgbClr val="3333CC"/>
                </a:solidFill>
              </a:rPr>
              <a:t>Masoud Sadjadi, Florida International University</a:t>
            </a:r>
          </a:p>
        </p:txBody>
      </p:sp>
      <p:sp>
        <p:nvSpPr>
          <p:cNvPr id="14340" name="Text Box 72"/>
          <p:cNvSpPr txBox="1">
            <a:spLocks noChangeArrowheads="1"/>
          </p:cNvSpPr>
          <p:nvPr/>
        </p:nvSpPr>
        <p:spPr bwMode="auto">
          <a:xfrm>
            <a:off x="1219200" y="42138600"/>
            <a:ext cx="30632400"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a:r>
              <a:rPr lang="en-US" sz="3000" dirty="0"/>
              <a:t>The material presented in this poster is based upon the work supported by Gabriela Wilson and </a:t>
            </a:r>
            <a:r>
              <a:rPr lang="en-US" sz="3000" dirty="0" smtClean="0"/>
              <a:t>the Village of Pinecrest. </a:t>
            </a:r>
            <a:r>
              <a:rPr lang="en-US" sz="3000" dirty="0"/>
              <a:t>I am thankful </a:t>
            </a:r>
            <a:r>
              <a:rPr lang="en-US" sz="3000" dirty="0" smtClean="0"/>
              <a:t>for </a:t>
            </a:r>
            <a:r>
              <a:rPr lang="en-US" sz="3000" dirty="0"/>
              <a:t>the help that I received from my </a:t>
            </a:r>
            <a:r>
              <a:rPr lang="en-US" sz="3000" dirty="0" smtClean="0"/>
              <a:t>teammate Maurice Pruna</a:t>
            </a:r>
            <a:endParaRPr lang="en-US" sz="3000" dirty="0">
              <a:effectLst/>
            </a:endParaRPr>
          </a:p>
        </p:txBody>
      </p:sp>
      <p:sp>
        <p:nvSpPr>
          <p:cNvPr id="14341" name="Rectangle 18"/>
          <p:cNvSpPr>
            <a:spLocks noChangeArrowheads="1"/>
          </p:cNvSpPr>
          <p:nvPr/>
        </p:nvSpPr>
        <p:spPr bwMode="auto">
          <a:xfrm>
            <a:off x="990600" y="5486400"/>
            <a:ext cx="31089600" cy="35661600"/>
          </a:xfrm>
          <a:prstGeom prst="rect">
            <a:avLst/>
          </a:prstGeom>
          <a:ln>
            <a:headEnd/>
            <a:tailEnd/>
          </a:ln>
          <a:effectLst>
            <a:glow rad="228600">
              <a:schemeClr val="accent4">
                <a:satMod val="175000"/>
                <a:alpha val="40000"/>
              </a:schemeClr>
            </a:glow>
            <a:outerShdw blurRad="40000" dist="20000" dir="54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wrap="none" anchor="ctr"/>
          <a:lstStyle/>
          <a:p>
            <a:endParaRPr lang="en-US" sz="2500" dirty="0"/>
          </a:p>
        </p:txBody>
      </p:sp>
      <p:sp>
        <p:nvSpPr>
          <p:cNvPr id="14343" name="Rectangle 18"/>
          <p:cNvSpPr>
            <a:spLocks noChangeArrowheads="1"/>
          </p:cNvSpPr>
          <p:nvPr/>
        </p:nvSpPr>
        <p:spPr bwMode="auto">
          <a:xfrm>
            <a:off x="914400" y="41529000"/>
            <a:ext cx="31089600" cy="1905000"/>
          </a:xfrm>
          <a:prstGeom prst="rect">
            <a:avLst/>
          </a:prstGeom>
          <a:noFill/>
          <a:ln w="63500">
            <a:solidFill>
              <a:srgbClr val="1A39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7" name="Text Box 19"/>
          <p:cNvSpPr txBox="1">
            <a:spLocks noChangeArrowheads="1"/>
          </p:cNvSpPr>
          <p:nvPr/>
        </p:nvSpPr>
        <p:spPr bwMode="auto">
          <a:xfrm>
            <a:off x="1219200" y="41376600"/>
            <a:ext cx="4979987" cy="730250"/>
          </a:xfrm>
          <a:prstGeom prst="rect">
            <a:avLst/>
          </a:prstGeom>
          <a:solidFill>
            <a:srgbClr val="B6A674"/>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A3908"/>
                </a:solidFill>
                <a:effectLst>
                  <a:outerShdw blurRad="38100" dist="38100" dir="2700000" algn="tl">
                    <a:srgbClr val="DDDDDD"/>
                  </a:outerShdw>
                </a:effectLst>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6"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9"/>
          <p:cNvSpPr txBox="1">
            <a:spLocks noChangeArrowheads="1"/>
          </p:cNvSpPr>
          <p:nvPr/>
        </p:nvSpPr>
        <p:spPr bwMode="auto">
          <a:xfrm>
            <a:off x="3505200" y="187452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Object Design</a:t>
            </a:r>
          </a:p>
        </p:txBody>
      </p:sp>
      <p:sp>
        <p:nvSpPr>
          <p:cNvPr id="39" name="Text Box 19"/>
          <p:cNvSpPr txBox="1">
            <a:spLocks noChangeArrowheads="1"/>
          </p:cNvSpPr>
          <p:nvPr/>
        </p:nvSpPr>
        <p:spPr bwMode="auto">
          <a:xfrm>
            <a:off x="23850600" y="185928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Verification</a:t>
            </a:r>
          </a:p>
        </p:txBody>
      </p:sp>
      <p:sp>
        <p:nvSpPr>
          <p:cNvPr id="40" name="Text Box 19"/>
          <p:cNvSpPr txBox="1">
            <a:spLocks noChangeArrowheads="1"/>
          </p:cNvSpPr>
          <p:nvPr/>
        </p:nvSpPr>
        <p:spPr bwMode="auto">
          <a:xfrm>
            <a:off x="23850600" y="30510162"/>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Screenshots</a:t>
            </a:r>
          </a:p>
        </p:txBody>
      </p:sp>
      <p:sp>
        <p:nvSpPr>
          <p:cNvPr id="41" name="Text Box 19"/>
          <p:cNvSpPr txBox="1">
            <a:spLocks noChangeArrowheads="1"/>
          </p:cNvSpPr>
          <p:nvPr/>
        </p:nvSpPr>
        <p:spPr bwMode="auto">
          <a:xfrm>
            <a:off x="3505200" y="30662562"/>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Summary</a:t>
            </a:r>
          </a:p>
        </p:txBody>
      </p:sp>
      <p:sp>
        <p:nvSpPr>
          <p:cNvPr id="2" name="TextBox 1"/>
          <p:cNvSpPr txBox="1"/>
          <p:nvPr/>
        </p:nvSpPr>
        <p:spPr>
          <a:xfrm>
            <a:off x="5853387" y="10712241"/>
            <a:ext cx="184666" cy="1384995"/>
          </a:xfrm>
          <a:prstGeom prst="rect">
            <a:avLst/>
          </a:prstGeom>
          <a:noFill/>
        </p:spPr>
        <p:txBody>
          <a:bodyPr wrap="none" rtlCol="0">
            <a:spAutoFit/>
          </a:bodyPr>
          <a:lstStyle/>
          <a:p>
            <a:endParaRPr lang="en-US" dirty="0"/>
          </a:p>
        </p:txBody>
      </p:sp>
      <p:pic>
        <p:nvPicPr>
          <p:cNvPr id="3" name="Picture 2" descr="google-maps-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5000" y="609600"/>
            <a:ext cx="2514600" cy="2514600"/>
          </a:xfrm>
          <a:prstGeom prst="rect">
            <a:avLst/>
          </a:prstGeom>
        </p:spPr>
      </p:pic>
      <p:pic>
        <p:nvPicPr>
          <p:cNvPr id="5" name="Picture 4" descr="mysql-logo[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31800" y="2590800"/>
            <a:ext cx="4789714" cy="2514600"/>
          </a:xfrm>
          <a:prstGeom prst="rect">
            <a:avLst/>
          </a:prstGeom>
        </p:spPr>
      </p:pic>
      <p:pic>
        <p:nvPicPr>
          <p:cNvPr id="9" name="Picture 8" descr="ShowIma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9296400"/>
            <a:ext cx="4038600" cy="3998214"/>
          </a:xfrm>
          <a:prstGeom prst="rect">
            <a:avLst/>
          </a:prstGeom>
        </p:spPr>
      </p:pic>
      <p:pic>
        <p:nvPicPr>
          <p:cNvPr id="11" name="Picture 10" descr="spring-tool-suite-project-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00" y="381000"/>
            <a:ext cx="2717800" cy="3009900"/>
          </a:xfrm>
          <a:prstGeom prst="rect">
            <a:avLst/>
          </a:prstGeom>
        </p:spPr>
      </p:pic>
      <p:sp>
        <p:nvSpPr>
          <p:cNvPr id="8" name="TextBox 7"/>
          <p:cNvSpPr txBox="1"/>
          <p:nvPr/>
        </p:nvSpPr>
        <p:spPr>
          <a:xfrm>
            <a:off x="1524000" y="32315289"/>
            <a:ext cx="9753600" cy="5170646"/>
          </a:xfrm>
          <a:prstGeom prst="rect">
            <a:avLst/>
          </a:prstGeom>
          <a:noFill/>
        </p:spPr>
        <p:txBody>
          <a:bodyPr wrap="square" rtlCol="0">
            <a:spAutoFit/>
          </a:bodyPr>
          <a:lstStyle/>
          <a:p>
            <a:pPr algn="just"/>
            <a:r>
              <a:rPr lang="en-US" sz="3000" dirty="0" smtClean="0"/>
              <a:t>After all the work that was implemented for this project, the application, in its first stage, can now be used for tracking the Pinecrest People Mover bus, show all stops, and estimate arrival time for the bus to a stop. </a:t>
            </a:r>
            <a:br>
              <a:rPr lang="en-US" sz="3000" dirty="0" smtClean="0"/>
            </a:br>
            <a:r>
              <a:rPr lang="en-US" sz="3000" dirty="0" smtClean="0"/>
              <a:t/>
            </a:r>
            <a:br>
              <a:rPr lang="en-US" sz="3000" dirty="0" smtClean="0"/>
            </a:br>
            <a:r>
              <a:rPr lang="en-US" sz="3000" dirty="0" smtClean="0"/>
              <a:t>With the help of Maurice </a:t>
            </a:r>
            <a:r>
              <a:rPr lang="en-US" sz="3000" dirty="0" err="1" smtClean="0"/>
              <a:t>Pruna</a:t>
            </a:r>
            <a:r>
              <a:rPr lang="en-US" sz="3000" dirty="0" smtClean="0"/>
              <a:t>, who was mainly in charge of the back end, the application will only have a 10 second delay when information is being updated. </a:t>
            </a:r>
            <a:br>
              <a:rPr lang="en-US" sz="3000" dirty="0" smtClean="0"/>
            </a:br>
            <a:r>
              <a:rPr lang="en-US" sz="3000" dirty="0" smtClean="0"/>
              <a:t/>
            </a:r>
            <a:br>
              <a:rPr lang="en-US" sz="3000" dirty="0" smtClean="0"/>
            </a:br>
            <a:r>
              <a:rPr lang="en-US" sz="3000" dirty="0" smtClean="0"/>
              <a:t>The application is compatible with both web and mobile devices.</a:t>
            </a:r>
            <a:endParaRPr lang="en-US" sz="3000" dirty="0"/>
          </a:p>
        </p:txBody>
      </p:sp>
      <p:sp>
        <p:nvSpPr>
          <p:cNvPr id="18" name="TextBox 17"/>
          <p:cNvSpPr txBox="1"/>
          <p:nvPr/>
        </p:nvSpPr>
        <p:spPr>
          <a:xfrm>
            <a:off x="22326600" y="24255948"/>
            <a:ext cx="9372600" cy="3785652"/>
          </a:xfrm>
          <a:prstGeom prst="rect">
            <a:avLst/>
          </a:prstGeom>
          <a:noFill/>
        </p:spPr>
        <p:txBody>
          <a:bodyPr wrap="square" rtlCol="0">
            <a:spAutoFit/>
          </a:bodyPr>
          <a:lstStyle/>
          <a:p>
            <a:pPr algn="just"/>
            <a:r>
              <a:rPr lang="en-US" sz="3000" dirty="0" smtClean="0"/>
              <a:t>Testing for this project was divided into two sections: system testing and integration testing. Above is an example of a system test case.</a:t>
            </a:r>
            <a:br>
              <a:rPr lang="en-US" sz="3000" dirty="0" smtClean="0"/>
            </a:br>
            <a:endParaRPr lang="en-US" sz="3000" dirty="0"/>
          </a:p>
          <a:p>
            <a:pPr algn="just"/>
            <a:r>
              <a:rPr lang="en-US" sz="3000" b="1" dirty="0" smtClean="0"/>
              <a:t>System Testing </a:t>
            </a:r>
            <a:r>
              <a:rPr lang="en-US" sz="3000" dirty="0" smtClean="0"/>
              <a:t>– Dealt with the overall interaction of the user with the system, which was done manually. For each requirement, 3 test cases were completed, two sunny day and one rainy day</a:t>
            </a:r>
          </a:p>
        </p:txBody>
      </p:sp>
      <p:graphicFrame>
        <p:nvGraphicFramePr>
          <p:cNvPr id="24" name="Object 23"/>
          <p:cNvGraphicFramePr>
            <a:graphicFrameLocks noChangeAspect="1"/>
          </p:cNvGraphicFramePr>
          <p:nvPr>
            <p:extLst>
              <p:ext uri="{D42A27DB-BD31-4B8C-83A1-F6EECF244321}">
                <p14:modId xmlns:p14="http://schemas.microsoft.com/office/powerpoint/2010/main" val="515124955"/>
              </p:ext>
            </p:extLst>
          </p:nvPr>
        </p:nvGraphicFramePr>
        <p:xfrm>
          <a:off x="22338632" y="19735800"/>
          <a:ext cx="8903368" cy="3810000"/>
        </p:xfrm>
        <a:graphic>
          <a:graphicData uri="http://schemas.openxmlformats.org/presentationml/2006/ole">
            <mc:AlternateContent xmlns:mc="http://schemas.openxmlformats.org/markup-compatibility/2006">
              <mc:Choice xmlns:v="urn:schemas-microsoft-com:vml" Requires="v">
                <p:oleObj spid="_x0000_s1095" name="Document" r:id="rId9" imgW="5638800" imgH="2413000" progId="Word.Document.12">
                  <p:embed/>
                </p:oleObj>
              </mc:Choice>
              <mc:Fallback>
                <p:oleObj name="Document" r:id="rId9" imgW="5638800" imgH="2413000" progId="Word.Document.12">
                  <p:embed/>
                  <p:pic>
                    <p:nvPicPr>
                      <p:cNvPr id="0" name=""/>
                      <p:cNvPicPr/>
                      <p:nvPr/>
                    </p:nvPicPr>
                    <p:blipFill>
                      <a:blip r:embed="rId10"/>
                      <a:stretch>
                        <a:fillRect/>
                      </a:stretch>
                    </p:blipFill>
                    <p:spPr>
                      <a:xfrm>
                        <a:off x="22338632" y="19735800"/>
                        <a:ext cx="8903368" cy="3810000"/>
                      </a:xfrm>
                      <a:prstGeom prst="rect">
                        <a:avLst/>
                      </a:prstGeom>
                    </p:spPr>
                  </p:pic>
                </p:oleObj>
              </mc:Fallback>
            </mc:AlternateContent>
          </a:graphicData>
        </a:graphic>
      </p:graphicFrame>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822400" y="31772845"/>
            <a:ext cx="5006209" cy="5609461"/>
          </a:xfrm>
          <a:prstGeom prst="rect">
            <a:avLst/>
          </a:prstGeom>
        </p:spPr>
      </p:pic>
      <p:pic>
        <p:nvPicPr>
          <p:cNvPr id="27" name="Picture 26" descr="Screen Shot 2014-12-03 at 9.38.48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564600" y="31751826"/>
            <a:ext cx="4994044" cy="5613400"/>
          </a:xfrm>
          <a:prstGeom prst="rect">
            <a:avLst/>
          </a:prstGeom>
        </p:spPr>
      </p:pic>
      <p:pic>
        <p:nvPicPr>
          <p:cNvPr id="29" name="Picture 28" descr="EstimatedTim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52600" y="19758464"/>
            <a:ext cx="9144000" cy="8600064"/>
          </a:xfrm>
          <a:prstGeom prst="rect">
            <a:avLst/>
          </a:prstGeom>
        </p:spPr>
      </p:pic>
      <p:sp>
        <p:nvSpPr>
          <p:cNvPr id="30" name="Rectangle 29"/>
          <p:cNvSpPr/>
          <p:nvPr/>
        </p:nvSpPr>
        <p:spPr bwMode="auto">
          <a:xfrm>
            <a:off x="1371600" y="6858000"/>
            <a:ext cx="30251400" cy="11353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smtClean="0">
              <a:ln>
                <a:noFill/>
              </a:ln>
              <a:solidFill>
                <a:schemeClr val="tx1"/>
              </a:solidFill>
              <a:effectLst/>
              <a:latin typeface="Arial" charset="0"/>
            </a:endParaRPr>
          </a:p>
        </p:txBody>
      </p:sp>
      <p:sp>
        <p:nvSpPr>
          <p:cNvPr id="12" name="TextBox 11"/>
          <p:cNvSpPr txBox="1">
            <a:spLocks/>
          </p:cNvSpPr>
          <p:nvPr/>
        </p:nvSpPr>
        <p:spPr>
          <a:xfrm>
            <a:off x="2895600" y="7604165"/>
            <a:ext cx="8077200" cy="8402300"/>
          </a:xfrm>
          <a:prstGeom prst="rect">
            <a:avLst/>
          </a:prstGeom>
          <a:noFill/>
        </p:spPr>
        <p:txBody>
          <a:bodyPr wrap="square" rtlCol="0">
            <a:spAutoFit/>
          </a:bodyPr>
          <a:lstStyle/>
          <a:p>
            <a:pPr algn="just"/>
            <a:r>
              <a:rPr lang="en-US" sz="3000" dirty="0" smtClean="0"/>
              <a:t>The Pinecrest People Mover goes beyond the limits of a regular school bus. </a:t>
            </a:r>
          </a:p>
          <a:p>
            <a:pPr algn="just"/>
            <a:endParaRPr lang="en-US" sz="3000" dirty="0" smtClean="0"/>
          </a:p>
          <a:p>
            <a:pPr marL="457200" indent="-457200" algn="just">
              <a:buFont typeface="Arial"/>
              <a:buChar char="•"/>
            </a:pPr>
            <a:r>
              <a:rPr lang="en-US" sz="3000" dirty="0" smtClean="0"/>
              <a:t>Trolley gives students in the Village of Pinecrest an opportunity arrive to their local middle and high school from a location close to home.</a:t>
            </a:r>
          </a:p>
          <a:p>
            <a:pPr marL="457200" indent="-457200" algn="just">
              <a:buFont typeface="Arial"/>
              <a:buChar char="•"/>
            </a:pPr>
            <a:r>
              <a:rPr lang="en-US" sz="3000" dirty="0" smtClean="0"/>
              <a:t>Currently, </a:t>
            </a:r>
            <a:r>
              <a:rPr lang="en-US" sz="3000" dirty="0" smtClean="0"/>
              <a:t>there is no system that will keep track of these </a:t>
            </a:r>
            <a:r>
              <a:rPr lang="en-US" sz="3000" dirty="0" smtClean="0"/>
              <a:t>buses.</a:t>
            </a:r>
            <a:endParaRPr lang="en-US" sz="3000" dirty="0"/>
          </a:p>
          <a:p>
            <a:pPr marL="457200" indent="-457200" algn="just">
              <a:buFont typeface="Arial"/>
              <a:buChar char="•"/>
            </a:pPr>
            <a:r>
              <a:rPr lang="en-US" sz="3000" dirty="0" smtClean="0"/>
              <a:t>Parents and students do not know how far a trolley is from their stop nor have the knowledge of the closest stop to their location.</a:t>
            </a:r>
            <a:br>
              <a:rPr lang="en-US" sz="3000" dirty="0" smtClean="0"/>
            </a:br>
            <a:endParaRPr lang="en-US" sz="3000" dirty="0" smtClean="0"/>
          </a:p>
          <a:p>
            <a:pPr algn="just"/>
            <a:r>
              <a:rPr lang="en-US" sz="3000" b="1" i="1" dirty="0" smtClean="0"/>
              <a:t>The problem I had to tackle was to show the estimated arrival time of the bus for a particular </a:t>
            </a:r>
            <a:r>
              <a:rPr lang="en-US" sz="3000" b="1" i="1" dirty="0" smtClean="0">
                <a:latin typeface="Calibri"/>
                <a:cs typeface="Calibri"/>
              </a:rPr>
              <a:t>stop</a:t>
            </a:r>
            <a:r>
              <a:rPr lang="en-US" sz="3000" b="1" i="1" dirty="0" smtClean="0"/>
              <a:t>, the location of the stop, and display the routes.</a:t>
            </a:r>
            <a:endParaRPr lang="en-US" sz="3000" b="1" i="1" dirty="0"/>
          </a:p>
        </p:txBody>
      </p:sp>
      <p:sp>
        <p:nvSpPr>
          <p:cNvPr id="6" name="TextBox 5"/>
          <p:cNvSpPr txBox="1"/>
          <p:nvPr/>
        </p:nvSpPr>
        <p:spPr>
          <a:xfrm>
            <a:off x="13030200" y="7696200"/>
            <a:ext cx="7239000" cy="3785652"/>
          </a:xfrm>
          <a:prstGeom prst="rect">
            <a:avLst/>
          </a:prstGeom>
          <a:noFill/>
        </p:spPr>
        <p:txBody>
          <a:bodyPr wrap="square" rtlCol="0">
            <a:spAutoFit/>
          </a:bodyPr>
          <a:lstStyle/>
          <a:p>
            <a:pPr algn="just"/>
            <a:r>
              <a:rPr lang="en-US" sz="3000" dirty="0" smtClean="0"/>
              <a:t>Currently, there are several trolley or bus trackers in Miami. However, there are no applications that focus only on the Village of Pinecrest. </a:t>
            </a:r>
            <a:br>
              <a:rPr lang="en-US" sz="3000" dirty="0" smtClean="0"/>
            </a:br>
            <a:r>
              <a:rPr lang="en-US" sz="3000" dirty="0" smtClean="0"/>
              <a:t/>
            </a:r>
            <a:br>
              <a:rPr lang="en-US" sz="3000" dirty="0" smtClean="0"/>
            </a:br>
            <a:r>
              <a:rPr lang="en-US" sz="3000" b="1" dirty="0" smtClean="0"/>
              <a:t>This application was made from scratch with the residents of Pinecrest in mind.</a:t>
            </a:r>
            <a:endParaRPr lang="en-US" sz="3000" b="1" dirty="0"/>
          </a:p>
        </p:txBody>
      </p:sp>
      <p:sp>
        <p:nvSpPr>
          <p:cNvPr id="7" name="TextBox 6"/>
          <p:cNvSpPr txBox="1"/>
          <p:nvPr/>
        </p:nvSpPr>
        <p:spPr>
          <a:xfrm>
            <a:off x="23012400" y="7792283"/>
            <a:ext cx="7543800" cy="4708981"/>
          </a:xfrm>
          <a:prstGeom prst="rect">
            <a:avLst/>
          </a:prstGeom>
          <a:noFill/>
        </p:spPr>
        <p:txBody>
          <a:bodyPr wrap="square" rtlCol="0">
            <a:spAutoFit/>
          </a:bodyPr>
          <a:lstStyle/>
          <a:p>
            <a:pPr algn="ctr"/>
            <a:r>
              <a:rPr lang="en-US" sz="3000" dirty="0" smtClean="0"/>
              <a:t>Requirements per request of the client that I developed:</a:t>
            </a:r>
          </a:p>
          <a:p>
            <a:pPr algn="ctr"/>
            <a:endParaRPr lang="en-US" sz="3000" dirty="0" smtClean="0"/>
          </a:p>
          <a:p>
            <a:pPr marL="457200" indent="-457200">
              <a:buFont typeface="Courier New"/>
              <a:buChar char="o"/>
            </a:pPr>
            <a:r>
              <a:rPr lang="en-US" sz="3000" dirty="0" smtClean="0"/>
              <a:t>Display stops on map</a:t>
            </a:r>
          </a:p>
          <a:p>
            <a:pPr marL="457200" indent="-457200">
              <a:buFont typeface="Courier New"/>
              <a:buChar char="o"/>
            </a:pPr>
            <a:r>
              <a:rPr lang="en-US" sz="3000" dirty="0" smtClean="0"/>
              <a:t>Display routes on map using Waypoints</a:t>
            </a:r>
          </a:p>
          <a:p>
            <a:pPr marL="457200" indent="-457200">
              <a:buFont typeface="Courier New"/>
              <a:buChar char="o"/>
            </a:pPr>
            <a:r>
              <a:rPr lang="en-US" sz="3000" dirty="0" smtClean="0"/>
              <a:t>Display routes in list view</a:t>
            </a:r>
          </a:p>
          <a:p>
            <a:pPr marL="457200" indent="-457200">
              <a:buFont typeface="Courier New"/>
              <a:buChar char="o"/>
            </a:pPr>
            <a:r>
              <a:rPr lang="en-US" sz="3000" dirty="0" smtClean="0"/>
              <a:t>Find nearest stop for current location</a:t>
            </a:r>
            <a:endParaRPr lang="en-US" sz="3000" dirty="0"/>
          </a:p>
          <a:p>
            <a:pPr marL="457200" indent="-457200">
              <a:buFont typeface="Courier New"/>
              <a:buChar char="o"/>
            </a:pPr>
            <a:r>
              <a:rPr lang="en-US" sz="3000" dirty="0"/>
              <a:t>Estimated Time for Given Stop</a:t>
            </a:r>
          </a:p>
          <a:p>
            <a:pPr marL="457200" indent="-457200">
              <a:buFont typeface="Courier New"/>
              <a:buChar char="o"/>
            </a:pPr>
            <a:r>
              <a:rPr lang="en-US" sz="3000" dirty="0"/>
              <a:t>Estimated Time for Favorite Stop</a:t>
            </a:r>
          </a:p>
          <a:p>
            <a:endParaRPr lang="en-US" sz="3000" dirty="0" smtClean="0"/>
          </a:p>
        </p:txBody>
      </p:sp>
      <p:sp>
        <p:nvSpPr>
          <p:cNvPr id="36" name="Text Box 19"/>
          <p:cNvSpPr txBox="1">
            <a:spLocks noChangeArrowheads="1"/>
          </p:cNvSpPr>
          <p:nvPr/>
        </p:nvSpPr>
        <p:spPr bwMode="auto">
          <a:xfrm>
            <a:off x="13639800" y="120396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System Design</a:t>
            </a:r>
          </a:p>
        </p:txBody>
      </p:sp>
      <p:pic>
        <p:nvPicPr>
          <p:cNvPr id="46" name="Picture 45"/>
          <p:cNvPicPr/>
          <p:nvPr/>
        </p:nvPicPr>
        <p:blipFill>
          <a:blip r:embed="rId14">
            <a:extLst>
              <a:ext uri="{28A0092B-C50C-407E-A947-70E740481C1C}">
                <a14:useLocalDpi xmlns:a14="http://schemas.microsoft.com/office/drawing/2010/main" val="0"/>
              </a:ext>
            </a:extLst>
          </a:blip>
          <a:stretch>
            <a:fillRect/>
          </a:stretch>
        </p:blipFill>
        <p:spPr>
          <a:xfrm>
            <a:off x="12877800" y="13106400"/>
            <a:ext cx="7010400" cy="4191000"/>
          </a:xfrm>
          <a:prstGeom prst="rect">
            <a:avLst/>
          </a:prstGeom>
        </p:spPr>
      </p:pic>
      <p:sp>
        <p:nvSpPr>
          <p:cNvPr id="31" name="Rectangle 30"/>
          <p:cNvSpPr/>
          <p:nvPr/>
        </p:nvSpPr>
        <p:spPr bwMode="auto">
          <a:xfrm rot="5400000">
            <a:off x="7429500" y="23126700"/>
            <a:ext cx="18592800" cy="9220200"/>
          </a:xfrm>
          <a:prstGeom prst="rect">
            <a:avLst/>
          </a:prstGeom>
          <a:solidFill>
            <a:srgbClr val="1A390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5011400" y="34213800"/>
            <a:ext cx="3352800" cy="1631216"/>
          </a:xfrm>
          <a:prstGeom prst="rect">
            <a:avLst/>
          </a:prstGeom>
          <a:noFill/>
        </p:spPr>
        <p:txBody>
          <a:bodyPr wrap="square" rtlCol="0">
            <a:spAutoFit/>
          </a:bodyPr>
          <a:lstStyle/>
          <a:p>
            <a:pPr algn="just"/>
            <a:r>
              <a:rPr lang="en-US" sz="2500" dirty="0" smtClean="0">
                <a:solidFill>
                  <a:srgbClr val="B6A674"/>
                </a:solidFill>
              </a:rPr>
              <a:t>Code in the backend was done in the </a:t>
            </a:r>
          </a:p>
          <a:p>
            <a:r>
              <a:rPr lang="en-US" sz="2500" dirty="0" smtClean="0">
                <a:solidFill>
                  <a:srgbClr val="B6A674"/>
                </a:solidFill>
              </a:rPr>
              <a:t>Spring Tool Suite: </a:t>
            </a:r>
          </a:p>
          <a:p>
            <a:r>
              <a:rPr lang="en-US" sz="2500" dirty="0" smtClean="0">
                <a:solidFill>
                  <a:srgbClr val="B6A674"/>
                </a:solidFill>
              </a:rPr>
              <a:t>Estimated Time</a:t>
            </a:r>
            <a:endParaRPr lang="en-US" sz="2500" dirty="0">
              <a:solidFill>
                <a:srgbClr val="B6A674"/>
              </a:solidFill>
            </a:endParaRPr>
          </a:p>
        </p:txBody>
      </p:sp>
      <p:sp>
        <p:nvSpPr>
          <p:cNvPr id="22" name="TextBox 21"/>
          <p:cNvSpPr txBox="1"/>
          <p:nvPr/>
        </p:nvSpPr>
        <p:spPr>
          <a:xfrm>
            <a:off x="15163800" y="25450800"/>
            <a:ext cx="3048000" cy="2015936"/>
          </a:xfrm>
          <a:prstGeom prst="rect">
            <a:avLst/>
          </a:prstGeom>
          <a:noFill/>
        </p:spPr>
        <p:txBody>
          <a:bodyPr wrap="square" rtlCol="0">
            <a:spAutoFit/>
          </a:bodyPr>
          <a:lstStyle/>
          <a:p>
            <a:pPr algn="just"/>
            <a:r>
              <a:rPr lang="en-US" sz="2500" dirty="0" smtClean="0">
                <a:solidFill>
                  <a:srgbClr val="B6A674"/>
                </a:solidFill>
              </a:rPr>
              <a:t>Sublime Text 2 was used to develop the </a:t>
            </a:r>
            <a:r>
              <a:rPr lang="en-US" sz="2500" dirty="0">
                <a:solidFill>
                  <a:srgbClr val="B6A674"/>
                </a:solidFill>
              </a:rPr>
              <a:t>S</a:t>
            </a:r>
            <a:r>
              <a:rPr lang="en-US" sz="2500" dirty="0" smtClean="0">
                <a:solidFill>
                  <a:srgbClr val="B6A674"/>
                </a:solidFill>
              </a:rPr>
              <a:t>encha application. Here you can see the Map Controller.</a:t>
            </a:r>
            <a:endParaRPr lang="en-US" sz="2500" dirty="0">
              <a:solidFill>
                <a:srgbClr val="B6A674"/>
              </a:solidFill>
            </a:endParaRPr>
          </a:p>
        </p:txBody>
      </p:sp>
      <p:pic>
        <p:nvPicPr>
          <p:cNvPr id="25" name="Picture 24" descr="Screen Shot 2014-12-03 at 8.28.46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77800" y="19812000"/>
            <a:ext cx="7798279" cy="5486400"/>
          </a:xfrm>
          <a:prstGeom prst="rect">
            <a:avLst/>
          </a:prstGeom>
        </p:spPr>
      </p:pic>
      <p:pic>
        <p:nvPicPr>
          <p:cNvPr id="20" name="Picture 19" descr="Screen Shot 2014-12-03 at 8.32.26 P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6400" y="28346400"/>
            <a:ext cx="7230493" cy="5562600"/>
          </a:xfrm>
          <a:prstGeom prst="rect">
            <a:avLst/>
          </a:prstGeom>
        </p:spPr>
      </p:pic>
      <p:sp>
        <p:nvSpPr>
          <p:cNvPr id="38" name="Text Box 19"/>
          <p:cNvSpPr txBox="1">
            <a:spLocks noChangeArrowheads="1"/>
          </p:cNvSpPr>
          <p:nvPr/>
        </p:nvSpPr>
        <p:spPr bwMode="auto">
          <a:xfrm>
            <a:off x="14097000" y="186690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Implementation</a:t>
            </a:r>
          </a:p>
        </p:txBody>
      </p:sp>
      <p:sp>
        <p:nvSpPr>
          <p:cNvPr id="14336" name="TextBox 14335"/>
          <p:cNvSpPr txBox="1"/>
          <p:nvPr/>
        </p:nvSpPr>
        <p:spPr>
          <a:xfrm>
            <a:off x="21488400" y="37695426"/>
            <a:ext cx="5105400" cy="861774"/>
          </a:xfrm>
          <a:prstGeom prst="rect">
            <a:avLst/>
          </a:prstGeom>
          <a:noFill/>
        </p:spPr>
        <p:txBody>
          <a:bodyPr wrap="square" rtlCol="0">
            <a:spAutoFit/>
          </a:bodyPr>
          <a:lstStyle/>
          <a:p>
            <a:pPr algn="ctr"/>
            <a:r>
              <a:rPr lang="en-US" sz="2500" dirty="0" smtClean="0"/>
              <a:t>View when ‘near me’ button is selected</a:t>
            </a:r>
            <a:endParaRPr lang="en-US" sz="2500" dirty="0"/>
          </a:p>
        </p:txBody>
      </p:sp>
      <p:sp>
        <p:nvSpPr>
          <p:cNvPr id="14337" name="TextBox 14336"/>
          <p:cNvSpPr txBox="1"/>
          <p:nvPr/>
        </p:nvSpPr>
        <p:spPr>
          <a:xfrm>
            <a:off x="26974800" y="37695426"/>
            <a:ext cx="4800600" cy="861774"/>
          </a:xfrm>
          <a:prstGeom prst="rect">
            <a:avLst/>
          </a:prstGeom>
          <a:noFill/>
        </p:spPr>
        <p:txBody>
          <a:bodyPr wrap="square" rtlCol="0">
            <a:spAutoFit/>
          </a:bodyPr>
          <a:lstStyle/>
          <a:p>
            <a:pPr algn="ctr"/>
            <a:r>
              <a:rPr lang="en-US" sz="2500" dirty="0" smtClean="0"/>
              <a:t>Main menu with estimated </a:t>
            </a:r>
            <a:r>
              <a:rPr lang="en-US" sz="2500" dirty="0"/>
              <a:t>t</a:t>
            </a:r>
            <a:r>
              <a:rPr lang="en-US" sz="2500" dirty="0" smtClean="0"/>
              <a:t>ime functionality showing</a:t>
            </a:r>
            <a:endParaRPr lang="en-US" sz="2500" dirty="0"/>
          </a:p>
        </p:txBody>
      </p:sp>
      <p:sp>
        <p:nvSpPr>
          <p:cNvPr id="14338" name="TextBox 14337"/>
          <p:cNvSpPr txBox="1"/>
          <p:nvPr/>
        </p:nvSpPr>
        <p:spPr>
          <a:xfrm>
            <a:off x="20345400" y="14020800"/>
            <a:ext cx="8610600" cy="1631216"/>
          </a:xfrm>
          <a:prstGeom prst="rect">
            <a:avLst/>
          </a:prstGeom>
          <a:noFill/>
        </p:spPr>
        <p:txBody>
          <a:bodyPr wrap="square" rtlCol="0">
            <a:spAutoFit/>
          </a:bodyPr>
          <a:lstStyle/>
          <a:p>
            <a:pPr algn="just"/>
            <a:r>
              <a:rPr lang="en-US" sz="2500" dirty="0" smtClean="0"/>
              <a:t>3-Tier Architecture</a:t>
            </a:r>
          </a:p>
          <a:p>
            <a:pPr marL="457200" indent="-457200" algn="just">
              <a:buFont typeface="Arial"/>
              <a:buChar char="•"/>
            </a:pPr>
            <a:r>
              <a:rPr lang="en-US" sz="2500" dirty="0" smtClean="0"/>
              <a:t>Presentation Layer – Sencha Application </a:t>
            </a:r>
          </a:p>
          <a:p>
            <a:pPr marL="457200" indent="-457200" algn="just">
              <a:buFont typeface="Arial"/>
              <a:buChar char="•"/>
            </a:pPr>
            <a:r>
              <a:rPr lang="en-US" sz="2500" dirty="0" smtClean="0"/>
              <a:t>Business Layer – Spring/Tomcat Server</a:t>
            </a:r>
          </a:p>
          <a:p>
            <a:pPr marL="457200" indent="-457200" algn="just">
              <a:buFont typeface="Arial"/>
              <a:buChar char="•"/>
            </a:pPr>
            <a:r>
              <a:rPr lang="en-US" sz="2500" dirty="0" smtClean="0"/>
              <a:t>Data Layer – MySQL Database</a:t>
            </a:r>
            <a:endParaRPr lang="en-US" sz="2500" dirty="0"/>
          </a:p>
        </p:txBody>
      </p:sp>
      <p:sp>
        <p:nvSpPr>
          <p:cNvPr id="14342" name="TextBox 14341"/>
          <p:cNvSpPr txBox="1"/>
          <p:nvPr/>
        </p:nvSpPr>
        <p:spPr>
          <a:xfrm>
            <a:off x="1981200" y="28422600"/>
            <a:ext cx="8686800" cy="861774"/>
          </a:xfrm>
          <a:prstGeom prst="rect">
            <a:avLst/>
          </a:prstGeom>
          <a:noFill/>
        </p:spPr>
        <p:txBody>
          <a:bodyPr wrap="square" rtlCol="0">
            <a:spAutoFit/>
          </a:bodyPr>
          <a:lstStyle/>
          <a:p>
            <a:pPr algn="ctr"/>
            <a:r>
              <a:rPr lang="en-US" sz="2500" dirty="0" smtClean="0"/>
              <a:t>Above are the classes I implemented for the Estimated Time Functionality</a:t>
            </a:r>
            <a:endParaRPr lang="en-US" sz="2500" dirty="0"/>
          </a:p>
        </p:txBody>
      </p:sp>
      <p:graphicFrame>
        <p:nvGraphicFramePr>
          <p:cNvPr id="47" name="Object 46"/>
          <p:cNvGraphicFramePr>
            <a:graphicFrameLocks noChangeAspect="1"/>
          </p:cNvGraphicFramePr>
          <p:nvPr>
            <p:extLst>
              <p:ext uri="{D42A27DB-BD31-4B8C-83A1-F6EECF244321}">
                <p14:modId xmlns:p14="http://schemas.microsoft.com/office/powerpoint/2010/main" val="2456048842"/>
              </p:ext>
            </p:extLst>
          </p:nvPr>
        </p:nvGraphicFramePr>
        <p:xfrm>
          <a:off x="1371600" y="73420"/>
          <a:ext cx="6985442" cy="2362200"/>
        </p:xfrm>
        <a:graphic>
          <a:graphicData uri="http://schemas.openxmlformats.org/presentationml/2006/ole">
            <mc:AlternateContent xmlns:mc="http://schemas.openxmlformats.org/markup-compatibility/2006">
              <mc:Choice xmlns:v="urn:schemas-microsoft-com:vml" Requires="v">
                <p:oleObj spid="_x0000_s1096" name="Image" r:id="rId17" imgW="4055760" imgH="1371240" progId="Photoshop.Image.15">
                  <p:embed/>
                </p:oleObj>
              </mc:Choice>
              <mc:Fallback>
                <p:oleObj name="Image" r:id="rId17" imgW="4055760" imgH="1371240" progId="Photoshop.Image.15">
                  <p:embed/>
                  <p:pic>
                    <p:nvPicPr>
                      <p:cNvPr id="0" name=""/>
                      <p:cNvPicPr/>
                      <p:nvPr/>
                    </p:nvPicPr>
                    <p:blipFill>
                      <a:blip r:embed="rId18"/>
                      <a:stretch>
                        <a:fillRect/>
                      </a:stretch>
                    </p:blipFill>
                    <p:spPr>
                      <a:xfrm>
                        <a:off x="1371600" y="73420"/>
                        <a:ext cx="6985442" cy="2362200"/>
                      </a:xfrm>
                      <a:prstGeom prst="rect">
                        <a:avLst/>
                      </a:prstGeom>
                    </p:spPr>
                  </p:pic>
                </p:oleObj>
              </mc:Fallback>
            </mc:AlternateContent>
          </a:graphicData>
        </a:graphic>
      </p:graphicFrame>
      <p:pic>
        <p:nvPicPr>
          <p:cNvPr id="48" name="Picture 47" descr="ShowIma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0" y="-2780"/>
            <a:ext cx="2511112" cy="2486000"/>
          </a:xfrm>
          <a:prstGeom prst="rect">
            <a:avLst/>
          </a:prstGeom>
        </p:spPr>
      </p:pic>
      <p:pic>
        <p:nvPicPr>
          <p:cNvPr id="10" name="Picture 9" descr="sencha-touch-logo-tizen-experts.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5800" y="2286000"/>
            <a:ext cx="5080000" cy="2120900"/>
          </a:xfrm>
          <a:prstGeom prst="rect">
            <a:avLst/>
          </a:prstGeom>
        </p:spPr>
      </p:pic>
      <p:pic>
        <p:nvPicPr>
          <p:cNvPr id="4" name="Picture 3" descr="Javascript_logo_unofficial-300x300.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24600" y="2438400"/>
            <a:ext cx="2895600" cy="2895600"/>
          </a:xfrm>
          <a:prstGeom prst="rect">
            <a:avLst/>
          </a:prstGeom>
        </p:spPr>
      </p:pic>
      <p:sp>
        <p:nvSpPr>
          <p:cNvPr id="215" name="Text Box 19"/>
          <p:cNvSpPr txBox="1">
            <a:spLocks noChangeArrowheads="1"/>
          </p:cNvSpPr>
          <p:nvPr/>
        </p:nvSpPr>
        <p:spPr bwMode="auto">
          <a:xfrm>
            <a:off x="4114800" y="6553200"/>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Problem</a:t>
            </a:r>
          </a:p>
        </p:txBody>
      </p:sp>
      <p:sp>
        <p:nvSpPr>
          <p:cNvPr id="34" name="Text Box 19"/>
          <p:cNvSpPr txBox="1">
            <a:spLocks noChangeArrowheads="1"/>
          </p:cNvSpPr>
          <p:nvPr/>
        </p:nvSpPr>
        <p:spPr bwMode="auto">
          <a:xfrm>
            <a:off x="13639800" y="6553200"/>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Current System</a:t>
            </a:r>
          </a:p>
        </p:txBody>
      </p:sp>
      <p:sp>
        <p:nvSpPr>
          <p:cNvPr id="35" name="Text Box 19"/>
          <p:cNvSpPr txBox="1">
            <a:spLocks noChangeArrowheads="1"/>
          </p:cNvSpPr>
          <p:nvPr/>
        </p:nvSpPr>
        <p:spPr bwMode="auto">
          <a:xfrm>
            <a:off x="23850600" y="6507163"/>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Requirements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12340</TotalTime>
  <Words>388</Words>
  <Application>Microsoft Macintosh PowerPoint</Application>
  <PresentationFormat>Custom</PresentationFormat>
  <Paragraphs>47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Diseño predeterminado</vt:lpstr>
      <vt:lpstr>Document</vt:lpstr>
      <vt:lpstr>Image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Ricardo Martinez</cp:lastModifiedBy>
  <cp:revision>75</cp:revision>
  <dcterms:created xsi:type="dcterms:W3CDTF">2012-11-19T15:27:41Z</dcterms:created>
  <dcterms:modified xsi:type="dcterms:W3CDTF">2014-12-05T02:29:04Z</dcterms:modified>
</cp:coreProperties>
</file>