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1pPr>
            <a:lvl2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2pPr>
            <a:lvl3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3pPr>
            <a:lvl4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4pPr>
            <a:lvl5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3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4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.jpeg"/><Relationship Id="rId11" Type="http://schemas.openxmlformats.org/officeDocument/2006/relationships/image" Target="../media/image12.png"/><Relationship Id="rId12" Type="http://schemas.openxmlformats.org/officeDocument/2006/relationships/image" Target="../media/image3.jpe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raph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</a:t>
            </a:r>
          </a:p>
        </p:txBody>
      </p:sp>
      <p:sp>
        <p:nvSpPr>
          <p:cNvPr id="167" name="Hablemos sob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</a:t>
            </a:r>
          </a:p>
        </p:txBody>
      </p:sp>
      <p:pic>
        <p:nvPicPr>
          <p:cNvPr id="168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9806" y="49922"/>
            <a:ext cx="4754433" cy="475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235" name="¿Cuál es el problema de REST?"/>
          <p:cNvSpPr txBox="1"/>
          <p:nvPr>
            <p:ph type="title"/>
          </p:nvPr>
        </p:nvSpPr>
        <p:spPr>
          <a:xfrm>
            <a:off x="406400" y="1536700"/>
            <a:ext cx="9466412" cy="1904256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¿Cuál es el problema de REST?</a:t>
            </a:r>
          </a:p>
        </p:txBody>
      </p:sp>
      <p:sp>
        <p:nvSpPr>
          <p:cNvPr id="236" name="REST se pensó para otros tiempos…"/>
          <p:cNvSpPr txBox="1"/>
          <p:nvPr>
            <p:ph type="body" sz="half" idx="1"/>
          </p:nvPr>
        </p:nvSpPr>
        <p:spPr>
          <a:xfrm>
            <a:off x="357796" y="3195101"/>
            <a:ext cx="6221783" cy="51146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REST se pensó para otros tiempos</a:t>
            </a:r>
          </a:p>
          <a:p>
            <a:pPr>
              <a:buClr>
                <a:srgbClr val="E546AB"/>
              </a:buClr>
            </a:pPr>
            <a:r>
              <a:t>Las APIs son muy heterogéneas, y es complicado encontrar a alguien que use REST correctamente</a:t>
            </a:r>
          </a:p>
          <a:p>
            <a:pPr>
              <a:buClr>
                <a:srgbClr val="E546AB"/>
              </a:buClr>
            </a:pPr>
            <a:r>
              <a:t>Con el tiempo, los endpoints van aumentando</a:t>
            </a:r>
          </a:p>
          <a:p>
            <a:pPr>
              <a:buClr>
                <a:srgbClr val="E546AB"/>
              </a:buClr>
            </a:pPr>
            <a:r>
              <a:t>Los payloads comienzan a crecer con el tiempo</a:t>
            </a:r>
          </a:p>
        </p:txBody>
      </p:sp>
      <p:pic>
        <p:nvPicPr>
          <p:cNvPr id="23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16.-hilarious-comics-about-web-development.jpg" descr="16.-hilarious-comics-about-web-developmen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3293" y="2749931"/>
            <a:ext cx="4243815" cy="6004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u.png" descr="i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9445" y="2749931"/>
            <a:ext cx="4731509" cy="600499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En el lado del cliente, tiende a orillarnos a hacer peticiones en exceso…"/>
          <p:cNvSpPr txBox="1"/>
          <p:nvPr/>
        </p:nvSpPr>
        <p:spPr>
          <a:xfrm>
            <a:off x="631143" y="3466430"/>
            <a:ext cx="5849714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En el lado del cliente, tiende a orillarnos a hacer peticiones en exceso</a:t>
            </a:r>
          </a:p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Del lado del servidor nos orilla a crear endpoints personalizados</a:t>
            </a:r>
          </a:p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Devuelve datos que quizás no necesitamos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600" fill="hold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  <p:bldP build="whole" bldLvl="1" animBg="1" rev="0" advAuto="0" spid="238" grpId="2"/>
      <p:bldP build="whole" bldLvl="1" animBg="1" rev="0" advAuto="0" spid="239" grpId="3"/>
      <p:bldP build="whole" bldLvl="1" animBg="1" rev="0" advAuto="0" spid="236" grpId="4"/>
      <p:bldP build="whole" bldLvl="1" animBg="1" rev="0" advAuto="0" spid="240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l final, Tenemos esta problemática"/>
          <p:cNvSpPr txBox="1"/>
          <p:nvPr>
            <p:ph type="title"/>
          </p:nvPr>
        </p:nvSpPr>
        <p:spPr>
          <a:xfrm>
            <a:off x="406400" y="952500"/>
            <a:ext cx="12192000" cy="976065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Al final, Tenemos esta problemática</a:t>
            </a:r>
          </a:p>
        </p:txBody>
      </p:sp>
      <p:pic>
        <p:nvPicPr>
          <p:cNvPr id="24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giphy.gif" descr="giphy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780" y="5641421"/>
            <a:ext cx="4439900" cy="367831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Dificultad para cumplir con el estándar…"/>
          <p:cNvSpPr txBox="1"/>
          <p:nvPr/>
        </p:nvSpPr>
        <p:spPr>
          <a:xfrm>
            <a:off x="491998" y="2311793"/>
            <a:ext cx="688436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Dificultad para cumplir con el estándar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Endpoints muy específicos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Muchos requests del lado del cliente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Demasiada o escasa información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¿Y ahora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¿Y ahora qué?</a:t>
            </a:r>
          </a:p>
        </p:txBody>
      </p:sp>
      <p:pic>
        <p:nvPicPr>
          <p:cNvPr id="248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25479"/>
            <a:extLst/>
          </a:blip>
          <a:stretch>
            <a:fillRect/>
          </a:stretch>
        </p:blipFill>
        <p:spPr>
          <a:xfrm>
            <a:off x="3002075" y="1376475"/>
            <a:ext cx="7000650" cy="7000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after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" dur="indefinite" fill="hold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51" name="¿Qué es Graphq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¿Qué es Graphql?</a:t>
            </a:r>
          </a:p>
        </p:txBody>
      </p:sp>
      <p:sp>
        <p:nvSpPr>
          <p:cNvPr id="252" name="Creado por Facebook…"/>
          <p:cNvSpPr txBox="1"/>
          <p:nvPr>
            <p:ph type="body" sz="half" idx="1"/>
          </p:nvPr>
        </p:nvSpPr>
        <p:spPr>
          <a:xfrm>
            <a:off x="406400" y="2882900"/>
            <a:ext cx="6299200" cy="4267200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Creado por Facebook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Open source desde 2015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Permite al cliente pedir exactamente lo que necesita y nada más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Fuertemente tipado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¡UN SOLO ENDPOINT!</a:t>
            </a:r>
          </a:p>
        </p:txBody>
      </p:sp>
      <p:pic>
        <p:nvPicPr>
          <p:cNvPr id="25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256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*wLrhY74ZTD6_oD7H0eaeRg.gif" descr="1*wLrhY74ZTD6_oD7H0eaeR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74" y="1968503"/>
            <a:ext cx="12419452" cy="693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60" name="Implementaciones graphql"/>
          <p:cNvSpPr txBox="1"/>
          <p:nvPr>
            <p:ph type="title"/>
          </p:nvPr>
        </p:nvSpPr>
        <p:spPr>
          <a:xfrm>
            <a:off x="406400" y="1536700"/>
            <a:ext cx="8218984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Implementaciones graphql</a:t>
            </a:r>
          </a:p>
        </p:txBody>
      </p:sp>
      <p:pic>
        <p:nvPicPr>
          <p:cNvPr id="26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Frontend"/>
          <p:cNvSpPr txBox="1"/>
          <p:nvPr/>
        </p:nvSpPr>
        <p:spPr>
          <a:xfrm>
            <a:off x="403097" y="2579687"/>
            <a:ext cx="341370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263" name="Relay…"/>
          <p:cNvSpPr txBox="1"/>
          <p:nvPr/>
        </p:nvSpPr>
        <p:spPr>
          <a:xfrm>
            <a:off x="331981" y="3492500"/>
            <a:ext cx="6448039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Relay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Apollo (Apollo iOS, Apollo Android)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GQL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Lokka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66" name="Implementaciones graphql"/>
          <p:cNvSpPr txBox="1"/>
          <p:nvPr>
            <p:ph type="title"/>
          </p:nvPr>
        </p:nvSpPr>
        <p:spPr>
          <a:xfrm>
            <a:off x="406400" y="1536700"/>
            <a:ext cx="8218984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Implementaciones graphql</a:t>
            </a:r>
          </a:p>
        </p:txBody>
      </p:sp>
      <p:pic>
        <p:nvPicPr>
          <p:cNvPr id="26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BAcKEND"/>
          <p:cNvSpPr txBox="1"/>
          <p:nvPr/>
        </p:nvSpPr>
        <p:spPr>
          <a:xfrm>
            <a:off x="403097" y="2579687"/>
            <a:ext cx="303430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269" name="GraphQL.js…"/>
          <p:cNvSpPr txBox="1"/>
          <p:nvPr/>
        </p:nvSpPr>
        <p:spPr>
          <a:xfrm>
            <a:off x="307989" y="3670300"/>
            <a:ext cx="3224525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GraphQL.js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express-graphql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apollo-server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Graphene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¡Aprendamos GraphQ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¡Aprendamos GraphQL!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74" name="Schema"/>
          <p:cNvSpPr txBox="1"/>
          <p:nvPr>
            <p:ph type="title"/>
          </p:nvPr>
        </p:nvSpPr>
        <p:spPr>
          <a:xfrm>
            <a:off x="393700" y="3733800"/>
            <a:ext cx="8711407" cy="1323777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0"/>
              </a:spcBef>
              <a:defRPr sz="9520"/>
            </a:lvl1pPr>
          </a:lstStyle>
          <a:p>
            <a:pPr/>
            <a:r>
              <a:t>Schema</a:t>
            </a:r>
          </a:p>
        </p:txBody>
      </p:sp>
      <p:pic>
        <p:nvPicPr>
          <p:cNvPr id="275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onjunto de types"/>
          <p:cNvSpPr txBox="1"/>
          <p:nvPr/>
        </p:nvSpPr>
        <p:spPr>
          <a:xfrm>
            <a:off x="428498" y="4705350"/>
            <a:ext cx="637222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Conjunto de types</a:t>
            </a:r>
          </a:p>
        </p:txBody>
      </p:sp>
      <p:sp>
        <p:nvSpPr>
          <p:cNvPr id="277" name="Define qué puede pedir el cliente"/>
          <p:cNvSpPr txBox="1"/>
          <p:nvPr/>
        </p:nvSpPr>
        <p:spPr>
          <a:xfrm>
            <a:off x="404592" y="4664710"/>
            <a:ext cx="6013637" cy="154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Define qué puede pedir el cliente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  <p:bldP build="whole" bldLvl="1" animBg="1" rev="0" advAuto="0" spid="277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80" name="TYpes"/>
          <p:cNvSpPr txBox="1"/>
          <p:nvPr>
            <p:ph type="title"/>
          </p:nvPr>
        </p:nvSpPr>
        <p:spPr>
          <a:xfrm>
            <a:off x="393700" y="3733799"/>
            <a:ext cx="4726385" cy="270673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9000"/>
            </a:lvl1pPr>
          </a:lstStyle>
          <a:p>
            <a:pPr/>
            <a:r>
              <a:t>TYpes</a:t>
            </a:r>
          </a:p>
        </p:txBody>
      </p:sp>
      <p:pic>
        <p:nvPicPr>
          <p:cNvPr id="28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¿QUIÉN SOY?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¿QUIÉN SOY?</a:t>
            </a:r>
          </a:p>
        </p:txBody>
      </p:sp>
      <p:sp>
        <p:nvSpPr>
          <p:cNvPr id="171" name="MAURICIO CHÁVEZ OL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MAURICIO CHÁVEZ OLEA</a:t>
            </a:r>
          </a:p>
        </p:txBody>
      </p:sp>
      <p:sp>
        <p:nvSpPr>
          <p:cNvPr id="172" name="Estudiante de Ciencias de la Computación, en la Facultad de Ciencias, UNAM…"/>
          <p:cNvSpPr txBox="1"/>
          <p:nvPr/>
        </p:nvSpPr>
        <p:spPr>
          <a:xfrm>
            <a:off x="444123" y="2362199"/>
            <a:ext cx="6223754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Estudiante de Ciencias de la Computación, en la Facultad de Ciencias, UNAM 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“Full Stack” Developer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Mis lenguajes favoritos son Python, Go y Javascript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Apasionado por tecnologías como Django y React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Me gusta jugar videojuegos y asistir a hackathones</a:t>
            </a:r>
          </a:p>
        </p:txBody>
      </p:sp>
      <p:pic>
        <p:nvPicPr>
          <p:cNvPr id="173" name="gilfoyle.gif" descr="gilfoy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0450" y="1955800"/>
            <a:ext cx="4889500" cy="421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witter:…"/>
          <p:cNvSpPr txBox="1"/>
          <p:nvPr/>
        </p:nvSpPr>
        <p:spPr>
          <a:xfrm>
            <a:off x="7918856" y="6308724"/>
            <a:ext cx="3872688" cy="32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Twitter: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@mauriciochavez_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Instagram: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@_mauriciochavez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</a:p>
          <a:p>
            <a:pPr>
              <a:spcBef>
                <a:spcPts val="0"/>
              </a:spcBef>
            </a:pPr>
            <a:r>
              <a:t>GitHub: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mauricio-chavez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84" name="Objects"/>
          <p:cNvSpPr txBox="1"/>
          <p:nvPr>
            <p:ph type="title"/>
          </p:nvPr>
        </p:nvSpPr>
        <p:spPr>
          <a:xfrm>
            <a:off x="393700" y="3733800"/>
            <a:ext cx="6324600" cy="1854200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0"/>
              </a:spcBef>
              <a:defRPr sz="13680"/>
            </a:lvl1pPr>
          </a:lstStyle>
          <a:p>
            <a:pPr/>
            <a:r>
              <a:t>Objects</a:t>
            </a:r>
          </a:p>
        </p:txBody>
      </p:sp>
      <p:pic>
        <p:nvPicPr>
          <p:cNvPr id="285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Conjunto de fields con sus tipos"/>
          <p:cNvSpPr txBox="1"/>
          <p:nvPr/>
        </p:nvSpPr>
        <p:spPr>
          <a:xfrm>
            <a:off x="393700" y="5157469"/>
            <a:ext cx="6324600" cy="218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Conjunto de fields con sus tipos</a:t>
            </a:r>
          </a:p>
        </p:txBody>
      </p:sp>
      <p:pic>
        <p:nvPicPr>
          <p:cNvPr id="287" name="Screen Shot 2019-05-28 at 16.49.33.png" descr="Screen Shot 2019-05-28 at 16.49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8638" y="4216400"/>
            <a:ext cx="6184901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90" name="Arguments"/>
          <p:cNvSpPr txBox="1"/>
          <p:nvPr>
            <p:ph type="title"/>
          </p:nvPr>
        </p:nvSpPr>
        <p:spPr>
          <a:xfrm>
            <a:off x="393700" y="3733800"/>
            <a:ext cx="6324600" cy="1854200"/>
          </a:xfrm>
          <a:prstGeom prst="rect">
            <a:avLst/>
          </a:prstGeom>
        </p:spPr>
        <p:txBody>
          <a:bodyPr/>
          <a:lstStyle>
            <a:lvl1pPr defTabSz="391414">
              <a:spcBef>
                <a:spcPts val="0"/>
              </a:spcBef>
              <a:defRPr sz="12730"/>
            </a:lvl1pPr>
          </a:lstStyle>
          <a:p>
            <a:pPr/>
            <a:r>
              <a:t>Arguments</a:t>
            </a:r>
          </a:p>
        </p:txBody>
      </p:sp>
      <p:pic>
        <p:nvPicPr>
          <p:cNvPr id="29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19-05-28 at 16.52.58.png" descr="Screen Shot 2019-05-28 at 16.5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223" y="5924798"/>
            <a:ext cx="89916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95" name="Queries y mutations"/>
          <p:cNvSpPr txBox="1"/>
          <p:nvPr>
            <p:ph type="title"/>
          </p:nvPr>
        </p:nvSpPr>
        <p:spPr>
          <a:xfrm>
            <a:off x="342900" y="3949700"/>
            <a:ext cx="8169524" cy="1854200"/>
          </a:xfrm>
          <a:prstGeom prst="rect">
            <a:avLst/>
          </a:prstGeom>
        </p:spPr>
        <p:txBody>
          <a:bodyPr/>
          <a:lstStyle>
            <a:lvl1pPr defTabSz="286258">
              <a:spcBef>
                <a:spcPts val="0"/>
              </a:spcBef>
              <a:defRPr sz="9310"/>
            </a:lvl1pPr>
          </a:lstStyle>
          <a:p>
            <a:pPr/>
            <a:r>
              <a:t>Queries y mutations</a:t>
            </a:r>
          </a:p>
        </p:txBody>
      </p:sp>
      <p:pic>
        <p:nvPicPr>
          <p:cNvPr id="296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&quot;Entry points&quot;"/>
          <p:cNvSpPr txBox="1"/>
          <p:nvPr/>
        </p:nvSpPr>
        <p:spPr>
          <a:xfrm>
            <a:off x="377697" y="4984750"/>
            <a:ext cx="487672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"Entry points"</a:t>
            </a:r>
          </a:p>
        </p:txBody>
      </p:sp>
      <p:pic>
        <p:nvPicPr>
          <p:cNvPr id="298" name="Screen Shot 2019-05-28 at 16.58.45.png" descr="Screen Shot 2019-05-28 at 16.58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797" y="6387234"/>
            <a:ext cx="552450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01" name="Scalars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0"/>
              </a:spcBef>
              <a:defRPr sz="13680"/>
            </a:lvl1pPr>
          </a:lstStyle>
          <a:p>
            <a:pPr/>
            <a:r>
              <a:t>Scalars</a:t>
            </a:r>
          </a:p>
        </p:txBody>
      </p:sp>
      <p:pic>
        <p:nvPicPr>
          <p:cNvPr id="30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LAs hojas del query"/>
          <p:cNvSpPr txBox="1"/>
          <p:nvPr/>
        </p:nvSpPr>
        <p:spPr>
          <a:xfrm>
            <a:off x="339597" y="4984750"/>
            <a:ext cx="696794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LAs hojas del query</a:t>
            </a:r>
          </a:p>
        </p:txBody>
      </p:sp>
      <p:sp>
        <p:nvSpPr>
          <p:cNvPr id="304" name="Int…"/>
          <p:cNvSpPr txBox="1"/>
          <p:nvPr/>
        </p:nvSpPr>
        <p:spPr>
          <a:xfrm>
            <a:off x="415798" y="6020204"/>
            <a:ext cx="1925162" cy="257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Int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Float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String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Boolean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07" name="Enumeration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>
            <a:lvl1pPr defTabSz="344677">
              <a:spcBef>
                <a:spcPts val="0"/>
              </a:spcBef>
              <a:defRPr sz="11210"/>
            </a:lvl1pPr>
          </a:lstStyle>
          <a:p>
            <a:pPr/>
            <a:r>
              <a:t>Enumeration</a:t>
            </a:r>
          </a:p>
        </p:txBody>
      </p:sp>
      <p:pic>
        <p:nvPicPr>
          <p:cNvPr id="308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Otro tipo de scalar"/>
          <p:cNvSpPr txBox="1"/>
          <p:nvPr/>
        </p:nvSpPr>
        <p:spPr>
          <a:xfrm>
            <a:off x="339597" y="4984750"/>
            <a:ext cx="676167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Otro tipo de scalar</a:t>
            </a:r>
          </a:p>
        </p:txBody>
      </p:sp>
      <p:pic>
        <p:nvPicPr>
          <p:cNvPr id="310" name="Screen Shot 2019-05-28 at 17.05.31.png" descr="Screen Shot 2019-05-28 at 17.05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514" y="6256139"/>
            <a:ext cx="4144145" cy="281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13" name="Lists y non-null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257047">
              <a:spcBef>
                <a:spcPts val="0"/>
              </a:spcBef>
              <a:defRPr sz="8360"/>
            </a:pPr>
            <a:r>
              <a:t>Lists y non-null</a:t>
            </a:r>
          </a:p>
        </p:txBody>
      </p:sp>
      <p:pic>
        <p:nvPicPr>
          <p:cNvPr id="314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ype modifiers"/>
          <p:cNvSpPr txBox="1"/>
          <p:nvPr/>
        </p:nvSpPr>
        <p:spPr>
          <a:xfrm>
            <a:off x="339597" y="4984750"/>
            <a:ext cx="50374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Type modifiers</a:t>
            </a:r>
          </a:p>
        </p:txBody>
      </p:sp>
      <p:pic>
        <p:nvPicPr>
          <p:cNvPr id="316" name="Screen Shot 2019-05-28 at 17.08.05.png" descr="Screen Shot 2019-05-28 at 17.08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805" y="6387112"/>
            <a:ext cx="6186390" cy="2552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19" name="Interfaces"/>
          <p:cNvSpPr txBox="1"/>
          <p:nvPr>
            <p:ph type="title"/>
          </p:nvPr>
        </p:nvSpPr>
        <p:spPr>
          <a:xfrm>
            <a:off x="393700" y="42672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03097">
              <a:spcBef>
                <a:spcPts val="0"/>
              </a:spcBef>
              <a:defRPr sz="13110"/>
            </a:pPr>
            <a:r>
              <a:t>Interfaces</a:t>
            </a:r>
          </a:p>
        </p:txBody>
      </p:sp>
      <p:pic>
        <p:nvPicPr>
          <p:cNvPr id="320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Abstract type"/>
          <p:cNvSpPr txBox="1"/>
          <p:nvPr/>
        </p:nvSpPr>
        <p:spPr>
          <a:xfrm>
            <a:off x="441197" y="5581650"/>
            <a:ext cx="487371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Abstract type</a:t>
            </a:r>
          </a:p>
        </p:txBody>
      </p:sp>
      <p:pic>
        <p:nvPicPr>
          <p:cNvPr id="322" name="Screen Shot 2019-05-28 at 17.12.14.png" descr="Screen Shot 2019-05-28 at 17.12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1374" y="3982144"/>
            <a:ext cx="5247652" cy="2906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Screen Shot 2019-05-28 at 17.12.29.png" descr="Screen Shot 2019-05-28 at 17.12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4513" y="2480631"/>
            <a:ext cx="5941374" cy="5909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"/>
      <p:bldP build="whole" bldLvl="1" animBg="1" rev="0" advAuto="0" spid="323" grpId="3"/>
      <p:bldP build="whole" bldLvl="1" animBg="1" rev="0" advAuto="0" spid="32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26" name="Unions"/>
          <p:cNvSpPr txBox="1"/>
          <p:nvPr>
            <p:ph type="title"/>
          </p:nvPr>
        </p:nvSpPr>
        <p:spPr>
          <a:xfrm>
            <a:off x="393700" y="42672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20624">
              <a:spcBef>
                <a:spcPts val="0"/>
              </a:spcBef>
              <a:defRPr sz="13680"/>
            </a:pPr>
            <a:r>
              <a:t>Unions</a:t>
            </a:r>
          </a:p>
        </p:txBody>
      </p:sp>
      <p:pic>
        <p:nvPicPr>
          <p:cNvPr id="32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Igual que interface, sin especificar campos"/>
          <p:cNvSpPr txBox="1"/>
          <p:nvPr/>
        </p:nvSpPr>
        <p:spPr>
          <a:xfrm>
            <a:off x="377697" y="5706514"/>
            <a:ext cx="5153312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Igual que interface, sin especificar campos</a:t>
            </a:r>
          </a:p>
        </p:txBody>
      </p:sp>
      <p:pic>
        <p:nvPicPr>
          <p:cNvPr id="329" name="Screen Shot 2019-05-28 at 17.28.10.png" descr="Screen Shot 2019-05-28 at 17.28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355" y="6682666"/>
            <a:ext cx="11740090" cy="869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  <p:bldP build="whole" bldLvl="1" animBg="1" rev="0" advAuto="0" spid="32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32" name="Inputs"/>
          <p:cNvSpPr txBox="1"/>
          <p:nvPr>
            <p:ph type="title"/>
          </p:nvPr>
        </p:nvSpPr>
        <p:spPr>
          <a:xfrm>
            <a:off x="393700" y="39497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20624">
              <a:spcBef>
                <a:spcPts val="0"/>
              </a:spcBef>
              <a:defRPr sz="13680"/>
            </a:pPr>
            <a:r>
              <a:t>Inputs</a:t>
            </a:r>
          </a:p>
        </p:txBody>
      </p:sp>
      <p:pic>
        <p:nvPicPr>
          <p:cNvPr id="33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Objects complejos como argumento"/>
          <p:cNvSpPr txBox="1"/>
          <p:nvPr/>
        </p:nvSpPr>
        <p:spPr>
          <a:xfrm>
            <a:off x="364997" y="5287414"/>
            <a:ext cx="5153312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Objects complejos como argumento</a:t>
            </a:r>
          </a:p>
        </p:txBody>
      </p:sp>
      <p:pic>
        <p:nvPicPr>
          <p:cNvPr id="335" name="Screen Shot 2019-05-28 at 17.30.07.png" descr="Screen Shot 2019-05-28 at 17.30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7028" y="4405629"/>
            <a:ext cx="6650881" cy="282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38" name="Implementación…"/>
          <p:cNvSpPr txBox="1"/>
          <p:nvPr>
            <p:ph type="title"/>
          </p:nvPr>
        </p:nvSpPr>
        <p:spPr>
          <a:xfrm>
            <a:off x="380999" y="3471936"/>
            <a:ext cx="7961760" cy="2809728"/>
          </a:xfrm>
          <a:prstGeom prst="rect">
            <a:avLst/>
          </a:prstGeom>
        </p:spPr>
        <p:txBody>
          <a:bodyPr/>
          <a:lstStyle/>
          <a:p>
            <a:pPr lvl="1" defTabSz="560831">
              <a:spcBef>
                <a:spcPts val="0"/>
              </a:spcBef>
              <a:defRPr sz="10560"/>
            </a:pPr>
            <a:r>
              <a:t>Implementación</a:t>
            </a:r>
          </a:p>
          <a:p>
            <a:pPr lvl="1" defTabSz="560831">
              <a:spcBef>
                <a:spcPts val="0"/>
              </a:spcBef>
              <a:defRPr sz="10560"/>
            </a:pPr>
            <a:r>
              <a:t>En DJANGO</a:t>
            </a:r>
          </a:p>
        </p:txBody>
      </p:sp>
      <p:pic>
        <p:nvPicPr>
          <p:cNvPr id="339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n poco de historia…"/>
          <p:cNvSpPr txBox="1"/>
          <p:nvPr>
            <p:ph type="title"/>
          </p:nvPr>
        </p:nvSpPr>
        <p:spPr>
          <a:xfrm>
            <a:off x="406400" y="11938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17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34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Docs"/>
          <p:cNvSpPr txBox="1"/>
          <p:nvPr/>
        </p:nvSpPr>
        <p:spPr>
          <a:xfrm>
            <a:off x="580898" y="2406646"/>
            <a:ext cx="3709036" cy="22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Docs</a:t>
            </a:r>
          </a:p>
        </p:txBody>
      </p:sp>
      <p:sp>
        <p:nvSpPr>
          <p:cNvPr id="344" name="https://graphql.org/…"/>
          <p:cNvSpPr txBox="1"/>
          <p:nvPr/>
        </p:nvSpPr>
        <p:spPr>
          <a:xfrm>
            <a:off x="335394" y="4845050"/>
            <a:ext cx="644121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rgbClr val="E546AB"/>
              </a:buClr>
              <a:buSzPct val="104999"/>
              <a:buFont typeface="Avenir Next"/>
              <a:buChar char="‣"/>
              <a:defRPr sz="3400"/>
            </a:pPr>
            <a:r>
              <a:t>https://graphql.org/</a:t>
            </a:r>
          </a:p>
          <a:p>
            <a:pPr marL="444500" indent="-444500">
              <a:spcBef>
                <a:spcPts val="2800"/>
              </a:spcBef>
              <a:buClr>
                <a:srgbClr val="E546AB"/>
              </a:buClr>
              <a:buSzPct val="104999"/>
              <a:buFont typeface="Avenir Next"/>
              <a:buChar char="‣"/>
              <a:defRPr sz="3400"/>
            </a:pPr>
            <a:r>
              <a:t>https://graphene-python.org/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34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¡Gracias!"/>
          <p:cNvSpPr txBox="1"/>
          <p:nvPr/>
        </p:nvSpPr>
        <p:spPr>
          <a:xfrm>
            <a:off x="314198" y="2393946"/>
            <a:ext cx="6943218" cy="22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¡Gracias!</a:t>
            </a:r>
          </a:p>
        </p:txBody>
      </p:sp>
      <p:sp>
        <p:nvSpPr>
          <p:cNvPr id="349" name="Hagan sus Preguntas"/>
          <p:cNvSpPr txBox="1"/>
          <p:nvPr/>
        </p:nvSpPr>
        <p:spPr>
          <a:xfrm>
            <a:off x="328938" y="4546600"/>
            <a:ext cx="744713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Hagan sus Preguntas</a:t>
            </a:r>
          </a:p>
        </p:txBody>
      </p:sp>
      <p:pic>
        <p:nvPicPr>
          <p:cNvPr id="350" name="giphy.gif" descr="giphy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6814" y="5784378"/>
            <a:ext cx="3518372" cy="3518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80" name="Frontend, backe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Frontend, backend…</a:t>
            </a:r>
          </a:p>
        </p:txBody>
      </p:sp>
      <p:sp>
        <p:nvSpPr>
          <p:cNvPr id="181" name="Separación de responsabilidad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Separación de responsabilidades</a:t>
            </a:r>
          </a:p>
          <a:p>
            <a:pPr>
              <a:buClr>
                <a:srgbClr val="E546AB"/>
              </a:buClr>
            </a:pPr>
            <a:r>
              <a:t>En el desarrollo de software, es otra forma de decirle al cliente y al servidor respectivamente</a:t>
            </a:r>
          </a:p>
        </p:txBody>
      </p:sp>
      <p:pic>
        <p:nvPicPr>
          <p:cNvPr id="18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eekend.jpeg" descr="weeken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2731" y="3010187"/>
            <a:ext cx="4424938" cy="557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86" name="FRON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FRONTEND</a:t>
            </a:r>
          </a:p>
        </p:txBody>
      </p:sp>
      <p:sp>
        <p:nvSpPr>
          <p:cNvPr id="187" name="En un cliente web encontramos tecnologías como HTML, CSS y Javascrip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En un cliente web encontramos tecnologías como HTML, CSS y Javascript</a:t>
            </a:r>
          </a:p>
          <a:p>
            <a:pPr>
              <a:buClr>
                <a:srgbClr val="E546AB"/>
              </a:buClr>
            </a:pPr>
            <a:r>
              <a:t>En clientes móviles podemos encontrar otro tipo de tecnologías, Java, Kotlin, Swift, Dart y Javascript</a:t>
            </a:r>
          </a:p>
          <a:p>
            <a:pPr>
              <a:buClr>
                <a:srgbClr val="E546AB"/>
              </a:buClr>
            </a:pPr>
            <a:r>
              <a:t>Se encarga de solicitar datos de un servidor y mostrarlos al usuario</a:t>
            </a:r>
          </a:p>
        </p:txBody>
      </p:sp>
      <p:pic>
        <p:nvPicPr>
          <p:cNvPr id="188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1*1zUrLyvIftWAGx19B2dpUQ.png" descr="1*1zUrLyvIftWAGx19B2dpU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883" y="1745283"/>
            <a:ext cx="5966634" cy="326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download-Android-Technology-logo-PNG-transparent-images-transparent-backgrounds-PNGRIVER-COM-93772_mobile_512x512.png" descr="download-Android-Technology-logo-PNG-transparent-images-transparent-backgrounds-PNGRIVER-COM-93772_mobile_512x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2943" y="5200650"/>
            <a:ext cx="3416202" cy="34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os_logo-512.png" descr="ios_logo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18687" y="5491894"/>
            <a:ext cx="2833713" cy="2833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94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Backend</a:t>
            </a:r>
          </a:p>
        </p:txBody>
      </p:sp>
      <p:sp>
        <p:nvSpPr>
          <p:cNvPr id="195" name="Recibe peticiones de un cliente, las procesa y regresa una respuest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Recibe peticiones de un cliente, las procesa y regresa una respuesta</a:t>
            </a:r>
          </a:p>
          <a:p>
            <a:pPr>
              <a:buClr>
                <a:srgbClr val="E546AB"/>
              </a:buClr>
            </a:pPr>
            <a:r>
              <a:t>Se conecta a bases de datos y a otros servicios</a:t>
            </a:r>
          </a:p>
          <a:p>
            <a:pPr>
              <a:buClr>
                <a:srgbClr val="E546AB"/>
              </a:buClr>
            </a:pPr>
            <a:r>
              <a:t>Dependiendo de la arquitectura, las respuestas, a través del protocolo HTTP regresan HTML, JSON, XML, YAML u otro tipo de documentos</a:t>
            </a:r>
          </a:p>
        </p:txBody>
      </p:sp>
      <p:pic>
        <p:nvPicPr>
          <p:cNvPr id="196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u.png" descr="i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6011" y="3003337"/>
            <a:ext cx="1298378" cy="129837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"/>
          <p:cNvSpPr txBox="1"/>
          <p:nvPr/>
        </p:nvSpPr>
        <p:spPr>
          <a:xfrm>
            <a:off x="5365750" y="15049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99" name="iu.png" descr="i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3396" y="1935502"/>
            <a:ext cx="1298378" cy="129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u.png" descr="iu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90273" y="1343363"/>
            <a:ext cx="2078580" cy="132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u.png" descr="iu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08773" y="4391718"/>
            <a:ext cx="1298378" cy="970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u.png" descr="iu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0735" y="7368271"/>
            <a:ext cx="16637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"/>
          <p:cNvSpPr txBox="1"/>
          <p:nvPr/>
        </p:nvSpPr>
        <p:spPr>
          <a:xfrm>
            <a:off x="3251200" y="13398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04" name="iu.png" descr="iu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86762" y="4309932"/>
            <a:ext cx="1511647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u.png" descr="iu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33387" y="4660847"/>
            <a:ext cx="2163248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u.jpg" descr="iu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8509" y="2894608"/>
            <a:ext cx="1133735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540px-PostgreSQL_logo.1color_blue.svg.png" descr="540px-PostgreSQL_logo.1color_blue.svg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63921" y="5781828"/>
            <a:ext cx="1357328" cy="139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u.jpg" descr="iu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338439" y="6298928"/>
            <a:ext cx="1397545" cy="139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u.png" descr="iu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035528" y="5916829"/>
            <a:ext cx="1776109" cy="152674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"/>
          <p:cNvSpPr txBox="1"/>
          <p:nvPr/>
        </p:nvSpPr>
        <p:spPr>
          <a:xfrm>
            <a:off x="7821061" y="3999129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11" name="iu.png" descr="iu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22501" y="8092730"/>
            <a:ext cx="1511648" cy="150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u.png" descr="iu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63752" y="7118498"/>
            <a:ext cx="2163248" cy="216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215" name="En otras palabra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 otras palabras…</a:t>
            </a:r>
          </a:p>
        </p:txBody>
      </p:sp>
      <p:pic>
        <p:nvPicPr>
          <p:cNvPr id="216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front.png" descr="fro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9231" y="2413000"/>
            <a:ext cx="7686338" cy="60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front.jpg" descr="fron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626" y="2179607"/>
            <a:ext cx="9737548" cy="6511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22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¿Qué es un REST API?"/>
          <p:cNvSpPr txBox="1"/>
          <p:nvPr/>
        </p:nvSpPr>
        <p:spPr>
          <a:xfrm>
            <a:off x="390397" y="1460498"/>
            <a:ext cx="537514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¿Qué es un REST API?</a:t>
            </a:r>
          </a:p>
        </p:txBody>
      </p:sp>
      <p:sp>
        <p:nvSpPr>
          <p:cNvPr id="223" name="Protocolo de intercambio de datos, sin estado…"/>
          <p:cNvSpPr txBox="1"/>
          <p:nvPr/>
        </p:nvSpPr>
        <p:spPr>
          <a:xfrm>
            <a:off x="623395" y="3047999"/>
            <a:ext cx="4090859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Protocolo de intercambio de datos, sin estado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Responde a un cliente con algún tipo de documento, generalmente JSON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Más simple que otros protocolos como SOAP</a:t>
            </a:r>
          </a:p>
        </p:txBody>
      </p:sp>
      <p:pic>
        <p:nvPicPr>
          <p:cNvPr id="224" name="rest-api-1.png" descr="rest-api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9418" y="3054992"/>
            <a:ext cx="7169164" cy="4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Define recursos separados accesibles a través de una URI…"/>
          <p:cNvSpPr txBox="1"/>
          <p:nvPr/>
        </p:nvSpPr>
        <p:spPr>
          <a:xfrm>
            <a:off x="630483" y="2324100"/>
            <a:ext cx="4736823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Define recursos separados accesibles a través de una URI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Los recursos son manipulados usando los verbos HTTP (GET, POST, PUT, PATCH, DELETE)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Posibilidad de autodescubrir recursos al hacer petición, gracias a HATEOAS (Hypertext As The Engine Of Application State)</a:t>
            </a:r>
          </a:p>
        </p:txBody>
      </p:sp>
      <p:pic>
        <p:nvPicPr>
          <p:cNvPr id="226" name="jsonapi-structure-2.png" descr="jsonapi-structure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0637" y="3122612"/>
            <a:ext cx="5546710" cy="4854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1*byTb6TfrjqSHs_GGwm-MZg.jpeg" descr="1*byTb6TfrjqSHs_GGwm-MZg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9418" y="4362708"/>
            <a:ext cx="7169164" cy="2374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600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600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600" fill="hold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  <p:bldP build="whole" bldLvl="1" animBg="1" rev="0" advAuto="0" spid="224" grpId="2"/>
      <p:bldP build="whole" bldLvl="1" animBg="1" rev="0" advAuto="0" spid="225" grpId="3"/>
      <p:bldP build="whole" bldLvl="1" animBg="1" rev="0" advAuto="0" spid="226" grpId="4"/>
      <p:bldP build="whole" bldLvl="1" animBg="1" rev="0" advAuto="0" spid="226" grpId="5"/>
      <p:bldP build="whole" bldLvl="1" animBg="1" rev="0" advAuto="0" spid="227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230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Ventajas que ofrece rest para el desarrollo"/>
          <p:cNvSpPr txBox="1"/>
          <p:nvPr/>
        </p:nvSpPr>
        <p:spPr>
          <a:xfrm>
            <a:off x="390397" y="1460498"/>
            <a:ext cx="12073891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Ventajas que ofrece rest para el desarrollo</a:t>
            </a:r>
          </a:p>
        </p:txBody>
      </p:sp>
      <p:sp>
        <p:nvSpPr>
          <p:cNvPr id="232" name="Una separación entre el cliente y el servidor (y claro,  una mejor separación de responsabilidades)…"/>
          <p:cNvSpPr txBox="1"/>
          <p:nvPr/>
        </p:nvSpPr>
        <p:spPr>
          <a:xfrm>
            <a:off x="369395" y="2587977"/>
            <a:ext cx="6585913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Una separación entre el cliente y el servidor (y claro,  una mejor separación de responsabilidades)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Visibilidad, fiabilidad y cierta escalabilidad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Un API REST es independiente del tipo de plataforma o lenguaje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