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104" r:id="rId2"/>
    <p:sldId id="269" r:id="rId3"/>
    <p:sldId id="274" r:id="rId4"/>
    <p:sldId id="284" r:id="rId5"/>
    <p:sldId id="285" r:id="rId6"/>
    <p:sldId id="257" r:id="rId7"/>
    <p:sldId id="260" r:id="rId8"/>
    <p:sldId id="273" r:id="rId9"/>
    <p:sldId id="280" r:id="rId10"/>
    <p:sldId id="2105" r:id="rId11"/>
    <p:sldId id="265" r:id="rId12"/>
    <p:sldId id="2102" r:id="rId13"/>
    <p:sldId id="2103" r:id="rId1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174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85914"/>
  </p:normalViewPr>
  <p:slideViewPr>
    <p:cSldViewPr snapToGrid="0" showGuides="1">
      <p:cViewPr>
        <p:scale>
          <a:sx n="92" d="100"/>
          <a:sy n="92" d="100"/>
        </p:scale>
        <p:origin x="872" y="392"/>
      </p:cViewPr>
      <p:guideLst>
        <p:guide orient="horz" pos="2296"/>
        <p:guide pos="325"/>
        <p:guide orient="horz"/>
        <p:guide pos="7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9D7F3-9B5D-3240-9BFA-965E24DB107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E7AE1-8CD8-FD42-AD1A-D3970D3B0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0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3df00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3df00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593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3df00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3df00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32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1D532-76CF-4E4B-84E4-89EA880B8ED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39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implies that the model is performing very well in terms of classifying instances, with a high true positive rate and a low false positive rate. It is considered to be an excellent result and generally implies a highly effective and reliable classification model.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Specificity – TNR recall for the negative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1D532-76CF-4E4B-84E4-89EA880B8ED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05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33FA4-53D3-0244-B100-E1DC5075542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4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 the problem here and the solution in one slide as an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E7AE1-8CD8-FD42-AD1A-D3970D3B037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44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 title, Isabel's journey</a:t>
            </a:r>
          </a:p>
          <a:p>
            <a:endParaRPr lang="en-GB" dirty="0"/>
          </a:p>
          <a:p>
            <a:r>
              <a:rPr lang="en-GB" dirty="0"/>
              <a:t>We want to understand how to support them not to leave the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E7AE1-8CD8-FD42-AD1A-D3970D3B03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8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 title, Isabel's journey</a:t>
            </a:r>
          </a:p>
          <a:p>
            <a:endParaRPr lang="en-GB" dirty="0"/>
          </a:p>
          <a:p>
            <a:r>
              <a:rPr lang="en-GB" dirty="0"/>
              <a:t>We want to understand how to support them not to leave the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E7AE1-8CD8-FD42-AD1A-D3970D3B037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28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 title, Isabel's journey</a:t>
            </a:r>
          </a:p>
          <a:p>
            <a:endParaRPr lang="en-GB" dirty="0"/>
          </a:p>
          <a:p>
            <a:r>
              <a:rPr lang="en-GB" dirty="0"/>
              <a:t>We want to understand how to support them not to leave the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E7AE1-8CD8-FD42-AD1A-D3970D3B03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2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the previous one</a:t>
            </a:r>
          </a:p>
          <a:p>
            <a:r>
              <a:rPr lang="en-GB" dirty="0"/>
              <a:t>Classification problem, understand through a classification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E7AE1-8CD8-FD42-AD1A-D3970D3B03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66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3df00b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3df00b9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</a:t>
            </a:r>
            <a:r>
              <a:rPr lang="es-E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s-E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</a:t>
            </a:r>
            <a:r>
              <a:rPr lang="es-E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99 </a:t>
            </a:r>
            <a:r>
              <a:rPr lang="es-ES" sz="1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percent</a:t>
            </a:r>
            <a:r>
              <a:rPr lang="es-E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</a:t>
            </a:r>
            <a:r>
              <a:rPr lang="es-E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</a:t>
            </a:r>
            <a:r>
              <a:rPr lang="es-E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</a:t>
            </a:r>
            <a:r>
              <a:rPr lang="es-E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people</a:t>
            </a:r>
            <a:r>
              <a:rPr lang="es-E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r>
              <a:rPr lang="es-ES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Things we must support to help </a:t>
            </a:r>
            <a:r>
              <a:rPr lang="en-GB" dirty="0" err="1"/>
              <a:t>isabell</a:t>
            </a:r>
            <a:endParaRPr lang="en-GB" dirty="0"/>
          </a:p>
          <a:p>
            <a:endParaRPr lang="en-GB" dirty="0"/>
          </a:p>
          <a:p>
            <a:r>
              <a:rPr lang="en-GB" dirty="0"/>
              <a:t>Through the analysis we found the riskiest features for Isabel, and this is what we have to focus on to help her.</a:t>
            </a:r>
          </a:p>
          <a:p>
            <a:endParaRPr lang="en-GB" dirty="0"/>
          </a:p>
          <a:p>
            <a:r>
              <a:rPr lang="en-GB" dirty="0"/>
              <a:t>Make it clean for the top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33FA4-53D3-0244-B100-E1DC5075542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32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3df00b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3df00b9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Algunos elementos clave</a:t>
            </a:r>
            <a:endParaRPr sz="1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Retención, número y frecuencia de ventas, tiempos de activación-abandono, uso de aplicación, red de clientes, operaciones, ganancias para embajadoras, GMV.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662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1432-2987-F309-8EC2-1D61514F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48149-9B41-1D2C-C92A-B5A4FD0FC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C55B-9AE7-71F3-BF8A-9B650B14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60918-7663-88A0-4132-E2FD4B25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D097-C77E-8724-C4A4-9F6086F2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9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628F-DB52-525D-4FA5-CFC0722F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2BE5E-CEAB-A146-9E4D-153E7F22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1C63-A283-F92C-4095-ED9AFADB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1835-08B2-761A-215B-CA20D440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EAA7-0274-E06C-69B0-67B40EE0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28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D854D-E662-8DB2-FE66-21B98DB8F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A1315-6558-C857-3065-6FD4B2D8D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53CB-AE9D-3A3D-F9A1-34D077B5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B494-E81A-17A2-580C-82E0D69D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1DCB-2BFE-AC79-03BA-8F743229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7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053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5ED6-D2CC-216E-C23D-A63F3077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8006-06AF-27D4-F6D2-4F4C220F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5062-E56C-A9E8-8110-E8C7E6B3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D6204-87A8-7E9D-EE75-F18B1170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9B01-40D2-C074-A79A-3665E2D1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32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C63E-D57E-635A-AB34-AF51DB70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FCD6-669E-D33F-9B37-1146CE5B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10F9-4896-1491-E647-4D326333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6C24-668E-197E-046F-190CA314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CB40-0320-B7C3-2B05-62CC1B63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59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CBC6-B322-EDFF-CF73-78708E10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FB11-8854-8671-37CC-8E38AA3A5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57E40-897E-3ED3-A8CD-DAB295A78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98BC5-231D-A014-6111-A9742249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CE69-8900-DBAF-56E6-12F6CB6A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970B6-6948-39E4-82FB-A035BA79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7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E943-ABCF-9DD8-A657-3B7FB3B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A7BEA-79CD-D228-CC33-15AF3239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AF6F-7159-B34C-6C17-68BC5EF85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CB4F4-B4EF-1686-4C14-06D2D4164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73FEB-FE14-2A69-F65D-43F7668C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49205-928C-577B-B35B-2A564438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F5211-0C75-2DFB-BB21-CC7053A0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AE0FB-DF4C-FBD6-380B-117D82FE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6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92C9-477B-D375-FF12-C534C92C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2BD67-F759-16C8-2C5A-5E85C495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4CBBC-7FE5-AEBD-CF07-B8D98D1A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4F6FD-25D4-8216-B58B-BF984884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0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9AB78-C62C-E1B9-FDA6-8F9CEEE6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FD27C-64A0-DC4D-C784-0130BFA2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4B6A2-2217-1044-098B-B18A0CA2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5823-6921-8201-A52C-93B7844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6F1A-77A8-CEA3-0403-EFFB98A2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3F429-8036-48A1-0DDF-EF5652C5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2C1A8-9EFB-8CF5-F3F5-8FFFB807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70C1F-8F11-A48A-952A-D9C32B77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DD392-13D0-914C-0FC9-3C2BF586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61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490-52F6-D5D0-F1D8-72A2A354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B1731-1FB3-363D-C01D-2AAB3300F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DC936-82D7-D70E-2732-241841BB2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31453-6DEE-50E1-B0A6-4A959356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F5EEE-EBD5-C6F3-48CC-DDC72EF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52303-5C39-AD62-486C-0E95B42C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2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7C8B0-E3A8-FBEE-283A-D00EBE94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5B24F-3B06-4255-17B2-0758FD4A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4B50-3BD3-BEFB-E2AB-0C7F5AF7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FC59-E70B-2B42-975C-473C20ECDD6B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B2DE4-4D6C-D168-54DB-D548EDB84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43C4-2779-8B74-7D2B-C61ED1658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CC15-2988-9142-96FC-024F1CD12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3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4FE4C8-1E36-C4CE-0568-A92FA48C28B8}"/>
              </a:ext>
            </a:extLst>
          </p:cNvPr>
          <p:cNvSpPr/>
          <p:nvPr/>
        </p:nvSpPr>
        <p:spPr>
          <a:xfrm>
            <a:off x="0" y="33689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Google Shape;81;p16"/>
          <p:cNvSpPr txBox="1"/>
          <p:nvPr/>
        </p:nvSpPr>
        <p:spPr>
          <a:xfrm>
            <a:off x="1801505" y="2483889"/>
            <a:ext cx="8639032" cy="242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50000"/>
              </a:lnSpc>
              <a:spcAft>
                <a:spcPts val="1333"/>
              </a:spcAft>
            </a:pPr>
            <a:r>
              <a:rPr lang="en" sz="3200" b="1" dirty="0">
                <a:latin typeface="ITC Avant Garde Std Md" panose="020B0602020202020204" pitchFamily="34" charset="77"/>
                <a:ea typeface="Roboto"/>
                <a:cs typeface="Roboto"/>
                <a:sym typeface="Roboto"/>
              </a:rPr>
              <a:t>How could we predict customer churn and understand the reasons behind it? </a:t>
            </a:r>
          </a:p>
          <a:p>
            <a:pPr>
              <a:lnSpc>
                <a:spcPct val="150000"/>
              </a:lnSpc>
              <a:spcAft>
                <a:spcPts val="1333"/>
              </a:spcAft>
            </a:pPr>
            <a:r>
              <a:rPr lang="en" sz="1600" dirty="0">
                <a:latin typeface="ITC Avant Garde Std Md" panose="020B0602020202020204" pitchFamily="34" charset="77"/>
                <a:ea typeface="Roboto"/>
                <a:cs typeface="Roboto"/>
                <a:sym typeface="Roboto"/>
              </a:rPr>
              <a:t>   Mauricio Moreno</a:t>
            </a:r>
            <a:endParaRPr sz="1600" dirty="0">
              <a:latin typeface="ITC Avant Garde Std Md" panose="020B0602020202020204" pitchFamily="34" charset="77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39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4FE4C8-1E36-C4CE-0568-A92FA48C28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Google Shape;81;p16"/>
          <p:cNvSpPr txBox="1"/>
          <p:nvPr/>
        </p:nvSpPr>
        <p:spPr>
          <a:xfrm>
            <a:off x="2214200" y="2483889"/>
            <a:ext cx="7763600" cy="115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50000"/>
              </a:lnSpc>
              <a:spcAft>
                <a:spcPts val="1333"/>
              </a:spcAft>
            </a:pPr>
            <a:r>
              <a:rPr lang="en" sz="3200" b="1" dirty="0">
                <a:latin typeface="ITC Avant Garde Std Md" panose="020B0602020202020204" pitchFamily="34" charset="77"/>
                <a:ea typeface="Roboto"/>
                <a:cs typeface="Roboto"/>
                <a:sym typeface="Roboto"/>
              </a:rPr>
              <a:t>Thank you</a:t>
            </a:r>
            <a:endParaRPr sz="3200" b="1" dirty="0">
              <a:latin typeface="ITC Avant Garde Std Md" panose="020B0602020202020204" pitchFamily="34" charset="77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53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16">
            <a:extLst>
              <a:ext uri="{FF2B5EF4-FFF2-40B4-BE49-F238E27FC236}">
                <a16:creationId xmlns:a16="http://schemas.microsoft.com/office/drawing/2014/main" id="{51462BF1-5413-18E8-1E89-ABDFE7E80DD6}"/>
              </a:ext>
            </a:extLst>
          </p:cNvPr>
          <p:cNvSpPr txBox="1"/>
          <p:nvPr/>
        </p:nvSpPr>
        <p:spPr>
          <a:xfrm>
            <a:off x="814595" y="1666979"/>
            <a:ext cx="31044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Seller Definition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 err="1">
                <a:latin typeface="AVANT GARDE BOOK BT" panose="020B0402020202020204" pitchFamily="34" charset="0"/>
              </a:rPr>
              <a:t>User</a:t>
            </a:r>
            <a:r>
              <a:rPr lang="es-ES" sz="1400" dirty="0">
                <a:latin typeface="AVANT GARDE BOOK BT" panose="020B0402020202020204" pitchFamily="34" charset="0"/>
              </a:rPr>
              <a:t> </a:t>
            </a:r>
            <a:r>
              <a:rPr lang="es-ES" sz="1400" dirty="0" err="1">
                <a:latin typeface="AVANT GARDE BOOK BT" panose="020B0402020202020204" pitchFamily="34" charset="0"/>
              </a:rPr>
              <a:t>created</a:t>
            </a:r>
            <a:r>
              <a:rPr lang="es-ES" sz="1400" dirty="0">
                <a:latin typeface="AVANT GARDE BOOK BT" panose="020B0402020202020204" pitchFamily="34" charset="0"/>
              </a:rPr>
              <a:t> after </a:t>
            </a:r>
            <a:r>
              <a:rPr lang="es-ES" sz="1400" dirty="0" err="1">
                <a:latin typeface="AVANT GARDE BOOK BT" panose="020B0402020202020204" pitchFamily="34" charset="0"/>
              </a:rPr>
              <a:t>October</a:t>
            </a:r>
            <a:r>
              <a:rPr lang="es-ES" sz="1400" dirty="0">
                <a:latin typeface="AVANT GARDE BOOK BT" panose="020B0402020202020204" pitchFamily="34" charset="0"/>
              </a:rPr>
              <a:t> 2022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latin typeface="AVANT GARDE BOOK BT" panose="020B0402020202020204" pitchFamily="34" charset="0"/>
              </a:rPr>
              <a:t>&gt;= 1 </a:t>
            </a:r>
            <a:r>
              <a:rPr lang="es-ES" sz="1400" dirty="0" err="1">
                <a:latin typeface="AVANT GARDE BOOK BT" panose="020B0402020202020204" pitchFamily="34" charset="0"/>
              </a:rPr>
              <a:t>created</a:t>
            </a:r>
            <a:r>
              <a:rPr lang="es-ES" sz="1400" dirty="0">
                <a:latin typeface="AVANT GARDE BOOK BT" panose="020B0402020202020204" pitchFamily="34" charset="0"/>
              </a:rPr>
              <a:t> </a:t>
            </a:r>
            <a:r>
              <a:rPr lang="es-ES" sz="1400" dirty="0" err="1">
                <a:latin typeface="AVANT GARDE BOOK BT" panose="020B0402020202020204" pitchFamily="34" charset="0"/>
              </a:rPr>
              <a:t>order</a:t>
            </a:r>
            <a:endParaRPr lang="en-US" sz="1400" dirty="0">
              <a:latin typeface="AVANT GARDE BOOK BT" panose="020B04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EC21C8-E1BF-C34A-B3CE-86BA67A1ECC5}"/>
              </a:ext>
            </a:extLst>
          </p:cNvPr>
          <p:cNvSpPr txBox="1"/>
          <p:nvPr/>
        </p:nvSpPr>
        <p:spPr>
          <a:xfrm>
            <a:off x="263525" y="225330"/>
            <a:ext cx="1123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r>
              <a:rPr lang="en-GB" dirty="0"/>
              <a:t>The Project consists on a series of algorithms to predict if a seller is going to churn (no orders created) for a specific month</a:t>
            </a:r>
          </a:p>
        </p:txBody>
      </p:sp>
      <p:sp>
        <p:nvSpPr>
          <p:cNvPr id="2" name="CuadroTexto 16">
            <a:extLst>
              <a:ext uri="{FF2B5EF4-FFF2-40B4-BE49-F238E27FC236}">
                <a16:creationId xmlns:a16="http://schemas.microsoft.com/office/drawing/2014/main" id="{687DC49C-B31A-D76A-E23B-98E062F11C15}"/>
              </a:ext>
            </a:extLst>
          </p:cNvPr>
          <p:cNvSpPr txBox="1"/>
          <p:nvPr/>
        </p:nvSpPr>
        <p:spPr>
          <a:xfrm>
            <a:off x="4694031" y="1666979"/>
            <a:ext cx="310448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Target Variable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_tradnl" sz="1400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_tradnl" sz="1400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_tradnl" sz="1400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_tradnl" sz="1400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_tradnl" sz="1400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_tradnl" sz="1400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_tradnl" sz="1400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_tradnl" sz="1400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_tradnl" sz="1400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_tradnl" sz="1400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_tradnl" sz="1400" dirty="0" err="1">
                <a:latin typeface="AVANT GARDE BOOK BT" panose="020B0402020202020204" pitchFamily="34" charset="0"/>
              </a:rPr>
              <a:t>Binary</a:t>
            </a:r>
            <a:r>
              <a:rPr lang="es-ES_tradnl" sz="1400" dirty="0">
                <a:latin typeface="AVANT GARDE BOOK BT" panose="020B0402020202020204" pitchFamily="34" charset="0"/>
              </a:rPr>
              <a:t> </a:t>
            </a:r>
            <a:r>
              <a:rPr lang="es-ES_tradnl" sz="1400" dirty="0" err="1">
                <a:latin typeface="AVANT GARDE BOOK BT" panose="020B0402020202020204" pitchFamily="34" charset="0"/>
              </a:rPr>
              <a:t>classification</a:t>
            </a:r>
            <a:r>
              <a:rPr lang="es-ES_tradnl" sz="1400" dirty="0">
                <a:latin typeface="AVANT GARDE BOOK BT" panose="020B0402020202020204" pitchFamily="34" charset="0"/>
              </a:rPr>
              <a:t> &gt;= 1 </a:t>
            </a:r>
            <a:r>
              <a:rPr lang="es-ES_tradnl" sz="1400" dirty="0" err="1">
                <a:latin typeface="AVANT GARDE BOOK BT" panose="020B0402020202020204" pitchFamily="34" charset="0"/>
              </a:rPr>
              <a:t>effective</a:t>
            </a:r>
            <a:r>
              <a:rPr lang="es-ES_tradnl" sz="1400" dirty="0">
                <a:latin typeface="AVANT GARDE BOOK BT" panose="020B0402020202020204" pitchFamily="34" charset="0"/>
              </a:rPr>
              <a:t> </a:t>
            </a:r>
            <a:r>
              <a:rPr lang="es-ES_tradnl" sz="1400" dirty="0" err="1">
                <a:latin typeface="AVANT GARDE BOOK BT" panose="020B0402020202020204" pitchFamily="34" charset="0"/>
              </a:rPr>
              <a:t>order</a:t>
            </a:r>
            <a:r>
              <a:rPr lang="es-ES_tradnl" sz="1400" dirty="0">
                <a:latin typeface="AVANT GARDE BOOK BT" panose="020B0402020202020204" pitchFamily="34" charset="0"/>
              </a:rPr>
              <a:t> </a:t>
            </a:r>
            <a:r>
              <a:rPr lang="es-ES_tradnl" sz="1400" dirty="0" err="1">
                <a:latin typeface="AVANT GARDE BOOK BT" panose="020B0402020202020204" pitchFamily="34" charset="0"/>
              </a:rPr>
              <a:t>between</a:t>
            </a:r>
            <a:r>
              <a:rPr lang="es-ES_tradnl" sz="1400" dirty="0">
                <a:latin typeface="AVANT GARDE BOOK BT" panose="020B0402020202020204" pitchFamily="34" charset="0"/>
              </a:rPr>
              <a:t> March 30 and April 28th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906F3-AEBD-5676-E879-32685F2D25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9546" y="2368062"/>
            <a:ext cx="1554582" cy="1554582"/>
          </a:xfrm>
          <a:prstGeom prst="rect">
            <a:avLst/>
          </a:prstGeom>
        </p:spPr>
      </p:pic>
      <p:pic>
        <p:nvPicPr>
          <p:cNvPr id="1026" name="Picture 2" descr="Churn rate - Free people icons">
            <a:extLst>
              <a:ext uri="{FF2B5EF4-FFF2-40B4-BE49-F238E27FC236}">
                <a16:creationId xmlns:a16="http://schemas.microsoft.com/office/drawing/2014/main" id="{64178125-91DD-897A-ECB3-AE3292F6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5936C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828" y="2530908"/>
            <a:ext cx="1228889" cy="12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riangle 25">
            <a:extLst>
              <a:ext uri="{FF2B5EF4-FFF2-40B4-BE49-F238E27FC236}">
                <a16:creationId xmlns:a16="http://schemas.microsoft.com/office/drawing/2014/main" id="{3C5A4E84-855A-E7EB-2160-8896870282EF}"/>
              </a:ext>
            </a:extLst>
          </p:cNvPr>
          <p:cNvSpPr/>
          <p:nvPr/>
        </p:nvSpPr>
        <p:spPr>
          <a:xfrm rot="5400000">
            <a:off x="4037611" y="3053640"/>
            <a:ext cx="525437" cy="22528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9564A2DB-7654-F81C-045E-85A3057ED835}"/>
              </a:ext>
            </a:extLst>
          </p:cNvPr>
          <p:cNvSpPr/>
          <p:nvPr/>
        </p:nvSpPr>
        <p:spPr>
          <a:xfrm rot="5400000">
            <a:off x="7774724" y="3053640"/>
            <a:ext cx="525437" cy="22528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uadroTexto 16">
            <a:extLst>
              <a:ext uri="{FF2B5EF4-FFF2-40B4-BE49-F238E27FC236}">
                <a16:creationId xmlns:a16="http://schemas.microsoft.com/office/drawing/2014/main" id="{3421E490-18AF-3279-C894-2ADFD41DDB9B}"/>
              </a:ext>
            </a:extLst>
          </p:cNvPr>
          <p:cNvSpPr txBox="1"/>
          <p:nvPr/>
        </p:nvSpPr>
        <p:spPr>
          <a:xfrm>
            <a:off x="8275985" y="1666979"/>
            <a:ext cx="31044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>
                <a:solidFill>
                  <a:srgbClr val="5936C9"/>
                </a:solidFill>
                <a:latin typeface="AVANT GARDE BOOK BT" panose="020B0402020202020204" pitchFamily="34" charset="0"/>
              </a:rPr>
              <a:t>Distribución</a:t>
            </a:r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 target variable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>
              <a:spcBef>
                <a:spcPts val="600"/>
              </a:spcBef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>
              <a:spcBef>
                <a:spcPts val="600"/>
              </a:spcBef>
            </a:pPr>
            <a:endParaRPr lang="en-CO" sz="1400" dirty="0">
              <a:latin typeface="AVANT GARDE BOOK BT" panose="020B0402020202020204" pitchFamily="34" charset="0"/>
            </a:endParaRPr>
          </a:p>
          <a:p>
            <a:pPr>
              <a:spcBef>
                <a:spcPts val="600"/>
              </a:spcBef>
            </a:pPr>
            <a:endParaRPr lang="en-CO" sz="1400" dirty="0">
              <a:latin typeface="AVANT GARDE BOOK BT" panose="020B0402020202020204" pitchFamily="34" charset="0"/>
            </a:endParaRPr>
          </a:p>
          <a:p>
            <a:pPr>
              <a:spcBef>
                <a:spcPts val="600"/>
              </a:spcBef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CO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 err="1">
                <a:latin typeface="AVANT GARDE BOOK BT" panose="020B0402020202020204" pitchFamily="34" charset="0"/>
              </a:rPr>
              <a:t>Imbalanced</a:t>
            </a:r>
            <a:r>
              <a:rPr lang="es-ES" sz="1400" dirty="0">
                <a:latin typeface="AVANT GARDE BOOK BT" panose="020B0402020202020204" pitchFamily="34" charset="0"/>
              </a:rPr>
              <a:t> target variable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 err="1">
                <a:latin typeface="AVANT GARDE BOOK BT" panose="020B0402020202020204" pitchFamily="34" charset="0"/>
              </a:rPr>
              <a:t>For</a:t>
            </a:r>
            <a:r>
              <a:rPr lang="es-ES" sz="1400" dirty="0">
                <a:latin typeface="AVANT GARDE BOOK BT" panose="020B0402020202020204" pitchFamily="34" charset="0"/>
              </a:rPr>
              <a:t> a </a:t>
            </a:r>
            <a:r>
              <a:rPr lang="es-ES" sz="1400" dirty="0" err="1">
                <a:latin typeface="AVANT GARDE BOOK BT" panose="020B0402020202020204" pitchFamily="34" charset="0"/>
              </a:rPr>
              <a:t>result</a:t>
            </a:r>
            <a:r>
              <a:rPr lang="es-ES" sz="1400" dirty="0">
                <a:latin typeface="AVANT GARDE BOOK BT" panose="020B0402020202020204" pitchFamily="34" charset="0"/>
              </a:rPr>
              <a:t> </a:t>
            </a:r>
            <a:r>
              <a:rPr lang="es-ES" sz="1400" dirty="0" err="1">
                <a:latin typeface="AVANT GARDE BOOK BT" panose="020B0402020202020204" pitchFamily="34" charset="0"/>
              </a:rPr>
              <a:t>to</a:t>
            </a:r>
            <a:r>
              <a:rPr lang="es-ES" sz="1400" dirty="0">
                <a:latin typeface="AVANT GARDE BOOK BT" panose="020B0402020202020204" pitchFamily="34" charset="0"/>
              </a:rPr>
              <a:t> be </a:t>
            </a:r>
            <a:r>
              <a:rPr lang="es-ES" sz="1400" dirty="0" err="1">
                <a:latin typeface="AVANT GARDE BOOK BT" panose="020B0402020202020204" pitchFamily="34" charset="0"/>
              </a:rPr>
              <a:t>considered</a:t>
            </a:r>
            <a:r>
              <a:rPr lang="es-ES" sz="1400" dirty="0">
                <a:latin typeface="AVANT GARDE BOOK BT" panose="020B0402020202020204" pitchFamily="34" charset="0"/>
              </a:rPr>
              <a:t> as </a:t>
            </a:r>
            <a:r>
              <a:rPr lang="es-ES" sz="1400" dirty="0" err="1">
                <a:latin typeface="AVANT GARDE BOOK BT" panose="020B0402020202020204" pitchFamily="34" charset="0"/>
              </a:rPr>
              <a:t>interesting</a:t>
            </a:r>
            <a:r>
              <a:rPr lang="es-ES" sz="1400" dirty="0">
                <a:latin typeface="AVANT GARDE BOOK BT" panose="020B0402020202020204" pitchFamily="34" charset="0"/>
              </a:rPr>
              <a:t>, </a:t>
            </a:r>
            <a:r>
              <a:rPr lang="es-ES" sz="1400" dirty="0" err="1">
                <a:latin typeface="AVANT GARDE BOOK BT" panose="020B0402020202020204" pitchFamily="34" charset="0"/>
              </a:rPr>
              <a:t>the</a:t>
            </a:r>
            <a:r>
              <a:rPr lang="es-ES" sz="1400" dirty="0">
                <a:latin typeface="AVANT GARDE BOOK BT" panose="020B0402020202020204" pitchFamily="34" charset="0"/>
              </a:rPr>
              <a:t> </a:t>
            </a:r>
            <a:r>
              <a:rPr lang="es-ES" sz="1400" dirty="0" err="1">
                <a:latin typeface="AVANT GARDE BOOK BT" panose="020B0402020202020204" pitchFamily="34" charset="0"/>
              </a:rPr>
              <a:t>accuracy</a:t>
            </a:r>
            <a:r>
              <a:rPr lang="es-ES" sz="1400" dirty="0">
                <a:latin typeface="AVANT GARDE BOOK BT" panose="020B0402020202020204" pitchFamily="34" charset="0"/>
              </a:rPr>
              <a:t> has </a:t>
            </a:r>
            <a:r>
              <a:rPr lang="es-ES" sz="1400" dirty="0" err="1">
                <a:latin typeface="AVANT GARDE BOOK BT" panose="020B0402020202020204" pitchFamily="34" charset="0"/>
              </a:rPr>
              <a:t>to</a:t>
            </a:r>
            <a:r>
              <a:rPr lang="es-ES" sz="1400" dirty="0">
                <a:latin typeface="AVANT GARDE BOOK BT" panose="020B0402020202020204" pitchFamily="34" charset="0"/>
              </a:rPr>
              <a:t> be &gt; 81%</a:t>
            </a:r>
          </a:p>
        </p:txBody>
      </p:sp>
      <p:sp>
        <p:nvSpPr>
          <p:cNvPr id="33" name="CuadroTexto 16">
            <a:extLst>
              <a:ext uri="{FF2B5EF4-FFF2-40B4-BE49-F238E27FC236}">
                <a16:creationId xmlns:a16="http://schemas.microsoft.com/office/drawing/2014/main" id="{C5FDC9B5-673A-7731-4AA8-BA1FC3DE0337}"/>
              </a:ext>
            </a:extLst>
          </p:cNvPr>
          <p:cNvSpPr txBox="1"/>
          <p:nvPr/>
        </p:nvSpPr>
        <p:spPr>
          <a:xfrm>
            <a:off x="8662005" y="2530908"/>
            <a:ext cx="233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5936C9"/>
                </a:solidFill>
                <a:latin typeface="AVANT GARDE BOOK BT" panose="020B0402020202020204" pitchFamily="34" charset="0"/>
              </a:rPr>
              <a:t>47.704 </a:t>
            </a:r>
            <a:r>
              <a:rPr lang="en-US" sz="1400" dirty="0" err="1">
                <a:solidFill>
                  <a:srgbClr val="5936C9"/>
                </a:solidFill>
                <a:latin typeface="AVANT GARDE BOOK BT" panose="020B0402020202020204" pitchFamily="34" charset="0"/>
              </a:rPr>
              <a:t>Emprendedoras</a:t>
            </a:r>
            <a:endParaRPr lang="en-US" sz="1400" dirty="0">
              <a:solidFill>
                <a:srgbClr val="5936C9"/>
              </a:solidFill>
              <a:latin typeface="AVANT GARDE BOOK BT" panose="020B0402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00E0E-7759-4022-F8D0-F343DDC25F05}"/>
              </a:ext>
            </a:extLst>
          </p:cNvPr>
          <p:cNvCxnSpPr>
            <a:cxnSpLocks/>
          </p:cNvCxnSpPr>
          <p:nvPr/>
        </p:nvCxnSpPr>
        <p:spPr>
          <a:xfrm>
            <a:off x="9828227" y="2903565"/>
            <a:ext cx="0" cy="3167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16">
            <a:extLst>
              <a:ext uri="{FF2B5EF4-FFF2-40B4-BE49-F238E27FC236}">
                <a16:creationId xmlns:a16="http://schemas.microsoft.com/office/drawing/2014/main" id="{68438A8C-B44F-0A7E-2217-70B051365948}"/>
              </a:ext>
            </a:extLst>
          </p:cNvPr>
          <p:cNvSpPr txBox="1"/>
          <p:nvPr/>
        </p:nvSpPr>
        <p:spPr>
          <a:xfrm>
            <a:off x="8369297" y="3475166"/>
            <a:ext cx="145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O" sz="1400" dirty="0">
                <a:latin typeface="AVANT GARDE BOOK BT" panose="020B0402020202020204" pitchFamily="34" charset="0"/>
              </a:rPr>
              <a:t>8.944</a:t>
            </a:r>
            <a:endParaRPr lang="en-US" sz="1400" dirty="0">
              <a:latin typeface="AVANT GARDE BOOK BT" panose="020B0402020202020204" pitchFamily="34" charset="0"/>
            </a:endParaRPr>
          </a:p>
          <a:p>
            <a:pPr algn="ctr"/>
            <a:r>
              <a:rPr lang="en-US" sz="1400" dirty="0">
                <a:solidFill>
                  <a:srgbClr val="5936C9"/>
                </a:solidFill>
                <a:latin typeface="AVANT GARDE BOOK BT" panose="020B0402020202020204" pitchFamily="34" charset="0"/>
              </a:rPr>
              <a:t>No churn</a:t>
            </a:r>
          </a:p>
        </p:txBody>
      </p:sp>
      <p:sp>
        <p:nvSpPr>
          <p:cNvPr id="38" name="CuadroTexto 16">
            <a:extLst>
              <a:ext uri="{FF2B5EF4-FFF2-40B4-BE49-F238E27FC236}">
                <a16:creationId xmlns:a16="http://schemas.microsoft.com/office/drawing/2014/main" id="{5E18897F-355A-448B-4BE6-33362A459DDA}"/>
              </a:ext>
            </a:extLst>
          </p:cNvPr>
          <p:cNvSpPr txBox="1"/>
          <p:nvPr/>
        </p:nvSpPr>
        <p:spPr>
          <a:xfrm>
            <a:off x="9946305" y="3475166"/>
            <a:ext cx="145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O" sz="1400" dirty="0">
                <a:latin typeface="AVANT GARDE BOOK BT" panose="020B0402020202020204" pitchFamily="34" charset="0"/>
              </a:rPr>
              <a:t>38.760</a:t>
            </a:r>
            <a:endParaRPr lang="en-US" sz="1400" dirty="0">
              <a:latin typeface="AVANT GARDE BOOK BT" panose="020B0402020202020204" pitchFamily="34" charset="0"/>
            </a:endParaRPr>
          </a:p>
          <a:p>
            <a:pPr algn="ctr"/>
            <a:r>
              <a:rPr lang="en-US" sz="1400" dirty="0">
                <a:solidFill>
                  <a:srgbClr val="5936C9"/>
                </a:solidFill>
                <a:latin typeface="AVANT GARDE BOOK BT" panose="020B0402020202020204" pitchFamily="34" charset="0"/>
              </a:rPr>
              <a:t>churn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F38E46-057C-A93F-3B29-61F0DD4FA4F5}"/>
              </a:ext>
            </a:extLst>
          </p:cNvPr>
          <p:cNvCxnSpPr>
            <a:cxnSpLocks/>
          </p:cNvCxnSpPr>
          <p:nvPr/>
        </p:nvCxnSpPr>
        <p:spPr>
          <a:xfrm>
            <a:off x="9810089" y="4011638"/>
            <a:ext cx="0" cy="3167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16">
            <a:extLst>
              <a:ext uri="{FF2B5EF4-FFF2-40B4-BE49-F238E27FC236}">
                <a16:creationId xmlns:a16="http://schemas.microsoft.com/office/drawing/2014/main" id="{7AF5EFCD-E87A-3E60-42A4-9617CE8561A4}"/>
              </a:ext>
            </a:extLst>
          </p:cNvPr>
          <p:cNvSpPr txBox="1"/>
          <p:nvPr/>
        </p:nvSpPr>
        <p:spPr>
          <a:xfrm>
            <a:off x="9084914" y="4397868"/>
            <a:ext cx="145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O" sz="1400" dirty="0">
                <a:latin typeface="AVANT GARDE BOOK BT" panose="020B0402020202020204" pitchFamily="34" charset="0"/>
              </a:rPr>
              <a:t>XGBoost</a:t>
            </a:r>
            <a:endParaRPr lang="en-US" sz="1400" dirty="0">
              <a:latin typeface="AVANT GARDE BOOK BT" panose="020B04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D9428-0817-5B20-7C09-6FE6DB86BFE6}"/>
              </a:ext>
            </a:extLst>
          </p:cNvPr>
          <p:cNvSpPr/>
          <p:nvPr/>
        </p:nvSpPr>
        <p:spPr>
          <a:xfrm>
            <a:off x="5187924" y="2368061"/>
            <a:ext cx="2061016" cy="1554583"/>
          </a:xfrm>
          <a:prstGeom prst="rect">
            <a:avLst/>
          </a:prstGeom>
          <a:noFill/>
          <a:ln>
            <a:solidFill>
              <a:srgbClr val="5936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6B8B2-0818-381E-FCCE-E281E921282C}"/>
              </a:ext>
            </a:extLst>
          </p:cNvPr>
          <p:cNvSpPr/>
          <p:nvPr/>
        </p:nvSpPr>
        <p:spPr>
          <a:xfrm>
            <a:off x="12079007" y="-92765"/>
            <a:ext cx="435799" cy="1828799"/>
          </a:xfrm>
          <a:prstGeom prst="rect">
            <a:avLst/>
          </a:prstGeom>
          <a:solidFill>
            <a:srgbClr val="77D2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E2706-D4F2-8636-F2FD-DA9B356445B2}"/>
              </a:ext>
            </a:extLst>
          </p:cNvPr>
          <p:cNvSpPr/>
          <p:nvPr/>
        </p:nvSpPr>
        <p:spPr>
          <a:xfrm flipV="1">
            <a:off x="12079008" y="1736029"/>
            <a:ext cx="433376" cy="5121965"/>
          </a:xfrm>
          <a:prstGeom prst="rect">
            <a:avLst/>
          </a:prstGeom>
          <a:solidFill>
            <a:srgbClr val="593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CA1233-3672-79C4-EBC4-3A87C6622D4C}"/>
              </a:ext>
            </a:extLst>
          </p:cNvPr>
          <p:cNvSpPr/>
          <p:nvPr/>
        </p:nvSpPr>
        <p:spPr>
          <a:xfrm>
            <a:off x="0" y="6769370"/>
            <a:ext cx="563986" cy="1232710"/>
          </a:xfrm>
          <a:prstGeom prst="rect">
            <a:avLst/>
          </a:prstGeom>
          <a:solidFill>
            <a:srgbClr val="77D2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BFD842-5964-3DF2-C183-BAF34DA67D66}"/>
              </a:ext>
            </a:extLst>
          </p:cNvPr>
          <p:cNvSpPr/>
          <p:nvPr/>
        </p:nvSpPr>
        <p:spPr>
          <a:xfrm flipV="1">
            <a:off x="563985" y="6769370"/>
            <a:ext cx="12038831" cy="282697"/>
          </a:xfrm>
          <a:prstGeom prst="rect">
            <a:avLst/>
          </a:prstGeom>
          <a:solidFill>
            <a:srgbClr val="593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E940A4-C6B2-E392-035A-CAD0AECA82EE}"/>
              </a:ext>
            </a:extLst>
          </p:cNvPr>
          <p:cNvSpPr/>
          <p:nvPr/>
        </p:nvSpPr>
        <p:spPr>
          <a:xfrm>
            <a:off x="12079007" y="6769370"/>
            <a:ext cx="433377" cy="899052"/>
          </a:xfrm>
          <a:prstGeom prst="rect">
            <a:avLst/>
          </a:prstGeom>
          <a:solidFill>
            <a:srgbClr val="77D2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8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17FD45-373E-005B-F6D9-3667095280AC}"/>
              </a:ext>
            </a:extLst>
          </p:cNvPr>
          <p:cNvSpPr txBox="1"/>
          <p:nvPr/>
        </p:nvSpPr>
        <p:spPr>
          <a:xfrm>
            <a:off x="263525" y="225330"/>
            <a:ext cx="11628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optimized</a:t>
            </a:r>
            <a:r>
              <a:rPr lang="es-ES_tradnl" dirty="0"/>
              <a:t> </a:t>
            </a:r>
            <a:r>
              <a:rPr lang="es-ES_tradnl" dirty="0" err="1"/>
              <a:t>model</a:t>
            </a:r>
            <a:r>
              <a:rPr lang="es-ES_tradnl" dirty="0"/>
              <a:t> </a:t>
            </a:r>
            <a:r>
              <a:rPr lang="es-ES_tradnl" dirty="0" err="1"/>
              <a:t>was</a:t>
            </a:r>
            <a:r>
              <a:rPr lang="es-ES_tradnl" dirty="0"/>
              <a:t> a </a:t>
            </a:r>
            <a:r>
              <a:rPr lang="es-ES_tradnl" dirty="0" err="1"/>
              <a:t>XGBoost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achieved</a:t>
            </a:r>
            <a:r>
              <a:rPr lang="es-ES_tradnl" dirty="0"/>
              <a:t> 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accuracy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94%, </a:t>
            </a:r>
            <a:r>
              <a:rPr lang="es-ES_tradnl" dirty="0" err="1"/>
              <a:t>recall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98% and </a:t>
            </a:r>
            <a:r>
              <a:rPr lang="es-ES_tradnl" dirty="0" err="1"/>
              <a:t>specificity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75%</a:t>
            </a:r>
          </a:p>
        </p:txBody>
      </p:sp>
      <p:sp>
        <p:nvSpPr>
          <p:cNvPr id="7" name="CuadroTexto 16">
            <a:extLst>
              <a:ext uri="{FF2B5EF4-FFF2-40B4-BE49-F238E27FC236}">
                <a16:creationId xmlns:a16="http://schemas.microsoft.com/office/drawing/2014/main" id="{372204D1-6B6E-ADF7-6156-C7302DA67AF7}"/>
              </a:ext>
            </a:extLst>
          </p:cNvPr>
          <p:cNvSpPr txBox="1"/>
          <p:nvPr/>
        </p:nvSpPr>
        <p:spPr>
          <a:xfrm>
            <a:off x="7008275" y="1189874"/>
            <a:ext cx="4505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Positive class predictions (churn)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Accuracy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VANT GARDE BOOK BT" panose="020B0402020202020204" pitchFamily="34" charset="0"/>
              </a:rPr>
              <a:t>: </a:t>
            </a:r>
            <a:r>
              <a:rPr lang="en-US" sz="1400" dirty="0">
                <a:latin typeface="AVANT GARDE BOOK BT" panose="020B0402020202020204" pitchFamily="34" charset="0"/>
              </a:rPr>
              <a:t>94% meaning that 94% of the model predictions are adequate</a:t>
            </a:r>
          </a:p>
          <a:p>
            <a:endParaRPr lang="en-US" sz="1400" b="1" dirty="0">
              <a:latin typeface="AVANT GARDE BOOK BT" panose="020B04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Recall: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VANT GARDE BOOK BT" panose="020B0402020202020204" pitchFamily="34" charset="0"/>
              </a:rPr>
              <a:t> </a:t>
            </a:r>
            <a:r>
              <a:rPr lang="en-US" sz="1400" dirty="0">
                <a:latin typeface="AVANT GARDE BOOK BT" panose="020B0402020202020204" pitchFamily="34" charset="0"/>
              </a:rPr>
              <a:t>98.2% The model identifies 98% of the churned sellers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Precision: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VANT GARDE BOOK BT" panose="020B0402020202020204" pitchFamily="34" charset="0"/>
              </a:rPr>
              <a:t> </a:t>
            </a:r>
            <a:r>
              <a:rPr lang="en-US" sz="1400" dirty="0">
                <a:latin typeface="AVANT GARDE BOOK BT" panose="020B0402020202020204" pitchFamily="34" charset="0"/>
              </a:rPr>
              <a:t>94% When the model classifies a seller as churned, it is correct 94% of the times</a:t>
            </a:r>
          </a:p>
        </p:txBody>
      </p:sp>
      <p:sp>
        <p:nvSpPr>
          <p:cNvPr id="8" name="CuadroTexto 16">
            <a:extLst>
              <a:ext uri="{FF2B5EF4-FFF2-40B4-BE49-F238E27FC236}">
                <a16:creationId xmlns:a16="http://schemas.microsoft.com/office/drawing/2014/main" id="{586E2B48-8735-F446-005A-A9776C80B3AC}"/>
              </a:ext>
            </a:extLst>
          </p:cNvPr>
          <p:cNvSpPr txBox="1"/>
          <p:nvPr/>
        </p:nvSpPr>
        <p:spPr>
          <a:xfrm>
            <a:off x="7008275" y="4099201"/>
            <a:ext cx="4505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Negative class predictions (no churn)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True Negative Ratio: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VANT GARDE BOOK BT" panose="020B0402020202020204" pitchFamily="34" charset="0"/>
              </a:rPr>
              <a:t> </a:t>
            </a:r>
            <a:r>
              <a:rPr lang="en-US" sz="1400" dirty="0">
                <a:latin typeface="AVANT GARDE BOOK BT" panose="020B0402020202020204" pitchFamily="34" charset="0"/>
              </a:rPr>
              <a:t>75% of the non-churned sellers are correctly identified by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Negative predicted value: </a:t>
            </a:r>
            <a:r>
              <a:rPr lang="en-US" sz="1400" dirty="0">
                <a:latin typeface="AVANT GARDE BOOK BT" panose="020B0402020202020204" pitchFamily="34" charset="0"/>
              </a:rPr>
              <a:t>91% </a:t>
            </a:r>
            <a:r>
              <a:rPr lang="en-US" sz="1400" dirty="0" err="1">
                <a:latin typeface="AVANT GARDE BOOK BT" panose="020B0402020202020204" pitchFamily="34" charset="0"/>
              </a:rPr>
              <a:t>Cuando</a:t>
            </a:r>
            <a:r>
              <a:rPr lang="en-US" sz="1400" dirty="0">
                <a:latin typeface="AVANT GARDE BOOK BT" panose="020B0402020202020204" pitchFamily="34" charset="0"/>
              </a:rPr>
              <a:t> </a:t>
            </a:r>
            <a:r>
              <a:rPr lang="en-US" sz="1400" dirty="0" err="1">
                <a:latin typeface="AVANT GARDE BOOK BT" panose="020B0402020202020204" pitchFamily="34" charset="0"/>
              </a:rPr>
              <a:t>el</a:t>
            </a:r>
            <a:r>
              <a:rPr lang="en-US" sz="1400" dirty="0">
                <a:latin typeface="AVANT GARDE BOOK BT" panose="020B0402020202020204" pitchFamily="34" charset="0"/>
              </a:rPr>
              <a:t> </a:t>
            </a:r>
            <a:r>
              <a:rPr lang="en-US" sz="1400" dirty="0" err="1">
                <a:latin typeface="AVANT GARDE BOOK BT" panose="020B0402020202020204" pitchFamily="34" charset="0"/>
              </a:rPr>
              <a:t>modelo</a:t>
            </a:r>
            <a:r>
              <a:rPr lang="en-US" sz="1400" dirty="0">
                <a:latin typeface="AVANT GARDE BOOK BT" panose="020B0402020202020204" pitchFamily="34" charset="0"/>
              </a:rPr>
              <a:t> </a:t>
            </a:r>
            <a:r>
              <a:rPr lang="en-US" sz="1400" dirty="0" err="1">
                <a:latin typeface="AVANT GARDE BOOK BT" panose="020B0402020202020204" pitchFamily="34" charset="0"/>
              </a:rPr>
              <a:t>predice</a:t>
            </a:r>
            <a:r>
              <a:rPr lang="en-US" sz="1400" dirty="0">
                <a:latin typeface="AVANT GARDE BOOK BT" panose="020B0402020202020204" pitchFamily="34" charset="0"/>
              </a:rPr>
              <a:t> que no hay churn, </a:t>
            </a:r>
            <a:r>
              <a:rPr lang="en-US" sz="1400" dirty="0" err="1">
                <a:latin typeface="AVANT GARDE BOOK BT" panose="020B0402020202020204" pitchFamily="34" charset="0"/>
              </a:rPr>
              <a:t>acierta</a:t>
            </a:r>
            <a:r>
              <a:rPr lang="en-US" sz="1400" dirty="0">
                <a:latin typeface="AVANT GARDE BOOK BT" panose="020B0402020202020204" pitchFamily="34" charset="0"/>
              </a:rPr>
              <a:t> </a:t>
            </a:r>
            <a:r>
              <a:rPr lang="en-US" sz="1400" dirty="0" err="1">
                <a:latin typeface="AVANT GARDE BOOK BT" panose="020B0402020202020204" pitchFamily="34" charset="0"/>
              </a:rPr>
              <a:t>el</a:t>
            </a:r>
            <a:r>
              <a:rPr lang="en-US" sz="1400" dirty="0">
                <a:latin typeface="AVANT GARDE BOOK BT" panose="020B0402020202020204" pitchFamily="34" charset="0"/>
              </a:rPr>
              <a:t> 91% de las </a:t>
            </a:r>
            <a:r>
              <a:rPr lang="en-US" sz="1400" dirty="0" err="1">
                <a:latin typeface="AVANT GARDE BOOK BT" panose="020B0402020202020204" pitchFamily="34" charset="0"/>
              </a:rPr>
              <a:t>veces</a:t>
            </a:r>
            <a:endParaRPr lang="en-US" sz="1400" dirty="0">
              <a:latin typeface="AVANT GARDE BOOK BT" panose="020B04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7C881B-00B8-F247-9144-650BFDCA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233488"/>
            <a:ext cx="5437242" cy="44847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146175-EE40-2A96-4636-051B1BBF850D}"/>
              </a:ext>
            </a:extLst>
          </p:cNvPr>
          <p:cNvSpPr/>
          <p:nvPr/>
        </p:nvSpPr>
        <p:spPr>
          <a:xfrm>
            <a:off x="12079008" y="-92765"/>
            <a:ext cx="326352" cy="1828799"/>
          </a:xfrm>
          <a:prstGeom prst="rect">
            <a:avLst/>
          </a:prstGeom>
          <a:solidFill>
            <a:srgbClr val="77D2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1F1E2-E048-B9FF-5BF4-5772D893E786}"/>
              </a:ext>
            </a:extLst>
          </p:cNvPr>
          <p:cNvSpPr/>
          <p:nvPr/>
        </p:nvSpPr>
        <p:spPr>
          <a:xfrm flipV="1">
            <a:off x="12079008" y="1736028"/>
            <a:ext cx="326352" cy="5121965"/>
          </a:xfrm>
          <a:prstGeom prst="rect">
            <a:avLst/>
          </a:prstGeom>
          <a:solidFill>
            <a:srgbClr val="593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9A527-0EF6-EDAD-2FAD-771C98B06A17}"/>
              </a:ext>
            </a:extLst>
          </p:cNvPr>
          <p:cNvSpPr/>
          <p:nvPr/>
        </p:nvSpPr>
        <p:spPr>
          <a:xfrm>
            <a:off x="0" y="6769370"/>
            <a:ext cx="563986" cy="282697"/>
          </a:xfrm>
          <a:prstGeom prst="rect">
            <a:avLst/>
          </a:prstGeom>
          <a:solidFill>
            <a:srgbClr val="77D2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54BFB-3779-0703-BB4B-50810E974D52}"/>
              </a:ext>
            </a:extLst>
          </p:cNvPr>
          <p:cNvSpPr/>
          <p:nvPr/>
        </p:nvSpPr>
        <p:spPr>
          <a:xfrm flipV="1">
            <a:off x="563985" y="6769369"/>
            <a:ext cx="11841375" cy="282697"/>
          </a:xfrm>
          <a:prstGeom prst="rect">
            <a:avLst/>
          </a:prstGeom>
          <a:solidFill>
            <a:srgbClr val="593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A88C6-4E94-F031-721A-488D6CADD3D0}"/>
              </a:ext>
            </a:extLst>
          </p:cNvPr>
          <p:cNvSpPr/>
          <p:nvPr/>
        </p:nvSpPr>
        <p:spPr>
          <a:xfrm>
            <a:off x="12079008" y="6769370"/>
            <a:ext cx="326352" cy="282697"/>
          </a:xfrm>
          <a:prstGeom prst="rect">
            <a:avLst/>
          </a:prstGeom>
          <a:solidFill>
            <a:srgbClr val="77D2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2C83E9-011C-72F8-8154-4FB40AB6CEC9}"/>
              </a:ext>
            </a:extLst>
          </p:cNvPr>
          <p:cNvSpPr/>
          <p:nvPr/>
        </p:nvSpPr>
        <p:spPr>
          <a:xfrm>
            <a:off x="6685808" y="1233488"/>
            <a:ext cx="5035137" cy="244786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9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C7D9A-85EB-1217-6E60-3787543D8291}"/>
              </a:ext>
            </a:extLst>
          </p:cNvPr>
          <p:cNvSpPr txBox="1"/>
          <p:nvPr/>
        </p:nvSpPr>
        <p:spPr>
          <a:xfrm>
            <a:off x="256925" y="225330"/>
            <a:ext cx="11648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r>
              <a:rPr lang="en-US" dirty="0"/>
              <a:t>Some of the misclassifications are not explained by the current variables, but others should be identified by the model, which should be improved in a following iteration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A83F9-77E4-C24C-47F8-B9DD7BB8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897517"/>
            <a:ext cx="7011918" cy="1878566"/>
          </a:xfrm>
          <a:prstGeom prst="rect">
            <a:avLst/>
          </a:prstGeom>
        </p:spPr>
      </p:pic>
      <p:sp>
        <p:nvSpPr>
          <p:cNvPr id="7" name="CuadroTexto 16">
            <a:extLst>
              <a:ext uri="{FF2B5EF4-FFF2-40B4-BE49-F238E27FC236}">
                <a16:creationId xmlns:a16="http://schemas.microsoft.com/office/drawing/2014/main" id="{16328358-206C-2655-B9EC-A31A25738D3F}"/>
              </a:ext>
            </a:extLst>
          </p:cNvPr>
          <p:cNvSpPr txBox="1"/>
          <p:nvPr/>
        </p:nvSpPr>
        <p:spPr>
          <a:xfrm>
            <a:off x="263524" y="4011328"/>
            <a:ext cx="730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False negative classifications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</p:txBody>
      </p:sp>
      <p:sp>
        <p:nvSpPr>
          <p:cNvPr id="12" name="CuadroTexto 16">
            <a:extLst>
              <a:ext uri="{FF2B5EF4-FFF2-40B4-BE49-F238E27FC236}">
                <a16:creationId xmlns:a16="http://schemas.microsoft.com/office/drawing/2014/main" id="{7D908690-07EF-03E0-0B19-A2A625A46D13}"/>
              </a:ext>
            </a:extLst>
          </p:cNvPr>
          <p:cNvSpPr txBox="1"/>
          <p:nvPr/>
        </p:nvSpPr>
        <p:spPr>
          <a:xfrm>
            <a:off x="263524" y="1612684"/>
            <a:ext cx="730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False positive classifications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30FE68-5DC6-35F2-3327-D31A3E885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4" y="4425075"/>
            <a:ext cx="7011919" cy="18785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5E933E-ED0C-2268-8501-4CEA2482333C}"/>
              </a:ext>
            </a:extLst>
          </p:cNvPr>
          <p:cNvSpPr/>
          <p:nvPr/>
        </p:nvSpPr>
        <p:spPr>
          <a:xfrm>
            <a:off x="12079008" y="-92765"/>
            <a:ext cx="326352" cy="1828799"/>
          </a:xfrm>
          <a:prstGeom prst="rect">
            <a:avLst/>
          </a:prstGeom>
          <a:solidFill>
            <a:srgbClr val="77D2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03CF4-DB75-8284-8773-500C22F2E857}"/>
              </a:ext>
            </a:extLst>
          </p:cNvPr>
          <p:cNvSpPr/>
          <p:nvPr/>
        </p:nvSpPr>
        <p:spPr>
          <a:xfrm flipV="1">
            <a:off x="12079008" y="1736028"/>
            <a:ext cx="326352" cy="5121965"/>
          </a:xfrm>
          <a:prstGeom prst="rect">
            <a:avLst/>
          </a:prstGeom>
          <a:solidFill>
            <a:srgbClr val="593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F30403-B73B-3084-09EA-AB5C1850D971}"/>
              </a:ext>
            </a:extLst>
          </p:cNvPr>
          <p:cNvSpPr/>
          <p:nvPr/>
        </p:nvSpPr>
        <p:spPr>
          <a:xfrm>
            <a:off x="0" y="6769370"/>
            <a:ext cx="563986" cy="282697"/>
          </a:xfrm>
          <a:prstGeom prst="rect">
            <a:avLst/>
          </a:prstGeom>
          <a:solidFill>
            <a:srgbClr val="77D2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4D150-0448-9C91-DE5D-B52CF9849607}"/>
              </a:ext>
            </a:extLst>
          </p:cNvPr>
          <p:cNvSpPr/>
          <p:nvPr/>
        </p:nvSpPr>
        <p:spPr>
          <a:xfrm flipV="1">
            <a:off x="563985" y="6769369"/>
            <a:ext cx="11841375" cy="282697"/>
          </a:xfrm>
          <a:prstGeom prst="rect">
            <a:avLst/>
          </a:prstGeom>
          <a:solidFill>
            <a:srgbClr val="593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51F194-BCF6-D0EA-BCB5-B9ACDC944F44}"/>
              </a:ext>
            </a:extLst>
          </p:cNvPr>
          <p:cNvSpPr/>
          <p:nvPr/>
        </p:nvSpPr>
        <p:spPr>
          <a:xfrm>
            <a:off x="12079008" y="6769370"/>
            <a:ext cx="326352" cy="282697"/>
          </a:xfrm>
          <a:prstGeom prst="rect">
            <a:avLst/>
          </a:prstGeom>
          <a:solidFill>
            <a:srgbClr val="77D2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uadroTexto 16">
            <a:extLst>
              <a:ext uri="{FF2B5EF4-FFF2-40B4-BE49-F238E27FC236}">
                <a16:creationId xmlns:a16="http://schemas.microsoft.com/office/drawing/2014/main" id="{003A1AD4-3C72-1B01-DBE4-89DB22C24A26}"/>
              </a:ext>
            </a:extLst>
          </p:cNvPr>
          <p:cNvSpPr txBox="1"/>
          <p:nvPr/>
        </p:nvSpPr>
        <p:spPr>
          <a:xfrm>
            <a:off x="7486556" y="1612684"/>
            <a:ext cx="440540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 Positive class predictions (churn)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AVANT GARDE BOOK BT" panose="020B0402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VANT GARDE BOOK BT" panose="020B0402020202020204" pitchFamily="34" charset="0"/>
              </a:rPr>
              <a:t> PC1 captures cumulative metrics, while PC2 represents duration-related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VANT GARDE BOOK BT" panose="020B0402020202020204" pitchFamily="34" charset="0"/>
              </a:rPr>
              <a:t>The model effectively predicts the behavior of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VANT GARDE BOOK BT" panose="020B0402020202020204" pitchFamily="34" charset="0"/>
              </a:rPr>
              <a:t>Distinct pattern is observed for misclassified false positives within the range of -1.1X to 0.08X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VANT GARDE BOOK BT" panose="020B0402020202020204" pitchFamily="34" charset="0"/>
              </a:rPr>
              <a:t>False positives exhibit a significantly higher average effective order ratio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VANT GARDE BOOK BT" panose="020B0402020202020204" pitchFamily="34" charset="0"/>
              </a:rPr>
              <a:t>Misclassified false negatives have higher average earnings per order, highlighting an area for improvement in future iterations</a:t>
            </a:r>
          </a:p>
        </p:txBody>
      </p:sp>
    </p:spTree>
    <p:extLst>
      <p:ext uri="{BB962C8B-B14F-4D97-AF65-F5344CB8AC3E}">
        <p14:creationId xmlns:p14="http://schemas.microsoft.com/office/powerpoint/2010/main" val="135116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88A95-4A72-A566-C587-9F6B35D7CE50}"/>
              </a:ext>
            </a:extLst>
          </p:cNvPr>
          <p:cNvSpPr txBox="1"/>
          <p:nvPr/>
        </p:nvSpPr>
        <p:spPr>
          <a:xfrm>
            <a:off x="5985163" y="757431"/>
            <a:ext cx="620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pPr algn="ctr"/>
            <a:r>
              <a:rPr lang="en-US" sz="2400" b="1" dirty="0"/>
              <a:t>Meet Isabel</a:t>
            </a:r>
            <a:endParaRPr lang="en-GB" sz="24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1B27227-ABA7-2999-02BC-678EFC61F32B}"/>
              </a:ext>
            </a:extLst>
          </p:cNvPr>
          <p:cNvGrpSpPr/>
          <p:nvPr/>
        </p:nvGrpSpPr>
        <p:grpSpPr>
          <a:xfrm>
            <a:off x="6866028" y="4335414"/>
            <a:ext cx="385702" cy="399270"/>
            <a:chOff x="6866028" y="4335414"/>
            <a:chExt cx="385702" cy="399270"/>
          </a:xfrm>
        </p:grpSpPr>
        <p:sp>
          <p:nvSpPr>
            <p:cNvPr id="26" name="Google Shape;470;p39">
              <a:extLst>
                <a:ext uri="{FF2B5EF4-FFF2-40B4-BE49-F238E27FC236}">
                  <a16:creationId xmlns:a16="http://schemas.microsoft.com/office/drawing/2014/main" id="{EF44F24F-B965-C1C3-4146-D48DC21F1CC8}"/>
                </a:ext>
              </a:extLst>
            </p:cNvPr>
            <p:cNvSpPr/>
            <p:nvPr/>
          </p:nvSpPr>
          <p:spPr>
            <a:xfrm>
              <a:off x="6913030" y="4335414"/>
              <a:ext cx="338700" cy="338700"/>
            </a:xfrm>
            <a:prstGeom prst="ellipse">
              <a:avLst/>
            </a:prstGeom>
            <a:solidFill>
              <a:srgbClr val="7030A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" name="Google Shape;365;p35">
              <a:extLst>
                <a:ext uri="{FF2B5EF4-FFF2-40B4-BE49-F238E27FC236}">
                  <a16:creationId xmlns:a16="http://schemas.microsoft.com/office/drawing/2014/main" id="{303F2111-4221-97DA-3934-A09004E3C29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66028" y="4395984"/>
              <a:ext cx="338700" cy="33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CuadroTexto 16">
            <a:extLst>
              <a:ext uri="{FF2B5EF4-FFF2-40B4-BE49-F238E27FC236}">
                <a16:creationId xmlns:a16="http://schemas.microsoft.com/office/drawing/2014/main" id="{958A4FF8-7588-BF6A-9FA8-8439F215AAFE}"/>
              </a:ext>
            </a:extLst>
          </p:cNvPr>
          <p:cNvSpPr txBox="1"/>
          <p:nvPr/>
        </p:nvSpPr>
        <p:spPr>
          <a:xfrm>
            <a:off x="7531165" y="2079064"/>
            <a:ext cx="440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400" b="1" dirty="0">
                <a:latin typeface="AVANT GARDE BOOK BT" panose="020B0402020202020204" pitchFamily="34" charset="0"/>
              </a:rPr>
              <a:t>Location:</a:t>
            </a:r>
            <a:r>
              <a:rPr lang="en-US" sz="1400" dirty="0">
                <a:latin typeface="AVANT GARDE BOOK BT" panose="020B0402020202020204" pitchFamily="34" charset="0"/>
              </a:rPr>
              <a:t> Santander, rural area of Colombia</a:t>
            </a:r>
          </a:p>
        </p:txBody>
      </p:sp>
      <p:sp>
        <p:nvSpPr>
          <p:cNvPr id="21" name="CuadroTexto 16">
            <a:extLst>
              <a:ext uri="{FF2B5EF4-FFF2-40B4-BE49-F238E27FC236}">
                <a16:creationId xmlns:a16="http://schemas.microsoft.com/office/drawing/2014/main" id="{BBBDCA5F-291B-2D74-3EA9-F1AE46A99587}"/>
              </a:ext>
            </a:extLst>
          </p:cNvPr>
          <p:cNvSpPr txBox="1"/>
          <p:nvPr/>
        </p:nvSpPr>
        <p:spPr>
          <a:xfrm>
            <a:off x="7511286" y="4243154"/>
            <a:ext cx="44054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400" b="1" dirty="0">
                <a:latin typeface="AVANT GARDE BOOK BT" panose="020B0402020202020204" pitchFamily="34" charset="0"/>
              </a:rPr>
              <a:t>Needs:</a:t>
            </a:r>
            <a:r>
              <a:rPr lang="en-US" sz="1400" dirty="0">
                <a:latin typeface="AVANT GARDE BOOK BT" panose="020B0402020202020204" pitchFamily="34" charset="0"/>
              </a:rPr>
              <a:t> Generate additional income for her family</a:t>
            </a:r>
          </a:p>
          <a:p>
            <a:pPr algn="l">
              <a:spcAft>
                <a:spcPts val="600"/>
              </a:spcAft>
            </a:pPr>
            <a:r>
              <a:rPr lang="en-US" sz="1400" dirty="0">
                <a:latin typeface="AVANT GARDE BOOK BT" panose="020B0402020202020204" pitchFamily="34" charset="0"/>
              </a:rPr>
              <a:t>	   From home </a:t>
            </a:r>
          </a:p>
          <a:p>
            <a:pPr algn="l">
              <a:spcAft>
                <a:spcPts val="600"/>
              </a:spcAft>
            </a:pPr>
            <a:r>
              <a:rPr lang="en-US" sz="1400" dirty="0">
                <a:latin typeface="AVANT GARDE BOOK BT" panose="020B0402020202020204" pitchFamily="34" charset="0"/>
              </a:rPr>
              <a:t>	   During her spare time</a:t>
            </a:r>
          </a:p>
        </p:txBody>
      </p:sp>
      <p:sp>
        <p:nvSpPr>
          <p:cNvPr id="22" name="CuadroTexto 16">
            <a:extLst>
              <a:ext uri="{FF2B5EF4-FFF2-40B4-BE49-F238E27FC236}">
                <a16:creationId xmlns:a16="http://schemas.microsoft.com/office/drawing/2014/main" id="{5A0654C4-A202-7A47-922C-4FAEE4F847F9}"/>
              </a:ext>
            </a:extLst>
          </p:cNvPr>
          <p:cNvSpPr txBox="1"/>
          <p:nvPr/>
        </p:nvSpPr>
        <p:spPr>
          <a:xfrm>
            <a:off x="7511286" y="3238629"/>
            <a:ext cx="440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400" b="1" dirty="0">
                <a:latin typeface="AVANT GARDE BOOK BT" panose="020B0402020202020204" pitchFamily="34" charset="0"/>
              </a:rPr>
              <a:t>Occupation:</a:t>
            </a:r>
            <a:r>
              <a:rPr lang="en-US" sz="1400" dirty="0">
                <a:latin typeface="AVANT GARDE BOOK BT" panose="020B0402020202020204" pitchFamily="34" charset="0"/>
              </a:rPr>
              <a:t> Hairdresser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EDCCC7-3AEC-4744-E4C8-4FFF5B78C8ED}"/>
              </a:ext>
            </a:extLst>
          </p:cNvPr>
          <p:cNvGrpSpPr/>
          <p:nvPr/>
        </p:nvGrpSpPr>
        <p:grpSpPr>
          <a:xfrm>
            <a:off x="6895309" y="1989779"/>
            <a:ext cx="356421" cy="396479"/>
            <a:chOff x="6895309" y="1989779"/>
            <a:chExt cx="356421" cy="396479"/>
          </a:xfrm>
        </p:grpSpPr>
        <p:sp>
          <p:nvSpPr>
            <p:cNvPr id="19" name="Google Shape;470;p39">
              <a:extLst>
                <a:ext uri="{FF2B5EF4-FFF2-40B4-BE49-F238E27FC236}">
                  <a16:creationId xmlns:a16="http://schemas.microsoft.com/office/drawing/2014/main" id="{AE464C5D-5701-7F7B-72C6-CF16A5DA7975}"/>
                </a:ext>
              </a:extLst>
            </p:cNvPr>
            <p:cNvSpPr/>
            <p:nvPr/>
          </p:nvSpPr>
          <p:spPr>
            <a:xfrm>
              <a:off x="6913030" y="1989779"/>
              <a:ext cx="338700" cy="338700"/>
            </a:xfrm>
            <a:prstGeom prst="ellipse">
              <a:avLst/>
            </a:prstGeom>
            <a:solidFill>
              <a:srgbClr val="7030A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9699845-2A4A-82FA-F726-FC1FB8D68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5309" y="2083028"/>
              <a:ext cx="303230" cy="30323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487559-28A1-0886-57D5-69385A376549}"/>
              </a:ext>
            </a:extLst>
          </p:cNvPr>
          <p:cNvGrpSpPr/>
          <p:nvPr/>
        </p:nvGrpSpPr>
        <p:grpSpPr>
          <a:xfrm>
            <a:off x="6841553" y="3129466"/>
            <a:ext cx="383673" cy="397005"/>
            <a:chOff x="6841553" y="3129466"/>
            <a:chExt cx="383673" cy="397005"/>
          </a:xfrm>
        </p:grpSpPr>
        <p:sp>
          <p:nvSpPr>
            <p:cNvPr id="25" name="Google Shape;470;p39">
              <a:extLst>
                <a:ext uri="{FF2B5EF4-FFF2-40B4-BE49-F238E27FC236}">
                  <a16:creationId xmlns:a16="http://schemas.microsoft.com/office/drawing/2014/main" id="{A897E666-B03E-8A62-98E4-2F5DF94DDA89}"/>
                </a:ext>
              </a:extLst>
            </p:cNvPr>
            <p:cNvSpPr/>
            <p:nvPr/>
          </p:nvSpPr>
          <p:spPr>
            <a:xfrm>
              <a:off x="6886526" y="3129466"/>
              <a:ext cx="338700" cy="338700"/>
            </a:xfrm>
            <a:prstGeom prst="ellipse">
              <a:avLst/>
            </a:prstGeom>
            <a:solidFill>
              <a:srgbClr val="7030A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C0357CC-6847-0326-D697-B27F93E6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1553" y="3212733"/>
              <a:ext cx="313738" cy="313738"/>
            </a:xfrm>
            <a:prstGeom prst="rect">
              <a:avLst/>
            </a:prstGeom>
          </p:spPr>
        </p:pic>
      </p:grpSp>
      <p:pic>
        <p:nvPicPr>
          <p:cNvPr id="4102" name="Picture 6" descr="El Centro de las Familias (English) - WellPower">
            <a:extLst>
              <a:ext uri="{FF2B5EF4-FFF2-40B4-BE49-F238E27FC236}">
                <a16:creationId xmlns:a16="http://schemas.microsoft.com/office/drawing/2014/main" id="{D7D435CF-3E99-36B2-DB66-D4D10E2C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755" y="-266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4F104E-E3DB-8AFF-91CB-2CBFAAEDF4F7}"/>
              </a:ext>
            </a:extLst>
          </p:cNvPr>
          <p:cNvSpPr/>
          <p:nvPr/>
        </p:nvSpPr>
        <p:spPr>
          <a:xfrm>
            <a:off x="-1976304" y="15276"/>
            <a:ext cx="8484918" cy="6857999"/>
          </a:xfrm>
          <a:prstGeom prst="rect">
            <a:avLst/>
          </a:prstGeom>
          <a:solidFill>
            <a:srgbClr val="5936C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4" name="Picture 8" descr="Elenas | Bogotá">
            <a:extLst>
              <a:ext uri="{FF2B5EF4-FFF2-40B4-BE49-F238E27FC236}">
                <a16:creationId xmlns:a16="http://schemas.microsoft.com/office/drawing/2014/main" id="{E34266B0-1092-AEEE-5FB7-BFCBB969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62" y="5582337"/>
            <a:ext cx="579688" cy="5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16">
            <a:extLst>
              <a:ext uri="{FF2B5EF4-FFF2-40B4-BE49-F238E27FC236}">
                <a16:creationId xmlns:a16="http://schemas.microsoft.com/office/drawing/2014/main" id="{13F3A5CA-925D-D6BC-06F8-D9440316BB8F}"/>
              </a:ext>
            </a:extLst>
          </p:cNvPr>
          <p:cNvSpPr txBox="1"/>
          <p:nvPr/>
        </p:nvSpPr>
        <p:spPr>
          <a:xfrm>
            <a:off x="7511286" y="5638805"/>
            <a:ext cx="4405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400" b="1" dirty="0">
                <a:latin typeface="AVANT GARDE BOOK BT" panose="020B0402020202020204" pitchFamily="34" charset="0"/>
              </a:rPr>
              <a:t>Alternatives:</a:t>
            </a:r>
            <a:r>
              <a:rPr lang="en-US" sz="1400" dirty="0">
                <a:latin typeface="AVANT GARDE BOOK BT" panose="020B0402020202020204" pitchFamily="34" charset="0"/>
              </a:rPr>
              <a:t> Elenas, a social commerce marketplace</a:t>
            </a:r>
          </a:p>
        </p:txBody>
      </p:sp>
    </p:spTree>
    <p:extLst>
      <p:ext uri="{BB962C8B-B14F-4D97-AF65-F5344CB8AC3E}">
        <p14:creationId xmlns:p14="http://schemas.microsoft.com/office/powerpoint/2010/main" val="298006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a llama transformadora de las mujeres arde ahora con más fuerza: Elenas  cambia su imagen | ACIS">
            <a:extLst>
              <a:ext uri="{FF2B5EF4-FFF2-40B4-BE49-F238E27FC236}">
                <a16:creationId xmlns:a16="http://schemas.microsoft.com/office/drawing/2014/main" id="{29852708-5D1B-3A5F-4717-15CB619D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22" y="5594035"/>
            <a:ext cx="1620647" cy="162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5E9EB2A-149E-E725-4816-23D42E34FB01}"/>
              </a:ext>
            </a:extLst>
          </p:cNvPr>
          <p:cNvGrpSpPr/>
          <p:nvPr/>
        </p:nvGrpSpPr>
        <p:grpSpPr>
          <a:xfrm>
            <a:off x="145196" y="1028702"/>
            <a:ext cx="3861577" cy="5361249"/>
            <a:chOff x="264075" y="432924"/>
            <a:chExt cx="4414078" cy="5742589"/>
          </a:xfrm>
        </p:grpSpPr>
        <p:pic>
          <p:nvPicPr>
            <p:cNvPr id="25" name="Picture 24" descr="A picture containing text, iPod, screenshot&#10;&#10;Description automatically generated">
              <a:extLst>
                <a:ext uri="{FF2B5EF4-FFF2-40B4-BE49-F238E27FC236}">
                  <a16:creationId xmlns:a16="http://schemas.microsoft.com/office/drawing/2014/main" id="{490E4B15-D4FE-05B9-5CCE-8881A227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075" y="432924"/>
              <a:ext cx="4414078" cy="5742589"/>
            </a:xfrm>
            <a:prstGeom prst="rect">
              <a:avLst/>
            </a:prstGeom>
          </p:spPr>
        </p:pic>
        <p:pic>
          <p:nvPicPr>
            <p:cNvPr id="4" name="Picture 3" descr="A picture containing text, website, web page, online advertising&#10;&#10;Description automatically generated">
              <a:extLst>
                <a:ext uri="{FF2B5EF4-FFF2-40B4-BE49-F238E27FC236}">
                  <a16:creationId xmlns:a16="http://schemas.microsoft.com/office/drawing/2014/main" id="{1611ECAC-4DC2-D987-4A0E-7BF90A444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641" b="82"/>
            <a:stretch/>
          </p:blipFill>
          <p:spPr>
            <a:xfrm>
              <a:off x="1164343" y="1272208"/>
              <a:ext cx="2263331" cy="4479235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DBF112-A4C5-3F88-CAB4-C3F158AAF5FA}"/>
                </a:ext>
              </a:extLst>
            </p:cNvPr>
            <p:cNvSpPr/>
            <p:nvPr/>
          </p:nvSpPr>
          <p:spPr>
            <a:xfrm rot="2267332">
              <a:off x="3385897" y="5650412"/>
              <a:ext cx="55144" cy="1580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520250-54DB-2B2F-9D0A-AE5BBDD19512}"/>
                </a:ext>
              </a:extLst>
            </p:cNvPr>
            <p:cNvSpPr/>
            <p:nvPr/>
          </p:nvSpPr>
          <p:spPr>
            <a:xfrm rot="7392944">
              <a:off x="1129071" y="5624830"/>
              <a:ext cx="90573" cy="1580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AF5EA2-019A-830A-3589-9B08D54B9D6E}"/>
                </a:ext>
              </a:extLst>
            </p:cNvPr>
            <p:cNvSpPr/>
            <p:nvPr/>
          </p:nvSpPr>
          <p:spPr>
            <a:xfrm>
              <a:off x="1230923" y="5709137"/>
              <a:ext cx="219675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Google Shape;99;p18">
            <a:extLst>
              <a:ext uri="{FF2B5EF4-FFF2-40B4-BE49-F238E27FC236}">
                <a16:creationId xmlns:a16="http://schemas.microsoft.com/office/drawing/2014/main" id="{118B60F5-4381-EB35-8C05-FFC6D3B54B1F}"/>
              </a:ext>
            </a:extLst>
          </p:cNvPr>
          <p:cNvSpPr/>
          <p:nvPr/>
        </p:nvSpPr>
        <p:spPr>
          <a:xfrm>
            <a:off x="3672538" y="3196763"/>
            <a:ext cx="1923300" cy="280800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online store</a:t>
            </a:r>
            <a:endParaRPr sz="11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104;p18">
            <a:extLst>
              <a:ext uri="{FF2B5EF4-FFF2-40B4-BE49-F238E27FC236}">
                <a16:creationId xmlns:a16="http://schemas.microsoft.com/office/drawing/2014/main" id="{90A1F66A-81F3-AA33-7BD6-0A798310A458}"/>
              </a:ext>
            </a:extLst>
          </p:cNvPr>
          <p:cNvCxnSpPr>
            <a:cxnSpLocks/>
          </p:cNvCxnSpPr>
          <p:nvPr/>
        </p:nvCxnSpPr>
        <p:spPr>
          <a:xfrm flipH="1" flipV="1">
            <a:off x="5588332" y="2104156"/>
            <a:ext cx="0" cy="1102034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" name="Google Shape;108;p18">
            <a:extLst>
              <a:ext uri="{FF2B5EF4-FFF2-40B4-BE49-F238E27FC236}">
                <a16:creationId xmlns:a16="http://schemas.microsoft.com/office/drawing/2014/main" id="{2FD27EEE-7048-03D0-4560-01288D3D4EDB}"/>
              </a:ext>
            </a:extLst>
          </p:cNvPr>
          <p:cNvCxnSpPr>
            <a:cxnSpLocks/>
          </p:cNvCxnSpPr>
          <p:nvPr/>
        </p:nvCxnSpPr>
        <p:spPr>
          <a:xfrm>
            <a:off x="3672538" y="3316588"/>
            <a:ext cx="0" cy="1261253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7" name="Google Shape;112;p18">
            <a:extLst>
              <a:ext uri="{FF2B5EF4-FFF2-40B4-BE49-F238E27FC236}">
                <a16:creationId xmlns:a16="http://schemas.microsoft.com/office/drawing/2014/main" id="{53DC8DE4-B8C8-032F-0624-BF476388B3BE}"/>
              </a:ext>
            </a:extLst>
          </p:cNvPr>
          <p:cNvSpPr/>
          <p:nvPr/>
        </p:nvSpPr>
        <p:spPr>
          <a:xfrm>
            <a:off x="5588332" y="3196763"/>
            <a:ext cx="1923300" cy="280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Share and promote</a:t>
            </a:r>
            <a:endParaRPr dirty="0"/>
          </a:p>
        </p:txBody>
      </p:sp>
      <p:sp>
        <p:nvSpPr>
          <p:cNvPr id="38" name="Google Shape;113;p18">
            <a:extLst>
              <a:ext uri="{FF2B5EF4-FFF2-40B4-BE49-F238E27FC236}">
                <a16:creationId xmlns:a16="http://schemas.microsoft.com/office/drawing/2014/main" id="{72A27ED4-889E-9C56-E782-0DB5BC1FF579}"/>
              </a:ext>
            </a:extLst>
          </p:cNvPr>
          <p:cNvSpPr/>
          <p:nvPr/>
        </p:nvSpPr>
        <p:spPr>
          <a:xfrm>
            <a:off x="7506032" y="3196763"/>
            <a:ext cx="1923300" cy="280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Place orders</a:t>
            </a:r>
            <a:endParaRPr dirty="0"/>
          </a:p>
        </p:txBody>
      </p:sp>
      <p:sp>
        <p:nvSpPr>
          <p:cNvPr id="39" name="Google Shape;114;p18">
            <a:extLst>
              <a:ext uri="{FF2B5EF4-FFF2-40B4-BE49-F238E27FC236}">
                <a16:creationId xmlns:a16="http://schemas.microsoft.com/office/drawing/2014/main" id="{B06FE230-593D-74F7-885A-FC0BB90DE143}"/>
              </a:ext>
            </a:extLst>
          </p:cNvPr>
          <p:cNvSpPr/>
          <p:nvPr/>
        </p:nvSpPr>
        <p:spPr>
          <a:xfrm>
            <a:off x="9434604" y="3196763"/>
            <a:ext cx="1923300" cy="280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Receive earnings</a:t>
            </a:r>
            <a:endParaRPr dirty="0"/>
          </a:p>
        </p:txBody>
      </p:sp>
      <p:sp>
        <p:nvSpPr>
          <p:cNvPr id="41" name="CuadroTexto 16">
            <a:extLst>
              <a:ext uri="{FF2B5EF4-FFF2-40B4-BE49-F238E27FC236}">
                <a16:creationId xmlns:a16="http://schemas.microsoft.com/office/drawing/2014/main" id="{51A7D69F-2198-6C96-EFA4-3A3FD4B4A275}"/>
              </a:ext>
            </a:extLst>
          </p:cNvPr>
          <p:cNvSpPr txBox="1"/>
          <p:nvPr/>
        </p:nvSpPr>
        <p:spPr>
          <a:xfrm>
            <a:off x="3691296" y="3592956"/>
            <a:ext cx="17671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Created digital store</a:t>
            </a:r>
          </a:p>
          <a:p>
            <a:pPr algn="l">
              <a:spcAft>
                <a:spcPts val="600"/>
              </a:spcAft>
            </a:pPr>
            <a:endParaRPr lang="en-US" sz="1200" dirty="0">
              <a:latin typeface="AVANT GARDE BOOK BT" panose="020B0402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Had no down payments or fees</a:t>
            </a:r>
          </a:p>
        </p:txBody>
      </p:sp>
      <p:sp>
        <p:nvSpPr>
          <p:cNvPr id="46" name="CuadroTexto 16">
            <a:extLst>
              <a:ext uri="{FF2B5EF4-FFF2-40B4-BE49-F238E27FC236}">
                <a16:creationId xmlns:a16="http://schemas.microsoft.com/office/drawing/2014/main" id="{DB8137B2-B22B-3165-C2F4-7D1C2657B15D}"/>
              </a:ext>
            </a:extLst>
          </p:cNvPr>
          <p:cNvSpPr txBox="1"/>
          <p:nvPr/>
        </p:nvSpPr>
        <p:spPr>
          <a:xfrm>
            <a:off x="5677913" y="2104156"/>
            <a:ext cx="176717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Defined the earnings for her portfolio</a:t>
            </a:r>
          </a:p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Shared them on social media and with her </a:t>
            </a:r>
            <a:r>
              <a:rPr lang="en-US" sz="1200" dirty="0" err="1">
                <a:latin typeface="AVANT GARDE BOOK BT" panose="020B0402020202020204" pitchFamily="34" charset="0"/>
              </a:rPr>
              <a:t>neighbours</a:t>
            </a:r>
            <a:endParaRPr lang="en-US" sz="1200" dirty="0">
              <a:latin typeface="AVANT GARDE BOOK BT" panose="020B0402020202020204" pitchFamily="34" charset="0"/>
            </a:endParaRPr>
          </a:p>
        </p:txBody>
      </p:sp>
      <p:sp>
        <p:nvSpPr>
          <p:cNvPr id="49" name="CuadroTexto 16">
            <a:extLst>
              <a:ext uri="{FF2B5EF4-FFF2-40B4-BE49-F238E27FC236}">
                <a16:creationId xmlns:a16="http://schemas.microsoft.com/office/drawing/2014/main" id="{43961F86-B861-E2C7-D3FC-AD63ED9910D4}"/>
              </a:ext>
            </a:extLst>
          </p:cNvPr>
          <p:cNvSpPr txBox="1"/>
          <p:nvPr/>
        </p:nvSpPr>
        <p:spPr>
          <a:xfrm>
            <a:off x="7531224" y="3506371"/>
            <a:ext cx="176717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Placed the orders on the app, without inventory risk</a:t>
            </a:r>
          </a:p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Elenas ships the products to rural areas</a:t>
            </a:r>
          </a:p>
        </p:txBody>
      </p:sp>
      <p:cxnSp>
        <p:nvCxnSpPr>
          <p:cNvPr id="50" name="Google Shape;104;p18">
            <a:extLst>
              <a:ext uri="{FF2B5EF4-FFF2-40B4-BE49-F238E27FC236}">
                <a16:creationId xmlns:a16="http://schemas.microsoft.com/office/drawing/2014/main" id="{018D65E9-484D-297E-15E8-DA200701FC75}"/>
              </a:ext>
            </a:extLst>
          </p:cNvPr>
          <p:cNvCxnSpPr>
            <a:cxnSpLocks/>
          </p:cNvCxnSpPr>
          <p:nvPr/>
        </p:nvCxnSpPr>
        <p:spPr>
          <a:xfrm flipV="1">
            <a:off x="9444031" y="2265524"/>
            <a:ext cx="0" cy="940666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1" name="CuadroTexto 16">
            <a:extLst>
              <a:ext uri="{FF2B5EF4-FFF2-40B4-BE49-F238E27FC236}">
                <a16:creationId xmlns:a16="http://schemas.microsoft.com/office/drawing/2014/main" id="{6F9F8A2B-CC25-C4DF-E469-433C2099B2D2}"/>
              </a:ext>
            </a:extLst>
          </p:cNvPr>
          <p:cNvSpPr txBox="1"/>
          <p:nvPr/>
        </p:nvSpPr>
        <p:spPr>
          <a:xfrm>
            <a:off x="9538592" y="2187215"/>
            <a:ext cx="176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Received her weekly  earnings on completed orders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2FB9B4-43D0-F5A4-6E52-6F854DF04904}"/>
              </a:ext>
            </a:extLst>
          </p:cNvPr>
          <p:cNvSpPr txBox="1"/>
          <p:nvPr/>
        </p:nvSpPr>
        <p:spPr>
          <a:xfrm>
            <a:off x="515938" y="462978"/>
            <a:ext cx="11112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r>
              <a:rPr lang="en-US" sz="2400" b="1" dirty="0"/>
              <a:t>Isabel’s journey </a:t>
            </a:r>
            <a:r>
              <a:rPr lang="en-US" sz="2400" dirty="0"/>
              <a:t>she started selling through Elenas, a Social commerce APP</a:t>
            </a:r>
            <a:endParaRPr lang="en-GB" sz="2400" dirty="0"/>
          </a:p>
        </p:txBody>
      </p:sp>
      <p:cxnSp>
        <p:nvCxnSpPr>
          <p:cNvPr id="64" name="Google Shape;108;p18">
            <a:extLst>
              <a:ext uri="{FF2B5EF4-FFF2-40B4-BE49-F238E27FC236}">
                <a16:creationId xmlns:a16="http://schemas.microsoft.com/office/drawing/2014/main" id="{D25D1415-F18D-6AB5-04F1-2105CF0FD255}"/>
              </a:ext>
            </a:extLst>
          </p:cNvPr>
          <p:cNvCxnSpPr>
            <a:cxnSpLocks/>
          </p:cNvCxnSpPr>
          <p:nvPr/>
        </p:nvCxnSpPr>
        <p:spPr>
          <a:xfrm>
            <a:off x="7506032" y="3477563"/>
            <a:ext cx="0" cy="1100278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98492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a llama transformadora de las mujeres arde ahora con más fuerza: Elenas  cambia su imagen | ACIS">
            <a:extLst>
              <a:ext uri="{FF2B5EF4-FFF2-40B4-BE49-F238E27FC236}">
                <a16:creationId xmlns:a16="http://schemas.microsoft.com/office/drawing/2014/main" id="{29852708-5D1B-3A5F-4717-15CB619D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22" y="5594035"/>
            <a:ext cx="1620647" cy="162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5E9EB2A-149E-E725-4816-23D42E34FB01}"/>
              </a:ext>
            </a:extLst>
          </p:cNvPr>
          <p:cNvGrpSpPr/>
          <p:nvPr/>
        </p:nvGrpSpPr>
        <p:grpSpPr>
          <a:xfrm>
            <a:off x="145196" y="1028702"/>
            <a:ext cx="3861577" cy="5361249"/>
            <a:chOff x="264075" y="432924"/>
            <a:chExt cx="4414078" cy="5742589"/>
          </a:xfrm>
        </p:grpSpPr>
        <p:pic>
          <p:nvPicPr>
            <p:cNvPr id="25" name="Picture 24" descr="A picture containing text, iPod, screenshot&#10;&#10;Description automatically generated">
              <a:extLst>
                <a:ext uri="{FF2B5EF4-FFF2-40B4-BE49-F238E27FC236}">
                  <a16:creationId xmlns:a16="http://schemas.microsoft.com/office/drawing/2014/main" id="{490E4B15-D4FE-05B9-5CCE-8881A227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075" y="432924"/>
              <a:ext cx="4414078" cy="5742589"/>
            </a:xfrm>
            <a:prstGeom prst="rect">
              <a:avLst/>
            </a:prstGeom>
          </p:spPr>
        </p:pic>
        <p:pic>
          <p:nvPicPr>
            <p:cNvPr id="4" name="Picture 3" descr="A picture containing text, website, web page, online advertising&#10;&#10;Description automatically generated">
              <a:extLst>
                <a:ext uri="{FF2B5EF4-FFF2-40B4-BE49-F238E27FC236}">
                  <a16:creationId xmlns:a16="http://schemas.microsoft.com/office/drawing/2014/main" id="{1611ECAC-4DC2-D987-4A0E-7BF90A444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641" b="82"/>
            <a:stretch/>
          </p:blipFill>
          <p:spPr>
            <a:xfrm>
              <a:off x="1164343" y="1272208"/>
              <a:ext cx="2263331" cy="4479235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DBF112-A4C5-3F88-CAB4-C3F158AAF5FA}"/>
                </a:ext>
              </a:extLst>
            </p:cNvPr>
            <p:cNvSpPr/>
            <p:nvPr/>
          </p:nvSpPr>
          <p:spPr>
            <a:xfrm rot="2267332">
              <a:off x="3385897" y="5650412"/>
              <a:ext cx="55144" cy="1580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520250-54DB-2B2F-9D0A-AE5BBDD19512}"/>
                </a:ext>
              </a:extLst>
            </p:cNvPr>
            <p:cNvSpPr/>
            <p:nvPr/>
          </p:nvSpPr>
          <p:spPr>
            <a:xfrm rot="7392944">
              <a:off x="1129071" y="5624830"/>
              <a:ext cx="90573" cy="1580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AF5EA2-019A-830A-3589-9B08D54B9D6E}"/>
                </a:ext>
              </a:extLst>
            </p:cNvPr>
            <p:cNvSpPr/>
            <p:nvPr/>
          </p:nvSpPr>
          <p:spPr>
            <a:xfrm>
              <a:off x="1230923" y="5709137"/>
              <a:ext cx="219675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Google Shape;99;p18">
            <a:extLst>
              <a:ext uri="{FF2B5EF4-FFF2-40B4-BE49-F238E27FC236}">
                <a16:creationId xmlns:a16="http://schemas.microsoft.com/office/drawing/2014/main" id="{118B60F5-4381-EB35-8C05-FFC6D3B54B1F}"/>
              </a:ext>
            </a:extLst>
          </p:cNvPr>
          <p:cNvSpPr/>
          <p:nvPr/>
        </p:nvSpPr>
        <p:spPr>
          <a:xfrm>
            <a:off x="3672538" y="3196763"/>
            <a:ext cx="1923300" cy="280800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online store</a:t>
            </a:r>
            <a:endParaRPr sz="11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104;p18">
            <a:extLst>
              <a:ext uri="{FF2B5EF4-FFF2-40B4-BE49-F238E27FC236}">
                <a16:creationId xmlns:a16="http://schemas.microsoft.com/office/drawing/2014/main" id="{90A1F66A-81F3-AA33-7BD6-0A798310A458}"/>
              </a:ext>
            </a:extLst>
          </p:cNvPr>
          <p:cNvCxnSpPr>
            <a:cxnSpLocks/>
          </p:cNvCxnSpPr>
          <p:nvPr/>
        </p:nvCxnSpPr>
        <p:spPr>
          <a:xfrm flipV="1">
            <a:off x="5597759" y="2274951"/>
            <a:ext cx="0" cy="931239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" name="Google Shape;108;p18">
            <a:extLst>
              <a:ext uri="{FF2B5EF4-FFF2-40B4-BE49-F238E27FC236}">
                <a16:creationId xmlns:a16="http://schemas.microsoft.com/office/drawing/2014/main" id="{2FD27EEE-7048-03D0-4560-01288D3D4EDB}"/>
              </a:ext>
            </a:extLst>
          </p:cNvPr>
          <p:cNvCxnSpPr>
            <a:cxnSpLocks/>
          </p:cNvCxnSpPr>
          <p:nvPr/>
        </p:nvCxnSpPr>
        <p:spPr>
          <a:xfrm>
            <a:off x="3672538" y="3316588"/>
            <a:ext cx="0" cy="1025899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7" name="Google Shape;112;p18">
            <a:extLst>
              <a:ext uri="{FF2B5EF4-FFF2-40B4-BE49-F238E27FC236}">
                <a16:creationId xmlns:a16="http://schemas.microsoft.com/office/drawing/2014/main" id="{53DC8DE4-B8C8-032F-0624-BF476388B3BE}"/>
              </a:ext>
            </a:extLst>
          </p:cNvPr>
          <p:cNvSpPr/>
          <p:nvPr/>
        </p:nvSpPr>
        <p:spPr>
          <a:xfrm>
            <a:off x="5588332" y="3196763"/>
            <a:ext cx="1923300" cy="280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Share and promote</a:t>
            </a:r>
            <a:endParaRPr dirty="0"/>
          </a:p>
        </p:txBody>
      </p:sp>
      <p:sp>
        <p:nvSpPr>
          <p:cNvPr id="38" name="Google Shape;113;p18">
            <a:extLst>
              <a:ext uri="{FF2B5EF4-FFF2-40B4-BE49-F238E27FC236}">
                <a16:creationId xmlns:a16="http://schemas.microsoft.com/office/drawing/2014/main" id="{72A27ED4-889E-9C56-E782-0DB5BC1FF579}"/>
              </a:ext>
            </a:extLst>
          </p:cNvPr>
          <p:cNvSpPr/>
          <p:nvPr/>
        </p:nvSpPr>
        <p:spPr>
          <a:xfrm>
            <a:off x="7506032" y="3196763"/>
            <a:ext cx="1923300" cy="280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Place orders</a:t>
            </a:r>
            <a:endParaRPr dirty="0"/>
          </a:p>
        </p:txBody>
      </p:sp>
      <p:sp>
        <p:nvSpPr>
          <p:cNvPr id="39" name="Google Shape;114;p18">
            <a:extLst>
              <a:ext uri="{FF2B5EF4-FFF2-40B4-BE49-F238E27FC236}">
                <a16:creationId xmlns:a16="http://schemas.microsoft.com/office/drawing/2014/main" id="{B06FE230-593D-74F7-885A-FC0BB90DE143}"/>
              </a:ext>
            </a:extLst>
          </p:cNvPr>
          <p:cNvSpPr/>
          <p:nvPr/>
        </p:nvSpPr>
        <p:spPr>
          <a:xfrm>
            <a:off x="9434604" y="3196763"/>
            <a:ext cx="1923300" cy="280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Receive earnings</a:t>
            </a:r>
            <a:endParaRPr dirty="0"/>
          </a:p>
        </p:txBody>
      </p:sp>
      <p:sp>
        <p:nvSpPr>
          <p:cNvPr id="41" name="CuadroTexto 16">
            <a:extLst>
              <a:ext uri="{FF2B5EF4-FFF2-40B4-BE49-F238E27FC236}">
                <a16:creationId xmlns:a16="http://schemas.microsoft.com/office/drawing/2014/main" id="{51A7D69F-2198-6C96-EFA4-3A3FD4B4A275}"/>
              </a:ext>
            </a:extLst>
          </p:cNvPr>
          <p:cNvSpPr txBox="1"/>
          <p:nvPr/>
        </p:nvSpPr>
        <p:spPr>
          <a:xfrm>
            <a:off x="3927949" y="3592956"/>
            <a:ext cx="17671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Created digital store</a:t>
            </a:r>
          </a:p>
          <a:p>
            <a:pPr algn="l">
              <a:spcAft>
                <a:spcPts val="600"/>
              </a:spcAft>
            </a:pPr>
            <a:endParaRPr lang="en-US" sz="1200" dirty="0">
              <a:latin typeface="AVANT GARDE BOOK BT" panose="020B0402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No down payments or fees</a:t>
            </a:r>
          </a:p>
        </p:txBody>
      </p:sp>
      <p:sp>
        <p:nvSpPr>
          <p:cNvPr id="46" name="CuadroTexto 16">
            <a:extLst>
              <a:ext uri="{FF2B5EF4-FFF2-40B4-BE49-F238E27FC236}">
                <a16:creationId xmlns:a16="http://schemas.microsoft.com/office/drawing/2014/main" id="{DB8137B2-B22B-3165-C2F4-7D1C2657B15D}"/>
              </a:ext>
            </a:extLst>
          </p:cNvPr>
          <p:cNvSpPr txBox="1"/>
          <p:nvPr/>
        </p:nvSpPr>
        <p:spPr>
          <a:xfrm>
            <a:off x="5677913" y="2104156"/>
            <a:ext cx="176717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Define the earnings for her portfolio</a:t>
            </a:r>
          </a:p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Shared them on social media and to her neighbors</a:t>
            </a:r>
          </a:p>
        </p:txBody>
      </p:sp>
      <p:cxnSp>
        <p:nvCxnSpPr>
          <p:cNvPr id="48" name="Google Shape;108;p18">
            <a:extLst>
              <a:ext uri="{FF2B5EF4-FFF2-40B4-BE49-F238E27FC236}">
                <a16:creationId xmlns:a16="http://schemas.microsoft.com/office/drawing/2014/main" id="{B8F80877-A601-966B-A411-D8791C3C77CC}"/>
              </a:ext>
            </a:extLst>
          </p:cNvPr>
          <p:cNvCxnSpPr>
            <a:cxnSpLocks/>
          </p:cNvCxnSpPr>
          <p:nvPr/>
        </p:nvCxnSpPr>
        <p:spPr>
          <a:xfrm>
            <a:off x="7515459" y="3477563"/>
            <a:ext cx="0" cy="864924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" name="CuadroTexto 16">
            <a:extLst>
              <a:ext uri="{FF2B5EF4-FFF2-40B4-BE49-F238E27FC236}">
                <a16:creationId xmlns:a16="http://schemas.microsoft.com/office/drawing/2014/main" id="{43961F86-B861-E2C7-D3FC-AD63ED9910D4}"/>
              </a:ext>
            </a:extLst>
          </p:cNvPr>
          <p:cNvSpPr txBox="1"/>
          <p:nvPr/>
        </p:nvSpPr>
        <p:spPr>
          <a:xfrm>
            <a:off x="7667704" y="3506371"/>
            <a:ext cx="176717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Placed the orders on the app, without inventory risk</a:t>
            </a:r>
          </a:p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Elenas ships the products to rural areas</a:t>
            </a:r>
          </a:p>
        </p:txBody>
      </p:sp>
      <p:cxnSp>
        <p:nvCxnSpPr>
          <p:cNvPr id="50" name="Google Shape;104;p18">
            <a:extLst>
              <a:ext uri="{FF2B5EF4-FFF2-40B4-BE49-F238E27FC236}">
                <a16:creationId xmlns:a16="http://schemas.microsoft.com/office/drawing/2014/main" id="{018D65E9-484D-297E-15E8-DA200701FC75}"/>
              </a:ext>
            </a:extLst>
          </p:cNvPr>
          <p:cNvCxnSpPr>
            <a:cxnSpLocks/>
          </p:cNvCxnSpPr>
          <p:nvPr/>
        </p:nvCxnSpPr>
        <p:spPr>
          <a:xfrm flipV="1">
            <a:off x="9444031" y="2265524"/>
            <a:ext cx="0" cy="940666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1" name="CuadroTexto 16">
            <a:extLst>
              <a:ext uri="{FF2B5EF4-FFF2-40B4-BE49-F238E27FC236}">
                <a16:creationId xmlns:a16="http://schemas.microsoft.com/office/drawing/2014/main" id="{6F9F8A2B-CC25-C4DF-E469-433C2099B2D2}"/>
              </a:ext>
            </a:extLst>
          </p:cNvPr>
          <p:cNvSpPr txBox="1"/>
          <p:nvPr/>
        </p:nvSpPr>
        <p:spPr>
          <a:xfrm>
            <a:off x="9538592" y="2187215"/>
            <a:ext cx="176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Receive her weekly  earnings on completed orders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06681B-744D-D705-E12A-4A5F24A19794}"/>
              </a:ext>
            </a:extLst>
          </p:cNvPr>
          <p:cNvSpPr/>
          <p:nvPr/>
        </p:nvSpPr>
        <p:spPr>
          <a:xfrm>
            <a:off x="3260785" y="1812253"/>
            <a:ext cx="8488392" cy="3501619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E2AAE-2AB1-E793-95E7-AE1BBAD4FAB1}"/>
              </a:ext>
            </a:extLst>
          </p:cNvPr>
          <p:cNvSpPr txBox="1"/>
          <p:nvPr/>
        </p:nvSpPr>
        <p:spPr>
          <a:xfrm>
            <a:off x="3672537" y="2593852"/>
            <a:ext cx="3719835" cy="169277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FFFFFF"/>
                </a:solidFill>
              </a:rPr>
              <a:t>Her problem</a:t>
            </a:r>
          </a:p>
          <a:p>
            <a:pPr algn="ctr">
              <a:spcBef>
                <a:spcPts val="600"/>
              </a:spcBef>
            </a:pPr>
            <a:endParaRPr lang="en-US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Bad couple of months, not earning what she is expecting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Doesn’t know whether to keep trying or churn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7C319-F5C3-3AB7-5A8D-96120C4F5748}"/>
              </a:ext>
            </a:extLst>
          </p:cNvPr>
          <p:cNvSpPr txBox="1"/>
          <p:nvPr/>
        </p:nvSpPr>
        <p:spPr>
          <a:xfrm>
            <a:off x="515938" y="462978"/>
            <a:ext cx="11112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r>
              <a:rPr lang="en-US" sz="2400" b="1" dirty="0"/>
              <a:t>Isabel’s challenges </a:t>
            </a:r>
            <a:r>
              <a:rPr lang="en-US" sz="2400" dirty="0"/>
              <a:t>not earning what she is expecting for the last few months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2558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a llama transformadora de las mujeres arde ahora con más fuerza: Elenas  cambia su imagen | ACIS">
            <a:extLst>
              <a:ext uri="{FF2B5EF4-FFF2-40B4-BE49-F238E27FC236}">
                <a16:creationId xmlns:a16="http://schemas.microsoft.com/office/drawing/2014/main" id="{29852708-5D1B-3A5F-4717-15CB619D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22" y="5594035"/>
            <a:ext cx="1620647" cy="162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5E9EB2A-149E-E725-4816-23D42E34FB01}"/>
              </a:ext>
            </a:extLst>
          </p:cNvPr>
          <p:cNvGrpSpPr/>
          <p:nvPr/>
        </p:nvGrpSpPr>
        <p:grpSpPr>
          <a:xfrm>
            <a:off x="145196" y="1028702"/>
            <a:ext cx="3861577" cy="5361249"/>
            <a:chOff x="264075" y="432924"/>
            <a:chExt cx="4414078" cy="5742589"/>
          </a:xfrm>
        </p:grpSpPr>
        <p:pic>
          <p:nvPicPr>
            <p:cNvPr id="25" name="Picture 24" descr="A picture containing text, iPod, screenshot&#10;&#10;Description automatically generated">
              <a:extLst>
                <a:ext uri="{FF2B5EF4-FFF2-40B4-BE49-F238E27FC236}">
                  <a16:creationId xmlns:a16="http://schemas.microsoft.com/office/drawing/2014/main" id="{490E4B15-D4FE-05B9-5CCE-8881A227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075" y="432924"/>
              <a:ext cx="4414078" cy="5742589"/>
            </a:xfrm>
            <a:prstGeom prst="rect">
              <a:avLst/>
            </a:prstGeom>
          </p:spPr>
        </p:pic>
        <p:pic>
          <p:nvPicPr>
            <p:cNvPr id="4" name="Picture 3" descr="A picture containing text, website, web page, online advertising&#10;&#10;Description automatically generated">
              <a:extLst>
                <a:ext uri="{FF2B5EF4-FFF2-40B4-BE49-F238E27FC236}">
                  <a16:creationId xmlns:a16="http://schemas.microsoft.com/office/drawing/2014/main" id="{1611ECAC-4DC2-D987-4A0E-7BF90A444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641" b="82"/>
            <a:stretch/>
          </p:blipFill>
          <p:spPr>
            <a:xfrm>
              <a:off x="1164343" y="1272208"/>
              <a:ext cx="2263331" cy="4479235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DBF112-A4C5-3F88-CAB4-C3F158AAF5FA}"/>
                </a:ext>
              </a:extLst>
            </p:cNvPr>
            <p:cNvSpPr/>
            <p:nvPr/>
          </p:nvSpPr>
          <p:spPr>
            <a:xfrm rot="2267332">
              <a:off x="3385897" y="5650412"/>
              <a:ext cx="55144" cy="1580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520250-54DB-2B2F-9D0A-AE5BBDD19512}"/>
                </a:ext>
              </a:extLst>
            </p:cNvPr>
            <p:cNvSpPr/>
            <p:nvPr/>
          </p:nvSpPr>
          <p:spPr>
            <a:xfrm rot="7392944">
              <a:off x="1129071" y="5624830"/>
              <a:ext cx="90573" cy="1580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AF5EA2-019A-830A-3589-9B08D54B9D6E}"/>
                </a:ext>
              </a:extLst>
            </p:cNvPr>
            <p:cNvSpPr/>
            <p:nvPr/>
          </p:nvSpPr>
          <p:spPr>
            <a:xfrm>
              <a:off x="1230923" y="5709137"/>
              <a:ext cx="219675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Google Shape;99;p18">
            <a:extLst>
              <a:ext uri="{FF2B5EF4-FFF2-40B4-BE49-F238E27FC236}">
                <a16:creationId xmlns:a16="http://schemas.microsoft.com/office/drawing/2014/main" id="{118B60F5-4381-EB35-8C05-FFC6D3B54B1F}"/>
              </a:ext>
            </a:extLst>
          </p:cNvPr>
          <p:cNvSpPr/>
          <p:nvPr/>
        </p:nvSpPr>
        <p:spPr>
          <a:xfrm>
            <a:off x="3672538" y="3196763"/>
            <a:ext cx="1923300" cy="280800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online store</a:t>
            </a:r>
            <a:endParaRPr sz="11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104;p18">
            <a:extLst>
              <a:ext uri="{FF2B5EF4-FFF2-40B4-BE49-F238E27FC236}">
                <a16:creationId xmlns:a16="http://schemas.microsoft.com/office/drawing/2014/main" id="{90A1F66A-81F3-AA33-7BD6-0A798310A458}"/>
              </a:ext>
            </a:extLst>
          </p:cNvPr>
          <p:cNvCxnSpPr>
            <a:cxnSpLocks/>
          </p:cNvCxnSpPr>
          <p:nvPr/>
        </p:nvCxnSpPr>
        <p:spPr>
          <a:xfrm flipV="1">
            <a:off x="5597759" y="2274951"/>
            <a:ext cx="0" cy="931239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" name="Google Shape;108;p18">
            <a:extLst>
              <a:ext uri="{FF2B5EF4-FFF2-40B4-BE49-F238E27FC236}">
                <a16:creationId xmlns:a16="http://schemas.microsoft.com/office/drawing/2014/main" id="{2FD27EEE-7048-03D0-4560-01288D3D4EDB}"/>
              </a:ext>
            </a:extLst>
          </p:cNvPr>
          <p:cNvCxnSpPr>
            <a:cxnSpLocks/>
          </p:cNvCxnSpPr>
          <p:nvPr/>
        </p:nvCxnSpPr>
        <p:spPr>
          <a:xfrm>
            <a:off x="3672538" y="3316588"/>
            <a:ext cx="0" cy="1025899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7" name="Google Shape;112;p18">
            <a:extLst>
              <a:ext uri="{FF2B5EF4-FFF2-40B4-BE49-F238E27FC236}">
                <a16:creationId xmlns:a16="http://schemas.microsoft.com/office/drawing/2014/main" id="{53DC8DE4-B8C8-032F-0624-BF476388B3BE}"/>
              </a:ext>
            </a:extLst>
          </p:cNvPr>
          <p:cNvSpPr/>
          <p:nvPr/>
        </p:nvSpPr>
        <p:spPr>
          <a:xfrm>
            <a:off x="5588332" y="3196763"/>
            <a:ext cx="1923300" cy="280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Share and promote</a:t>
            </a:r>
            <a:endParaRPr dirty="0"/>
          </a:p>
        </p:txBody>
      </p:sp>
      <p:sp>
        <p:nvSpPr>
          <p:cNvPr id="38" name="Google Shape;113;p18">
            <a:extLst>
              <a:ext uri="{FF2B5EF4-FFF2-40B4-BE49-F238E27FC236}">
                <a16:creationId xmlns:a16="http://schemas.microsoft.com/office/drawing/2014/main" id="{72A27ED4-889E-9C56-E782-0DB5BC1FF579}"/>
              </a:ext>
            </a:extLst>
          </p:cNvPr>
          <p:cNvSpPr/>
          <p:nvPr/>
        </p:nvSpPr>
        <p:spPr>
          <a:xfrm>
            <a:off x="7506032" y="3196763"/>
            <a:ext cx="1923300" cy="280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Place orders</a:t>
            </a:r>
            <a:endParaRPr dirty="0"/>
          </a:p>
        </p:txBody>
      </p:sp>
      <p:sp>
        <p:nvSpPr>
          <p:cNvPr id="39" name="Google Shape;114;p18">
            <a:extLst>
              <a:ext uri="{FF2B5EF4-FFF2-40B4-BE49-F238E27FC236}">
                <a16:creationId xmlns:a16="http://schemas.microsoft.com/office/drawing/2014/main" id="{B06FE230-593D-74F7-885A-FC0BB90DE143}"/>
              </a:ext>
            </a:extLst>
          </p:cNvPr>
          <p:cNvSpPr/>
          <p:nvPr/>
        </p:nvSpPr>
        <p:spPr>
          <a:xfrm>
            <a:off x="9434604" y="3196763"/>
            <a:ext cx="1923300" cy="280800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Receive earnings</a:t>
            </a:r>
            <a:endParaRPr dirty="0"/>
          </a:p>
        </p:txBody>
      </p:sp>
      <p:sp>
        <p:nvSpPr>
          <p:cNvPr id="41" name="CuadroTexto 16">
            <a:extLst>
              <a:ext uri="{FF2B5EF4-FFF2-40B4-BE49-F238E27FC236}">
                <a16:creationId xmlns:a16="http://schemas.microsoft.com/office/drawing/2014/main" id="{51A7D69F-2198-6C96-EFA4-3A3FD4B4A275}"/>
              </a:ext>
            </a:extLst>
          </p:cNvPr>
          <p:cNvSpPr txBox="1"/>
          <p:nvPr/>
        </p:nvSpPr>
        <p:spPr>
          <a:xfrm>
            <a:off x="3927949" y="3592956"/>
            <a:ext cx="17671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Created digital store</a:t>
            </a:r>
          </a:p>
          <a:p>
            <a:pPr algn="l">
              <a:spcAft>
                <a:spcPts val="600"/>
              </a:spcAft>
            </a:pPr>
            <a:endParaRPr lang="en-US" sz="1200" dirty="0">
              <a:latin typeface="AVANT GARDE BOOK BT" panose="020B0402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No down payments or fees</a:t>
            </a:r>
          </a:p>
        </p:txBody>
      </p:sp>
      <p:sp>
        <p:nvSpPr>
          <p:cNvPr id="46" name="CuadroTexto 16">
            <a:extLst>
              <a:ext uri="{FF2B5EF4-FFF2-40B4-BE49-F238E27FC236}">
                <a16:creationId xmlns:a16="http://schemas.microsoft.com/office/drawing/2014/main" id="{DB8137B2-B22B-3165-C2F4-7D1C2657B15D}"/>
              </a:ext>
            </a:extLst>
          </p:cNvPr>
          <p:cNvSpPr txBox="1"/>
          <p:nvPr/>
        </p:nvSpPr>
        <p:spPr>
          <a:xfrm>
            <a:off x="5677913" y="2104156"/>
            <a:ext cx="176717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Define the earnings for her portfolio</a:t>
            </a:r>
          </a:p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Shared them on social media and to her neighbors</a:t>
            </a:r>
          </a:p>
        </p:txBody>
      </p:sp>
      <p:cxnSp>
        <p:nvCxnSpPr>
          <p:cNvPr id="48" name="Google Shape;108;p18">
            <a:extLst>
              <a:ext uri="{FF2B5EF4-FFF2-40B4-BE49-F238E27FC236}">
                <a16:creationId xmlns:a16="http://schemas.microsoft.com/office/drawing/2014/main" id="{B8F80877-A601-966B-A411-D8791C3C77CC}"/>
              </a:ext>
            </a:extLst>
          </p:cNvPr>
          <p:cNvCxnSpPr>
            <a:cxnSpLocks/>
          </p:cNvCxnSpPr>
          <p:nvPr/>
        </p:nvCxnSpPr>
        <p:spPr>
          <a:xfrm>
            <a:off x="7515459" y="3477563"/>
            <a:ext cx="0" cy="864924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" name="CuadroTexto 16">
            <a:extLst>
              <a:ext uri="{FF2B5EF4-FFF2-40B4-BE49-F238E27FC236}">
                <a16:creationId xmlns:a16="http://schemas.microsoft.com/office/drawing/2014/main" id="{43961F86-B861-E2C7-D3FC-AD63ED9910D4}"/>
              </a:ext>
            </a:extLst>
          </p:cNvPr>
          <p:cNvSpPr txBox="1"/>
          <p:nvPr/>
        </p:nvSpPr>
        <p:spPr>
          <a:xfrm>
            <a:off x="7667704" y="3506371"/>
            <a:ext cx="176717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Placed the orders on the app, without inventory risk</a:t>
            </a:r>
          </a:p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Elenas ships the products to rural areas</a:t>
            </a:r>
          </a:p>
        </p:txBody>
      </p:sp>
      <p:cxnSp>
        <p:nvCxnSpPr>
          <p:cNvPr id="50" name="Google Shape;104;p18">
            <a:extLst>
              <a:ext uri="{FF2B5EF4-FFF2-40B4-BE49-F238E27FC236}">
                <a16:creationId xmlns:a16="http://schemas.microsoft.com/office/drawing/2014/main" id="{018D65E9-484D-297E-15E8-DA200701FC75}"/>
              </a:ext>
            </a:extLst>
          </p:cNvPr>
          <p:cNvCxnSpPr>
            <a:cxnSpLocks/>
          </p:cNvCxnSpPr>
          <p:nvPr/>
        </p:nvCxnSpPr>
        <p:spPr>
          <a:xfrm flipV="1">
            <a:off x="9444031" y="2265524"/>
            <a:ext cx="0" cy="940666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1" name="CuadroTexto 16">
            <a:extLst>
              <a:ext uri="{FF2B5EF4-FFF2-40B4-BE49-F238E27FC236}">
                <a16:creationId xmlns:a16="http://schemas.microsoft.com/office/drawing/2014/main" id="{6F9F8A2B-CC25-C4DF-E469-433C2099B2D2}"/>
              </a:ext>
            </a:extLst>
          </p:cNvPr>
          <p:cNvSpPr txBox="1"/>
          <p:nvPr/>
        </p:nvSpPr>
        <p:spPr>
          <a:xfrm>
            <a:off x="9538592" y="2187215"/>
            <a:ext cx="176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dirty="0">
                <a:latin typeface="AVANT GARDE BOOK BT" panose="020B0402020202020204" pitchFamily="34" charset="0"/>
              </a:rPr>
              <a:t>Receive her weekly  earnings on completed orders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06681B-744D-D705-E12A-4A5F24A19794}"/>
              </a:ext>
            </a:extLst>
          </p:cNvPr>
          <p:cNvSpPr/>
          <p:nvPr/>
        </p:nvSpPr>
        <p:spPr>
          <a:xfrm>
            <a:off x="3260785" y="1812253"/>
            <a:ext cx="8488392" cy="3501619"/>
          </a:xfrm>
          <a:prstGeom prst="rect">
            <a:avLst/>
          </a:prstGeom>
          <a:solidFill>
            <a:srgbClr val="FFFFFF">
              <a:alpha val="9151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E2AAE-2AB1-E793-95E7-AE1BBAD4FAB1}"/>
              </a:ext>
            </a:extLst>
          </p:cNvPr>
          <p:cNvSpPr txBox="1"/>
          <p:nvPr/>
        </p:nvSpPr>
        <p:spPr>
          <a:xfrm>
            <a:off x="3672537" y="2593852"/>
            <a:ext cx="3719835" cy="15388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7030A0"/>
                </a:solidFill>
              </a:rPr>
              <a:t>Her problem</a:t>
            </a:r>
          </a:p>
          <a:p>
            <a:pPr algn="ctr">
              <a:spcBef>
                <a:spcPts val="600"/>
              </a:spcBef>
            </a:pPr>
            <a:endParaRPr lang="en-US" sz="1400" b="1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7030A0"/>
                </a:solidFill>
              </a:rPr>
              <a:t>Bad couple of months selling, not earning what she expected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rgbClr val="7030A0"/>
                </a:solidFill>
              </a:rPr>
              <a:t>Doesn’t know whether to keep trying or churn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2C9C4-6678-D7B2-6A29-564C62AF9FC7}"/>
              </a:ext>
            </a:extLst>
          </p:cNvPr>
          <p:cNvSpPr/>
          <p:nvPr/>
        </p:nvSpPr>
        <p:spPr>
          <a:xfrm>
            <a:off x="7668889" y="2649795"/>
            <a:ext cx="3719836" cy="15584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0E660-9364-D747-9C1B-0208D5C87A0C}"/>
              </a:ext>
            </a:extLst>
          </p:cNvPr>
          <p:cNvSpPr txBox="1"/>
          <p:nvPr/>
        </p:nvSpPr>
        <p:spPr>
          <a:xfrm>
            <a:off x="7692446" y="2634796"/>
            <a:ext cx="37198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</a:rPr>
              <a:t>Elenas’ growth team problem</a:t>
            </a:r>
          </a:p>
          <a:p>
            <a:pPr algn="ctr">
              <a:spcBef>
                <a:spcPts val="600"/>
              </a:spcBef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Retention is one of the main KPIs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Lack of effective retention strategies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40D6E-5594-C365-A2A0-8920C0A43213}"/>
              </a:ext>
            </a:extLst>
          </p:cNvPr>
          <p:cNvSpPr txBox="1"/>
          <p:nvPr/>
        </p:nvSpPr>
        <p:spPr>
          <a:xfrm>
            <a:off x="515938" y="462978"/>
            <a:ext cx="11112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r>
              <a:rPr lang="en-US" sz="2400" b="1" dirty="0"/>
              <a:t>Elenas’ challenge </a:t>
            </a:r>
            <a:r>
              <a:rPr lang="en-US" sz="2400" dirty="0"/>
              <a:t>the growth team has a KPI to retain Isabel and sellers like her</a:t>
            </a:r>
          </a:p>
        </p:txBody>
      </p:sp>
    </p:spTree>
    <p:extLst>
      <p:ext uri="{BB962C8B-B14F-4D97-AF65-F5344CB8AC3E}">
        <p14:creationId xmlns:p14="http://schemas.microsoft.com/office/powerpoint/2010/main" val="174879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859BACC-CC02-8364-6561-C60593BAA0C0}"/>
              </a:ext>
            </a:extLst>
          </p:cNvPr>
          <p:cNvGrpSpPr/>
          <p:nvPr/>
        </p:nvGrpSpPr>
        <p:grpSpPr>
          <a:xfrm>
            <a:off x="9341391" y="2527728"/>
            <a:ext cx="867093" cy="610432"/>
            <a:chOff x="4628203" y="2832100"/>
            <a:chExt cx="1386479" cy="1340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7D2786-B725-7F9E-03D6-9FCC993B02D1}"/>
                </a:ext>
              </a:extLst>
            </p:cNvPr>
            <p:cNvSpPr/>
            <p:nvPr/>
          </p:nvSpPr>
          <p:spPr>
            <a:xfrm>
              <a:off x="5359400" y="2832100"/>
              <a:ext cx="355600" cy="177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FEBF4F-A8A6-911E-896F-89305D073C59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59400" y="3009900"/>
              <a:ext cx="177800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D5A042-DC40-5925-AA82-7EB842222C6A}"/>
                </a:ext>
              </a:extLst>
            </p:cNvPr>
            <p:cNvCxnSpPr>
              <a:cxnSpLocks/>
            </p:cNvCxnSpPr>
            <p:nvPr/>
          </p:nvCxnSpPr>
          <p:spPr>
            <a:xfrm>
              <a:off x="5537894" y="3009900"/>
              <a:ext cx="228285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D28218-C12F-970D-33C1-8A4BE50F2525}"/>
                </a:ext>
              </a:extLst>
            </p:cNvPr>
            <p:cNvSpPr/>
            <p:nvPr/>
          </p:nvSpPr>
          <p:spPr>
            <a:xfrm>
              <a:off x="5092700" y="3220872"/>
              <a:ext cx="355600" cy="177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6DBDAC-B068-0177-8117-4841379B54DA}"/>
                </a:ext>
              </a:extLst>
            </p:cNvPr>
            <p:cNvSpPr/>
            <p:nvPr/>
          </p:nvSpPr>
          <p:spPr>
            <a:xfrm>
              <a:off x="5659082" y="3220872"/>
              <a:ext cx="355600" cy="177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850B90-1F84-6F46-42D4-0D2B7BE71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2700" y="3394952"/>
              <a:ext cx="177800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BCB30B-312C-BE4D-D413-B78ED6BDD1B7}"/>
                </a:ext>
              </a:extLst>
            </p:cNvPr>
            <p:cNvCxnSpPr>
              <a:cxnSpLocks/>
            </p:cNvCxnSpPr>
            <p:nvPr/>
          </p:nvCxnSpPr>
          <p:spPr>
            <a:xfrm>
              <a:off x="5271194" y="3394952"/>
              <a:ext cx="228285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D5200E-3CA4-EB59-70E1-7651EC787D6A}"/>
                </a:ext>
              </a:extLst>
            </p:cNvPr>
            <p:cNvSpPr/>
            <p:nvPr/>
          </p:nvSpPr>
          <p:spPr>
            <a:xfrm>
              <a:off x="4894903" y="3605924"/>
              <a:ext cx="355600" cy="177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8C3EAD-B45E-CE46-9D0D-42BEBBAB473F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4894903" y="3783724"/>
              <a:ext cx="177800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D32086-9272-3275-0770-D1EBC7884274}"/>
                </a:ext>
              </a:extLst>
            </p:cNvPr>
            <p:cNvSpPr/>
            <p:nvPr/>
          </p:nvSpPr>
          <p:spPr>
            <a:xfrm>
              <a:off x="4628203" y="3994696"/>
              <a:ext cx="355600" cy="177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AE7A75-A23E-1A6D-811D-8625B1EE3629}"/>
                </a:ext>
              </a:extLst>
            </p:cNvPr>
            <p:cNvSpPr/>
            <p:nvPr/>
          </p:nvSpPr>
          <p:spPr>
            <a:xfrm>
              <a:off x="5401481" y="3605924"/>
              <a:ext cx="355600" cy="177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EB25A-F506-F527-82A3-2FE60FD23A66}"/>
                </a:ext>
              </a:extLst>
            </p:cNvPr>
            <p:cNvCxnSpPr>
              <a:cxnSpLocks/>
            </p:cNvCxnSpPr>
            <p:nvPr/>
          </p:nvCxnSpPr>
          <p:spPr>
            <a:xfrm>
              <a:off x="5093394" y="3780004"/>
              <a:ext cx="228285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226354-222A-918D-BF37-8EA26A5F1BCD}"/>
                </a:ext>
              </a:extLst>
            </p:cNvPr>
            <p:cNvSpPr/>
            <p:nvPr/>
          </p:nvSpPr>
          <p:spPr>
            <a:xfrm>
              <a:off x="5223681" y="3990976"/>
              <a:ext cx="355600" cy="177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F5CE2B-0C02-EFCC-3938-B8BFF8E9DB66}"/>
              </a:ext>
            </a:extLst>
          </p:cNvPr>
          <p:cNvGrpSpPr/>
          <p:nvPr/>
        </p:nvGrpSpPr>
        <p:grpSpPr>
          <a:xfrm>
            <a:off x="10555454" y="2593781"/>
            <a:ext cx="833873" cy="489456"/>
            <a:chOff x="6336923" y="2832100"/>
            <a:chExt cx="1986507" cy="94790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EDCA9C-9194-56CE-1D3B-EE2D2775903E}"/>
                </a:ext>
              </a:extLst>
            </p:cNvPr>
            <p:cNvSpPr/>
            <p:nvPr/>
          </p:nvSpPr>
          <p:spPr>
            <a:xfrm>
              <a:off x="7167920" y="2832100"/>
              <a:ext cx="355600" cy="177800"/>
            </a:xfrm>
            <a:prstGeom prst="rect">
              <a:avLst/>
            </a:prstGeom>
            <a:solidFill>
              <a:srgbClr val="7030A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E25E7-BEED-F22A-C597-133963B690ED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805873" y="3009900"/>
              <a:ext cx="481432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3BA687-C8D8-22C2-B609-3428D7C86DB1}"/>
                </a:ext>
              </a:extLst>
            </p:cNvPr>
            <p:cNvSpPr/>
            <p:nvPr/>
          </p:nvSpPr>
          <p:spPr>
            <a:xfrm>
              <a:off x="6628073" y="3220872"/>
              <a:ext cx="355600" cy="177800"/>
            </a:xfrm>
            <a:prstGeom prst="rect">
              <a:avLst/>
            </a:prstGeom>
            <a:solidFill>
              <a:srgbClr val="7030A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EE6C18-A621-B722-C07D-883C9A6E6EDF}"/>
                </a:ext>
              </a:extLst>
            </p:cNvPr>
            <p:cNvSpPr/>
            <p:nvPr/>
          </p:nvSpPr>
          <p:spPr>
            <a:xfrm>
              <a:off x="7707767" y="3220872"/>
              <a:ext cx="355600" cy="177800"/>
            </a:xfrm>
            <a:prstGeom prst="rect">
              <a:avLst/>
            </a:prstGeom>
            <a:solidFill>
              <a:srgbClr val="7030A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3975B3-70D2-427E-7770-489F83C5177E}"/>
                </a:ext>
              </a:extLst>
            </p:cNvPr>
            <p:cNvCxnSpPr/>
            <p:nvPr/>
          </p:nvCxnSpPr>
          <p:spPr>
            <a:xfrm flipH="1">
              <a:off x="6603623" y="3391232"/>
              <a:ext cx="177800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77BEA6-2688-7405-FFCE-0B0A239E3071}"/>
                </a:ext>
              </a:extLst>
            </p:cNvPr>
            <p:cNvCxnSpPr>
              <a:cxnSpLocks/>
            </p:cNvCxnSpPr>
            <p:nvPr/>
          </p:nvCxnSpPr>
          <p:spPr>
            <a:xfrm>
              <a:off x="6782117" y="3391232"/>
              <a:ext cx="228285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FC6E62-90A0-46AF-9B83-F900545ED8B3}"/>
                </a:ext>
              </a:extLst>
            </p:cNvPr>
            <p:cNvSpPr/>
            <p:nvPr/>
          </p:nvSpPr>
          <p:spPr>
            <a:xfrm>
              <a:off x="6336923" y="3602204"/>
              <a:ext cx="355600" cy="177800"/>
            </a:xfrm>
            <a:prstGeom prst="rect">
              <a:avLst/>
            </a:prstGeom>
            <a:solidFill>
              <a:srgbClr val="7030A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0C7A6A-4F9E-FB11-CE36-313F1ABDE9F8}"/>
                </a:ext>
              </a:extLst>
            </p:cNvPr>
            <p:cNvSpPr/>
            <p:nvPr/>
          </p:nvSpPr>
          <p:spPr>
            <a:xfrm>
              <a:off x="6903305" y="3602204"/>
              <a:ext cx="355600" cy="177800"/>
            </a:xfrm>
            <a:prstGeom prst="rect">
              <a:avLst/>
            </a:prstGeom>
            <a:solidFill>
              <a:srgbClr val="7030A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8F31EA-0EFA-8ED1-27DF-269CD4907385}"/>
                </a:ext>
              </a:extLst>
            </p:cNvPr>
            <p:cNvCxnSpPr/>
            <p:nvPr/>
          </p:nvCxnSpPr>
          <p:spPr>
            <a:xfrm flipH="1">
              <a:off x="7668148" y="3391232"/>
              <a:ext cx="177800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CB2EA7-DAC7-8698-E6AA-B8C8F5D4DA5E}"/>
                </a:ext>
              </a:extLst>
            </p:cNvPr>
            <p:cNvCxnSpPr>
              <a:cxnSpLocks/>
            </p:cNvCxnSpPr>
            <p:nvPr/>
          </p:nvCxnSpPr>
          <p:spPr>
            <a:xfrm>
              <a:off x="7846642" y="3391232"/>
              <a:ext cx="228285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36A216-DF58-4BEE-BC52-84B8269C213A}"/>
                </a:ext>
              </a:extLst>
            </p:cNvPr>
            <p:cNvSpPr/>
            <p:nvPr/>
          </p:nvSpPr>
          <p:spPr>
            <a:xfrm>
              <a:off x="7401448" y="3602204"/>
              <a:ext cx="355600" cy="177800"/>
            </a:xfrm>
            <a:prstGeom prst="rect">
              <a:avLst/>
            </a:prstGeom>
            <a:solidFill>
              <a:srgbClr val="7030A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B26E4C-3BB2-F7AE-A785-579B1F452FBD}"/>
                </a:ext>
              </a:extLst>
            </p:cNvPr>
            <p:cNvSpPr/>
            <p:nvPr/>
          </p:nvSpPr>
          <p:spPr>
            <a:xfrm>
              <a:off x="7967830" y="3602204"/>
              <a:ext cx="355600" cy="177800"/>
            </a:xfrm>
            <a:prstGeom prst="rect">
              <a:avLst/>
            </a:prstGeom>
            <a:solidFill>
              <a:srgbClr val="7030A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3A51E5-D94F-E6C5-9A16-9B666062B4B4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>
              <a:off x="7345720" y="3009900"/>
              <a:ext cx="539847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28E454-3DC2-5041-CE4F-B9F7E45A2E80}"/>
              </a:ext>
            </a:extLst>
          </p:cNvPr>
          <p:cNvGrpSpPr/>
          <p:nvPr/>
        </p:nvGrpSpPr>
        <p:grpSpPr>
          <a:xfrm>
            <a:off x="8212761" y="2464092"/>
            <a:ext cx="781660" cy="727873"/>
            <a:chOff x="8739668" y="2832100"/>
            <a:chExt cx="1221176" cy="94790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9CEA4D-262C-1C8E-995B-0B52711C197C}"/>
                </a:ext>
              </a:extLst>
            </p:cNvPr>
            <p:cNvSpPr/>
            <p:nvPr/>
          </p:nvSpPr>
          <p:spPr>
            <a:xfrm>
              <a:off x="9006368" y="2832100"/>
              <a:ext cx="355600" cy="177800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841277-7E40-1406-6FE2-FB6B807C1AC3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9006368" y="3009900"/>
              <a:ext cx="177800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C013177-6E04-154F-9B75-7DCE3A70BCAC}"/>
                </a:ext>
              </a:extLst>
            </p:cNvPr>
            <p:cNvCxnSpPr>
              <a:cxnSpLocks/>
            </p:cNvCxnSpPr>
            <p:nvPr/>
          </p:nvCxnSpPr>
          <p:spPr>
            <a:xfrm>
              <a:off x="9184862" y="3009900"/>
              <a:ext cx="228285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C4849E-6CA8-47E0-2473-0303A72CB818}"/>
                </a:ext>
              </a:extLst>
            </p:cNvPr>
            <p:cNvSpPr/>
            <p:nvPr/>
          </p:nvSpPr>
          <p:spPr>
            <a:xfrm>
              <a:off x="8739668" y="3220872"/>
              <a:ext cx="355600" cy="177800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CB6D2D-AF92-4DC1-D572-8D97E905F113}"/>
                </a:ext>
              </a:extLst>
            </p:cNvPr>
            <p:cNvSpPr/>
            <p:nvPr/>
          </p:nvSpPr>
          <p:spPr>
            <a:xfrm>
              <a:off x="9306050" y="3220872"/>
              <a:ext cx="355600" cy="177800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4FC9AB-4576-6DFF-3C59-CB7717D48E4A}"/>
                </a:ext>
              </a:extLst>
            </p:cNvPr>
            <p:cNvCxnSpPr/>
            <p:nvPr/>
          </p:nvCxnSpPr>
          <p:spPr>
            <a:xfrm flipH="1">
              <a:off x="9305562" y="3391232"/>
              <a:ext cx="177800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413955-E338-784B-9133-CE8A8E5BD5B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056" y="3391232"/>
              <a:ext cx="228285" cy="2109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044E46-7E10-176C-BAC6-9CECC75908E2}"/>
                </a:ext>
              </a:extLst>
            </p:cNvPr>
            <p:cNvSpPr/>
            <p:nvPr/>
          </p:nvSpPr>
          <p:spPr>
            <a:xfrm>
              <a:off x="9038862" y="3602204"/>
              <a:ext cx="355600" cy="177800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0C7C052-26B5-EEE4-2F3B-6F9CA4E9220E}"/>
                </a:ext>
              </a:extLst>
            </p:cNvPr>
            <p:cNvSpPr/>
            <p:nvPr/>
          </p:nvSpPr>
          <p:spPr>
            <a:xfrm>
              <a:off x="9605244" y="3602204"/>
              <a:ext cx="355600" cy="177800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4" name="CuadroTexto 16">
            <a:extLst>
              <a:ext uri="{FF2B5EF4-FFF2-40B4-BE49-F238E27FC236}">
                <a16:creationId xmlns:a16="http://schemas.microsoft.com/office/drawing/2014/main" id="{3621F655-5BA3-6520-224E-F286F829B234}"/>
              </a:ext>
            </a:extLst>
          </p:cNvPr>
          <p:cNvSpPr txBox="1"/>
          <p:nvPr/>
        </p:nvSpPr>
        <p:spPr>
          <a:xfrm>
            <a:off x="472060" y="3463965"/>
            <a:ext cx="327126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AVANT GARDE BOOK BT" panose="020B0402020202020204" pitchFamily="34" charset="0"/>
              </a:rPr>
              <a:t>Shared dump file with multiple tables – individual variables selected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AVANT GARDE BOOK BT" panose="020B0402020202020204" pitchFamily="34" charset="0"/>
              </a:rPr>
              <a:t>Variables grouped in behavioural, </a:t>
            </a:r>
            <a:r>
              <a:rPr lang="en-GB" sz="1400" b="1" dirty="0">
                <a:latin typeface="AVANT GARDE BOOK BT" panose="020B0402020202020204" pitchFamily="34" charset="0"/>
              </a:rPr>
              <a:t>transactional</a:t>
            </a:r>
            <a:r>
              <a:rPr lang="en-GB" sz="1400" dirty="0">
                <a:latin typeface="AVANT GARDE BOOK BT" panose="020B0402020202020204" pitchFamily="34" charset="0"/>
              </a:rPr>
              <a:t> and </a:t>
            </a:r>
            <a:r>
              <a:rPr lang="en-GB" sz="1400" b="1" dirty="0">
                <a:latin typeface="AVANT GARDE BOOK BT" panose="020B0402020202020204" pitchFamily="34" charset="0"/>
              </a:rPr>
              <a:t>operational</a:t>
            </a:r>
            <a:r>
              <a:rPr lang="en-GB" sz="1400" dirty="0">
                <a:latin typeface="AVANT GARDE BOOK BT" panose="020B0402020202020204" pitchFamily="34" charset="0"/>
              </a:rPr>
              <a:t> </a:t>
            </a:r>
            <a:r>
              <a:rPr lang="en-GB" sz="1400" b="1" dirty="0">
                <a:latin typeface="AVANT GARDE BOOK BT" panose="020B0402020202020204" pitchFamily="34" charset="0"/>
              </a:rPr>
              <a:t>columns</a:t>
            </a:r>
          </a:p>
        </p:txBody>
      </p:sp>
      <p:sp>
        <p:nvSpPr>
          <p:cNvPr id="55" name="CuadroTexto 16">
            <a:extLst>
              <a:ext uri="{FF2B5EF4-FFF2-40B4-BE49-F238E27FC236}">
                <a16:creationId xmlns:a16="http://schemas.microsoft.com/office/drawing/2014/main" id="{ECF820D5-8EA9-7F31-58AA-A6962F65C942}"/>
              </a:ext>
            </a:extLst>
          </p:cNvPr>
          <p:cNvSpPr txBox="1"/>
          <p:nvPr/>
        </p:nvSpPr>
        <p:spPr>
          <a:xfrm>
            <a:off x="-14824" y="1955021"/>
            <a:ext cx="42236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rgbClr val="7030A0"/>
                </a:solidFill>
                <a:latin typeface="AVANT GARDE BOOK BT" panose="020B0402020202020204" pitchFamily="34" charset="0"/>
              </a:rPr>
              <a:t>Data acquisition</a:t>
            </a:r>
          </a:p>
        </p:txBody>
      </p:sp>
      <p:pic>
        <p:nvPicPr>
          <p:cNvPr id="56" name="Picture 2" descr="La llama transformadora de las mujeres arde ahora con más fuerza: Elenas  cambia su imagen | ACIS">
            <a:extLst>
              <a:ext uri="{FF2B5EF4-FFF2-40B4-BE49-F238E27FC236}">
                <a16:creationId xmlns:a16="http://schemas.microsoft.com/office/drawing/2014/main" id="{2D5AE3BA-4C11-E856-E1A4-2619EEF5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97" y="2108910"/>
            <a:ext cx="1701009" cy="17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16">
            <a:extLst>
              <a:ext uri="{FF2B5EF4-FFF2-40B4-BE49-F238E27FC236}">
                <a16:creationId xmlns:a16="http://schemas.microsoft.com/office/drawing/2014/main" id="{B7D8ADFD-3292-713D-C152-2BFD13548A16}"/>
              </a:ext>
            </a:extLst>
          </p:cNvPr>
          <p:cNvSpPr txBox="1"/>
          <p:nvPr/>
        </p:nvSpPr>
        <p:spPr>
          <a:xfrm>
            <a:off x="4420815" y="3463965"/>
            <a:ext cx="3271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AVANT GARDE BOOK BT" panose="020B0402020202020204" pitchFamily="34" charset="0"/>
              </a:rPr>
              <a:t>Logistic transformation, one hot-encoding and variables elimination to address multicollinearity</a:t>
            </a:r>
          </a:p>
        </p:txBody>
      </p:sp>
      <p:sp>
        <p:nvSpPr>
          <p:cNvPr id="60" name="CuadroTexto 16">
            <a:extLst>
              <a:ext uri="{FF2B5EF4-FFF2-40B4-BE49-F238E27FC236}">
                <a16:creationId xmlns:a16="http://schemas.microsoft.com/office/drawing/2014/main" id="{49859752-EF6A-75DD-FD0D-A3265BA3E9C8}"/>
              </a:ext>
            </a:extLst>
          </p:cNvPr>
          <p:cNvSpPr txBox="1"/>
          <p:nvPr/>
        </p:nvSpPr>
        <p:spPr>
          <a:xfrm>
            <a:off x="8700603" y="3463965"/>
            <a:ext cx="327126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b="1" dirty="0">
                <a:latin typeface="AVANT GARDE BOOK BT" panose="020B0402020202020204" pitchFamily="34" charset="0"/>
              </a:rPr>
              <a:t>Classification problem</a:t>
            </a:r>
            <a:r>
              <a:rPr lang="en-GB" sz="1400" dirty="0">
                <a:latin typeface="AVANT GARDE BOOK BT" panose="020B0402020202020204" pitchFamily="34" charset="0"/>
              </a:rPr>
              <a:t>: will this seller create an order next month?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latin typeface="AVANT GARDE BOOK BT" panose="020B0402020202020204" pitchFamily="34" charset="0"/>
              </a:rPr>
              <a:t>Iterations with KNN, Random Forest and </a:t>
            </a:r>
            <a:r>
              <a:rPr lang="en-GB" sz="1400" dirty="0" err="1">
                <a:latin typeface="AVANT GARDE BOOK BT" panose="020B0402020202020204" pitchFamily="34" charset="0"/>
              </a:rPr>
              <a:t>XGBoost</a:t>
            </a:r>
            <a:endParaRPr lang="en-GB" sz="1400" dirty="0">
              <a:latin typeface="AVANT GARDE BOOK BT" panose="020B0402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b="1" dirty="0" err="1">
                <a:latin typeface="AVANT GARDE BOOK BT" panose="020B0402020202020204" pitchFamily="34" charset="0"/>
              </a:rPr>
              <a:t>XGBoost</a:t>
            </a:r>
            <a:r>
              <a:rPr lang="en-GB" sz="1400" dirty="0">
                <a:latin typeface="AVANT GARDE BOOK BT" panose="020B0402020202020204" pitchFamily="34" charset="0"/>
              </a:rPr>
              <a:t> selected as the final algorithm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083FD857-2D44-5765-1FD3-F9CB5F585C93}"/>
              </a:ext>
            </a:extLst>
          </p:cNvPr>
          <p:cNvGrpSpPr/>
          <p:nvPr/>
        </p:nvGrpSpPr>
        <p:grpSpPr>
          <a:xfrm>
            <a:off x="6032205" y="2464092"/>
            <a:ext cx="914400" cy="672374"/>
            <a:chOff x="5478780" y="1911642"/>
            <a:chExt cx="914400" cy="672374"/>
          </a:xfrm>
        </p:grpSpPr>
        <p:sp>
          <p:nvSpPr>
            <p:cNvPr id="61" name="Google Shape;132;p19">
              <a:extLst>
                <a:ext uri="{FF2B5EF4-FFF2-40B4-BE49-F238E27FC236}">
                  <a16:creationId xmlns:a16="http://schemas.microsoft.com/office/drawing/2014/main" id="{E7D15CF5-C5B5-746E-A452-2A91ACA14298}"/>
                </a:ext>
              </a:extLst>
            </p:cNvPr>
            <p:cNvSpPr/>
            <p:nvPr/>
          </p:nvSpPr>
          <p:spPr>
            <a:xfrm>
              <a:off x="5527267" y="2182387"/>
              <a:ext cx="721969" cy="390975"/>
            </a:xfrm>
            <a:custGeom>
              <a:avLst/>
              <a:gdLst/>
              <a:ahLst/>
              <a:cxnLst/>
              <a:rect l="l" t="t" r="r" b="b"/>
              <a:pathLst>
                <a:path w="47639" h="15639" extrusionOk="0">
                  <a:moveTo>
                    <a:pt x="0" y="14746"/>
                  </a:moveTo>
                  <a:cubicBezTo>
                    <a:pt x="10083" y="14746"/>
                    <a:pt x="16494" y="-1096"/>
                    <a:pt x="26499" y="156"/>
                  </a:cubicBezTo>
                  <a:cubicBezTo>
                    <a:pt x="31594" y="793"/>
                    <a:pt x="33979" y="7366"/>
                    <a:pt x="36622" y="11768"/>
                  </a:cubicBezTo>
                  <a:cubicBezTo>
                    <a:pt x="38626" y="15105"/>
                    <a:pt x="43747" y="15639"/>
                    <a:pt x="47639" y="15639"/>
                  </a:cubicBezTo>
                </a:path>
              </a:pathLst>
            </a:custGeom>
            <a:noFill/>
            <a:ln w="95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62" name="Google Shape;134;p19">
              <a:extLst>
                <a:ext uri="{FF2B5EF4-FFF2-40B4-BE49-F238E27FC236}">
                  <a16:creationId xmlns:a16="http://schemas.microsoft.com/office/drawing/2014/main" id="{03A9BB1D-DF33-29AD-07F5-36521FB76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4876" y="2310868"/>
              <a:ext cx="7920" cy="212636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54" name="Google Shape;134;p19">
              <a:extLst>
                <a:ext uri="{FF2B5EF4-FFF2-40B4-BE49-F238E27FC236}">
                  <a16:creationId xmlns:a16="http://schemas.microsoft.com/office/drawing/2014/main" id="{B0B7DBD6-4712-F6F6-A6C9-350840D7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5856" y="2310868"/>
              <a:ext cx="7920" cy="212636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70D6E8EA-901F-77B7-ECDD-BCACD37A7119}"/>
                </a:ext>
              </a:extLst>
            </p:cNvPr>
            <p:cNvCxnSpPr/>
            <p:nvPr/>
          </p:nvCxnSpPr>
          <p:spPr>
            <a:xfrm>
              <a:off x="5478780" y="1911642"/>
              <a:ext cx="0" cy="67237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C39A75E8-AD68-8EC9-53FB-5849693EA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8780" y="2584016"/>
              <a:ext cx="9144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1C8D28A6-9590-1A19-95D6-4613900D06B1}"/>
              </a:ext>
            </a:extLst>
          </p:cNvPr>
          <p:cNvGrpSpPr/>
          <p:nvPr/>
        </p:nvGrpSpPr>
        <p:grpSpPr>
          <a:xfrm>
            <a:off x="4684065" y="2464092"/>
            <a:ext cx="914400" cy="672374"/>
            <a:chOff x="5478780" y="1911642"/>
            <a:chExt cx="914400" cy="672374"/>
          </a:xfrm>
        </p:grpSpPr>
        <p:cxnSp>
          <p:nvCxnSpPr>
            <p:cNvPr id="2064" name="Straight Connector 2063">
              <a:extLst>
                <a:ext uri="{FF2B5EF4-FFF2-40B4-BE49-F238E27FC236}">
                  <a16:creationId xmlns:a16="http://schemas.microsoft.com/office/drawing/2014/main" id="{E67B1745-265A-6B43-F65F-90F50A1CCE37}"/>
                </a:ext>
              </a:extLst>
            </p:cNvPr>
            <p:cNvCxnSpPr/>
            <p:nvPr/>
          </p:nvCxnSpPr>
          <p:spPr>
            <a:xfrm>
              <a:off x="5478780" y="1911642"/>
              <a:ext cx="0" cy="67237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5" name="Straight Connector 2064">
              <a:extLst>
                <a:ext uri="{FF2B5EF4-FFF2-40B4-BE49-F238E27FC236}">
                  <a16:creationId xmlns:a16="http://schemas.microsoft.com/office/drawing/2014/main" id="{736A1EC7-D3B7-0073-A2C8-55F9A7E2BD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8780" y="2584016"/>
              <a:ext cx="9144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72" name="Freeform 2071">
            <a:extLst>
              <a:ext uri="{FF2B5EF4-FFF2-40B4-BE49-F238E27FC236}">
                <a16:creationId xmlns:a16="http://schemas.microsoft.com/office/drawing/2014/main" id="{59D8885C-3441-6D5B-B557-152C35B2EDA6}"/>
              </a:ext>
            </a:extLst>
          </p:cNvPr>
          <p:cNvSpPr/>
          <p:nvPr/>
        </p:nvSpPr>
        <p:spPr>
          <a:xfrm>
            <a:off x="4719034" y="2700422"/>
            <a:ext cx="560785" cy="423279"/>
          </a:xfrm>
          <a:custGeom>
            <a:avLst/>
            <a:gdLst>
              <a:gd name="connsiteX0" fmla="*/ 0 w 560785"/>
              <a:gd name="connsiteY0" fmla="*/ 423279 h 423279"/>
              <a:gd name="connsiteX1" fmla="*/ 50007 w 560785"/>
              <a:gd name="connsiteY1" fmla="*/ 66091 h 423279"/>
              <a:gd name="connsiteX2" fmla="*/ 89297 w 560785"/>
              <a:gd name="connsiteY2" fmla="*/ 5369 h 423279"/>
              <a:gd name="connsiteX3" fmla="*/ 128588 w 560785"/>
              <a:gd name="connsiteY3" fmla="*/ 137529 h 423279"/>
              <a:gd name="connsiteX4" fmla="*/ 182166 w 560785"/>
              <a:gd name="connsiteY4" fmla="*/ 333982 h 423279"/>
              <a:gd name="connsiteX5" fmla="*/ 296466 w 560785"/>
              <a:gd name="connsiteY5" fmla="*/ 387560 h 423279"/>
              <a:gd name="connsiteX6" fmla="*/ 482204 w 560785"/>
              <a:gd name="connsiteY6" fmla="*/ 416135 h 423279"/>
              <a:gd name="connsiteX7" fmla="*/ 560785 w 560785"/>
              <a:gd name="connsiteY7" fmla="*/ 423279 h 42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785" h="423279">
                <a:moveTo>
                  <a:pt x="0" y="423279"/>
                </a:moveTo>
                <a:cubicBezTo>
                  <a:pt x="17562" y="279511"/>
                  <a:pt x="35124" y="135743"/>
                  <a:pt x="50007" y="66091"/>
                </a:cubicBezTo>
                <a:cubicBezTo>
                  <a:pt x="64890" y="-3561"/>
                  <a:pt x="76200" y="-6537"/>
                  <a:pt x="89297" y="5369"/>
                </a:cubicBezTo>
                <a:cubicBezTo>
                  <a:pt x="102394" y="17275"/>
                  <a:pt x="113110" y="82760"/>
                  <a:pt x="128588" y="137529"/>
                </a:cubicBezTo>
                <a:cubicBezTo>
                  <a:pt x="144066" y="192298"/>
                  <a:pt x="154186" y="292310"/>
                  <a:pt x="182166" y="333982"/>
                </a:cubicBezTo>
                <a:cubicBezTo>
                  <a:pt x="210146" y="375654"/>
                  <a:pt x="246460" y="373868"/>
                  <a:pt x="296466" y="387560"/>
                </a:cubicBezTo>
                <a:cubicBezTo>
                  <a:pt x="346472" y="401252"/>
                  <a:pt x="438151" y="410182"/>
                  <a:pt x="482204" y="416135"/>
                </a:cubicBezTo>
                <a:cubicBezTo>
                  <a:pt x="526257" y="422088"/>
                  <a:pt x="543521" y="422683"/>
                  <a:pt x="560785" y="423279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3" name="Triangle 2072">
            <a:extLst>
              <a:ext uri="{FF2B5EF4-FFF2-40B4-BE49-F238E27FC236}">
                <a16:creationId xmlns:a16="http://schemas.microsoft.com/office/drawing/2014/main" id="{545C1487-EAED-D529-8DA2-8448E0E64F57}"/>
              </a:ext>
            </a:extLst>
          </p:cNvPr>
          <p:cNvSpPr/>
          <p:nvPr/>
        </p:nvSpPr>
        <p:spPr>
          <a:xfrm rot="5400000">
            <a:off x="3720513" y="2816603"/>
            <a:ext cx="525437" cy="22528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4" name="Triangle 2073">
            <a:extLst>
              <a:ext uri="{FF2B5EF4-FFF2-40B4-BE49-F238E27FC236}">
                <a16:creationId xmlns:a16="http://schemas.microsoft.com/office/drawing/2014/main" id="{743DFF89-4A41-5208-4535-8D5FFEB209CC}"/>
              </a:ext>
            </a:extLst>
          </p:cNvPr>
          <p:cNvSpPr/>
          <p:nvPr/>
        </p:nvSpPr>
        <p:spPr>
          <a:xfrm rot="5400000">
            <a:off x="7457626" y="2816603"/>
            <a:ext cx="525437" cy="22528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5" name="CuadroTexto 16">
            <a:extLst>
              <a:ext uri="{FF2B5EF4-FFF2-40B4-BE49-F238E27FC236}">
                <a16:creationId xmlns:a16="http://schemas.microsoft.com/office/drawing/2014/main" id="{2F0725B5-5891-484D-31EC-5130556C2747}"/>
              </a:ext>
            </a:extLst>
          </p:cNvPr>
          <p:cNvSpPr txBox="1"/>
          <p:nvPr/>
        </p:nvSpPr>
        <p:spPr>
          <a:xfrm>
            <a:off x="3772164" y="1955021"/>
            <a:ext cx="42236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rgbClr val="7030A0"/>
                </a:solidFill>
                <a:latin typeface="AVANT GARDE BOOK BT" panose="020B0402020202020204" pitchFamily="34" charset="0"/>
              </a:rPr>
              <a:t>Preprocessing</a:t>
            </a:r>
          </a:p>
        </p:txBody>
      </p:sp>
      <p:sp>
        <p:nvSpPr>
          <p:cNvPr id="2076" name="CuadroTexto 16">
            <a:extLst>
              <a:ext uri="{FF2B5EF4-FFF2-40B4-BE49-F238E27FC236}">
                <a16:creationId xmlns:a16="http://schemas.microsoft.com/office/drawing/2014/main" id="{39E5F888-B61B-0490-E7C1-7D7910682B42}"/>
              </a:ext>
            </a:extLst>
          </p:cNvPr>
          <p:cNvSpPr txBox="1"/>
          <p:nvPr/>
        </p:nvSpPr>
        <p:spPr>
          <a:xfrm>
            <a:off x="8005420" y="1955021"/>
            <a:ext cx="42236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rgbClr val="7030A0"/>
                </a:solidFill>
                <a:latin typeface="AVANT GARDE BOOK BT" panose="020B0402020202020204" pitchFamily="34" charset="0"/>
              </a:rPr>
              <a:t>Modelling</a:t>
            </a: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0A329B15-8EBC-9B8F-09B5-277C6F50A539}"/>
              </a:ext>
            </a:extLst>
          </p:cNvPr>
          <p:cNvSpPr txBox="1"/>
          <p:nvPr/>
        </p:nvSpPr>
        <p:spPr>
          <a:xfrm>
            <a:off x="515938" y="462978"/>
            <a:ext cx="1111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r>
              <a:rPr lang="en-GB" sz="2400" b="1" dirty="0"/>
              <a:t>The process </a:t>
            </a:r>
            <a:r>
              <a:rPr lang="en-GB" sz="2400" dirty="0"/>
              <a:t>classification algorithm to predict customer (seller) churn</a:t>
            </a:r>
          </a:p>
        </p:txBody>
      </p:sp>
    </p:spTree>
    <p:extLst>
      <p:ext uri="{BB962C8B-B14F-4D97-AF65-F5344CB8AC3E}">
        <p14:creationId xmlns:p14="http://schemas.microsoft.com/office/powerpoint/2010/main" val="84768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522CEF0-A11F-5119-C83E-8D8D4A7E7019}"/>
              </a:ext>
            </a:extLst>
          </p:cNvPr>
          <p:cNvSpPr/>
          <p:nvPr/>
        </p:nvSpPr>
        <p:spPr>
          <a:xfrm>
            <a:off x="515938" y="3898280"/>
            <a:ext cx="2868707" cy="714663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4" name="Google Shape;289;p29">
            <a:extLst>
              <a:ext uri="{FF2B5EF4-FFF2-40B4-BE49-F238E27FC236}">
                <a16:creationId xmlns:a16="http://schemas.microsoft.com/office/drawing/2014/main" id="{B10DACE6-1A8F-6CDF-6BFD-1E4EB7C7A3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926" y="2904102"/>
            <a:ext cx="5580062" cy="2234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tabLst>
                <a:tab pos="3671888" algn="l"/>
              </a:tabLst>
            </a:pPr>
            <a:r>
              <a:rPr lang="en" sz="2800" dirty="0">
                <a:latin typeface="AVANT GARDE BOOK BT" panose="020B0402020202020204" pitchFamily="34" charset="0"/>
                <a:ea typeface="+mn-ea"/>
                <a:cs typeface="+mn-cs"/>
                <a:sym typeface="Roboto Medium"/>
              </a:rPr>
              <a:t>Accuracy:</a:t>
            </a:r>
            <a:r>
              <a:rPr lang="en" sz="2800" dirty="0">
                <a:solidFill>
                  <a:srgbClr val="7030A0"/>
                </a:solidFill>
                <a:latin typeface="AVANT GARDE BOOK BT" panose="020B0402020202020204" pitchFamily="34" charset="0"/>
                <a:ea typeface="+mn-ea"/>
                <a:cs typeface="+mn-cs"/>
                <a:sym typeface="Roboto Medium"/>
              </a:rPr>
              <a:t> 94%</a:t>
            </a:r>
            <a:br>
              <a:rPr lang="en" sz="2800" b="1" dirty="0">
                <a:solidFill>
                  <a:srgbClr val="7030A0"/>
                </a:solidFill>
                <a:latin typeface="AVANT GARDE BOOK BT" panose="020B0402020202020204" pitchFamily="34" charset="0"/>
                <a:ea typeface="+mn-ea"/>
                <a:cs typeface="+mn-cs"/>
                <a:sym typeface="Roboto Medium"/>
              </a:rPr>
            </a:br>
            <a:r>
              <a:rPr lang="en" sz="1600" dirty="0">
                <a:latin typeface="AVANT GARDE BOOK BT" panose="020B0402020202020204" pitchFamily="34" charset="0"/>
                <a:ea typeface="+mn-ea"/>
                <a:cs typeface="+mn-cs"/>
                <a:sym typeface="Roboto Medium"/>
              </a:rPr>
              <a:t>Being correct on the selections</a:t>
            </a:r>
            <a:br>
              <a:rPr lang="en" sz="1600" dirty="0">
                <a:latin typeface="AVANT GARDE BOOK BT" panose="020B0402020202020204" pitchFamily="34" charset="0"/>
                <a:ea typeface="+mn-ea"/>
                <a:cs typeface="+mn-cs"/>
                <a:sym typeface="Roboto Medium"/>
              </a:rPr>
            </a:br>
            <a:br>
              <a:rPr lang="en" sz="2800" b="1" dirty="0">
                <a:latin typeface="AVANT GARDE BOOK BT" panose="020B0402020202020204" pitchFamily="34" charset="0"/>
                <a:ea typeface="+mn-ea"/>
                <a:cs typeface="+mn-cs"/>
                <a:sym typeface="Roboto Medium"/>
              </a:rPr>
            </a:br>
            <a:r>
              <a:rPr lang="en" sz="2800" dirty="0">
                <a:latin typeface="AVANT GARDE BOOK BT" panose="020B0402020202020204" pitchFamily="34" charset="0"/>
                <a:ea typeface="+mn-ea"/>
                <a:cs typeface="+mn-cs"/>
                <a:sym typeface="Roboto Medium"/>
              </a:rPr>
              <a:t>Recall: </a:t>
            </a:r>
            <a:r>
              <a:rPr lang="en" sz="2800" dirty="0">
                <a:solidFill>
                  <a:srgbClr val="7030A0"/>
                </a:solidFill>
                <a:latin typeface="AVANT GARDE BOOK BT" panose="020B0402020202020204" pitchFamily="34" charset="0"/>
                <a:ea typeface="+mn-ea"/>
                <a:cs typeface="+mn-cs"/>
                <a:sym typeface="Roboto Medium"/>
              </a:rPr>
              <a:t>97%</a:t>
            </a:r>
            <a:br>
              <a:rPr lang="en" sz="2800" dirty="0">
                <a:latin typeface="AVANT GARDE BOOK BT" panose="020B0402020202020204" pitchFamily="34" charset="0"/>
                <a:ea typeface="+mn-ea"/>
                <a:cs typeface="+mn-cs"/>
                <a:sym typeface="Roboto Medium"/>
              </a:rPr>
            </a:br>
            <a:r>
              <a:rPr lang="en" sz="1600" dirty="0">
                <a:latin typeface="AVANT GARDE BOOK BT" panose="020B0402020202020204" pitchFamily="34" charset="0"/>
                <a:ea typeface="+mn-ea"/>
                <a:cs typeface="+mn-cs"/>
                <a:sym typeface="Roboto Medium"/>
              </a:rPr>
              <a:t>Finding all the churned sellers</a:t>
            </a:r>
            <a:br>
              <a:rPr lang="en" sz="1600" dirty="0">
                <a:latin typeface="AVANT GARDE BOOK BT" panose="020B0402020202020204" pitchFamily="34" charset="0"/>
                <a:ea typeface="+mn-ea"/>
                <a:cs typeface="+mn-cs"/>
                <a:sym typeface="Roboto Medium"/>
              </a:rPr>
            </a:br>
            <a:endParaRPr sz="2800" dirty="0">
              <a:solidFill>
                <a:srgbClr val="7030A0"/>
              </a:solidFill>
              <a:latin typeface="AVANT GARDE BOOK BT" panose="020B0402020202020204" pitchFamily="34" charset="0"/>
              <a:ea typeface="+mn-ea"/>
              <a:cs typeface="+mn-cs"/>
              <a:sym typeface="Roboto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2F028-3B08-65FB-FBF0-B5AED9F55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784" y="1845043"/>
            <a:ext cx="866879" cy="86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629EA-4BEA-4B5A-534D-90AE06272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722" y="1845044"/>
            <a:ext cx="866879" cy="866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7AF4E9-9CCA-FADB-08B3-354FE9EED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776" y="1845044"/>
            <a:ext cx="866879" cy="866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18859-E6BF-8702-21C2-7573A239B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292" y="1845043"/>
            <a:ext cx="866879" cy="866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18369-7A03-8CFC-D315-FCF1BF014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676" y="1845044"/>
            <a:ext cx="866879" cy="866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0EFE61-E8B4-A8FB-BFB4-A0ED7A845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1722" y="3031401"/>
            <a:ext cx="866879" cy="866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057CD0-A6DE-C128-0A69-5E4C496F9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263" y="5301188"/>
            <a:ext cx="866879" cy="8668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81319C-312A-95F6-285E-06C56DD02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291" y="4075230"/>
            <a:ext cx="866879" cy="8668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692509-ED28-2D39-7F67-EB587CC6E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783" y="5272657"/>
            <a:ext cx="866879" cy="8668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C5A98B-89BD-7BEA-4630-BE6D128A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21" y="4154678"/>
            <a:ext cx="866879" cy="8668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299E80-8867-D431-7A5F-BF72DB2AF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675" y="3031401"/>
            <a:ext cx="866879" cy="8668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5964C5-61A8-9E18-49B7-1456A4A9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675" y="4075230"/>
            <a:ext cx="866879" cy="8668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C79F7-65F5-D382-4F97-17581F87D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262" y="4133128"/>
            <a:ext cx="866879" cy="8668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D0B134-3391-A68D-B09B-078C33AC7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998" y="2960136"/>
            <a:ext cx="866879" cy="8668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52EC0F-D1D6-D86E-B9F1-EB1874A9D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336" y="3000981"/>
            <a:ext cx="866879" cy="8668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8262BA-7B9F-E120-29F4-E4E540845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60" y="3031401"/>
            <a:ext cx="866879" cy="8668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9FC947-FF20-0DD2-BD9F-7011568A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9335" y="4094250"/>
            <a:ext cx="866879" cy="8668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5F6739-0012-42BA-6DA8-3F8B485DE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291" y="5301188"/>
            <a:ext cx="866879" cy="8668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DDEAA3-1BF3-6736-13BA-75DEEDCE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21" y="5301187"/>
            <a:ext cx="866879" cy="8668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EC4F501-9BD9-7D84-73B3-9F17955AA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5445" y="5272656"/>
            <a:ext cx="866879" cy="866879"/>
          </a:xfrm>
          <a:prstGeom prst="rect">
            <a:avLst/>
          </a:prstGeom>
        </p:spPr>
      </p:pic>
      <p:pic>
        <p:nvPicPr>
          <p:cNvPr id="34" name="Graphic 33" descr="Checkmark outline">
            <a:extLst>
              <a:ext uri="{FF2B5EF4-FFF2-40B4-BE49-F238E27FC236}">
                <a16:creationId xmlns:a16="http://schemas.microsoft.com/office/drawing/2014/main" id="{394E3AC1-5D6A-F677-6B55-1F3D445791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7979" y="2386733"/>
            <a:ext cx="604820" cy="604820"/>
          </a:xfrm>
          <a:prstGeom prst="rect">
            <a:avLst/>
          </a:prstGeom>
        </p:spPr>
      </p:pic>
      <p:pic>
        <p:nvPicPr>
          <p:cNvPr id="35" name="Graphic 34" descr="Checkmark outline">
            <a:extLst>
              <a:ext uri="{FF2B5EF4-FFF2-40B4-BE49-F238E27FC236}">
                <a16:creationId xmlns:a16="http://schemas.microsoft.com/office/drawing/2014/main" id="{78EFB7BB-88A0-420B-065E-29BCC694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8205" y="2386733"/>
            <a:ext cx="604820" cy="604820"/>
          </a:xfrm>
          <a:prstGeom prst="rect">
            <a:avLst/>
          </a:prstGeom>
        </p:spPr>
      </p:pic>
      <p:pic>
        <p:nvPicPr>
          <p:cNvPr id="36" name="Graphic 35" descr="Checkmark outline">
            <a:extLst>
              <a:ext uri="{FF2B5EF4-FFF2-40B4-BE49-F238E27FC236}">
                <a16:creationId xmlns:a16="http://schemas.microsoft.com/office/drawing/2014/main" id="{2FD40CFD-0EA6-CFDE-4573-9B03D25AAB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3156" y="2386733"/>
            <a:ext cx="604820" cy="604820"/>
          </a:xfrm>
          <a:prstGeom prst="rect">
            <a:avLst/>
          </a:prstGeom>
        </p:spPr>
      </p:pic>
      <p:pic>
        <p:nvPicPr>
          <p:cNvPr id="37" name="Graphic 36" descr="Checkmark outline">
            <a:extLst>
              <a:ext uri="{FF2B5EF4-FFF2-40B4-BE49-F238E27FC236}">
                <a16:creationId xmlns:a16="http://schemas.microsoft.com/office/drawing/2014/main" id="{6A4EB2F6-DCB7-B85B-C981-D93A78A646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9865" y="2386733"/>
            <a:ext cx="604820" cy="604820"/>
          </a:xfrm>
          <a:prstGeom prst="rect">
            <a:avLst/>
          </a:prstGeom>
        </p:spPr>
      </p:pic>
      <p:pic>
        <p:nvPicPr>
          <p:cNvPr id="38" name="Graphic 37" descr="Checkmark outline">
            <a:extLst>
              <a:ext uri="{FF2B5EF4-FFF2-40B4-BE49-F238E27FC236}">
                <a16:creationId xmlns:a16="http://schemas.microsoft.com/office/drawing/2014/main" id="{89123706-770D-D076-18F1-1C69889F52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83828" y="2386733"/>
            <a:ext cx="604820" cy="604820"/>
          </a:xfrm>
          <a:prstGeom prst="rect">
            <a:avLst/>
          </a:prstGeom>
        </p:spPr>
      </p:pic>
      <p:pic>
        <p:nvPicPr>
          <p:cNvPr id="39" name="Graphic 38" descr="Checkmark outline">
            <a:extLst>
              <a:ext uri="{FF2B5EF4-FFF2-40B4-BE49-F238E27FC236}">
                <a16:creationId xmlns:a16="http://schemas.microsoft.com/office/drawing/2014/main" id="{9DD96C7D-96ED-83C7-9FC5-BD0566FE2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7979" y="3559926"/>
            <a:ext cx="604820" cy="604820"/>
          </a:xfrm>
          <a:prstGeom prst="rect">
            <a:avLst/>
          </a:prstGeom>
        </p:spPr>
      </p:pic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E9F26A4A-4A48-3801-D502-383DF24B8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8205" y="3559926"/>
            <a:ext cx="604820" cy="604820"/>
          </a:xfrm>
          <a:prstGeom prst="rect">
            <a:avLst/>
          </a:prstGeom>
        </p:spPr>
      </p:pic>
      <p:pic>
        <p:nvPicPr>
          <p:cNvPr id="41" name="Graphic 40" descr="Checkmark outline">
            <a:extLst>
              <a:ext uri="{FF2B5EF4-FFF2-40B4-BE49-F238E27FC236}">
                <a16:creationId xmlns:a16="http://schemas.microsoft.com/office/drawing/2014/main" id="{5AAB128D-6345-29E3-F00F-0144AD412B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3156" y="3559926"/>
            <a:ext cx="604820" cy="604820"/>
          </a:xfrm>
          <a:prstGeom prst="rect">
            <a:avLst/>
          </a:prstGeom>
        </p:spPr>
      </p:pic>
      <p:pic>
        <p:nvPicPr>
          <p:cNvPr id="42" name="Graphic 41" descr="Checkmark outline">
            <a:extLst>
              <a:ext uri="{FF2B5EF4-FFF2-40B4-BE49-F238E27FC236}">
                <a16:creationId xmlns:a16="http://schemas.microsoft.com/office/drawing/2014/main" id="{C349B958-3A73-4EBE-9D48-AB336F92B1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9865" y="3559926"/>
            <a:ext cx="604820" cy="604820"/>
          </a:xfrm>
          <a:prstGeom prst="rect">
            <a:avLst/>
          </a:prstGeom>
        </p:spPr>
      </p:pic>
      <p:pic>
        <p:nvPicPr>
          <p:cNvPr id="43" name="Graphic 42" descr="Checkmark outline">
            <a:extLst>
              <a:ext uri="{FF2B5EF4-FFF2-40B4-BE49-F238E27FC236}">
                <a16:creationId xmlns:a16="http://schemas.microsoft.com/office/drawing/2014/main" id="{E1D3A352-E13D-4F5A-D4EB-7E0B019B1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83828" y="3559926"/>
            <a:ext cx="604820" cy="604820"/>
          </a:xfrm>
          <a:prstGeom prst="rect">
            <a:avLst/>
          </a:prstGeom>
        </p:spPr>
      </p:pic>
      <p:pic>
        <p:nvPicPr>
          <p:cNvPr id="44" name="Graphic 43" descr="Checkmark outline">
            <a:extLst>
              <a:ext uri="{FF2B5EF4-FFF2-40B4-BE49-F238E27FC236}">
                <a16:creationId xmlns:a16="http://schemas.microsoft.com/office/drawing/2014/main" id="{1AA452A1-9450-550E-E325-95B14FF26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7979" y="4733119"/>
            <a:ext cx="604820" cy="604820"/>
          </a:xfrm>
          <a:prstGeom prst="rect">
            <a:avLst/>
          </a:prstGeom>
        </p:spPr>
      </p:pic>
      <p:pic>
        <p:nvPicPr>
          <p:cNvPr id="45" name="Graphic 44" descr="Checkmark outline">
            <a:extLst>
              <a:ext uri="{FF2B5EF4-FFF2-40B4-BE49-F238E27FC236}">
                <a16:creationId xmlns:a16="http://schemas.microsoft.com/office/drawing/2014/main" id="{CF7A41FD-80F9-3F52-62F8-5FAB56D06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8205" y="4733119"/>
            <a:ext cx="604820" cy="604820"/>
          </a:xfrm>
          <a:prstGeom prst="rect">
            <a:avLst/>
          </a:prstGeom>
        </p:spPr>
      </p:pic>
      <p:pic>
        <p:nvPicPr>
          <p:cNvPr id="46" name="Graphic 45" descr="Checkmark outline">
            <a:extLst>
              <a:ext uri="{FF2B5EF4-FFF2-40B4-BE49-F238E27FC236}">
                <a16:creationId xmlns:a16="http://schemas.microsoft.com/office/drawing/2014/main" id="{686A5671-57A8-3923-9493-AA7753D5E3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3156" y="4733119"/>
            <a:ext cx="604820" cy="604820"/>
          </a:xfrm>
          <a:prstGeom prst="rect">
            <a:avLst/>
          </a:prstGeom>
        </p:spPr>
      </p:pic>
      <p:pic>
        <p:nvPicPr>
          <p:cNvPr id="47" name="Graphic 46" descr="Checkmark outline">
            <a:extLst>
              <a:ext uri="{FF2B5EF4-FFF2-40B4-BE49-F238E27FC236}">
                <a16:creationId xmlns:a16="http://schemas.microsoft.com/office/drawing/2014/main" id="{BAE9C517-D1A3-6CE9-BAE9-44DD1E4DB2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9865" y="4733119"/>
            <a:ext cx="604820" cy="604820"/>
          </a:xfrm>
          <a:prstGeom prst="rect">
            <a:avLst/>
          </a:prstGeom>
        </p:spPr>
      </p:pic>
      <p:pic>
        <p:nvPicPr>
          <p:cNvPr id="48" name="Graphic 47" descr="Checkmark outline">
            <a:extLst>
              <a:ext uri="{FF2B5EF4-FFF2-40B4-BE49-F238E27FC236}">
                <a16:creationId xmlns:a16="http://schemas.microsoft.com/office/drawing/2014/main" id="{161BF179-9C86-D759-0DD0-B0CFA0E1C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83828" y="4733119"/>
            <a:ext cx="604820" cy="604820"/>
          </a:xfrm>
          <a:prstGeom prst="rect">
            <a:avLst/>
          </a:prstGeom>
        </p:spPr>
      </p:pic>
      <p:pic>
        <p:nvPicPr>
          <p:cNvPr id="49" name="Graphic 48" descr="Checkmark outline">
            <a:extLst>
              <a:ext uri="{FF2B5EF4-FFF2-40B4-BE49-F238E27FC236}">
                <a16:creationId xmlns:a16="http://schemas.microsoft.com/office/drawing/2014/main" id="{9687FC2D-1714-7B9B-5FE1-D8DF01F32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7979" y="5854553"/>
            <a:ext cx="604820" cy="604820"/>
          </a:xfrm>
          <a:prstGeom prst="rect">
            <a:avLst/>
          </a:prstGeom>
        </p:spPr>
      </p:pic>
      <p:pic>
        <p:nvPicPr>
          <p:cNvPr id="50" name="Graphic 49" descr="Checkmark outline">
            <a:extLst>
              <a:ext uri="{FF2B5EF4-FFF2-40B4-BE49-F238E27FC236}">
                <a16:creationId xmlns:a16="http://schemas.microsoft.com/office/drawing/2014/main" id="{53656948-CDA1-D0D7-80EE-45083FAD91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8205" y="5854553"/>
            <a:ext cx="604820" cy="604820"/>
          </a:xfrm>
          <a:prstGeom prst="rect">
            <a:avLst/>
          </a:prstGeom>
        </p:spPr>
      </p:pic>
      <p:pic>
        <p:nvPicPr>
          <p:cNvPr id="51" name="Graphic 50" descr="Checkmark outline">
            <a:extLst>
              <a:ext uri="{FF2B5EF4-FFF2-40B4-BE49-F238E27FC236}">
                <a16:creationId xmlns:a16="http://schemas.microsoft.com/office/drawing/2014/main" id="{3C89E59E-E40C-9F4D-2EDB-EB46895D5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3156" y="5854553"/>
            <a:ext cx="604820" cy="604820"/>
          </a:xfrm>
          <a:prstGeom prst="rect">
            <a:avLst/>
          </a:prstGeom>
        </p:spPr>
      </p:pic>
      <p:pic>
        <p:nvPicPr>
          <p:cNvPr id="52" name="Graphic 51" descr="Checkmark outline">
            <a:extLst>
              <a:ext uri="{FF2B5EF4-FFF2-40B4-BE49-F238E27FC236}">
                <a16:creationId xmlns:a16="http://schemas.microsoft.com/office/drawing/2014/main" id="{3DAE0A3C-6326-8C72-0559-B59725EAF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9865" y="5854553"/>
            <a:ext cx="604820" cy="604820"/>
          </a:xfrm>
          <a:prstGeom prst="rect">
            <a:avLst/>
          </a:prstGeom>
        </p:spPr>
      </p:pic>
      <p:pic>
        <p:nvPicPr>
          <p:cNvPr id="57" name="Graphic 56" descr="Close outline">
            <a:extLst>
              <a:ext uri="{FF2B5EF4-FFF2-40B4-BE49-F238E27FC236}">
                <a16:creationId xmlns:a16="http://schemas.microsoft.com/office/drawing/2014/main" id="{CB7CEFAA-E574-63E1-EB87-BA3A2B7775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40498" y="5734626"/>
            <a:ext cx="604821" cy="60482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5565A40-ABFA-9234-2919-3748E52896C0}"/>
              </a:ext>
            </a:extLst>
          </p:cNvPr>
          <p:cNvSpPr/>
          <p:nvPr/>
        </p:nvSpPr>
        <p:spPr>
          <a:xfrm>
            <a:off x="10592659" y="5234138"/>
            <a:ext cx="1229874" cy="1173193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adroTexto 16">
            <a:extLst>
              <a:ext uri="{FF2B5EF4-FFF2-40B4-BE49-F238E27FC236}">
                <a16:creationId xmlns:a16="http://schemas.microsoft.com/office/drawing/2014/main" id="{1FB1BBD8-EB32-8E06-C3BF-37217527CB25}"/>
              </a:ext>
            </a:extLst>
          </p:cNvPr>
          <p:cNvSpPr txBox="1"/>
          <p:nvPr/>
        </p:nvSpPr>
        <p:spPr>
          <a:xfrm>
            <a:off x="5440760" y="1252755"/>
            <a:ext cx="643359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307975" algn="l"/>
              </a:tabLst>
            </a:pPr>
            <a:r>
              <a:rPr lang="en-US" sz="2000" b="1" dirty="0">
                <a:solidFill>
                  <a:srgbClr val="7030A0"/>
                </a:solidFill>
                <a:latin typeface="AVANT GARDE BOOK BT" panose="020B0402020202020204" pitchFamily="34" charset="0"/>
              </a:rPr>
              <a:t>All the churned sellers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1EDFD0-384B-2C60-4509-A311FA5BB63E}"/>
              </a:ext>
            </a:extLst>
          </p:cNvPr>
          <p:cNvSpPr txBox="1"/>
          <p:nvPr/>
        </p:nvSpPr>
        <p:spPr>
          <a:xfrm>
            <a:off x="515938" y="462978"/>
            <a:ext cx="11112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r>
              <a:rPr lang="en-US" sz="2400" b="1" dirty="0"/>
              <a:t>Evaluation metrics </a:t>
            </a:r>
            <a:r>
              <a:rPr lang="en-US" sz="2400" dirty="0"/>
              <a:t>Due to the business problem, recall is the most relevant metric</a:t>
            </a:r>
            <a:endParaRPr lang="en-GB" sz="2400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C3F778-6ACC-7CD3-2515-B8CC669B2207}"/>
              </a:ext>
            </a:extLst>
          </p:cNvPr>
          <p:cNvGrpSpPr/>
          <p:nvPr/>
        </p:nvGrpSpPr>
        <p:grpSpPr>
          <a:xfrm>
            <a:off x="634314" y="6355378"/>
            <a:ext cx="1926002" cy="276999"/>
            <a:chOff x="8388941" y="901878"/>
            <a:chExt cx="1926002" cy="276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B6F6A0-7FEB-5FBF-09B9-238E531B3AE1}"/>
                </a:ext>
              </a:extLst>
            </p:cNvPr>
            <p:cNvSpPr/>
            <p:nvPr/>
          </p:nvSpPr>
          <p:spPr>
            <a:xfrm>
              <a:off x="8388941" y="969362"/>
              <a:ext cx="205119" cy="126642"/>
            </a:xfrm>
            <a:prstGeom prst="rect">
              <a:avLst/>
            </a:prstGeom>
            <a:solidFill>
              <a:srgbClr val="7030A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810093-A815-701D-AA49-00887F1585CA}"/>
                </a:ext>
              </a:extLst>
            </p:cNvPr>
            <p:cNvSpPr txBox="1"/>
            <p:nvPr/>
          </p:nvSpPr>
          <p:spPr>
            <a:xfrm>
              <a:off x="8614857" y="901878"/>
              <a:ext cx="1700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VANT GARDE BOOK BT" panose="020B0402020202020204" pitchFamily="34" charset="0"/>
                </a:rPr>
                <a:t>Prioritized</a:t>
              </a:r>
              <a:r>
                <a:rPr lang="en-GB" sz="1050" dirty="0">
                  <a:latin typeface="ITC Avant Garde Std Md" panose="020B0602020202020204" pitchFamily="34" charset="77"/>
                </a:rPr>
                <a:t> </a:t>
              </a:r>
              <a:r>
                <a:rPr lang="en-GB" sz="1200" dirty="0">
                  <a:latin typeface="AVANT GARDE BOOK BT" panose="020B0402020202020204" pitchFamily="34" charset="0"/>
                </a:rPr>
                <a:t>metric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268DA-EF15-6479-520A-F66FD4468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67" t="2278" r="10182" b="74488"/>
          <a:stretch/>
        </p:blipFill>
        <p:spPr>
          <a:xfrm>
            <a:off x="2718642" y="2471269"/>
            <a:ext cx="3538835" cy="1918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1EEE4E-D647-248D-98D5-D6AA4BD475E6}"/>
              </a:ext>
            </a:extLst>
          </p:cNvPr>
          <p:cNvSpPr txBox="1"/>
          <p:nvPr/>
        </p:nvSpPr>
        <p:spPr>
          <a:xfrm>
            <a:off x="515938" y="462978"/>
            <a:ext cx="1111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r>
              <a:rPr lang="en-US" sz="2400" b="1" dirty="0"/>
              <a:t>The metrics </a:t>
            </a:r>
            <a:r>
              <a:rPr lang="en-US" sz="2400" dirty="0"/>
              <a:t>Elenas should prioritize to avoid Isabel from churning</a:t>
            </a:r>
            <a:endParaRPr lang="en-GB" sz="2400" dirty="0"/>
          </a:p>
        </p:txBody>
      </p:sp>
      <p:sp>
        <p:nvSpPr>
          <p:cNvPr id="6" name="CuadroTexto 16">
            <a:extLst>
              <a:ext uri="{FF2B5EF4-FFF2-40B4-BE49-F238E27FC236}">
                <a16:creationId xmlns:a16="http://schemas.microsoft.com/office/drawing/2014/main" id="{7444C985-AA98-9098-1F53-F6BFA6198DD9}"/>
              </a:ext>
            </a:extLst>
          </p:cNvPr>
          <p:cNvSpPr txBox="1"/>
          <p:nvPr/>
        </p:nvSpPr>
        <p:spPr>
          <a:xfrm>
            <a:off x="515938" y="1664186"/>
            <a:ext cx="6493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5936C9"/>
                </a:solidFill>
                <a:latin typeface="AVANT GARDE BOOK BT" panose="020B0402020202020204" pitchFamily="34" charset="0"/>
              </a:rPr>
              <a:t>Top 5 features for Isabel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53B0E-7EE2-BFF1-D268-CFB22F436397}"/>
              </a:ext>
            </a:extLst>
          </p:cNvPr>
          <p:cNvCxnSpPr>
            <a:cxnSpLocks/>
          </p:cNvCxnSpPr>
          <p:nvPr/>
        </p:nvCxnSpPr>
        <p:spPr>
          <a:xfrm>
            <a:off x="3017037" y="4406972"/>
            <a:ext cx="3908189" cy="690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16">
            <a:extLst>
              <a:ext uri="{FF2B5EF4-FFF2-40B4-BE49-F238E27FC236}">
                <a16:creationId xmlns:a16="http://schemas.microsoft.com/office/drawing/2014/main" id="{A952A60E-2357-5773-6D48-3C92769E30B2}"/>
              </a:ext>
            </a:extLst>
          </p:cNvPr>
          <p:cNvSpPr txBox="1"/>
          <p:nvPr/>
        </p:nvSpPr>
        <p:spPr>
          <a:xfrm>
            <a:off x="3017036" y="4574713"/>
            <a:ext cx="3908190" cy="51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en-US" sz="1600" dirty="0">
                <a:latin typeface="AVANT GARDE BOOK BT" panose="020B0402020202020204" pitchFamily="34" charset="0"/>
              </a:rPr>
              <a:t>Impact on model’s output</a:t>
            </a:r>
          </a:p>
        </p:txBody>
      </p:sp>
      <p:sp>
        <p:nvSpPr>
          <p:cNvPr id="11" name="CuadroTexto 16">
            <a:extLst>
              <a:ext uri="{FF2B5EF4-FFF2-40B4-BE49-F238E27FC236}">
                <a16:creationId xmlns:a16="http://schemas.microsoft.com/office/drawing/2014/main" id="{86CA56D0-7EF3-99BA-492E-DB132A92D98B}"/>
              </a:ext>
            </a:extLst>
          </p:cNvPr>
          <p:cNvSpPr txBox="1"/>
          <p:nvPr/>
        </p:nvSpPr>
        <p:spPr>
          <a:xfrm>
            <a:off x="2859737" y="4406972"/>
            <a:ext cx="109596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en-US" sz="1050" dirty="0">
                <a:latin typeface="AVANT GARDE BOOK BT" panose="020B0402020202020204" pitchFamily="34" charset="0"/>
              </a:rPr>
              <a:t>Not churn</a:t>
            </a:r>
          </a:p>
        </p:txBody>
      </p:sp>
      <p:sp>
        <p:nvSpPr>
          <p:cNvPr id="12" name="CuadroTexto 16">
            <a:extLst>
              <a:ext uri="{FF2B5EF4-FFF2-40B4-BE49-F238E27FC236}">
                <a16:creationId xmlns:a16="http://schemas.microsoft.com/office/drawing/2014/main" id="{B1206DA1-9C3F-B869-A4A0-CCC23BE564A4}"/>
              </a:ext>
            </a:extLst>
          </p:cNvPr>
          <p:cNvSpPr txBox="1"/>
          <p:nvPr/>
        </p:nvSpPr>
        <p:spPr>
          <a:xfrm>
            <a:off x="5820215" y="4406972"/>
            <a:ext cx="109596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en-US" sz="1050" dirty="0">
                <a:latin typeface="AVANT GARDE BOOK BT" panose="020B0402020202020204" pitchFamily="34" charset="0"/>
              </a:rPr>
              <a:t>Churn</a:t>
            </a:r>
          </a:p>
        </p:txBody>
      </p:sp>
      <p:sp>
        <p:nvSpPr>
          <p:cNvPr id="16" name="CuadroTexto 16">
            <a:extLst>
              <a:ext uri="{FF2B5EF4-FFF2-40B4-BE49-F238E27FC236}">
                <a16:creationId xmlns:a16="http://schemas.microsoft.com/office/drawing/2014/main" id="{1DB6599E-A96E-169E-BEEE-06CB7D321775}"/>
              </a:ext>
            </a:extLst>
          </p:cNvPr>
          <p:cNvSpPr txBox="1"/>
          <p:nvPr/>
        </p:nvSpPr>
        <p:spPr>
          <a:xfrm>
            <a:off x="515938" y="2597475"/>
            <a:ext cx="318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AVANT GARDE BOOK BT" panose="020B0402020202020204" pitchFamily="34" charset="0"/>
              </a:rPr>
              <a:t>Total effective earnings</a:t>
            </a:r>
          </a:p>
        </p:txBody>
      </p:sp>
      <p:sp>
        <p:nvSpPr>
          <p:cNvPr id="18" name="CuadroTexto 16">
            <a:extLst>
              <a:ext uri="{FF2B5EF4-FFF2-40B4-BE49-F238E27FC236}">
                <a16:creationId xmlns:a16="http://schemas.microsoft.com/office/drawing/2014/main" id="{AB6FF0AE-30A0-CD0A-EBD3-2F3A2F331DB8}"/>
              </a:ext>
            </a:extLst>
          </p:cNvPr>
          <p:cNvSpPr txBox="1"/>
          <p:nvPr/>
        </p:nvSpPr>
        <p:spPr>
          <a:xfrm>
            <a:off x="515938" y="2952199"/>
            <a:ext cx="318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AVANT GARDE BOOK BT" panose="020B0402020202020204" pitchFamily="34" charset="0"/>
              </a:rPr>
              <a:t>Effectives orders ratio</a:t>
            </a:r>
          </a:p>
        </p:txBody>
      </p:sp>
      <p:sp>
        <p:nvSpPr>
          <p:cNvPr id="20" name="CuadroTexto 16">
            <a:extLst>
              <a:ext uri="{FF2B5EF4-FFF2-40B4-BE49-F238E27FC236}">
                <a16:creationId xmlns:a16="http://schemas.microsoft.com/office/drawing/2014/main" id="{909C4361-2157-5C23-E5B3-C5ACDD00056D}"/>
              </a:ext>
            </a:extLst>
          </p:cNvPr>
          <p:cNvSpPr txBox="1"/>
          <p:nvPr/>
        </p:nvSpPr>
        <p:spPr>
          <a:xfrm>
            <a:off x="515938" y="3351238"/>
            <a:ext cx="318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AVANT GARDE BOOK BT" panose="020B0402020202020204" pitchFamily="34" charset="0"/>
              </a:rPr>
              <a:t>Number of vouchers</a:t>
            </a:r>
          </a:p>
        </p:txBody>
      </p:sp>
      <p:sp>
        <p:nvSpPr>
          <p:cNvPr id="24" name="CuadroTexto 16">
            <a:extLst>
              <a:ext uri="{FF2B5EF4-FFF2-40B4-BE49-F238E27FC236}">
                <a16:creationId xmlns:a16="http://schemas.microsoft.com/office/drawing/2014/main" id="{462CCF14-487F-1BA2-518D-136018AF34A1}"/>
              </a:ext>
            </a:extLst>
          </p:cNvPr>
          <p:cNvSpPr txBox="1"/>
          <p:nvPr/>
        </p:nvSpPr>
        <p:spPr>
          <a:xfrm>
            <a:off x="515938" y="3709583"/>
            <a:ext cx="318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AVANT GARDE BOOK BT" panose="020B0402020202020204" pitchFamily="34" charset="0"/>
              </a:rPr>
              <a:t>Avg effective earnings</a:t>
            </a:r>
          </a:p>
        </p:txBody>
      </p:sp>
      <p:sp>
        <p:nvSpPr>
          <p:cNvPr id="25" name="CuadroTexto 16">
            <a:extLst>
              <a:ext uri="{FF2B5EF4-FFF2-40B4-BE49-F238E27FC236}">
                <a16:creationId xmlns:a16="http://schemas.microsoft.com/office/drawing/2014/main" id="{66292FE8-6906-C529-659B-ADBE2BEA896C}"/>
              </a:ext>
            </a:extLst>
          </p:cNvPr>
          <p:cNvSpPr txBox="1"/>
          <p:nvPr/>
        </p:nvSpPr>
        <p:spPr>
          <a:xfrm>
            <a:off x="515938" y="4092643"/>
            <a:ext cx="318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AVANT GARDE BOOK BT" panose="020B0402020202020204" pitchFamily="34" charset="0"/>
              </a:rPr>
              <a:t>Number of categories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64EEB65-56BD-A40D-175B-8CE4B3AC9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917" t="3106" r="6565" b="9685"/>
          <a:stretch/>
        </p:blipFill>
        <p:spPr>
          <a:xfrm>
            <a:off x="6452098" y="2316634"/>
            <a:ext cx="381000" cy="2066113"/>
          </a:xfrm>
          <a:prstGeom prst="rect">
            <a:avLst/>
          </a:prstGeom>
        </p:spPr>
      </p:pic>
      <p:sp>
        <p:nvSpPr>
          <p:cNvPr id="30" name="CuadroTexto 16">
            <a:extLst>
              <a:ext uri="{FF2B5EF4-FFF2-40B4-BE49-F238E27FC236}">
                <a16:creationId xmlns:a16="http://schemas.microsoft.com/office/drawing/2014/main" id="{D087136C-1580-643C-F4B9-D2AD5AB29120}"/>
              </a:ext>
            </a:extLst>
          </p:cNvPr>
          <p:cNvSpPr txBox="1"/>
          <p:nvPr/>
        </p:nvSpPr>
        <p:spPr>
          <a:xfrm>
            <a:off x="6390925" y="4038847"/>
            <a:ext cx="1095961" cy="353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en-US" sz="1000" dirty="0">
                <a:latin typeface="AVANT GARDE BOOK BT" panose="020B0402020202020204" pitchFamily="34" charset="0"/>
              </a:rPr>
              <a:t>Low</a:t>
            </a:r>
          </a:p>
        </p:txBody>
      </p:sp>
      <p:sp>
        <p:nvSpPr>
          <p:cNvPr id="31" name="CuadroTexto 16">
            <a:extLst>
              <a:ext uri="{FF2B5EF4-FFF2-40B4-BE49-F238E27FC236}">
                <a16:creationId xmlns:a16="http://schemas.microsoft.com/office/drawing/2014/main" id="{542F4F3A-C94D-C9C5-FB4E-7033491B511E}"/>
              </a:ext>
            </a:extLst>
          </p:cNvPr>
          <p:cNvSpPr txBox="1"/>
          <p:nvPr/>
        </p:nvSpPr>
        <p:spPr>
          <a:xfrm>
            <a:off x="6390925" y="2238204"/>
            <a:ext cx="1095961" cy="353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en-US" sz="1000" dirty="0">
                <a:latin typeface="AVANT GARDE BOOK BT" panose="020B0402020202020204" pitchFamily="34" charset="0"/>
              </a:rPr>
              <a:t>High</a:t>
            </a:r>
          </a:p>
        </p:txBody>
      </p:sp>
      <p:sp>
        <p:nvSpPr>
          <p:cNvPr id="32" name="CuadroTexto 16">
            <a:extLst>
              <a:ext uri="{FF2B5EF4-FFF2-40B4-BE49-F238E27FC236}">
                <a16:creationId xmlns:a16="http://schemas.microsoft.com/office/drawing/2014/main" id="{8220E965-5E65-EAE6-FAEF-01BF5B5F3DC1}"/>
              </a:ext>
            </a:extLst>
          </p:cNvPr>
          <p:cNvSpPr txBox="1"/>
          <p:nvPr/>
        </p:nvSpPr>
        <p:spPr>
          <a:xfrm rot="16200000">
            <a:off x="6285118" y="3219474"/>
            <a:ext cx="1095961" cy="353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en-US" sz="1000" dirty="0">
                <a:latin typeface="AVANT GARDE BOOK BT" panose="020B0402020202020204" pitchFamily="34" charset="0"/>
              </a:rPr>
              <a:t>Feature value</a:t>
            </a:r>
          </a:p>
        </p:txBody>
      </p:sp>
      <p:sp>
        <p:nvSpPr>
          <p:cNvPr id="34" name="CuadroTexto 16">
            <a:extLst>
              <a:ext uri="{FF2B5EF4-FFF2-40B4-BE49-F238E27FC236}">
                <a16:creationId xmlns:a16="http://schemas.microsoft.com/office/drawing/2014/main" id="{4E439895-281A-8875-2C73-339DCD8FF736}"/>
              </a:ext>
            </a:extLst>
          </p:cNvPr>
          <p:cNvSpPr txBox="1"/>
          <p:nvPr/>
        </p:nvSpPr>
        <p:spPr>
          <a:xfrm>
            <a:off x="7971822" y="2090172"/>
            <a:ext cx="3271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latin typeface="AVANT GARDE BOOK BT" panose="020B0402020202020204" pitchFamily="34" charset="0"/>
              </a:rPr>
              <a:t>To </a:t>
            </a:r>
            <a:r>
              <a:rPr lang="en-US" sz="2400" b="1" dirty="0">
                <a:latin typeface="AVANT GARDE BOOK BT" panose="020B0402020202020204" pitchFamily="34" charset="0"/>
              </a:rPr>
              <a:t>retain Isabel</a:t>
            </a:r>
            <a:r>
              <a:rPr lang="en-US" sz="2400" dirty="0">
                <a:latin typeface="AVANT GARDE BOOK BT" panose="020B0402020202020204" pitchFamily="34" charset="0"/>
              </a:rPr>
              <a:t>, Elenas should focus on recommending her </a:t>
            </a:r>
            <a:r>
              <a:rPr lang="en-US" sz="2400" b="1" dirty="0">
                <a:latin typeface="AVANT GARDE BOOK BT" panose="020B0402020202020204" pitchFamily="34" charset="0"/>
              </a:rPr>
              <a:t>high margin products </a:t>
            </a:r>
            <a:r>
              <a:rPr lang="en-US" sz="2400" dirty="0">
                <a:latin typeface="AVANT GARDE BOOK BT" panose="020B0402020202020204" pitchFamily="34" charset="0"/>
              </a:rPr>
              <a:t>of a specific </a:t>
            </a:r>
            <a:r>
              <a:rPr lang="en-US" sz="2400" b="1" dirty="0">
                <a:latin typeface="AVANT GARDE BOOK BT" panose="020B0402020202020204" pitchFamily="34" charset="0"/>
              </a:rPr>
              <a:t>category</a:t>
            </a:r>
            <a:r>
              <a:rPr lang="en-US" sz="2400" dirty="0">
                <a:latin typeface="AVANT GARDE BOOK BT" panose="020B0402020202020204" pitchFamily="34" charset="0"/>
              </a:rPr>
              <a:t> with </a:t>
            </a:r>
            <a:r>
              <a:rPr lang="en-US" sz="2400" b="1" dirty="0">
                <a:latin typeface="AVANT GARDE BOOK BT" panose="020B0402020202020204" pitchFamily="34" charset="0"/>
              </a:rPr>
              <a:t>low</a:t>
            </a:r>
            <a:r>
              <a:rPr lang="en-US" sz="2400" dirty="0">
                <a:latin typeface="AVANT GARDE BOOK BT" panose="020B0402020202020204" pitchFamily="34" charset="0"/>
              </a:rPr>
              <a:t> </a:t>
            </a:r>
            <a:r>
              <a:rPr lang="en-US" sz="2400" b="1" dirty="0">
                <a:latin typeface="AVANT GARDE BOOK BT" panose="020B0402020202020204" pitchFamily="34" charset="0"/>
              </a:rPr>
              <a:t>return</a:t>
            </a:r>
            <a:r>
              <a:rPr lang="en-US" sz="2400" dirty="0">
                <a:latin typeface="AVANT GARDE BOOK BT" panose="020B0402020202020204" pitchFamily="34" charset="0"/>
              </a:rPr>
              <a:t> rate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928206-1186-9E7A-656E-CF54F5635FE0}"/>
              </a:ext>
            </a:extLst>
          </p:cNvPr>
          <p:cNvCxnSpPr>
            <a:cxnSpLocks/>
          </p:cNvCxnSpPr>
          <p:nvPr/>
        </p:nvCxnSpPr>
        <p:spPr>
          <a:xfrm>
            <a:off x="515938" y="2964025"/>
            <a:ext cx="587498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F14AEE-E4AE-1F1E-F70C-B3820255EE0F}"/>
              </a:ext>
            </a:extLst>
          </p:cNvPr>
          <p:cNvCxnSpPr>
            <a:cxnSpLocks/>
          </p:cNvCxnSpPr>
          <p:nvPr/>
        </p:nvCxnSpPr>
        <p:spPr>
          <a:xfrm>
            <a:off x="515938" y="3342716"/>
            <a:ext cx="587498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E00D86-D02D-FBC9-DB24-CF7D312C0F69}"/>
              </a:ext>
            </a:extLst>
          </p:cNvPr>
          <p:cNvCxnSpPr>
            <a:cxnSpLocks/>
          </p:cNvCxnSpPr>
          <p:nvPr/>
        </p:nvCxnSpPr>
        <p:spPr>
          <a:xfrm>
            <a:off x="515938" y="3721407"/>
            <a:ext cx="587498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3B85D8-9BE3-B0B8-BEF6-CFB23EB3558F}"/>
              </a:ext>
            </a:extLst>
          </p:cNvPr>
          <p:cNvCxnSpPr>
            <a:cxnSpLocks/>
          </p:cNvCxnSpPr>
          <p:nvPr/>
        </p:nvCxnSpPr>
        <p:spPr>
          <a:xfrm>
            <a:off x="515938" y="4100098"/>
            <a:ext cx="587498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5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10242" name="Picture 2" descr="5 Tips for Boosting Employee Retention">
            <a:extLst>
              <a:ext uri="{FF2B5EF4-FFF2-40B4-BE49-F238E27FC236}">
                <a16:creationId xmlns:a16="http://schemas.microsoft.com/office/drawing/2014/main" id="{F0AEA29F-B5B7-5DF4-22D3-7E10F3224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2" r="7926"/>
          <a:stretch/>
        </p:blipFill>
        <p:spPr bwMode="auto">
          <a:xfrm>
            <a:off x="-2483342" y="1"/>
            <a:ext cx="89611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125741-99E2-FD40-5356-18EB218BABC1}"/>
              </a:ext>
            </a:extLst>
          </p:cNvPr>
          <p:cNvSpPr/>
          <p:nvPr/>
        </p:nvSpPr>
        <p:spPr>
          <a:xfrm>
            <a:off x="-1235782" y="15276"/>
            <a:ext cx="7713562" cy="6857999"/>
          </a:xfrm>
          <a:prstGeom prst="rect">
            <a:avLst/>
          </a:prstGeom>
          <a:solidFill>
            <a:srgbClr val="5936C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DFC41-D46F-AA9E-501D-A8DDBF07D5DD}"/>
              </a:ext>
            </a:extLst>
          </p:cNvPr>
          <p:cNvSpPr txBox="1"/>
          <p:nvPr/>
        </p:nvSpPr>
        <p:spPr>
          <a:xfrm>
            <a:off x="6477780" y="1385438"/>
            <a:ext cx="571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O"/>
            </a:defPPr>
            <a:lvl1pPr>
              <a:defRPr sz="2000">
                <a:latin typeface="ITC Avant Garde Std Bk" panose="020B0502020202020204" pitchFamily="34" charset="0"/>
              </a:defRPr>
            </a:lvl1pPr>
          </a:lstStyle>
          <a:p>
            <a:pPr algn="ctr"/>
            <a:r>
              <a:rPr lang="en-US" sz="2400" b="1"/>
              <a:t>Next steps</a:t>
            </a:r>
            <a:endParaRPr lang="en-GB" sz="2400" b="1"/>
          </a:p>
        </p:txBody>
      </p:sp>
      <p:sp>
        <p:nvSpPr>
          <p:cNvPr id="6" name="CuadroTexto 16">
            <a:extLst>
              <a:ext uri="{FF2B5EF4-FFF2-40B4-BE49-F238E27FC236}">
                <a16:creationId xmlns:a16="http://schemas.microsoft.com/office/drawing/2014/main" id="{D89DD6B7-A696-D1E2-271F-409E4551C3A9}"/>
              </a:ext>
            </a:extLst>
          </p:cNvPr>
          <p:cNvSpPr txBox="1"/>
          <p:nvPr/>
        </p:nvSpPr>
        <p:spPr>
          <a:xfrm>
            <a:off x="7448268" y="2753821"/>
            <a:ext cx="440540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600" dirty="0" err="1">
                <a:latin typeface="AVANT GARDE BOOK BT" panose="020B0402020202020204" pitchFamily="34" charset="0"/>
              </a:rPr>
              <a:t>Prioritise</a:t>
            </a:r>
            <a:r>
              <a:rPr lang="en-US" sz="1600" dirty="0">
                <a:latin typeface="AVANT GARDE BOOK BT" panose="020B0402020202020204" pitchFamily="34" charset="0"/>
              </a:rPr>
              <a:t> retention efforts and spending by growth team</a:t>
            </a:r>
          </a:p>
          <a:p>
            <a:pPr algn="l">
              <a:spcAft>
                <a:spcPts val="600"/>
              </a:spcAft>
            </a:pPr>
            <a:endParaRPr lang="en-US" sz="1600" dirty="0">
              <a:latin typeface="AVANT GARDE BOOK BT" panose="020B0402020202020204" pitchFamily="34" charset="0"/>
            </a:endParaRPr>
          </a:p>
        </p:txBody>
      </p:sp>
      <p:sp>
        <p:nvSpPr>
          <p:cNvPr id="7" name="CuadroTexto 16">
            <a:extLst>
              <a:ext uri="{FF2B5EF4-FFF2-40B4-BE49-F238E27FC236}">
                <a16:creationId xmlns:a16="http://schemas.microsoft.com/office/drawing/2014/main" id="{E6C89C81-B870-0C5C-F54C-BF103E953173}"/>
              </a:ext>
            </a:extLst>
          </p:cNvPr>
          <p:cNvSpPr txBox="1"/>
          <p:nvPr/>
        </p:nvSpPr>
        <p:spPr>
          <a:xfrm>
            <a:off x="7448268" y="3926442"/>
            <a:ext cx="4405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600">
                <a:latin typeface="AVANT GARDE BOOK BT" panose="020B0402020202020204" pitchFamily="34" charset="0"/>
              </a:rPr>
              <a:t>Recommend specific products to sellers likely to churn as non-monetary strategies</a:t>
            </a:r>
          </a:p>
        </p:txBody>
      </p:sp>
      <p:sp>
        <p:nvSpPr>
          <p:cNvPr id="14" name="CuadroTexto 16">
            <a:extLst>
              <a:ext uri="{FF2B5EF4-FFF2-40B4-BE49-F238E27FC236}">
                <a16:creationId xmlns:a16="http://schemas.microsoft.com/office/drawing/2014/main" id="{BF964D3E-7C9C-41AA-3BDF-253BA6DB8295}"/>
              </a:ext>
            </a:extLst>
          </p:cNvPr>
          <p:cNvSpPr txBox="1"/>
          <p:nvPr/>
        </p:nvSpPr>
        <p:spPr>
          <a:xfrm>
            <a:off x="7448268" y="5099062"/>
            <a:ext cx="4405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600" dirty="0">
                <a:latin typeface="AVANT GARDE BOOK BT" panose="020B0402020202020204" pitchFamily="34" charset="0"/>
              </a:rPr>
              <a:t>Follow up with high-relevance sellers likely to churn</a:t>
            </a:r>
          </a:p>
        </p:txBody>
      </p:sp>
      <p:pic>
        <p:nvPicPr>
          <p:cNvPr id="15" name="Google Shape;178;p22">
            <a:extLst>
              <a:ext uri="{FF2B5EF4-FFF2-40B4-BE49-F238E27FC236}">
                <a16:creationId xmlns:a16="http://schemas.microsoft.com/office/drawing/2014/main" id="{71364CD7-5D6B-9F3C-D5C3-1F70A9A934D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681" y="2828424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66;p35">
            <a:extLst>
              <a:ext uri="{FF2B5EF4-FFF2-40B4-BE49-F238E27FC236}">
                <a16:creationId xmlns:a16="http://schemas.microsoft.com/office/drawing/2014/main" id="{2C5459A3-3D40-EF9F-895F-D3251AA07CA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993" y="5124181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70;p39">
            <a:extLst>
              <a:ext uri="{FF2B5EF4-FFF2-40B4-BE49-F238E27FC236}">
                <a16:creationId xmlns:a16="http://schemas.microsoft.com/office/drawing/2014/main" id="{F85B1C46-319E-21D3-DB1F-ACA43EE805E5}"/>
              </a:ext>
            </a:extLst>
          </p:cNvPr>
          <p:cNvSpPr/>
          <p:nvPr/>
        </p:nvSpPr>
        <p:spPr>
          <a:xfrm>
            <a:off x="6965681" y="2808270"/>
            <a:ext cx="338700" cy="338700"/>
          </a:xfrm>
          <a:prstGeom prst="ellipse">
            <a:avLst/>
          </a:prstGeom>
          <a:solidFill>
            <a:srgbClr val="7030A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70;p39">
            <a:extLst>
              <a:ext uri="{FF2B5EF4-FFF2-40B4-BE49-F238E27FC236}">
                <a16:creationId xmlns:a16="http://schemas.microsoft.com/office/drawing/2014/main" id="{3EC13330-867C-22BF-6CC3-FBCD3A64DD69}"/>
              </a:ext>
            </a:extLst>
          </p:cNvPr>
          <p:cNvSpPr/>
          <p:nvPr/>
        </p:nvSpPr>
        <p:spPr>
          <a:xfrm>
            <a:off x="6976265" y="5094254"/>
            <a:ext cx="338700" cy="338700"/>
          </a:xfrm>
          <a:prstGeom prst="ellipse">
            <a:avLst/>
          </a:prstGeom>
          <a:solidFill>
            <a:srgbClr val="7030A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4;p23">
            <a:extLst>
              <a:ext uri="{FF2B5EF4-FFF2-40B4-BE49-F238E27FC236}">
                <a16:creationId xmlns:a16="http://schemas.microsoft.com/office/drawing/2014/main" id="{D6402A64-E749-9739-34AD-BC4EF49C699D}"/>
              </a:ext>
            </a:extLst>
          </p:cNvPr>
          <p:cNvSpPr/>
          <p:nvPr/>
        </p:nvSpPr>
        <p:spPr>
          <a:xfrm>
            <a:off x="6976265" y="4058033"/>
            <a:ext cx="338700" cy="338700"/>
          </a:xfrm>
          <a:prstGeom prst="ellipse">
            <a:avLst/>
          </a:prstGeom>
          <a:solidFill>
            <a:srgbClr val="7030A0">
              <a:alpha val="409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198;p23">
            <a:extLst>
              <a:ext uri="{FF2B5EF4-FFF2-40B4-BE49-F238E27FC236}">
                <a16:creationId xmlns:a16="http://schemas.microsoft.com/office/drawing/2014/main" id="{2E374540-7680-BDD3-B850-7E3FE74154D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7791" y="3962086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4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1069</Words>
  <Application>Microsoft Macintosh PowerPoint</Application>
  <PresentationFormat>Widescreen</PresentationFormat>
  <Paragraphs>197</Paragraphs>
  <Slides>13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AVANT GARDE BOOK BT</vt:lpstr>
      <vt:lpstr>Calibri</vt:lpstr>
      <vt:lpstr>Calibri Light</vt:lpstr>
      <vt:lpstr>ITC Avant Garde Std Bk</vt:lpstr>
      <vt:lpstr>ITC Avant Garde Std Md</vt:lpstr>
      <vt:lpstr>Roboto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Accuracy: 94% Being correct on the selections  Recall: 97% Finding all the churned sellers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Moreno</dc:creator>
  <cp:lastModifiedBy>Mauricio Moreno</cp:lastModifiedBy>
  <cp:revision>22</cp:revision>
  <dcterms:created xsi:type="dcterms:W3CDTF">2023-06-27T08:30:21Z</dcterms:created>
  <dcterms:modified xsi:type="dcterms:W3CDTF">2023-06-28T12:21:47Z</dcterms:modified>
</cp:coreProperties>
</file>