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86" d="100"/>
          <a:sy n="86"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A79EA-DA15-44AA-ADE8-5200C5FFE572}"/>
              </a:ext>
            </a:extLst>
          </p:cNvPr>
          <p:cNvSpPr>
            <a:spLocks noGrp="1"/>
          </p:cNvSpPr>
          <p:nvPr>
            <p:ph type="ctrTitle"/>
          </p:nvPr>
        </p:nvSpPr>
        <p:spPr>
          <a:xfrm>
            <a:off x="1377828" y="1044619"/>
            <a:ext cx="7766936" cy="1646302"/>
          </a:xfrm>
        </p:spPr>
        <p:txBody>
          <a:bodyPr/>
          <a:lstStyle/>
          <a:p>
            <a:pPr algn="ctr"/>
            <a:r>
              <a:rPr lang="es-EC" sz="3600" dirty="0"/>
              <a:t>Instituto Tecnológico Superior “Benito Juárez</a:t>
            </a:r>
            <a:r>
              <a:rPr lang="es-EC" dirty="0"/>
              <a:t>”</a:t>
            </a:r>
          </a:p>
        </p:txBody>
      </p:sp>
      <p:pic>
        <p:nvPicPr>
          <p:cNvPr id="5" name="Imagen 4">
            <a:extLst>
              <a:ext uri="{FF2B5EF4-FFF2-40B4-BE49-F238E27FC236}">
                <a16:creationId xmlns:a16="http://schemas.microsoft.com/office/drawing/2014/main" id="{C43C4FE4-3CD2-4B7E-A25E-E011DD5E3584}"/>
              </a:ext>
            </a:extLst>
          </p:cNvPr>
          <p:cNvPicPr>
            <a:picLocks noChangeAspect="1"/>
          </p:cNvPicPr>
          <p:nvPr/>
        </p:nvPicPr>
        <p:blipFill>
          <a:blip r:embed="rId2"/>
          <a:stretch>
            <a:fillRect/>
          </a:stretch>
        </p:blipFill>
        <p:spPr>
          <a:xfrm>
            <a:off x="757051" y="92249"/>
            <a:ext cx="4649449" cy="1160334"/>
          </a:xfrm>
          <a:prstGeom prst="rect">
            <a:avLst/>
          </a:prstGeom>
        </p:spPr>
      </p:pic>
      <p:sp>
        <p:nvSpPr>
          <p:cNvPr id="7" name="Título 1">
            <a:extLst>
              <a:ext uri="{FF2B5EF4-FFF2-40B4-BE49-F238E27FC236}">
                <a16:creationId xmlns:a16="http://schemas.microsoft.com/office/drawing/2014/main" id="{B7B84B73-A739-4EBE-8D04-70960B2CB708}"/>
              </a:ext>
            </a:extLst>
          </p:cNvPr>
          <p:cNvSpPr txBox="1">
            <a:spLocks/>
          </p:cNvSpPr>
          <p:nvPr/>
        </p:nvSpPr>
        <p:spPr>
          <a:xfrm>
            <a:off x="288577" y="2810144"/>
            <a:ext cx="9945438" cy="7786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C" sz="3600" dirty="0"/>
              <a:t>Integrantes:   Bryan Pérez – Mauricio Matango</a:t>
            </a:r>
            <a:endParaRPr lang="es-EC" dirty="0"/>
          </a:p>
        </p:txBody>
      </p:sp>
      <p:pic>
        <p:nvPicPr>
          <p:cNvPr id="8" name="Imagen 7">
            <a:extLst>
              <a:ext uri="{FF2B5EF4-FFF2-40B4-BE49-F238E27FC236}">
                <a16:creationId xmlns:a16="http://schemas.microsoft.com/office/drawing/2014/main" id="{2769EC3A-51C4-4A22-B302-670AA311CF4C}"/>
              </a:ext>
            </a:extLst>
          </p:cNvPr>
          <p:cNvPicPr>
            <a:picLocks noChangeAspect="1"/>
          </p:cNvPicPr>
          <p:nvPr/>
        </p:nvPicPr>
        <p:blipFill>
          <a:blip r:embed="rId3"/>
          <a:stretch>
            <a:fillRect/>
          </a:stretch>
        </p:blipFill>
        <p:spPr>
          <a:xfrm>
            <a:off x="7939816" y="21654"/>
            <a:ext cx="1350152" cy="1350152"/>
          </a:xfrm>
          <a:prstGeom prst="rect">
            <a:avLst/>
          </a:prstGeom>
        </p:spPr>
      </p:pic>
      <p:pic>
        <p:nvPicPr>
          <p:cNvPr id="10" name="Gráfico 9">
            <a:extLst>
              <a:ext uri="{FF2B5EF4-FFF2-40B4-BE49-F238E27FC236}">
                <a16:creationId xmlns:a16="http://schemas.microsoft.com/office/drawing/2014/main" id="{1B7F2F73-F92A-4455-B5A8-8CBB7F17C4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334668"/>
            <a:ext cx="2383468" cy="634448"/>
          </a:xfrm>
          <a:prstGeom prst="rect">
            <a:avLst/>
          </a:prstGeom>
        </p:spPr>
      </p:pic>
      <p:pic>
        <p:nvPicPr>
          <p:cNvPr id="14" name="Imagen 13">
            <a:extLst>
              <a:ext uri="{FF2B5EF4-FFF2-40B4-BE49-F238E27FC236}">
                <a16:creationId xmlns:a16="http://schemas.microsoft.com/office/drawing/2014/main" id="{1A2789F1-35B9-417B-9CEA-A8FBA6544232}"/>
              </a:ext>
            </a:extLst>
          </p:cNvPr>
          <p:cNvPicPr>
            <a:picLocks noChangeAspect="1"/>
          </p:cNvPicPr>
          <p:nvPr/>
        </p:nvPicPr>
        <p:blipFill>
          <a:blip r:embed="rId6"/>
          <a:stretch>
            <a:fillRect/>
          </a:stretch>
        </p:blipFill>
        <p:spPr>
          <a:xfrm>
            <a:off x="2797594" y="5402648"/>
            <a:ext cx="568362" cy="566468"/>
          </a:xfrm>
          <a:prstGeom prst="rect">
            <a:avLst/>
          </a:prstGeom>
        </p:spPr>
      </p:pic>
      <p:pic>
        <p:nvPicPr>
          <p:cNvPr id="1028" name="Picture 4" descr="How to use an ESP8266 with Johnny-Five">
            <a:extLst>
              <a:ext uri="{FF2B5EF4-FFF2-40B4-BE49-F238E27FC236}">
                <a16:creationId xmlns:a16="http://schemas.microsoft.com/office/drawing/2014/main" id="{00FD4129-38A3-441F-8B48-A4A7D6E203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6222" y="4921745"/>
            <a:ext cx="1367344" cy="1367344"/>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BEA4723A-3EAC-44CA-B332-A9749DDE3C09}"/>
              </a:ext>
            </a:extLst>
          </p:cNvPr>
          <p:cNvPicPr>
            <a:picLocks noChangeAspect="1"/>
          </p:cNvPicPr>
          <p:nvPr/>
        </p:nvPicPr>
        <p:blipFill>
          <a:blip r:embed="rId8"/>
          <a:stretch>
            <a:fillRect/>
          </a:stretch>
        </p:blipFill>
        <p:spPr>
          <a:xfrm>
            <a:off x="6076320" y="4939860"/>
            <a:ext cx="1367344" cy="1367344"/>
          </a:xfrm>
          <a:prstGeom prst="rect">
            <a:avLst/>
          </a:prstGeom>
        </p:spPr>
      </p:pic>
      <p:pic>
        <p:nvPicPr>
          <p:cNvPr id="19" name="Imagen 18">
            <a:extLst>
              <a:ext uri="{FF2B5EF4-FFF2-40B4-BE49-F238E27FC236}">
                <a16:creationId xmlns:a16="http://schemas.microsoft.com/office/drawing/2014/main" id="{B0B0FF7B-7AF3-4048-96A8-4A23F958510D}"/>
              </a:ext>
            </a:extLst>
          </p:cNvPr>
          <p:cNvPicPr>
            <a:picLocks noChangeAspect="1"/>
          </p:cNvPicPr>
          <p:nvPr/>
        </p:nvPicPr>
        <p:blipFill>
          <a:blip r:embed="rId6"/>
          <a:stretch>
            <a:fillRect/>
          </a:stretch>
        </p:blipFill>
        <p:spPr>
          <a:xfrm>
            <a:off x="5261296" y="5368658"/>
            <a:ext cx="568362" cy="566468"/>
          </a:xfrm>
          <a:prstGeom prst="rect">
            <a:avLst/>
          </a:prstGeom>
        </p:spPr>
      </p:pic>
      <p:pic>
        <p:nvPicPr>
          <p:cNvPr id="20" name="Imagen 19">
            <a:extLst>
              <a:ext uri="{FF2B5EF4-FFF2-40B4-BE49-F238E27FC236}">
                <a16:creationId xmlns:a16="http://schemas.microsoft.com/office/drawing/2014/main" id="{05CC922A-CBB5-4808-B3AE-5BC3EF6C31F9}"/>
              </a:ext>
            </a:extLst>
          </p:cNvPr>
          <p:cNvPicPr>
            <a:picLocks noChangeAspect="1"/>
          </p:cNvPicPr>
          <p:nvPr/>
        </p:nvPicPr>
        <p:blipFill>
          <a:blip r:embed="rId6"/>
          <a:stretch>
            <a:fillRect/>
          </a:stretch>
        </p:blipFill>
        <p:spPr>
          <a:xfrm>
            <a:off x="7579847" y="5402648"/>
            <a:ext cx="568362" cy="566468"/>
          </a:xfrm>
          <a:prstGeom prst="rect">
            <a:avLst/>
          </a:prstGeom>
        </p:spPr>
      </p:pic>
      <p:pic>
        <p:nvPicPr>
          <p:cNvPr id="18" name="Imagen 17">
            <a:extLst>
              <a:ext uri="{FF2B5EF4-FFF2-40B4-BE49-F238E27FC236}">
                <a16:creationId xmlns:a16="http://schemas.microsoft.com/office/drawing/2014/main" id="{C2C4F12F-482A-44B2-91EB-A754692174A3}"/>
              </a:ext>
            </a:extLst>
          </p:cNvPr>
          <p:cNvPicPr>
            <a:picLocks noChangeAspect="1"/>
          </p:cNvPicPr>
          <p:nvPr/>
        </p:nvPicPr>
        <p:blipFill>
          <a:blip r:embed="rId9"/>
          <a:stretch>
            <a:fillRect/>
          </a:stretch>
        </p:blipFill>
        <p:spPr>
          <a:xfrm>
            <a:off x="8335618" y="5101040"/>
            <a:ext cx="2196491" cy="1034181"/>
          </a:xfrm>
          <a:prstGeom prst="rect">
            <a:avLst/>
          </a:prstGeom>
        </p:spPr>
      </p:pic>
      <p:sp>
        <p:nvSpPr>
          <p:cNvPr id="23" name="Título 1">
            <a:extLst>
              <a:ext uri="{FF2B5EF4-FFF2-40B4-BE49-F238E27FC236}">
                <a16:creationId xmlns:a16="http://schemas.microsoft.com/office/drawing/2014/main" id="{016AD870-6649-4A25-97A8-71FF23963624}"/>
              </a:ext>
            </a:extLst>
          </p:cNvPr>
          <p:cNvSpPr txBox="1">
            <a:spLocks/>
          </p:cNvSpPr>
          <p:nvPr/>
        </p:nvSpPr>
        <p:spPr>
          <a:xfrm>
            <a:off x="558814" y="3595599"/>
            <a:ext cx="9945438" cy="7786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EC" sz="3600" dirty="0"/>
              <a:t>Fecha: 04/03/2021</a:t>
            </a:r>
            <a:endParaRPr lang="es-EC" dirty="0"/>
          </a:p>
        </p:txBody>
      </p:sp>
    </p:spTree>
    <p:extLst>
      <p:ext uri="{BB962C8B-B14F-4D97-AF65-F5344CB8AC3E}">
        <p14:creationId xmlns:p14="http://schemas.microsoft.com/office/powerpoint/2010/main" val="158719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6631A-4A12-4960-B990-FE5591224067}"/>
              </a:ext>
            </a:extLst>
          </p:cNvPr>
          <p:cNvSpPr>
            <a:spLocks noGrp="1"/>
          </p:cNvSpPr>
          <p:nvPr>
            <p:ph type="title"/>
          </p:nvPr>
        </p:nvSpPr>
        <p:spPr>
          <a:xfrm>
            <a:off x="2964397" y="542357"/>
            <a:ext cx="8596668" cy="1320800"/>
          </a:xfrm>
        </p:spPr>
        <p:txBody>
          <a:bodyPr/>
          <a:lstStyle/>
          <a:p>
            <a:r>
              <a:rPr lang="es-EC" dirty="0"/>
              <a:t>Solar Tracker</a:t>
            </a:r>
          </a:p>
        </p:txBody>
      </p:sp>
      <p:sp>
        <p:nvSpPr>
          <p:cNvPr id="3" name="Marcador de contenido 2">
            <a:extLst>
              <a:ext uri="{FF2B5EF4-FFF2-40B4-BE49-F238E27FC236}">
                <a16:creationId xmlns:a16="http://schemas.microsoft.com/office/drawing/2014/main" id="{366C2747-BF96-495A-8C3B-B7B5F7092A6E}"/>
              </a:ext>
            </a:extLst>
          </p:cNvPr>
          <p:cNvSpPr>
            <a:spLocks noGrp="1"/>
          </p:cNvSpPr>
          <p:nvPr>
            <p:ph idx="1"/>
          </p:nvPr>
        </p:nvSpPr>
        <p:spPr>
          <a:xfrm>
            <a:off x="815204" y="1932145"/>
            <a:ext cx="8596668" cy="3880773"/>
          </a:xfrm>
        </p:spPr>
        <p:txBody>
          <a:bodyPr/>
          <a:lstStyle/>
          <a:p>
            <a:r>
              <a:rPr lang="es-EC" dirty="0"/>
              <a:t>Objetivos:</a:t>
            </a:r>
          </a:p>
          <a:p>
            <a:pPr marL="0" indent="0">
              <a:buNone/>
            </a:pPr>
            <a:r>
              <a:rPr lang="es-EC" dirty="0"/>
              <a:t>El objetivo de solar tracker es el de cambiar la matriz productiva del país, ayudando a pequeños y grandes agricultores a aprovechar de mejor manera la energía solar, también el de ayudar al medio ambiente con la creación de una fuente renovable y limpia de energía.</a:t>
            </a:r>
          </a:p>
          <a:p>
            <a:pPr>
              <a:buFont typeface="Wingdings" panose="05000000000000000000" pitchFamily="2" charset="2"/>
              <a:buChar char="Ø"/>
            </a:pPr>
            <a:r>
              <a:rPr lang="es-EC" dirty="0"/>
              <a:t>Objetivos específicos: </a:t>
            </a:r>
          </a:p>
          <a:p>
            <a:pPr marL="0" indent="0">
              <a:buNone/>
            </a:pPr>
            <a:r>
              <a:rPr lang="es-EC" dirty="0"/>
              <a:t>Para el cumplimiento de este objetivo, hemos planteado la construcción de un dispositivo de panel solar que sea capaz de seguir la luz solar para que reciba la mayor cantidad de energía y de esa manera aprovechar mejor la energía, también se plantea la construcción de una pagina web que muestre los resultados que devuelva el dispositivo de panel solar.</a:t>
            </a:r>
          </a:p>
          <a:p>
            <a:pPr marL="0" indent="0">
              <a:buNone/>
            </a:pPr>
            <a:endParaRPr lang="es-EC" dirty="0"/>
          </a:p>
        </p:txBody>
      </p:sp>
      <p:pic>
        <p:nvPicPr>
          <p:cNvPr id="4" name="Imagen 3">
            <a:extLst>
              <a:ext uri="{FF2B5EF4-FFF2-40B4-BE49-F238E27FC236}">
                <a16:creationId xmlns:a16="http://schemas.microsoft.com/office/drawing/2014/main" id="{77CCCF8F-051B-4442-8914-06C93DA32D32}"/>
              </a:ext>
            </a:extLst>
          </p:cNvPr>
          <p:cNvPicPr>
            <a:picLocks noChangeAspect="1"/>
          </p:cNvPicPr>
          <p:nvPr/>
        </p:nvPicPr>
        <p:blipFill>
          <a:blip r:embed="rId2"/>
          <a:stretch>
            <a:fillRect/>
          </a:stretch>
        </p:blipFill>
        <p:spPr>
          <a:xfrm>
            <a:off x="5849639" y="347752"/>
            <a:ext cx="697330" cy="697330"/>
          </a:xfrm>
          <a:prstGeom prst="rect">
            <a:avLst/>
          </a:prstGeom>
        </p:spPr>
      </p:pic>
    </p:spTree>
    <p:extLst>
      <p:ext uri="{BB962C8B-B14F-4D97-AF65-F5344CB8AC3E}">
        <p14:creationId xmlns:p14="http://schemas.microsoft.com/office/powerpoint/2010/main" val="230441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670F1-61B0-4356-8510-DCEC831C9109}"/>
              </a:ext>
            </a:extLst>
          </p:cNvPr>
          <p:cNvSpPr>
            <a:spLocks noGrp="1"/>
          </p:cNvSpPr>
          <p:nvPr>
            <p:ph type="title"/>
          </p:nvPr>
        </p:nvSpPr>
        <p:spPr/>
        <p:txBody>
          <a:bodyPr>
            <a:normAutofit/>
          </a:bodyPr>
          <a:lstStyle/>
          <a:p>
            <a:pPr algn="ctr"/>
            <a:r>
              <a:rPr lang="es-EC" sz="5400" dirty="0"/>
              <a:t>Back-</a:t>
            </a:r>
            <a:r>
              <a:rPr lang="es-EC" sz="5400" dirty="0" err="1"/>
              <a:t>end</a:t>
            </a:r>
            <a:endParaRPr lang="es-EC" sz="5400" dirty="0"/>
          </a:p>
        </p:txBody>
      </p:sp>
      <p:pic>
        <p:nvPicPr>
          <p:cNvPr id="10" name="Marcador de contenido 9">
            <a:extLst>
              <a:ext uri="{FF2B5EF4-FFF2-40B4-BE49-F238E27FC236}">
                <a16:creationId xmlns:a16="http://schemas.microsoft.com/office/drawing/2014/main" id="{02CC3211-00DE-4D92-9DA9-E3E2ADE836CA}"/>
              </a:ext>
            </a:extLst>
          </p:cNvPr>
          <p:cNvPicPr>
            <a:picLocks noGrp="1" noChangeAspect="1"/>
          </p:cNvPicPr>
          <p:nvPr>
            <p:ph idx="1"/>
          </p:nvPr>
        </p:nvPicPr>
        <p:blipFill>
          <a:blip r:embed="rId2"/>
          <a:stretch>
            <a:fillRect/>
          </a:stretch>
        </p:blipFill>
        <p:spPr>
          <a:xfrm>
            <a:off x="1161314" y="1769971"/>
            <a:ext cx="7966762" cy="3881437"/>
          </a:xfrm>
        </p:spPr>
      </p:pic>
    </p:spTree>
    <p:extLst>
      <p:ext uri="{BB962C8B-B14F-4D97-AF65-F5344CB8AC3E}">
        <p14:creationId xmlns:p14="http://schemas.microsoft.com/office/powerpoint/2010/main" val="49724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32B26E-D5CA-4FD8-A3B7-C640FBC9C921}"/>
              </a:ext>
            </a:extLst>
          </p:cNvPr>
          <p:cNvSpPr>
            <a:spLocks noGrp="1"/>
          </p:cNvSpPr>
          <p:nvPr>
            <p:ph type="title"/>
          </p:nvPr>
        </p:nvSpPr>
        <p:spPr/>
        <p:txBody>
          <a:bodyPr>
            <a:normAutofit/>
          </a:bodyPr>
          <a:lstStyle/>
          <a:p>
            <a:pPr algn="ctr"/>
            <a:r>
              <a:rPr lang="es-EC" sz="6000" dirty="0"/>
              <a:t>Jhonny Five JS</a:t>
            </a:r>
          </a:p>
        </p:txBody>
      </p:sp>
      <p:sp>
        <p:nvSpPr>
          <p:cNvPr id="7" name="Marcador de contenido 6">
            <a:extLst>
              <a:ext uri="{FF2B5EF4-FFF2-40B4-BE49-F238E27FC236}">
                <a16:creationId xmlns:a16="http://schemas.microsoft.com/office/drawing/2014/main" id="{B3CF6214-AFFA-4BF7-AEEE-3983DE191565}"/>
              </a:ext>
            </a:extLst>
          </p:cNvPr>
          <p:cNvSpPr>
            <a:spLocks noGrp="1"/>
          </p:cNvSpPr>
          <p:nvPr>
            <p:ph idx="1"/>
          </p:nvPr>
        </p:nvSpPr>
        <p:spPr/>
        <p:txBody>
          <a:bodyPr/>
          <a:lstStyle/>
          <a:p>
            <a:r>
              <a:rPr lang="es-EC" dirty="0"/>
              <a:t>Jhonny Five Js es una librería de JavaScript para el manejo y la programación de robótica y electrónica</a:t>
            </a:r>
          </a:p>
        </p:txBody>
      </p:sp>
      <p:pic>
        <p:nvPicPr>
          <p:cNvPr id="8" name="Imagen 7">
            <a:extLst>
              <a:ext uri="{FF2B5EF4-FFF2-40B4-BE49-F238E27FC236}">
                <a16:creationId xmlns:a16="http://schemas.microsoft.com/office/drawing/2014/main" id="{872D532E-2564-49C6-B5A2-F0CB1BECA4A3}"/>
              </a:ext>
            </a:extLst>
          </p:cNvPr>
          <p:cNvPicPr>
            <a:picLocks noChangeAspect="1"/>
          </p:cNvPicPr>
          <p:nvPr/>
        </p:nvPicPr>
        <p:blipFill>
          <a:blip r:embed="rId2"/>
          <a:stretch>
            <a:fillRect/>
          </a:stretch>
        </p:blipFill>
        <p:spPr>
          <a:xfrm>
            <a:off x="5858632" y="2977330"/>
            <a:ext cx="5161588" cy="3525918"/>
          </a:xfrm>
          <a:prstGeom prst="rect">
            <a:avLst/>
          </a:prstGeom>
        </p:spPr>
      </p:pic>
      <p:pic>
        <p:nvPicPr>
          <p:cNvPr id="10" name="Marcador de contenido 4">
            <a:extLst>
              <a:ext uri="{FF2B5EF4-FFF2-40B4-BE49-F238E27FC236}">
                <a16:creationId xmlns:a16="http://schemas.microsoft.com/office/drawing/2014/main" id="{EC2137F6-A109-4DF0-A05B-A7485C353DE4}"/>
              </a:ext>
            </a:extLst>
          </p:cNvPr>
          <p:cNvPicPr>
            <a:picLocks noChangeAspect="1"/>
          </p:cNvPicPr>
          <p:nvPr/>
        </p:nvPicPr>
        <p:blipFill>
          <a:blip r:embed="rId3"/>
          <a:stretch>
            <a:fillRect/>
          </a:stretch>
        </p:blipFill>
        <p:spPr>
          <a:xfrm>
            <a:off x="-1" y="3147575"/>
            <a:ext cx="5618935" cy="2991689"/>
          </a:xfrm>
          <a:prstGeom prst="rect">
            <a:avLst/>
          </a:prstGeom>
        </p:spPr>
      </p:pic>
    </p:spTree>
    <p:extLst>
      <p:ext uri="{BB962C8B-B14F-4D97-AF65-F5344CB8AC3E}">
        <p14:creationId xmlns:p14="http://schemas.microsoft.com/office/powerpoint/2010/main" val="21138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74F13-822C-4A01-8093-293C2586E183}"/>
              </a:ext>
            </a:extLst>
          </p:cNvPr>
          <p:cNvSpPr>
            <a:spLocks noGrp="1"/>
          </p:cNvSpPr>
          <p:nvPr>
            <p:ph type="title"/>
          </p:nvPr>
        </p:nvSpPr>
        <p:spPr/>
        <p:txBody>
          <a:bodyPr>
            <a:normAutofit/>
          </a:bodyPr>
          <a:lstStyle/>
          <a:p>
            <a:pPr algn="ctr"/>
            <a:r>
              <a:rPr lang="es-EC" sz="4800" dirty="0"/>
              <a:t>Arduino</a:t>
            </a:r>
          </a:p>
        </p:txBody>
      </p:sp>
      <p:sp>
        <p:nvSpPr>
          <p:cNvPr id="3" name="Marcador de contenido 2">
            <a:extLst>
              <a:ext uri="{FF2B5EF4-FFF2-40B4-BE49-F238E27FC236}">
                <a16:creationId xmlns:a16="http://schemas.microsoft.com/office/drawing/2014/main" id="{526C20F1-51C9-45A4-80EB-CEDC256E8228}"/>
              </a:ext>
            </a:extLst>
          </p:cNvPr>
          <p:cNvSpPr>
            <a:spLocks noGrp="1"/>
          </p:cNvSpPr>
          <p:nvPr>
            <p:ph idx="1"/>
          </p:nvPr>
        </p:nvSpPr>
        <p:spPr>
          <a:xfrm>
            <a:off x="677334" y="1611949"/>
            <a:ext cx="8596668" cy="3880773"/>
          </a:xfrm>
        </p:spPr>
        <p:txBody>
          <a:bodyPr/>
          <a:lstStyle/>
          <a:p>
            <a:r>
              <a:rPr lang="es-EC" dirty="0"/>
              <a:t>Arduino es una empresa que fábrica software y hardware de  manera libre, fabrica componentes electrónicos como placas, etc.</a:t>
            </a:r>
          </a:p>
        </p:txBody>
      </p:sp>
      <p:pic>
        <p:nvPicPr>
          <p:cNvPr id="5" name="Imagen 4">
            <a:extLst>
              <a:ext uri="{FF2B5EF4-FFF2-40B4-BE49-F238E27FC236}">
                <a16:creationId xmlns:a16="http://schemas.microsoft.com/office/drawing/2014/main" id="{D36B1369-0A09-49DB-8641-54E18B4461A2}"/>
              </a:ext>
            </a:extLst>
          </p:cNvPr>
          <p:cNvPicPr>
            <a:picLocks noChangeAspect="1"/>
          </p:cNvPicPr>
          <p:nvPr/>
        </p:nvPicPr>
        <p:blipFill>
          <a:blip r:embed="rId2"/>
          <a:stretch>
            <a:fillRect/>
          </a:stretch>
        </p:blipFill>
        <p:spPr>
          <a:xfrm>
            <a:off x="313583" y="2734056"/>
            <a:ext cx="3819506" cy="2640830"/>
          </a:xfrm>
          <a:prstGeom prst="rect">
            <a:avLst/>
          </a:prstGeom>
        </p:spPr>
      </p:pic>
      <p:pic>
        <p:nvPicPr>
          <p:cNvPr id="6" name="Marcador de contenido 4">
            <a:extLst>
              <a:ext uri="{FF2B5EF4-FFF2-40B4-BE49-F238E27FC236}">
                <a16:creationId xmlns:a16="http://schemas.microsoft.com/office/drawing/2014/main" id="{477C59F5-7C76-48A0-B195-5F7C7040C5BB}"/>
              </a:ext>
            </a:extLst>
          </p:cNvPr>
          <p:cNvPicPr>
            <a:picLocks noChangeAspect="1"/>
          </p:cNvPicPr>
          <p:nvPr/>
        </p:nvPicPr>
        <p:blipFill>
          <a:blip r:embed="rId3"/>
          <a:stretch>
            <a:fillRect/>
          </a:stretch>
        </p:blipFill>
        <p:spPr>
          <a:xfrm>
            <a:off x="4903170" y="2932749"/>
            <a:ext cx="4370832" cy="2458593"/>
          </a:xfrm>
          <a:prstGeom prst="rect">
            <a:avLst/>
          </a:prstGeom>
        </p:spPr>
      </p:pic>
    </p:spTree>
    <p:extLst>
      <p:ext uri="{BB962C8B-B14F-4D97-AF65-F5344CB8AC3E}">
        <p14:creationId xmlns:p14="http://schemas.microsoft.com/office/powerpoint/2010/main" val="200981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2C467-D557-42F8-8C9B-B0F986761541}"/>
              </a:ext>
            </a:extLst>
          </p:cNvPr>
          <p:cNvSpPr>
            <a:spLocks noGrp="1"/>
          </p:cNvSpPr>
          <p:nvPr>
            <p:ph type="title"/>
          </p:nvPr>
        </p:nvSpPr>
        <p:spPr/>
        <p:txBody>
          <a:bodyPr>
            <a:normAutofit/>
          </a:bodyPr>
          <a:lstStyle/>
          <a:p>
            <a:pPr algn="ctr"/>
            <a:r>
              <a:rPr lang="es-EC" sz="5400" dirty="0"/>
              <a:t>Front-</a:t>
            </a:r>
            <a:r>
              <a:rPr lang="es-EC" sz="5400" dirty="0" err="1"/>
              <a:t>End</a:t>
            </a:r>
            <a:endParaRPr lang="es-EC" sz="5400" dirty="0"/>
          </a:p>
        </p:txBody>
      </p:sp>
      <p:pic>
        <p:nvPicPr>
          <p:cNvPr id="5" name="Marcador de contenido 4">
            <a:extLst>
              <a:ext uri="{FF2B5EF4-FFF2-40B4-BE49-F238E27FC236}">
                <a16:creationId xmlns:a16="http://schemas.microsoft.com/office/drawing/2014/main" id="{7292E22B-C7B9-482E-B8EB-44F15FA83735}"/>
              </a:ext>
            </a:extLst>
          </p:cNvPr>
          <p:cNvPicPr>
            <a:picLocks noGrp="1" noChangeAspect="1"/>
          </p:cNvPicPr>
          <p:nvPr>
            <p:ph idx="1"/>
          </p:nvPr>
        </p:nvPicPr>
        <p:blipFill>
          <a:blip r:embed="rId2"/>
          <a:stretch>
            <a:fillRect/>
          </a:stretch>
        </p:blipFill>
        <p:spPr>
          <a:xfrm>
            <a:off x="1473693" y="1930400"/>
            <a:ext cx="7298721" cy="4105531"/>
          </a:xfrm>
        </p:spPr>
      </p:pic>
    </p:spTree>
    <p:extLst>
      <p:ext uri="{BB962C8B-B14F-4D97-AF65-F5344CB8AC3E}">
        <p14:creationId xmlns:p14="http://schemas.microsoft.com/office/powerpoint/2010/main" val="425626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016B2-EB03-41E3-9ADB-654B684902D8}"/>
              </a:ext>
            </a:extLst>
          </p:cNvPr>
          <p:cNvSpPr>
            <a:spLocks noGrp="1"/>
          </p:cNvSpPr>
          <p:nvPr>
            <p:ph type="title"/>
          </p:nvPr>
        </p:nvSpPr>
        <p:spPr/>
        <p:txBody>
          <a:bodyPr>
            <a:normAutofit/>
          </a:bodyPr>
          <a:lstStyle/>
          <a:p>
            <a:pPr algn="ctr"/>
            <a:r>
              <a:rPr lang="es-EC" sz="4800" dirty="0"/>
              <a:t>Angular</a:t>
            </a:r>
          </a:p>
        </p:txBody>
      </p:sp>
      <p:sp>
        <p:nvSpPr>
          <p:cNvPr id="3" name="Marcador de contenido 2">
            <a:extLst>
              <a:ext uri="{FF2B5EF4-FFF2-40B4-BE49-F238E27FC236}">
                <a16:creationId xmlns:a16="http://schemas.microsoft.com/office/drawing/2014/main" id="{FFB70B8F-ED1E-418E-B5D9-D9BB4145665A}"/>
              </a:ext>
            </a:extLst>
          </p:cNvPr>
          <p:cNvSpPr>
            <a:spLocks noGrp="1"/>
          </p:cNvSpPr>
          <p:nvPr>
            <p:ph idx="1"/>
          </p:nvPr>
        </p:nvSpPr>
        <p:spPr/>
        <p:txBody>
          <a:bodyPr/>
          <a:lstStyle/>
          <a:p>
            <a:r>
              <a:rPr lang="es-EC" dirty="0"/>
              <a:t>Angular es un framework para aplicaciones web desarrollado en TypeScript, de código abierto, mantenido por Google, que se utiliza para crear y mantener aplicaciones web de una sola página.</a:t>
            </a:r>
          </a:p>
        </p:txBody>
      </p:sp>
      <p:pic>
        <p:nvPicPr>
          <p:cNvPr id="5" name="Imagen 4">
            <a:extLst>
              <a:ext uri="{FF2B5EF4-FFF2-40B4-BE49-F238E27FC236}">
                <a16:creationId xmlns:a16="http://schemas.microsoft.com/office/drawing/2014/main" id="{53E95CB8-03A4-4436-8569-E5B0B0D93CF6}"/>
              </a:ext>
            </a:extLst>
          </p:cNvPr>
          <p:cNvPicPr>
            <a:picLocks noChangeAspect="1"/>
          </p:cNvPicPr>
          <p:nvPr/>
        </p:nvPicPr>
        <p:blipFill>
          <a:blip r:embed="rId2"/>
          <a:stretch>
            <a:fillRect/>
          </a:stretch>
        </p:blipFill>
        <p:spPr>
          <a:xfrm>
            <a:off x="475218" y="3550891"/>
            <a:ext cx="4137348" cy="2068674"/>
          </a:xfrm>
          <a:prstGeom prst="rect">
            <a:avLst/>
          </a:prstGeom>
        </p:spPr>
      </p:pic>
      <p:pic>
        <p:nvPicPr>
          <p:cNvPr id="7" name="Imagen 6">
            <a:extLst>
              <a:ext uri="{FF2B5EF4-FFF2-40B4-BE49-F238E27FC236}">
                <a16:creationId xmlns:a16="http://schemas.microsoft.com/office/drawing/2014/main" id="{E3DABBC9-7584-4386-9653-F9F53B7C80F3}"/>
              </a:ext>
            </a:extLst>
          </p:cNvPr>
          <p:cNvPicPr>
            <a:picLocks noChangeAspect="1"/>
          </p:cNvPicPr>
          <p:nvPr/>
        </p:nvPicPr>
        <p:blipFill>
          <a:blip r:embed="rId3"/>
          <a:stretch>
            <a:fillRect/>
          </a:stretch>
        </p:blipFill>
        <p:spPr>
          <a:xfrm>
            <a:off x="4715337" y="3393616"/>
            <a:ext cx="4686115" cy="2383224"/>
          </a:xfrm>
          <a:prstGeom prst="rect">
            <a:avLst/>
          </a:prstGeom>
        </p:spPr>
      </p:pic>
    </p:spTree>
    <p:extLst>
      <p:ext uri="{BB962C8B-B14F-4D97-AF65-F5344CB8AC3E}">
        <p14:creationId xmlns:p14="http://schemas.microsoft.com/office/powerpoint/2010/main" val="182232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C557D-B2D9-434C-AF79-CAF4FFAAA495}"/>
              </a:ext>
            </a:extLst>
          </p:cNvPr>
          <p:cNvSpPr>
            <a:spLocks noGrp="1"/>
          </p:cNvSpPr>
          <p:nvPr>
            <p:ph type="title"/>
          </p:nvPr>
        </p:nvSpPr>
        <p:spPr/>
        <p:txBody>
          <a:bodyPr>
            <a:normAutofit/>
          </a:bodyPr>
          <a:lstStyle/>
          <a:p>
            <a:pPr algn="ctr"/>
            <a:r>
              <a:rPr lang="es-EC" sz="4000" dirty="0"/>
              <a:t>Angular Material</a:t>
            </a:r>
          </a:p>
        </p:txBody>
      </p:sp>
      <p:sp>
        <p:nvSpPr>
          <p:cNvPr id="3" name="Marcador de contenido 2">
            <a:extLst>
              <a:ext uri="{FF2B5EF4-FFF2-40B4-BE49-F238E27FC236}">
                <a16:creationId xmlns:a16="http://schemas.microsoft.com/office/drawing/2014/main" id="{E043FE73-A7E1-4F50-B873-F4E3A0145068}"/>
              </a:ext>
            </a:extLst>
          </p:cNvPr>
          <p:cNvSpPr>
            <a:spLocks noGrp="1"/>
          </p:cNvSpPr>
          <p:nvPr>
            <p:ph idx="1"/>
          </p:nvPr>
        </p:nvSpPr>
        <p:spPr>
          <a:xfrm>
            <a:off x="742641" y="1610173"/>
            <a:ext cx="8596668" cy="3880773"/>
          </a:xfrm>
        </p:spPr>
        <p:txBody>
          <a:bodyPr/>
          <a:lstStyle/>
          <a:p>
            <a:r>
              <a:rPr lang="es-EC" dirty="0"/>
              <a:t>Es una librería de componentes web con un diseño Material design, una guía de estilo creada por Google para Android y para sus aplicaciones.</a:t>
            </a:r>
          </a:p>
          <a:p>
            <a:pPr marL="0" indent="0">
              <a:buNone/>
            </a:pPr>
            <a:endParaRPr lang="es-EC" dirty="0"/>
          </a:p>
        </p:txBody>
      </p:sp>
      <p:pic>
        <p:nvPicPr>
          <p:cNvPr id="5" name="Imagen 4">
            <a:extLst>
              <a:ext uri="{FF2B5EF4-FFF2-40B4-BE49-F238E27FC236}">
                <a16:creationId xmlns:a16="http://schemas.microsoft.com/office/drawing/2014/main" id="{508939D3-33DE-4BA7-9A71-E33059E92EFB}"/>
              </a:ext>
            </a:extLst>
          </p:cNvPr>
          <p:cNvPicPr>
            <a:picLocks noChangeAspect="1"/>
          </p:cNvPicPr>
          <p:nvPr/>
        </p:nvPicPr>
        <p:blipFill>
          <a:blip r:embed="rId2"/>
          <a:stretch>
            <a:fillRect/>
          </a:stretch>
        </p:blipFill>
        <p:spPr>
          <a:xfrm>
            <a:off x="677334" y="3047030"/>
            <a:ext cx="4020733" cy="2924886"/>
          </a:xfrm>
          <a:prstGeom prst="rect">
            <a:avLst/>
          </a:prstGeom>
        </p:spPr>
      </p:pic>
      <p:pic>
        <p:nvPicPr>
          <p:cNvPr id="7" name="Imagen 6">
            <a:extLst>
              <a:ext uri="{FF2B5EF4-FFF2-40B4-BE49-F238E27FC236}">
                <a16:creationId xmlns:a16="http://schemas.microsoft.com/office/drawing/2014/main" id="{5B0C3364-BF7C-4C93-A8B0-C946B75AAB94}"/>
              </a:ext>
            </a:extLst>
          </p:cNvPr>
          <p:cNvPicPr>
            <a:picLocks noChangeAspect="1"/>
          </p:cNvPicPr>
          <p:nvPr/>
        </p:nvPicPr>
        <p:blipFill>
          <a:blip r:embed="rId3"/>
          <a:stretch>
            <a:fillRect/>
          </a:stretch>
        </p:blipFill>
        <p:spPr>
          <a:xfrm>
            <a:off x="4857524" y="2993558"/>
            <a:ext cx="4481785" cy="3454007"/>
          </a:xfrm>
          <a:prstGeom prst="rect">
            <a:avLst/>
          </a:prstGeom>
        </p:spPr>
      </p:pic>
    </p:spTree>
    <p:extLst>
      <p:ext uri="{BB962C8B-B14F-4D97-AF65-F5344CB8AC3E}">
        <p14:creationId xmlns:p14="http://schemas.microsoft.com/office/powerpoint/2010/main" val="295833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22CF9-B6AA-48CD-991F-C0C290AAA8A3}"/>
              </a:ext>
            </a:extLst>
          </p:cNvPr>
          <p:cNvSpPr>
            <a:spLocks noGrp="1"/>
          </p:cNvSpPr>
          <p:nvPr>
            <p:ph type="title"/>
          </p:nvPr>
        </p:nvSpPr>
        <p:spPr>
          <a:xfrm>
            <a:off x="677334" y="426128"/>
            <a:ext cx="8596668" cy="1504272"/>
          </a:xfrm>
        </p:spPr>
        <p:txBody>
          <a:bodyPr/>
          <a:lstStyle/>
          <a:p>
            <a:r>
              <a:rPr lang="es-EC" dirty="0"/>
              <a:t>Proyecto acabado</a:t>
            </a:r>
            <a:br>
              <a:rPr lang="es-EC" dirty="0"/>
            </a:br>
            <a:endParaRPr lang="es-EC" dirty="0"/>
          </a:p>
        </p:txBody>
      </p:sp>
      <p:pic>
        <p:nvPicPr>
          <p:cNvPr id="5" name="Marcador de contenido 4">
            <a:extLst>
              <a:ext uri="{FF2B5EF4-FFF2-40B4-BE49-F238E27FC236}">
                <a16:creationId xmlns:a16="http://schemas.microsoft.com/office/drawing/2014/main" id="{7867D1A8-3DEA-4F02-966F-BABB9F68934F}"/>
              </a:ext>
            </a:extLst>
          </p:cNvPr>
          <p:cNvPicPr>
            <a:picLocks noGrp="1" noChangeAspect="1"/>
          </p:cNvPicPr>
          <p:nvPr>
            <p:ph idx="1"/>
          </p:nvPr>
        </p:nvPicPr>
        <p:blipFill>
          <a:blip r:embed="rId2"/>
          <a:stretch>
            <a:fillRect/>
          </a:stretch>
        </p:blipFill>
        <p:spPr>
          <a:xfrm>
            <a:off x="225551" y="1255697"/>
            <a:ext cx="4402021" cy="2685988"/>
          </a:xfrm>
        </p:spPr>
      </p:pic>
      <p:pic>
        <p:nvPicPr>
          <p:cNvPr id="10" name="Imagen 9">
            <a:extLst>
              <a:ext uri="{FF2B5EF4-FFF2-40B4-BE49-F238E27FC236}">
                <a16:creationId xmlns:a16="http://schemas.microsoft.com/office/drawing/2014/main" id="{41B45EEB-E568-4E95-9845-499C45A1685D}"/>
              </a:ext>
            </a:extLst>
          </p:cNvPr>
          <p:cNvPicPr>
            <a:picLocks noChangeAspect="1"/>
          </p:cNvPicPr>
          <p:nvPr/>
        </p:nvPicPr>
        <p:blipFill>
          <a:blip r:embed="rId3"/>
          <a:stretch>
            <a:fillRect/>
          </a:stretch>
        </p:blipFill>
        <p:spPr>
          <a:xfrm>
            <a:off x="5079355" y="1255697"/>
            <a:ext cx="4775089" cy="2685988"/>
          </a:xfrm>
          <a:prstGeom prst="rect">
            <a:avLst/>
          </a:prstGeom>
        </p:spPr>
      </p:pic>
      <p:pic>
        <p:nvPicPr>
          <p:cNvPr id="12" name="Imagen 11">
            <a:extLst>
              <a:ext uri="{FF2B5EF4-FFF2-40B4-BE49-F238E27FC236}">
                <a16:creationId xmlns:a16="http://schemas.microsoft.com/office/drawing/2014/main" id="{8C3844D9-746F-413D-935A-D8074F766E35}"/>
              </a:ext>
            </a:extLst>
          </p:cNvPr>
          <p:cNvPicPr>
            <a:picLocks noChangeAspect="1"/>
          </p:cNvPicPr>
          <p:nvPr/>
        </p:nvPicPr>
        <p:blipFill>
          <a:blip r:embed="rId4"/>
          <a:stretch>
            <a:fillRect/>
          </a:stretch>
        </p:blipFill>
        <p:spPr>
          <a:xfrm>
            <a:off x="2569931" y="4190260"/>
            <a:ext cx="4498021" cy="2530136"/>
          </a:xfrm>
          <a:prstGeom prst="rect">
            <a:avLst/>
          </a:prstGeom>
        </p:spPr>
      </p:pic>
    </p:spTree>
    <p:extLst>
      <p:ext uri="{BB962C8B-B14F-4D97-AF65-F5344CB8AC3E}">
        <p14:creationId xmlns:p14="http://schemas.microsoft.com/office/powerpoint/2010/main" val="67637706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73</TotalTime>
  <Words>246</Words>
  <Application>Microsoft Office PowerPoint</Application>
  <PresentationFormat>Panorámica</PresentationFormat>
  <Paragraphs>19</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Trebuchet MS</vt:lpstr>
      <vt:lpstr>Wingdings</vt:lpstr>
      <vt:lpstr>Wingdings 3</vt:lpstr>
      <vt:lpstr>Faceta</vt:lpstr>
      <vt:lpstr>Instituto Tecnológico Superior “Benito Juárez”</vt:lpstr>
      <vt:lpstr>Solar Tracker</vt:lpstr>
      <vt:lpstr>Back-end</vt:lpstr>
      <vt:lpstr>Jhonny Five JS</vt:lpstr>
      <vt:lpstr>Arduino</vt:lpstr>
      <vt:lpstr>Front-End</vt:lpstr>
      <vt:lpstr>Angular</vt:lpstr>
      <vt:lpstr>Angular Material</vt:lpstr>
      <vt:lpstr>Proyecto acabado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mauricio Matango</dc:creator>
  <cp:lastModifiedBy>mauricio Matango</cp:lastModifiedBy>
  <cp:revision>8</cp:revision>
  <dcterms:created xsi:type="dcterms:W3CDTF">2021-03-04T01:28:33Z</dcterms:created>
  <dcterms:modified xsi:type="dcterms:W3CDTF">2021-03-04T02:42:11Z</dcterms:modified>
</cp:coreProperties>
</file>