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74" autoAdjust="0"/>
  </p:normalViewPr>
  <p:slideViewPr>
    <p:cSldViewPr snapToGrid="0">
      <p:cViewPr varScale="1">
        <p:scale>
          <a:sx n="102" d="100"/>
          <a:sy n="102" d="100"/>
        </p:scale>
        <p:origin x="4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289BBCD9-0F4F-4F9A-A8EE-AE943E6C95B3}" type="datetimeFigureOut">
              <a:rPr lang="es-CR" smtClean="0"/>
              <a:t>24/7/2023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04F934F-9DFE-4DE5-B7E8-F7770DB81DAD}" type="slidenum">
              <a:rPr lang="es-CR" smtClean="0"/>
              <a:t>‹Nº›</a:t>
            </a:fld>
            <a:endParaRPr lang="es-C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26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9BBCD9-0F4F-4F9A-A8EE-AE943E6C95B3}" type="datetimeFigureOut">
              <a:rPr lang="es-CR" smtClean="0"/>
              <a:t>24/7/2023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391417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9BBCD9-0F4F-4F9A-A8EE-AE943E6C95B3}" type="datetimeFigureOut">
              <a:rPr lang="es-CR" smtClean="0"/>
              <a:t>24/7/2023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04F934F-9DFE-4DE5-B7E8-F7770DB81DAD}" type="slidenum">
              <a:rPr lang="es-CR" smtClean="0"/>
              <a:t>‹Nº›</a:t>
            </a:fld>
            <a:endParaRPr lang="es-C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4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9BBCD9-0F4F-4F9A-A8EE-AE943E6C95B3}" type="datetimeFigureOut">
              <a:rPr lang="es-CR" smtClean="0"/>
              <a:t>24/7/2023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203374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89BBCD9-0F4F-4F9A-A8EE-AE943E6C95B3}" type="datetimeFigureOut">
              <a:rPr lang="es-CR" smtClean="0"/>
              <a:t>24/7/2023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04F934F-9DFE-4DE5-B7E8-F7770DB81DAD}" type="slidenum">
              <a:rPr lang="es-CR" smtClean="0"/>
              <a:t>‹Nº›</a:t>
            </a:fld>
            <a:endParaRPr lang="es-C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53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89BBCD9-0F4F-4F9A-A8EE-AE943E6C95B3}" type="datetimeFigureOut">
              <a:rPr lang="es-CR" smtClean="0"/>
              <a:t>24/7/2023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223596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89BBCD9-0F4F-4F9A-A8EE-AE943E6C95B3}" type="datetimeFigureOut">
              <a:rPr lang="es-CR" smtClean="0"/>
              <a:t>24/7/2023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363290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89BBCD9-0F4F-4F9A-A8EE-AE943E6C95B3}" type="datetimeFigureOut">
              <a:rPr lang="es-CR" smtClean="0"/>
              <a:t>24/7/2023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211215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BBCD9-0F4F-4F9A-A8EE-AE943E6C95B3}" type="datetimeFigureOut">
              <a:rPr lang="es-CR" smtClean="0"/>
              <a:t>24/7/2023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205159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9BBCD9-0F4F-4F9A-A8EE-AE943E6C95B3}" type="datetimeFigureOut">
              <a:rPr lang="es-CR" smtClean="0"/>
              <a:t>24/7/2023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04F934F-9DFE-4DE5-B7E8-F7770DB81DAD}" type="slidenum">
              <a:rPr lang="es-CR" smtClean="0"/>
              <a:t>‹Nº›</a:t>
            </a:fld>
            <a:endParaRPr lang="es-CR"/>
          </a:p>
        </p:txBody>
      </p:sp>
    </p:spTree>
    <p:extLst>
      <p:ext uri="{BB962C8B-B14F-4D97-AF65-F5344CB8AC3E}">
        <p14:creationId xmlns:p14="http://schemas.microsoft.com/office/powerpoint/2010/main" val="48730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9BBCD9-0F4F-4F9A-A8EE-AE943E6C95B3}" type="datetimeFigureOut">
              <a:rPr lang="es-CR" smtClean="0"/>
              <a:t>24/7/2023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04F934F-9DFE-4DE5-B7E8-F7770DB81DAD}" type="slidenum">
              <a:rPr lang="es-CR" smtClean="0"/>
              <a:t>‹Nº›</a:t>
            </a:fld>
            <a:endParaRPr lang="es-C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0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9BBCD9-0F4F-4F9A-A8EE-AE943E6C95B3}" type="datetimeFigureOut">
              <a:rPr lang="es-CR" smtClean="0"/>
              <a:t>24/7/2023</a:t>
            </a:fld>
            <a:endParaRPr lang="es-C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4F934F-9DFE-4DE5-B7E8-F7770DB81DAD}" type="slidenum">
              <a:rPr lang="es-CR" smtClean="0"/>
              <a:t>‹Nº›</a:t>
            </a:fld>
            <a:endParaRPr lang="es-C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1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86C94-8C25-E8F6-5A55-55A0A01E85AD}"/>
              </a:ext>
            </a:extLst>
          </p:cNvPr>
          <p:cNvSpPr>
            <a:spLocks noGrp="1"/>
          </p:cNvSpPr>
          <p:nvPr>
            <p:ph type="ctrTitle"/>
          </p:nvPr>
        </p:nvSpPr>
        <p:spPr/>
        <p:txBody>
          <a:bodyPr>
            <a:normAutofit/>
          </a:bodyPr>
          <a:lstStyle/>
          <a:p>
            <a:r>
              <a:rPr lang="es-CR" b="1" i="0" dirty="0">
                <a:solidFill>
                  <a:srgbClr val="212338"/>
                </a:solidFill>
                <a:effectLst/>
                <a:latin typeface="OpenSans"/>
              </a:rPr>
              <a:t>SQL </a:t>
            </a:r>
            <a:r>
              <a:rPr lang="es-CR" b="1" i="0" dirty="0" err="1">
                <a:solidFill>
                  <a:srgbClr val="212338"/>
                </a:solidFill>
                <a:effectLst/>
                <a:latin typeface="OpenSans"/>
              </a:rPr>
              <a:t>for</a:t>
            </a:r>
            <a:r>
              <a:rPr lang="es-CR" b="1" i="0" dirty="0">
                <a:solidFill>
                  <a:srgbClr val="212338"/>
                </a:solidFill>
                <a:effectLst/>
                <a:latin typeface="OpenSans"/>
              </a:rPr>
              <a:t> Data </a:t>
            </a:r>
            <a:r>
              <a:rPr lang="es-CR" b="1" i="0" dirty="0" err="1">
                <a:solidFill>
                  <a:srgbClr val="212338"/>
                </a:solidFill>
                <a:effectLst/>
                <a:latin typeface="OpenSans"/>
              </a:rPr>
              <a:t>Analysis</a:t>
            </a:r>
            <a:br>
              <a:rPr lang="es-CR" b="1" i="0" dirty="0">
                <a:solidFill>
                  <a:srgbClr val="212338"/>
                </a:solidFill>
                <a:effectLst/>
                <a:latin typeface="OpenSans"/>
              </a:rPr>
            </a:br>
            <a:endParaRPr lang="es-CR" dirty="0"/>
          </a:p>
        </p:txBody>
      </p:sp>
      <p:sp>
        <p:nvSpPr>
          <p:cNvPr id="3" name="Subtítulo 2">
            <a:extLst>
              <a:ext uri="{FF2B5EF4-FFF2-40B4-BE49-F238E27FC236}">
                <a16:creationId xmlns:a16="http://schemas.microsoft.com/office/drawing/2014/main" id="{5D7E5511-0331-2CE7-7112-05C31B06AC07}"/>
              </a:ext>
            </a:extLst>
          </p:cNvPr>
          <p:cNvSpPr>
            <a:spLocks noGrp="1"/>
          </p:cNvSpPr>
          <p:nvPr>
            <p:ph type="subTitle" idx="1"/>
          </p:nvPr>
        </p:nvSpPr>
        <p:spPr/>
        <p:txBody>
          <a:bodyPr/>
          <a:lstStyle/>
          <a:p>
            <a:r>
              <a:rPr lang="en-US" dirty="0"/>
              <a:t>Mauricio Montero Marin</a:t>
            </a:r>
            <a:endParaRPr lang="es-CR" dirty="0"/>
          </a:p>
        </p:txBody>
      </p:sp>
    </p:spTree>
    <p:extLst>
      <p:ext uri="{BB962C8B-B14F-4D97-AF65-F5344CB8AC3E}">
        <p14:creationId xmlns:p14="http://schemas.microsoft.com/office/powerpoint/2010/main" val="136908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208AC82-B5D5-8417-C815-72DC73DEDF7D}"/>
              </a:ext>
            </a:extLst>
          </p:cNvPr>
          <p:cNvPicPr>
            <a:picLocks noChangeAspect="1"/>
          </p:cNvPicPr>
          <p:nvPr/>
        </p:nvPicPr>
        <p:blipFill>
          <a:blip r:embed="rId2"/>
          <a:stretch>
            <a:fillRect/>
          </a:stretch>
        </p:blipFill>
        <p:spPr>
          <a:xfrm>
            <a:off x="1031444" y="0"/>
            <a:ext cx="10129112" cy="6858000"/>
          </a:xfrm>
          <a:prstGeom prst="rect">
            <a:avLst/>
          </a:prstGeom>
        </p:spPr>
      </p:pic>
    </p:spTree>
    <p:extLst>
      <p:ext uri="{BB962C8B-B14F-4D97-AF65-F5344CB8AC3E}">
        <p14:creationId xmlns:p14="http://schemas.microsoft.com/office/powerpoint/2010/main" val="27818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0B4BC1-2CFE-BBA1-FD8E-89C421F21BB9}"/>
              </a:ext>
            </a:extLst>
          </p:cNvPr>
          <p:cNvPicPr>
            <a:picLocks noChangeAspect="1"/>
          </p:cNvPicPr>
          <p:nvPr/>
        </p:nvPicPr>
        <p:blipFill>
          <a:blip r:embed="rId2"/>
          <a:stretch>
            <a:fillRect/>
          </a:stretch>
        </p:blipFill>
        <p:spPr>
          <a:xfrm>
            <a:off x="3700462" y="542925"/>
            <a:ext cx="4791075" cy="5772150"/>
          </a:xfrm>
          <a:prstGeom prst="rect">
            <a:avLst/>
          </a:prstGeom>
        </p:spPr>
      </p:pic>
      <p:pic>
        <p:nvPicPr>
          <p:cNvPr id="7" name="Imagen 6">
            <a:extLst>
              <a:ext uri="{FF2B5EF4-FFF2-40B4-BE49-F238E27FC236}">
                <a16:creationId xmlns:a16="http://schemas.microsoft.com/office/drawing/2014/main" id="{FA7446C7-8FE7-68BE-D2F6-60848321DDD0}"/>
              </a:ext>
            </a:extLst>
          </p:cNvPr>
          <p:cNvPicPr>
            <a:picLocks noChangeAspect="1"/>
          </p:cNvPicPr>
          <p:nvPr/>
        </p:nvPicPr>
        <p:blipFill>
          <a:blip r:embed="rId2"/>
          <a:stretch>
            <a:fillRect/>
          </a:stretch>
        </p:blipFill>
        <p:spPr>
          <a:xfrm>
            <a:off x="3700462" y="542925"/>
            <a:ext cx="4791075" cy="5772150"/>
          </a:xfrm>
          <a:prstGeom prst="rect">
            <a:avLst/>
          </a:prstGeom>
        </p:spPr>
      </p:pic>
    </p:spTree>
    <p:extLst>
      <p:ext uri="{BB962C8B-B14F-4D97-AF65-F5344CB8AC3E}">
        <p14:creationId xmlns:p14="http://schemas.microsoft.com/office/powerpoint/2010/main" val="329449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3DE5DBD-B14E-0D61-8E34-DC501B416C05}"/>
              </a:ext>
            </a:extLst>
          </p:cNvPr>
          <p:cNvPicPr>
            <a:picLocks noChangeAspect="1"/>
          </p:cNvPicPr>
          <p:nvPr/>
        </p:nvPicPr>
        <p:blipFill>
          <a:blip r:embed="rId2"/>
          <a:stretch>
            <a:fillRect/>
          </a:stretch>
        </p:blipFill>
        <p:spPr>
          <a:xfrm>
            <a:off x="1092777" y="0"/>
            <a:ext cx="10006445" cy="6858000"/>
          </a:xfrm>
          <a:prstGeom prst="rect">
            <a:avLst/>
          </a:prstGeom>
        </p:spPr>
      </p:pic>
    </p:spTree>
    <p:extLst>
      <p:ext uri="{BB962C8B-B14F-4D97-AF65-F5344CB8AC3E}">
        <p14:creationId xmlns:p14="http://schemas.microsoft.com/office/powerpoint/2010/main" val="104523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5FEFA54-783C-9210-F6D5-972515F1DCE5}"/>
              </a:ext>
            </a:extLst>
          </p:cNvPr>
          <p:cNvPicPr>
            <a:picLocks noChangeAspect="1"/>
          </p:cNvPicPr>
          <p:nvPr/>
        </p:nvPicPr>
        <p:blipFill>
          <a:blip r:embed="rId2"/>
          <a:stretch>
            <a:fillRect/>
          </a:stretch>
        </p:blipFill>
        <p:spPr>
          <a:xfrm>
            <a:off x="4269879" y="0"/>
            <a:ext cx="3652242" cy="6858000"/>
          </a:xfrm>
          <a:prstGeom prst="rect">
            <a:avLst/>
          </a:prstGeom>
        </p:spPr>
      </p:pic>
    </p:spTree>
    <p:extLst>
      <p:ext uri="{BB962C8B-B14F-4D97-AF65-F5344CB8AC3E}">
        <p14:creationId xmlns:p14="http://schemas.microsoft.com/office/powerpoint/2010/main" val="290757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F72D86-3497-7F61-E5B7-9E249C4199E8}"/>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190001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A7C32-0561-F8B6-6AEC-AE58AFB0F959}"/>
              </a:ext>
            </a:extLst>
          </p:cNvPr>
          <p:cNvSpPr>
            <a:spLocks noGrp="1"/>
          </p:cNvSpPr>
          <p:nvPr>
            <p:ph type="title"/>
          </p:nvPr>
        </p:nvSpPr>
        <p:spPr/>
        <p:txBody>
          <a:bodyPr/>
          <a:lstStyle/>
          <a:p>
            <a:r>
              <a:rPr lang="es-CR" b="1" i="0" dirty="0">
                <a:solidFill>
                  <a:srgbClr val="212338"/>
                </a:solidFill>
                <a:effectLst/>
                <a:latin typeface="OpenSans"/>
              </a:rPr>
              <a:t>  </a:t>
            </a:r>
            <a:r>
              <a:rPr lang="es-CR" b="1" i="0" dirty="0" err="1">
                <a:solidFill>
                  <a:srgbClr val="212338"/>
                </a:solidFill>
                <a:effectLst/>
                <a:latin typeface="OpenSans"/>
              </a:rPr>
              <a:t>PrActicE</a:t>
            </a:r>
            <a:r>
              <a:rPr lang="es-CR" b="1" i="0" dirty="0">
                <a:solidFill>
                  <a:srgbClr val="212338"/>
                </a:solidFill>
                <a:effectLst/>
                <a:latin typeface="OpenSans"/>
              </a:rPr>
              <a:t> #2</a:t>
            </a:r>
            <a:br>
              <a:rPr lang="es-CR" b="1" i="0" dirty="0">
                <a:solidFill>
                  <a:srgbClr val="212338"/>
                </a:solidFill>
                <a:effectLst/>
                <a:latin typeface="OpenSans"/>
              </a:rPr>
            </a:br>
            <a:endParaRPr lang="es-CR" dirty="0"/>
          </a:p>
        </p:txBody>
      </p:sp>
      <p:sp>
        <p:nvSpPr>
          <p:cNvPr id="3" name="Marcador de contenido 2">
            <a:extLst>
              <a:ext uri="{FF2B5EF4-FFF2-40B4-BE49-F238E27FC236}">
                <a16:creationId xmlns:a16="http://schemas.microsoft.com/office/drawing/2014/main" id="{262A93CF-D239-DA31-9FE9-50BEEB3CA435}"/>
              </a:ext>
            </a:extLst>
          </p:cNvPr>
          <p:cNvSpPr>
            <a:spLocks noGrp="1"/>
          </p:cNvSpPr>
          <p:nvPr>
            <p:ph idx="1"/>
          </p:nvPr>
        </p:nvSpPr>
        <p:spPr/>
        <p:txBody>
          <a:bodyPr>
            <a:normAutofit fontScale="55000" lnSpcReduction="20000"/>
          </a:bodyPr>
          <a:lstStyle/>
          <a:p>
            <a:pPr algn="l"/>
            <a:r>
              <a:rPr lang="en-US" b="0" i="0" dirty="0">
                <a:solidFill>
                  <a:srgbClr val="212338"/>
                </a:solidFill>
                <a:effectLst/>
                <a:latin typeface="OpenSans"/>
              </a:rPr>
              <a:t>In this second practice you will use logic in the language of databases, and thus be able to extract our information ready to be analyzed. Perform the following </a:t>
            </a:r>
            <a:r>
              <a:rPr lang="en-US" b="0" i="0" dirty="0" err="1">
                <a:solidFill>
                  <a:srgbClr val="212338"/>
                </a:solidFill>
                <a:effectLst/>
                <a:latin typeface="OpenSans"/>
              </a:rPr>
              <a:t>querys</a:t>
            </a:r>
            <a:r>
              <a:rPr lang="en-US" b="0" i="0" dirty="0">
                <a:solidFill>
                  <a:srgbClr val="212338"/>
                </a:solidFill>
                <a:effectLst/>
                <a:latin typeface="OpenSans"/>
              </a:rPr>
              <a:t>:</a:t>
            </a:r>
            <a:r>
              <a:rPr lang="es-CR" b="0" i="0" dirty="0">
                <a:solidFill>
                  <a:srgbClr val="212338"/>
                </a:solidFill>
                <a:effectLst/>
                <a:latin typeface="OpenSans"/>
              </a:rPr>
              <a:t>Para ello es importante empezar a explorar nuestros datos y verifique las tablas que te permita extraer la información.</a:t>
            </a:r>
          </a:p>
          <a:p>
            <a:pPr algn="l">
              <a:buFont typeface="+mj-lt"/>
              <a:buAutoNum type="arabicPeriod"/>
            </a:pPr>
            <a:r>
              <a:rPr lang="en-US" b="0" i="0" dirty="0">
                <a:solidFill>
                  <a:srgbClr val="212338"/>
                </a:solidFill>
                <a:effectLst/>
                <a:latin typeface="OpenSans"/>
              </a:rPr>
              <a:t>Make a query where you extract the 16 different colors that exist.</a:t>
            </a:r>
            <a:r>
              <a:rPr lang="es-CR" b="0" i="0" dirty="0">
                <a:solidFill>
                  <a:srgbClr val="212338"/>
                </a:solidFill>
                <a:effectLst/>
                <a:latin typeface="OpenSans"/>
              </a:rPr>
              <a:t>Extrae la Venta por Color y agrupa su resultado obteniendo únicamente los primeros 10 ID del color, asimismo confecciona una columna condicional nueva con los diferentes colores (en español). Para ello puedes tomar de referencia los nombres en inglés del resultado de la consulta anterior y ordena sus datos por ID de Color.</a:t>
            </a:r>
          </a:p>
          <a:p>
            <a:pPr algn="l">
              <a:buFont typeface="+mj-lt"/>
              <a:buAutoNum type="arabicPeriod"/>
            </a:pPr>
            <a:r>
              <a:rPr lang="en-US" b="0" i="0" dirty="0">
                <a:solidFill>
                  <a:srgbClr val="212338"/>
                </a:solidFill>
                <a:effectLst/>
                <a:latin typeface="OpenSans"/>
              </a:rPr>
              <a:t>Extract the Sale by Name of the Day (Saturday, Sunday, Monday, </a:t>
            </a:r>
            <a:r>
              <a:rPr lang="en-US" b="0" i="0" dirty="0" err="1">
                <a:solidFill>
                  <a:srgbClr val="212338"/>
                </a:solidFill>
                <a:effectLst/>
                <a:latin typeface="OpenSans"/>
              </a:rPr>
              <a:t>ect</a:t>
            </a:r>
            <a:r>
              <a:rPr lang="en-US" b="0" i="0" dirty="0">
                <a:solidFill>
                  <a:srgbClr val="212338"/>
                </a:solidFill>
                <a:effectLst/>
                <a:latin typeface="OpenSans"/>
              </a:rPr>
              <a:t>) for the Asia and Europe Region, for the year 2018 and create a conditional column: if it is Saturday or Sunday indicating Weekend, otherwise Work Week.</a:t>
            </a:r>
            <a:r>
              <a:rPr lang="es-CR" b="0" i="0" dirty="0">
                <a:solidFill>
                  <a:srgbClr val="212338"/>
                </a:solidFill>
                <a:effectLst/>
                <a:latin typeface="OpenSans"/>
              </a:rPr>
              <a:t>Realiza una consulta que extraiga la venta por Mes y Año. Sin embargo, el mes debe de traer únicamente las primeras 3 iniciales del mes en formato mayúscula para ello utilice las funciones de texto.</a:t>
            </a:r>
          </a:p>
          <a:p>
            <a:pPr algn="l">
              <a:buFont typeface="+mj-lt"/>
              <a:buAutoNum type="arabicPeriod"/>
            </a:pPr>
            <a:r>
              <a:rPr lang="en-US" b="0" i="0" dirty="0">
                <a:solidFill>
                  <a:srgbClr val="212338"/>
                </a:solidFill>
                <a:effectLst/>
                <a:latin typeface="OpenSans"/>
              </a:rPr>
              <a:t>Make a query that contains in the Select statement:</a:t>
            </a:r>
          </a:p>
          <a:p>
            <a:pPr>
              <a:buFont typeface="Arial" panose="020B0604020202020204" pitchFamily="34" charset="0"/>
              <a:buChar char="•"/>
            </a:pPr>
            <a:r>
              <a:rPr lang="es-CR" dirty="0" err="1">
                <a:solidFill>
                  <a:srgbClr val="212338"/>
                </a:solidFill>
                <a:latin typeface="OpenSans"/>
              </a:rPr>
              <a:t>Month</a:t>
            </a:r>
            <a:r>
              <a:rPr lang="es-CR" dirty="0">
                <a:solidFill>
                  <a:srgbClr val="212338"/>
                </a:solidFill>
                <a:latin typeface="OpenSans"/>
              </a:rPr>
              <a:t> </a:t>
            </a:r>
            <a:r>
              <a:rPr lang="es-CR" dirty="0" err="1">
                <a:solidFill>
                  <a:srgbClr val="212338"/>
                </a:solidFill>
                <a:latin typeface="OpenSans"/>
              </a:rPr>
              <a:t>name</a:t>
            </a:r>
            <a:r>
              <a:rPr lang="es-CR" dirty="0">
                <a:solidFill>
                  <a:srgbClr val="212338"/>
                </a:solidFill>
                <a:latin typeface="OpenSans"/>
              </a:rPr>
              <a:t> </a:t>
            </a:r>
          </a:p>
          <a:p>
            <a:pPr algn="l">
              <a:buFont typeface="Arial" panose="020B0604020202020204" pitchFamily="34" charset="0"/>
              <a:buChar char="•"/>
            </a:pPr>
            <a:r>
              <a:rPr lang="es-CR" b="0" i="0" dirty="0" err="1">
                <a:solidFill>
                  <a:srgbClr val="212338"/>
                </a:solidFill>
                <a:effectLst/>
                <a:latin typeface="OpenSans"/>
              </a:rPr>
              <a:t>Channel</a:t>
            </a:r>
            <a:r>
              <a:rPr lang="es-CR" b="0" i="0" dirty="0">
                <a:solidFill>
                  <a:srgbClr val="212338"/>
                </a:solidFill>
                <a:effectLst/>
                <a:latin typeface="OpenSans"/>
              </a:rPr>
              <a:t> </a:t>
            </a:r>
            <a:r>
              <a:rPr lang="es-CR" b="0" i="0" dirty="0" err="1">
                <a:solidFill>
                  <a:srgbClr val="212338"/>
                </a:solidFill>
                <a:effectLst/>
                <a:latin typeface="OpenSans"/>
              </a:rPr>
              <a:t>name</a:t>
            </a:r>
            <a:endParaRPr lang="es-CR" b="0" i="0" dirty="0">
              <a:solidFill>
                <a:srgbClr val="212338"/>
              </a:solidFill>
              <a:effectLst/>
              <a:latin typeface="OpenSans"/>
            </a:endParaRPr>
          </a:p>
          <a:p>
            <a:pPr algn="l">
              <a:buFont typeface="Arial" panose="020B0604020202020204" pitchFamily="34" charset="0"/>
              <a:buChar char="•"/>
            </a:pPr>
            <a:r>
              <a:rPr lang="es-CR" b="0" i="0" dirty="0">
                <a:solidFill>
                  <a:srgbClr val="212338"/>
                </a:solidFill>
                <a:effectLst/>
                <a:latin typeface="OpenSans"/>
              </a:rPr>
              <a:t>Store </a:t>
            </a:r>
            <a:r>
              <a:rPr lang="es-CR" b="0" i="0" dirty="0" err="1">
                <a:solidFill>
                  <a:srgbClr val="212338"/>
                </a:solidFill>
                <a:effectLst/>
                <a:latin typeface="OpenSans"/>
              </a:rPr>
              <a:t>type</a:t>
            </a:r>
            <a:endParaRPr lang="es-CR" b="0" i="0" dirty="0">
              <a:solidFill>
                <a:srgbClr val="212338"/>
              </a:solidFill>
              <a:effectLst/>
              <a:latin typeface="OpenSans"/>
            </a:endParaRPr>
          </a:p>
          <a:p>
            <a:pPr algn="l">
              <a:buFont typeface="Arial" panose="020B0604020202020204" pitchFamily="34" charset="0"/>
              <a:buChar char="•"/>
            </a:pPr>
            <a:r>
              <a:rPr lang="es-CR" b="0" i="0" dirty="0" err="1">
                <a:solidFill>
                  <a:srgbClr val="212338"/>
                </a:solidFill>
                <a:effectLst/>
                <a:latin typeface="OpenSans"/>
              </a:rPr>
              <a:t>Continent</a:t>
            </a:r>
            <a:r>
              <a:rPr lang="es-CR" b="0" i="0" dirty="0">
                <a:solidFill>
                  <a:srgbClr val="212338"/>
                </a:solidFill>
                <a:effectLst/>
                <a:latin typeface="OpenSans"/>
              </a:rPr>
              <a:t> </a:t>
            </a:r>
            <a:r>
              <a:rPr lang="es-CR" b="0" i="0" dirty="0" err="1">
                <a:solidFill>
                  <a:srgbClr val="212338"/>
                </a:solidFill>
                <a:effectLst/>
                <a:latin typeface="OpenSans"/>
              </a:rPr>
              <a:t>name</a:t>
            </a:r>
            <a:endParaRPr lang="es-CR" b="0" i="0" dirty="0">
              <a:solidFill>
                <a:srgbClr val="212338"/>
              </a:solidFill>
              <a:effectLst/>
              <a:latin typeface="OpenSans"/>
            </a:endParaRPr>
          </a:p>
          <a:p>
            <a:pPr algn="l">
              <a:buFont typeface="Arial" panose="020B0604020202020204" pitchFamily="34" charset="0"/>
              <a:buChar char="•"/>
            </a:pPr>
            <a:r>
              <a:rPr lang="es-CR" b="0" i="0" dirty="0" err="1">
                <a:solidFill>
                  <a:srgbClr val="212338"/>
                </a:solidFill>
                <a:effectLst/>
                <a:latin typeface="OpenSans"/>
              </a:rPr>
              <a:t>Monetary</a:t>
            </a:r>
            <a:r>
              <a:rPr lang="es-CR" b="0" i="0" dirty="0">
                <a:solidFill>
                  <a:srgbClr val="212338"/>
                </a:solidFill>
                <a:effectLst/>
                <a:latin typeface="OpenSans"/>
              </a:rPr>
              <a:t> sale </a:t>
            </a:r>
            <a:r>
              <a:rPr lang="es-CR" b="0" i="0" dirty="0" err="1">
                <a:solidFill>
                  <a:srgbClr val="212338"/>
                </a:solidFill>
                <a:effectLst/>
                <a:latin typeface="OpenSans"/>
              </a:rPr>
              <a:t>iin</a:t>
            </a:r>
            <a:r>
              <a:rPr lang="es-CR" b="0" i="0" dirty="0">
                <a:solidFill>
                  <a:srgbClr val="212338"/>
                </a:solidFill>
                <a:effectLst/>
                <a:latin typeface="OpenSans"/>
              </a:rPr>
              <a:t> </a:t>
            </a:r>
            <a:r>
              <a:rPr lang="es-CR" b="0" i="0" dirty="0" err="1">
                <a:solidFill>
                  <a:srgbClr val="212338"/>
                </a:solidFill>
                <a:effectLst/>
                <a:latin typeface="OpenSans"/>
              </a:rPr>
              <a:t>units</a:t>
            </a:r>
            <a:endParaRPr lang="es-CR" b="0" i="0" dirty="0">
              <a:solidFill>
                <a:srgbClr val="212338"/>
              </a:solidFill>
              <a:effectLst/>
              <a:latin typeface="OpenSans"/>
            </a:endParaRPr>
          </a:p>
          <a:p>
            <a:pPr algn="l">
              <a:buFont typeface="Arial" panose="020B0604020202020204" pitchFamily="34" charset="0"/>
              <a:buChar char="•"/>
            </a:pPr>
            <a:r>
              <a:rPr lang="en-US" b="0" i="0" dirty="0">
                <a:solidFill>
                  <a:srgbClr val="212338"/>
                </a:solidFill>
                <a:effectLst/>
                <a:latin typeface="OpenSans"/>
              </a:rPr>
              <a:t>Sort it from Highest to Lowest according to units</a:t>
            </a:r>
          </a:p>
          <a:p>
            <a:pPr algn="l">
              <a:buFont typeface="Arial" panose="020B0604020202020204" pitchFamily="34" charset="0"/>
              <a:buChar char="•"/>
            </a:pPr>
            <a:r>
              <a:rPr lang="en-US" b="0" i="0" dirty="0">
                <a:solidFill>
                  <a:srgbClr val="212338"/>
                </a:solidFill>
                <a:effectLst/>
                <a:latin typeface="OpenSans"/>
              </a:rPr>
              <a:t>This information will only be for the year 2018 and 2019 and from Monday to Friday</a:t>
            </a:r>
            <a:endParaRPr lang="es-CR" dirty="0"/>
          </a:p>
        </p:txBody>
      </p:sp>
    </p:spTree>
    <p:extLst>
      <p:ext uri="{BB962C8B-B14F-4D97-AF65-F5344CB8AC3E}">
        <p14:creationId xmlns:p14="http://schemas.microsoft.com/office/powerpoint/2010/main" val="214109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32506A-2009-710E-4286-CAE467BA6F20}"/>
              </a:ext>
            </a:extLst>
          </p:cNvPr>
          <p:cNvPicPr>
            <a:picLocks noChangeAspect="1"/>
          </p:cNvPicPr>
          <p:nvPr/>
        </p:nvPicPr>
        <p:blipFill>
          <a:blip r:embed="rId2"/>
          <a:stretch>
            <a:fillRect/>
          </a:stretch>
        </p:blipFill>
        <p:spPr>
          <a:xfrm>
            <a:off x="4673330" y="0"/>
            <a:ext cx="2845340" cy="6858000"/>
          </a:xfrm>
          <a:prstGeom prst="rect">
            <a:avLst/>
          </a:prstGeom>
        </p:spPr>
      </p:pic>
    </p:spTree>
    <p:extLst>
      <p:ext uri="{BB962C8B-B14F-4D97-AF65-F5344CB8AC3E}">
        <p14:creationId xmlns:p14="http://schemas.microsoft.com/office/powerpoint/2010/main" val="182944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DCBE510-B860-C177-7B54-EA7F705677FB}"/>
              </a:ext>
            </a:extLst>
          </p:cNvPr>
          <p:cNvPicPr>
            <a:picLocks noChangeAspect="1"/>
          </p:cNvPicPr>
          <p:nvPr/>
        </p:nvPicPr>
        <p:blipFill>
          <a:blip r:embed="rId2"/>
          <a:stretch>
            <a:fillRect/>
          </a:stretch>
        </p:blipFill>
        <p:spPr>
          <a:xfrm>
            <a:off x="3585972" y="0"/>
            <a:ext cx="5020056" cy="6858000"/>
          </a:xfrm>
          <a:prstGeom prst="rect">
            <a:avLst/>
          </a:prstGeom>
        </p:spPr>
      </p:pic>
    </p:spTree>
    <p:extLst>
      <p:ext uri="{BB962C8B-B14F-4D97-AF65-F5344CB8AC3E}">
        <p14:creationId xmlns:p14="http://schemas.microsoft.com/office/powerpoint/2010/main" val="232650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48039BD-AE3E-BCF0-3700-2EF1A25F5436}"/>
              </a:ext>
            </a:extLst>
          </p:cNvPr>
          <p:cNvPicPr>
            <a:picLocks noChangeAspect="1"/>
          </p:cNvPicPr>
          <p:nvPr/>
        </p:nvPicPr>
        <p:blipFill>
          <a:blip r:embed="rId2"/>
          <a:stretch>
            <a:fillRect/>
          </a:stretch>
        </p:blipFill>
        <p:spPr>
          <a:xfrm>
            <a:off x="2166937" y="366712"/>
            <a:ext cx="7858125" cy="6124575"/>
          </a:xfrm>
          <a:prstGeom prst="rect">
            <a:avLst/>
          </a:prstGeom>
        </p:spPr>
      </p:pic>
    </p:spTree>
    <p:extLst>
      <p:ext uri="{BB962C8B-B14F-4D97-AF65-F5344CB8AC3E}">
        <p14:creationId xmlns:p14="http://schemas.microsoft.com/office/powerpoint/2010/main" val="121896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5B4419A-7D81-3A83-0706-7D821B397BD1}"/>
              </a:ext>
            </a:extLst>
          </p:cNvPr>
          <p:cNvPicPr>
            <a:picLocks noChangeAspect="1"/>
          </p:cNvPicPr>
          <p:nvPr/>
        </p:nvPicPr>
        <p:blipFill>
          <a:blip r:embed="rId2"/>
          <a:stretch>
            <a:fillRect/>
          </a:stretch>
        </p:blipFill>
        <p:spPr>
          <a:xfrm>
            <a:off x="3055937" y="0"/>
            <a:ext cx="6080125" cy="6858000"/>
          </a:xfrm>
          <a:prstGeom prst="rect">
            <a:avLst/>
          </a:prstGeom>
        </p:spPr>
      </p:pic>
    </p:spTree>
    <p:extLst>
      <p:ext uri="{BB962C8B-B14F-4D97-AF65-F5344CB8AC3E}">
        <p14:creationId xmlns:p14="http://schemas.microsoft.com/office/powerpoint/2010/main" val="380801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F4F77-0BB3-E1E0-B369-6E46E7F0E6B6}"/>
              </a:ext>
            </a:extLst>
          </p:cNvPr>
          <p:cNvSpPr>
            <a:spLocks noGrp="1"/>
          </p:cNvSpPr>
          <p:nvPr>
            <p:ph type="title"/>
          </p:nvPr>
        </p:nvSpPr>
        <p:spPr/>
        <p:txBody>
          <a:bodyPr/>
          <a:lstStyle/>
          <a:p>
            <a:r>
              <a:rPr lang="en-US" dirty="0"/>
              <a:t>WALMART </a:t>
            </a:r>
            <a:r>
              <a:rPr lang="en-US" dirty="0" err="1"/>
              <a:t>db</a:t>
            </a:r>
            <a:endParaRPr lang="es-CR" dirty="0"/>
          </a:p>
        </p:txBody>
      </p:sp>
      <p:pic>
        <p:nvPicPr>
          <p:cNvPr id="5" name="Imagen 4">
            <a:extLst>
              <a:ext uri="{FF2B5EF4-FFF2-40B4-BE49-F238E27FC236}">
                <a16:creationId xmlns:a16="http://schemas.microsoft.com/office/drawing/2014/main" id="{8771E96A-8928-6102-A8D7-B6BE1B38CC28}"/>
              </a:ext>
            </a:extLst>
          </p:cNvPr>
          <p:cNvPicPr>
            <a:picLocks noChangeAspect="1"/>
          </p:cNvPicPr>
          <p:nvPr/>
        </p:nvPicPr>
        <p:blipFill>
          <a:blip r:embed="rId2"/>
          <a:stretch>
            <a:fillRect/>
          </a:stretch>
        </p:blipFill>
        <p:spPr>
          <a:xfrm>
            <a:off x="10030564" y="0"/>
            <a:ext cx="2038350" cy="2105025"/>
          </a:xfrm>
          <a:prstGeom prst="rect">
            <a:avLst/>
          </a:prstGeom>
        </p:spPr>
      </p:pic>
      <p:pic>
        <p:nvPicPr>
          <p:cNvPr id="7" name="Imagen 6">
            <a:extLst>
              <a:ext uri="{FF2B5EF4-FFF2-40B4-BE49-F238E27FC236}">
                <a16:creationId xmlns:a16="http://schemas.microsoft.com/office/drawing/2014/main" id="{44225A5E-2BCA-A3C6-C501-E655C2C8359A}"/>
              </a:ext>
            </a:extLst>
          </p:cNvPr>
          <p:cNvPicPr>
            <a:picLocks noChangeAspect="1"/>
          </p:cNvPicPr>
          <p:nvPr/>
        </p:nvPicPr>
        <p:blipFill>
          <a:blip r:embed="rId3"/>
          <a:stretch>
            <a:fillRect/>
          </a:stretch>
        </p:blipFill>
        <p:spPr>
          <a:xfrm>
            <a:off x="194107" y="1819567"/>
            <a:ext cx="9918167" cy="4453217"/>
          </a:xfrm>
          <a:prstGeom prst="rect">
            <a:avLst/>
          </a:prstGeom>
        </p:spPr>
      </p:pic>
    </p:spTree>
    <p:extLst>
      <p:ext uri="{BB962C8B-B14F-4D97-AF65-F5344CB8AC3E}">
        <p14:creationId xmlns:p14="http://schemas.microsoft.com/office/powerpoint/2010/main" val="223811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0CBDE-0385-D869-2BB5-FB10A49110B0}"/>
              </a:ext>
            </a:extLst>
          </p:cNvPr>
          <p:cNvSpPr>
            <a:spLocks noGrp="1"/>
          </p:cNvSpPr>
          <p:nvPr>
            <p:ph type="title"/>
          </p:nvPr>
        </p:nvSpPr>
        <p:spPr/>
        <p:txBody>
          <a:bodyPr>
            <a:normAutofit/>
          </a:bodyPr>
          <a:lstStyle/>
          <a:p>
            <a:r>
              <a:rPr lang="es-CR" b="1" i="0" dirty="0">
                <a:solidFill>
                  <a:srgbClr val="212338"/>
                </a:solidFill>
                <a:effectLst/>
                <a:latin typeface="OpenSans"/>
              </a:rPr>
              <a:t>Final Project </a:t>
            </a:r>
            <a:r>
              <a:rPr lang="es-CR" b="1" i="0" dirty="0" err="1">
                <a:solidFill>
                  <a:srgbClr val="212338"/>
                </a:solidFill>
                <a:effectLst/>
                <a:latin typeface="OpenSans"/>
              </a:rPr>
              <a:t>Instructions</a:t>
            </a:r>
            <a:br>
              <a:rPr lang="es-CR" b="1" i="0" dirty="0">
                <a:solidFill>
                  <a:srgbClr val="212338"/>
                </a:solidFill>
                <a:effectLst/>
                <a:latin typeface="OpenSans"/>
              </a:rPr>
            </a:br>
            <a:endParaRPr lang="es-CR" dirty="0"/>
          </a:p>
        </p:txBody>
      </p:sp>
      <p:sp>
        <p:nvSpPr>
          <p:cNvPr id="3" name="Marcador de contenido 2">
            <a:extLst>
              <a:ext uri="{FF2B5EF4-FFF2-40B4-BE49-F238E27FC236}">
                <a16:creationId xmlns:a16="http://schemas.microsoft.com/office/drawing/2014/main" id="{03BB12F3-61D2-84CD-8836-3F7F11C8B57C}"/>
              </a:ext>
            </a:extLst>
          </p:cNvPr>
          <p:cNvSpPr>
            <a:spLocks noGrp="1"/>
          </p:cNvSpPr>
          <p:nvPr>
            <p:ph idx="1"/>
          </p:nvPr>
        </p:nvSpPr>
        <p:spPr/>
        <p:txBody>
          <a:bodyPr/>
          <a:lstStyle/>
          <a:p>
            <a:pPr algn="l"/>
            <a:r>
              <a:rPr lang="es-CR" b="1" i="0" dirty="0">
                <a:solidFill>
                  <a:srgbClr val="212338"/>
                </a:solidFill>
                <a:effectLst/>
                <a:latin typeface="OpenSans"/>
              </a:rPr>
              <a:t>SQL final </a:t>
            </a:r>
            <a:r>
              <a:rPr lang="es-CR" b="1" i="0" dirty="0" err="1">
                <a:solidFill>
                  <a:srgbClr val="212338"/>
                </a:solidFill>
                <a:effectLst/>
                <a:latin typeface="OpenSans"/>
              </a:rPr>
              <a:t>project</a:t>
            </a:r>
            <a:endParaRPr lang="es-CR" b="0" i="0" dirty="0">
              <a:solidFill>
                <a:srgbClr val="212338"/>
              </a:solidFill>
              <a:effectLst/>
              <a:latin typeface="OpenSans"/>
            </a:endParaRPr>
          </a:p>
          <a:p>
            <a:pPr algn="l"/>
            <a:r>
              <a:rPr lang="en-US" b="0" i="0" dirty="0">
                <a:solidFill>
                  <a:srgbClr val="212338"/>
                </a:solidFill>
                <a:effectLst/>
                <a:latin typeface="OpenSans"/>
              </a:rPr>
              <a:t>For this project you will need to have uploaded the data tables that were requested in practice #1. In this project you will need to develop two </a:t>
            </a:r>
            <a:r>
              <a:rPr lang="en-US" b="0" i="0" dirty="0" err="1">
                <a:solidFill>
                  <a:srgbClr val="212338"/>
                </a:solidFill>
                <a:effectLst/>
                <a:latin typeface="OpenSans"/>
              </a:rPr>
              <a:t>Querys</a:t>
            </a:r>
            <a:r>
              <a:rPr lang="en-US" b="0" i="0" dirty="0">
                <a:solidFill>
                  <a:srgbClr val="212338"/>
                </a:solidFill>
                <a:effectLst/>
                <a:latin typeface="OpenSans"/>
              </a:rPr>
              <a:t> that extract important information to perform your analysis.</a:t>
            </a:r>
            <a:endParaRPr lang="es-CR" dirty="0"/>
          </a:p>
        </p:txBody>
      </p:sp>
    </p:spTree>
    <p:extLst>
      <p:ext uri="{BB962C8B-B14F-4D97-AF65-F5344CB8AC3E}">
        <p14:creationId xmlns:p14="http://schemas.microsoft.com/office/powerpoint/2010/main" val="66045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AD86B-86FF-8E2C-3419-64590B6FD148}"/>
              </a:ext>
            </a:extLst>
          </p:cNvPr>
          <p:cNvSpPr>
            <a:spLocks noGrp="1"/>
          </p:cNvSpPr>
          <p:nvPr>
            <p:ph type="title"/>
          </p:nvPr>
        </p:nvSpPr>
        <p:spPr>
          <a:xfrm>
            <a:off x="1024129" y="591253"/>
            <a:ext cx="9720072" cy="1499616"/>
          </a:xfrm>
        </p:spPr>
        <p:txBody>
          <a:bodyPr/>
          <a:lstStyle/>
          <a:p>
            <a:r>
              <a:rPr lang="es-CR" b="1" i="0" u="sng" dirty="0" err="1">
                <a:solidFill>
                  <a:srgbClr val="212338"/>
                </a:solidFill>
                <a:effectLst/>
                <a:latin typeface="OpenSans"/>
              </a:rPr>
              <a:t>First</a:t>
            </a:r>
            <a:r>
              <a:rPr lang="es-CR" b="1" i="0" u="sng" dirty="0">
                <a:solidFill>
                  <a:srgbClr val="212338"/>
                </a:solidFill>
                <a:effectLst/>
                <a:latin typeface="OpenSans"/>
              </a:rPr>
              <a:t> </a:t>
            </a:r>
            <a:r>
              <a:rPr lang="es-CR" b="1" i="0" u="sng" dirty="0" err="1">
                <a:solidFill>
                  <a:srgbClr val="212338"/>
                </a:solidFill>
                <a:effectLst/>
                <a:latin typeface="OpenSans"/>
              </a:rPr>
              <a:t>Query</a:t>
            </a:r>
            <a:r>
              <a:rPr lang="es-CR" b="1" i="0" u="sng" dirty="0">
                <a:solidFill>
                  <a:srgbClr val="212338"/>
                </a:solidFill>
                <a:effectLst/>
                <a:latin typeface="OpenSans"/>
              </a:rPr>
              <a:t>:</a:t>
            </a:r>
            <a:endParaRPr lang="es-CR" dirty="0"/>
          </a:p>
        </p:txBody>
      </p:sp>
      <p:sp>
        <p:nvSpPr>
          <p:cNvPr id="3" name="Marcador de contenido 2">
            <a:extLst>
              <a:ext uri="{FF2B5EF4-FFF2-40B4-BE49-F238E27FC236}">
                <a16:creationId xmlns:a16="http://schemas.microsoft.com/office/drawing/2014/main" id="{DF49C5F5-215F-18E3-4F4B-469D4950DD4A}"/>
              </a:ext>
            </a:extLst>
          </p:cNvPr>
          <p:cNvSpPr>
            <a:spLocks noGrp="1"/>
          </p:cNvSpPr>
          <p:nvPr>
            <p:ph idx="1"/>
          </p:nvPr>
        </p:nvSpPr>
        <p:spPr>
          <a:xfrm>
            <a:off x="1024129" y="2286000"/>
            <a:ext cx="5503672" cy="4023360"/>
          </a:xfrm>
        </p:spPr>
        <p:txBody>
          <a:bodyPr/>
          <a:lstStyle/>
          <a:p>
            <a:pPr algn="l"/>
            <a:r>
              <a:rPr lang="en-US" b="0" i="0" dirty="0">
                <a:solidFill>
                  <a:srgbClr val="212338"/>
                </a:solidFill>
                <a:effectLst/>
                <a:latin typeface="OpenSans"/>
              </a:rPr>
              <a:t>This query must contain in its structure:</a:t>
            </a:r>
          </a:p>
          <a:p>
            <a:pPr>
              <a:buFont typeface="Arial" panose="020B0604020202020204" pitchFamily="34" charset="0"/>
              <a:buChar char="•"/>
            </a:pPr>
            <a:r>
              <a:rPr lang="en-US" dirty="0">
                <a:solidFill>
                  <a:srgbClr val="212338"/>
                </a:solidFill>
                <a:latin typeface="OpenSans"/>
              </a:rPr>
              <a:t>Text Functions (at least 2) </a:t>
            </a:r>
          </a:p>
          <a:p>
            <a:pPr>
              <a:buFont typeface="Arial" panose="020B0604020202020204" pitchFamily="34" charset="0"/>
              <a:buChar char="•"/>
            </a:pPr>
            <a:r>
              <a:rPr lang="en-US" dirty="0">
                <a:solidFill>
                  <a:srgbClr val="212338"/>
                </a:solidFill>
                <a:latin typeface="OpenSans"/>
              </a:rPr>
              <a:t>At least one Join Date Functions (at least 2) </a:t>
            </a:r>
          </a:p>
          <a:p>
            <a:pPr>
              <a:buFont typeface="Arial" panose="020B0604020202020204" pitchFamily="34" charset="0"/>
              <a:buChar char="•"/>
            </a:pPr>
            <a:r>
              <a:rPr lang="en-US" dirty="0">
                <a:solidFill>
                  <a:srgbClr val="212338"/>
                </a:solidFill>
                <a:latin typeface="OpenSans"/>
              </a:rPr>
              <a:t>Basic Math Operations (at least 1) </a:t>
            </a:r>
          </a:p>
          <a:p>
            <a:pPr>
              <a:buFont typeface="Arial" panose="020B0604020202020204" pitchFamily="34" charset="0"/>
              <a:buChar char="•"/>
            </a:pPr>
            <a:r>
              <a:rPr lang="en-US" dirty="0">
                <a:solidFill>
                  <a:srgbClr val="212338"/>
                </a:solidFill>
                <a:latin typeface="OpenSans"/>
              </a:rPr>
              <a:t>Command Where, Group By, Order By</a:t>
            </a:r>
            <a:endParaRPr lang="es-CR" dirty="0">
              <a:solidFill>
                <a:srgbClr val="212338"/>
              </a:solidFill>
              <a:latin typeface="OpenSans"/>
            </a:endParaRPr>
          </a:p>
          <a:p>
            <a:pPr marL="0" indent="0" algn="l">
              <a:buNone/>
            </a:pPr>
            <a:r>
              <a:rPr lang="es-CR" b="1" dirty="0" err="1">
                <a:solidFill>
                  <a:srgbClr val="212338"/>
                </a:solidFill>
                <a:latin typeface="OpenSans"/>
              </a:rPr>
              <a:t>Click</a:t>
            </a:r>
            <a:r>
              <a:rPr lang="es-CR" b="1" dirty="0">
                <a:solidFill>
                  <a:srgbClr val="212338"/>
                </a:solidFill>
                <a:latin typeface="OpenSans"/>
              </a:rPr>
              <a:t> </a:t>
            </a:r>
            <a:r>
              <a:rPr lang="es-CR" b="1" dirty="0" err="1">
                <a:solidFill>
                  <a:srgbClr val="212338"/>
                </a:solidFill>
                <a:latin typeface="OpenSans"/>
              </a:rPr>
              <a:t>to</a:t>
            </a:r>
            <a:r>
              <a:rPr lang="es-CR" b="1" dirty="0">
                <a:solidFill>
                  <a:srgbClr val="212338"/>
                </a:solidFill>
                <a:latin typeface="OpenSans"/>
              </a:rPr>
              <a:t> explore data</a:t>
            </a:r>
            <a:r>
              <a:rPr lang="es-CR" b="1" dirty="0">
                <a:solidFill>
                  <a:srgbClr val="212338"/>
                </a:solidFill>
                <a:latin typeface="OpenSans"/>
                <a:sym typeface="Wingdings" panose="05000000000000000000" pitchFamily="2" charset="2"/>
              </a:rPr>
              <a:t></a:t>
            </a:r>
            <a:endParaRPr lang="es-CR" b="1" i="0" dirty="0">
              <a:solidFill>
                <a:srgbClr val="212338"/>
              </a:solidFill>
              <a:effectLst/>
              <a:latin typeface="OpenSans"/>
            </a:endParaRPr>
          </a:p>
          <a:p>
            <a:endParaRPr lang="es-CR" dirty="0"/>
          </a:p>
        </p:txBody>
      </p:sp>
      <p:graphicFrame>
        <p:nvGraphicFramePr>
          <p:cNvPr id="6" name="Objeto 5">
            <a:extLst>
              <a:ext uri="{FF2B5EF4-FFF2-40B4-BE49-F238E27FC236}">
                <a16:creationId xmlns:a16="http://schemas.microsoft.com/office/drawing/2014/main" id="{EEA91A00-4467-CC4B-9874-7E6ED740AE6F}"/>
              </a:ext>
            </a:extLst>
          </p:cNvPr>
          <p:cNvGraphicFramePr>
            <a:graphicFrameLocks noChangeAspect="1"/>
          </p:cNvGraphicFramePr>
          <p:nvPr>
            <p:extLst>
              <p:ext uri="{D42A27DB-BD31-4B8C-83A1-F6EECF244321}">
                <p14:modId xmlns:p14="http://schemas.microsoft.com/office/powerpoint/2010/main" val="3521819973"/>
              </p:ext>
            </p:extLst>
          </p:nvPr>
        </p:nvGraphicFramePr>
        <p:xfrm>
          <a:off x="6527800" y="0"/>
          <a:ext cx="5689600" cy="6858000"/>
        </p:xfrm>
        <a:graphic>
          <a:graphicData uri="http://schemas.openxmlformats.org/presentationml/2006/ole">
            <mc:AlternateContent xmlns:mc="http://schemas.openxmlformats.org/markup-compatibility/2006">
              <mc:Choice xmlns:v="urn:schemas-microsoft-com:vml" Requires="v">
                <p:oleObj name="Macro-Enabled Worksheet" r:id="rId2" imgW="10725086" imgH="11820559" progId="Excel.SheetMacroEnabled.12">
                  <p:embed/>
                </p:oleObj>
              </mc:Choice>
              <mc:Fallback>
                <p:oleObj name="Macro-Enabled Worksheet" r:id="rId2" imgW="10725086" imgH="11820559" progId="Excel.SheetMacroEnabled.12">
                  <p:embed/>
                  <p:pic>
                    <p:nvPicPr>
                      <p:cNvPr id="0" name=""/>
                      <p:cNvPicPr/>
                      <p:nvPr/>
                    </p:nvPicPr>
                    <p:blipFill>
                      <a:blip r:embed="rId3"/>
                      <a:stretch>
                        <a:fillRect/>
                      </a:stretch>
                    </p:blipFill>
                    <p:spPr>
                      <a:xfrm>
                        <a:off x="6527800" y="0"/>
                        <a:ext cx="5689600" cy="6858000"/>
                      </a:xfrm>
                      <a:prstGeom prst="rect">
                        <a:avLst/>
                      </a:prstGeom>
                    </p:spPr>
                  </p:pic>
                </p:oleObj>
              </mc:Fallback>
            </mc:AlternateContent>
          </a:graphicData>
        </a:graphic>
      </p:graphicFrame>
    </p:spTree>
    <p:extLst>
      <p:ext uri="{BB962C8B-B14F-4D97-AF65-F5344CB8AC3E}">
        <p14:creationId xmlns:p14="http://schemas.microsoft.com/office/powerpoint/2010/main" val="350743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F46BFE3-1B9C-40A0-18C1-9A6B351E038B}"/>
              </a:ext>
            </a:extLst>
          </p:cNvPr>
          <p:cNvPicPr>
            <a:picLocks noChangeAspect="1"/>
          </p:cNvPicPr>
          <p:nvPr/>
        </p:nvPicPr>
        <p:blipFill>
          <a:blip r:embed="rId2"/>
          <a:stretch>
            <a:fillRect/>
          </a:stretch>
        </p:blipFill>
        <p:spPr>
          <a:xfrm>
            <a:off x="993275" y="0"/>
            <a:ext cx="10205450" cy="6858000"/>
          </a:xfrm>
          <a:prstGeom prst="rect">
            <a:avLst/>
          </a:prstGeom>
        </p:spPr>
      </p:pic>
    </p:spTree>
    <p:extLst>
      <p:ext uri="{BB962C8B-B14F-4D97-AF65-F5344CB8AC3E}">
        <p14:creationId xmlns:p14="http://schemas.microsoft.com/office/powerpoint/2010/main" val="2655034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E017D-A219-86CB-E78E-C5599B9724BF}"/>
              </a:ext>
            </a:extLst>
          </p:cNvPr>
          <p:cNvSpPr>
            <a:spLocks noGrp="1"/>
          </p:cNvSpPr>
          <p:nvPr>
            <p:ph type="title"/>
          </p:nvPr>
        </p:nvSpPr>
        <p:spPr/>
        <p:txBody>
          <a:bodyPr/>
          <a:lstStyle/>
          <a:p>
            <a:r>
              <a:rPr lang="es-CR" b="1" i="0" u="sng" dirty="0" err="1">
                <a:solidFill>
                  <a:srgbClr val="212338"/>
                </a:solidFill>
                <a:effectLst/>
                <a:latin typeface="OpenSans"/>
              </a:rPr>
              <a:t>Second</a:t>
            </a:r>
            <a:r>
              <a:rPr lang="es-CR" b="1" i="0" u="sng" dirty="0">
                <a:solidFill>
                  <a:srgbClr val="212338"/>
                </a:solidFill>
                <a:effectLst/>
                <a:latin typeface="OpenSans"/>
              </a:rPr>
              <a:t> </a:t>
            </a:r>
            <a:r>
              <a:rPr lang="es-CR" b="1" i="0" u="sng" dirty="0" err="1">
                <a:solidFill>
                  <a:srgbClr val="212338"/>
                </a:solidFill>
                <a:effectLst/>
                <a:latin typeface="OpenSans"/>
              </a:rPr>
              <a:t>Query</a:t>
            </a:r>
            <a:r>
              <a:rPr lang="es-CR" b="1" i="0" u="sng" dirty="0">
                <a:solidFill>
                  <a:srgbClr val="212338"/>
                </a:solidFill>
                <a:effectLst/>
                <a:latin typeface="OpenSans"/>
              </a:rPr>
              <a:t>:</a:t>
            </a:r>
            <a:endParaRPr lang="es-CR" dirty="0"/>
          </a:p>
        </p:txBody>
      </p:sp>
      <p:sp>
        <p:nvSpPr>
          <p:cNvPr id="3" name="Marcador de contenido 2">
            <a:extLst>
              <a:ext uri="{FF2B5EF4-FFF2-40B4-BE49-F238E27FC236}">
                <a16:creationId xmlns:a16="http://schemas.microsoft.com/office/drawing/2014/main" id="{D9A594AC-E9F8-E9D9-FCA8-96DE1256D0BF}"/>
              </a:ext>
            </a:extLst>
          </p:cNvPr>
          <p:cNvSpPr>
            <a:spLocks noGrp="1"/>
          </p:cNvSpPr>
          <p:nvPr>
            <p:ph idx="1"/>
          </p:nvPr>
        </p:nvSpPr>
        <p:spPr>
          <a:xfrm>
            <a:off x="1024128" y="2286000"/>
            <a:ext cx="5341161" cy="4023360"/>
          </a:xfrm>
        </p:spPr>
        <p:txBody>
          <a:bodyPr/>
          <a:lstStyle/>
          <a:p>
            <a:pPr algn="l"/>
            <a:r>
              <a:rPr lang="en-US" b="0" i="0" dirty="0">
                <a:solidFill>
                  <a:srgbClr val="212338"/>
                </a:solidFill>
                <a:effectLst/>
                <a:latin typeface="OpenSans"/>
              </a:rPr>
              <a:t>This query must contain in its structure:</a:t>
            </a:r>
          </a:p>
          <a:p>
            <a:pPr>
              <a:buFont typeface="Arial" panose="020B0604020202020204" pitchFamily="34" charset="0"/>
              <a:buChar char="•"/>
            </a:pPr>
            <a:r>
              <a:rPr lang="en-US" dirty="0">
                <a:solidFill>
                  <a:srgbClr val="212338"/>
                </a:solidFill>
                <a:latin typeface="OpenSans"/>
              </a:rPr>
              <a:t>Aggregation Functions (at least 2)</a:t>
            </a:r>
          </a:p>
          <a:p>
            <a:pPr>
              <a:buFont typeface="Arial" panose="020B0604020202020204" pitchFamily="34" charset="0"/>
              <a:buChar char="•"/>
            </a:pPr>
            <a:r>
              <a:rPr lang="en-US" dirty="0">
                <a:solidFill>
                  <a:srgbClr val="212338"/>
                </a:solidFill>
                <a:latin typeface="OpenSans"/>
              </a:rPr>
              <a:t> At least one Join Logical Functions (at least 1) </a:t>
            </a:r>
          </a:p>
          <a:p>
            <a:pPr>
              <a:buFont typeface="Arial" panose="020B0604020202020204" pitchFamily="34" charset="0"/>
              <a:buChar char="•"/>
            </a:pPr>
            <a:r>
              <a:rPr lang="en-US" dirty="0">
                <a:solidFill>
                  <a:srgbClr val="212338"/>
                </a:solidFill>
                <a:latin typeface="OpenSans"/>
              </a:rPr>
              <a:t>Commando Where (Logical Operations), Group By, Order By, Having </a:t>
            </a:r>
          </a:p>
          <a:p>
            <a:pPr>
              <a:buFont typeface="Arial" panose="020B0604020202020204" pitchFamily="34" charset="0"/>
              <a:buChar char="•"/>
            </a:pPr>
            <a:r>
              <a:rPr lang="en-US" dirty="0">
                <a:solidFill>
                  <a:srgbClr val="212338"/>
                </a:solidFill>
                <a:latin typeface="OpenSans"/>
              </a:rPr>
              <a:t>Select Nested (at least 1)</a:t>
            </a:r>
          </a:p>
          <a:p>
            <a:pPr marL="0" indent="0">
              <a:buNone/>
            </a:pPr>
            <a:r>
              <a:rPr lang="es-CR" b="1" dirty="0" err="1">
                <a:solidFill>
                  <a:srgbClr val="212338"/>
                </a:solidFill>
                <a:latin typeface="OpenSans"/>
              </a:rPr>
              <a:t>Click</a:t>
            </a:r>
            <a:r>
              <a:rPr lang="es-CR" b="1" dirty="0">
                <a:solidFill>
                  <a:srgbClr val="212338"/>
                </a:solidFill>
                <a:latin typeface="OpenSans"/>
              </a:rPr>
              <a:t> </a:t>
            </a:r>
            <a:r>
              <a:rPr lang="es-CR" b="1" dirty="0" err="1">
                <a:solidFill>
                  <a:srgbClr val="212338"/>
                </a:solidFill>
                <a:latin typeface="OpenSans"/>
              </a:rPr>
              <a:t>to</a:t>
            </a:r>
            <a:r>
              <a:rPr lang="es-CR" b="1" dirty="0">
                <a:solidFill>
                  <a:srgbClr val="212338"/>
                </a:solidFill>
                <a:latin typeface="OpenSans"/>
              </a:rPr>
              <a:t> explore data</a:t>
            </a:r>
            <a:r>
              <a:rPr lang="es-CR" b="1" dirty="0">
                <a:solidFill>
                  <a:srgbClr val="212338"/>
                </a:solidFill>
                <a:latin typeface="OpenSans"/>
                <a:sym typeface="Wingdings" panose="05000000000000000000" pitchFamily="2" charset="2"/>
              </a:rPr>
              <a:t></a:t>
            </a:r>
            <a:endParaRPr lang="es-CR" b="1" i="0" dirty="0">
              <a:solidFill>
                <a:srgbClr val="212338"/>
              </a:solidFill>
              <a:effectLst/>
              <a:latin typeface="OpenSans"/>
            </a:endParaRPr>
          </a:p>
          <a:p>
            <a:pPr marL="0" indent="0" algn="l">
              <a:buNone/>
            </a:pPr>
            <a:endParaRPr lang="es-CR" b="0" i="0" dirty="0">
              <a:solidFill>
                <a:srgbClr val="212338"/>
              </a:solidFill>
              <a:effectLst/>
              <a:latin typeface="OpenSans"/>
            </a:endParaRPr>
          </a:p>
          <a:p>
            <a:endParaRPr lang="es-CR" dirty="0"/>
          </a:p>
        </p:txBody>
      </p:sp>
      <p:graphicFrame>
        <p:nvGraphicFramePr>
          <p:cNvPr id="4" name="Objeto 3">
            <a:extLst>
              <a:ext uri="{FF2B5EF4-FFF2-40B4-BE49-F238E27FC236}">
                <a16:creationId xmlns:a16="http://schemas.microsoft.com/office/drawing/2014/main" id="{8328CADC-ED72-8C2B-4C04-5D31A5EEB706}"/>
              </a:ext>
            </a:extLst>
          </p:cNvPr>
          <p:cNvGraphicFramePr>
            <a:graphicFrameLocks noChangeAspect="1"/>
          </p:cNvGraphicFramePr>
          <p:nvPr>
            <p:extLst>
              <p:ext uri="{D42A27DB-BD31-4B8C-83A1-F6EECF244321}">
                <p14:modId xmlns:p14="http://schemas.microsoft.com/office/powerpoint/2010/main" val="29988877"/>
              </p:ext>
            </p:extLst>
          </p:nvPr>
        </p:nvGraphicFramePr>
        <p:xfrm>
          <a:off x="6173279" y="-1"/>
          <a:ext cx="6018721" cy="6858001"/>
        </p:xfrm>
        <a:graphic>
          <a:graphicData uri="http://schemas.openxmlformats.org/presentationml/2006/ole">
            <mc:AlternateContent xmlns:mc="http://schemas.openxmlformats.org/markup-compatibility/2006">
              <mc:Choice xmlns:v="urn:schemas-microsoft-com:vml" Requires="v">
                <p:oleObj name="Macro-Enabled Worksheet" r:id="rId2" imgW="3057582" imgH="11820559" progId="Excel.SheetMacroEnabled.12">
                  <p:embed/>
                </p:oleObj>
              </mc:Choice>
              <mc:Fallback>
                <p:oleObj name="Macro-Enabled Worksheet" r:id="rId2" imgW="3057582" imgH="11820559" progId="Excel.SheetMacroEnabled.12">
                  <p:embed/>
                  <p:pic>
                    <p:nvPicPr>
                      <p:cNvPr id="0" name=""/>
                      <p:cNvPicPr/>
                      <p:nvPr/>
                    </p:nvPicPr>
                    <p:blipFill>
                      <a:blip r:embed="rId3"/>
                      <a:stretch>
                        <a:fillRect/>
                      </a:stretch>
                    </p:blipFill>
                    <p:spPr>
                      <a:xfrm>
                        <a:off x="6173279" y="-1"/>
                        <a:ext cx="6018721" cy="6858001"/>
                      </a:xfrm>
                      <a:prstGeom prst="rect">
                        <a:avLst/>
                      </a:prstGeom>
                    </p:spPr>
                  </p:pic>
                </p:oleObj>
              </mc:Fallback>
            </mc:AlternateContent>
          </a:graphicData>
        </a:graphic>
      </p:graphicFrame>
    </p:spTree>
    <p:extLst>
      <p:ext uri="{BB962C8B-B14F-4D97-AF65-F5344CB8AC3E}">
        <p14:creationId xmlns:p14="http://schemas.microsoft.com/office/powerpoint/2010/main" val="221191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B63D66F-4C3C-0196-3465-6160589C9545}"/>
              </a:ext>
            </a:extLst>
          </p:cNvPr>
          <p:cNvPicPr>
            <a:picLocks noChangeAspect="1"/>
          </p:cNvPicPr>
          <p:nvPr/>
        </p:nvPicPr>
        <p:blipFill>
          <a:blip r:embed="rId2"/>
          <a:stretch>
            <a:fillRect/>
          </a:stretch>
        </p:blipFill>
        <p:spPr>
          <a:xfrm>
            <a:off x="3543670" y="0"/>
            <a:ext cx="5104660" cy="6858000"/>
          </a:xfrm>
          <a:prstGeom prst="rect">
            <a:avLst/>
          </a:prstGeom>
        </p:spPr>
      </p:pic>
    </p:spTree>
    <p:extLst>
      <p:ext uri="{BB962C8B-B14F-4D97-AF65-F5344CB8AC3E}">
        <p14:creationId xmlns:p14="http://schemas.microsoft.com/office/powerpoint/2010/main" val="51248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1D9C7-7A93-AE8E-5F39-795E0B203E6F}"/>
              </a:ext>
            </a:extLst>
          </p:cNvPr>
          <p:cNvSpPr>
            <a:spLocks noGrp="1"/>
          </p:cNvSpPr>
          <p:nvPr>
            <p:ph type="title"/>
          </p:nvPr>
        </p:nvSpPr>
        <p:spPr/>
        <p:txBody>
          <a:bodyPr/>
          <a:lstStyle/>
          <a:p>
            <a:r>
              <a:rPr lang="en-US" dirty="0" err="1"/>
              <a:t>CONCLUsions</a:t>
            </a:r>
            <a:endParaRPr lang="es-CR" dirty="0"/>
          </a:p>
        </p:txBody>
      </p:sp>
      <p:sp>
        <p:nvSpPr>
          <p:cNvPr id="3" name="Marcador de contenido 2">
            <a:extLst>
              <a:ext uri="{FF2B5EF4-FFF2-40B4-BE49-F238E27FC236}">
                <a16:creationId xmlns:a16="http://schemas.microsoft.com/office/drawing/2014/main" id="{45514B94-1235-3F5C-F973-E83B9F29EB9E}"/>
              </a:ext>
            </a:extLst>
          </p:cNvPr>
          <p:cNvSpPr>
            <a:spLocks noGrp="1"/>
          </p:cNvSpPr>
          <p:nvPr>
            <p:ph idx="1"/>
          </p:nvPr>
        </p:nvSpPr>
        <p:spPr/>
        <p:txBody>
          <a:bodyPr>
            <a:normAutofit fontScale="77500" lnSpcReduction="20000"/>
          </a:bodyPr>
          <a:lstStyle/>
          <a:p>
            <a:pPr marL="457200" indent="-457200">
              <a:buFont typeface="+mj-lt"/>
              <a:buAutoNum type="arabicPeriod"/>
            </a:pPr>
            <a:r>
              <a:rPr lang="en-US" dirty="0"/>
              <a:t>San Antonio Super Center is the store with the highest sales volume.  </a:t>
            </a:r>
          </a:p>
          <a:p>
            <a:pPr marL="457200" indent="-457200">
              <a:buFont typeface="+mj-lt"/>
              <a:buAutoNum type="arabicPeriod"/>
            </a:pPr>
            <a:r>
              <a:rPr lang="en-US" dirty="0"/>
              <a:t>Shreveport Supercenter is the store with less sales </a:t>
            </a:r>
          </a:p>
          <a:p>
            <a:pPr marL="457200" indent="-457200">
              <a:buFont typeface="+mj-lt"/>
              <a:buAutoNum type="arabicPeriod"/>
            </a:pPr>
            <a:r>
              <a:rPr lang="en-US" dirty="0"/>
              <a:t>In the month of October the dog item that sold the most in the southern region was Country Brook Design 3/4 Inch Nylon Dog Leash (Various Colors &amp; Lengths)</a:t>
            </a:r>
          </a:p>
          <a:p>
            <a:pPr marL="457200" indent="-457200">
              <a:buFont typeface="+mj-lt"/>
              <a:buAutoNum type="arabicPeriod"/>
            </a:pPr>
            <a:r>
              <a:rPr lang="en-US" dirty="0"/>
              <a:t> In the month of October the articles for dog with less rotation in the southern region were:</a:t>
            </a:r>
          </a:p>
          <a:p>
            <a:pPr marL="0" indent="0">
              <a:buNone/>
            </a:pPr>
            <a:endParaRPr lang="en-US" dirty="0"/>
          </a:p>
          <a:p>
            <a:pPr marL="0" indent="0">
              <a:buNone/>
            </a:pPr>
            <a:r>
              <a:rPr lang="en-US" dirty="0"/>
              <a:t>Rat Terrier Makes Me Happy *I590* 6 inch Sticker dog decal</a:t>
            </a:r>
          </a:p>
          <a:p>
            <a:pPr marL="0" indent="0">
              <a:buNone/>
            </a:pPr>
            <a:r>
              <a:rPr lang="en-US" dirty="0"/>
              <a:t>mirage 614-02 bk-18 two row ab crystal black ice cream dog collar - size 18</a:t>
            </a:r>
          </a:p>
          <a:p>
            <a:pPr marL="0" indent="0">
              <a:buNone/>
            </a:pPr>
            <a:r>
              <a:rPr lang="en-US" dirty="0"/>
              <a:t>Mirage 625-SV LV12 Crystal and Silver Spikes Dog Collar Lavender - Size 12</a:t>
            </a:r>
          </a:p>
          <a:p>
            <a:pPr marL="0" indent="0">
              <a:buNone/>
            </a:pPr>
            <a:r>
              <a:rPr lang="en-US" dirty="0"/>
              <a:t>POLKA DOT-PURPLE-MULTI2-L 4 ft. Dot Dog Leash&amp;#44; Purple &amp; Multi - Small</a:t>
            </a:r>
          </a:p>
          <a:p>
            <a:pPr marL="0" indent="0">
              <a:buNone/>
            </a:pPr>
            <a:r>
              <a:rPr lang="en-US" dirty="0" err="1"/>
              <a:t>PetAlive</a:t>
            </a:r>
            <a:r>
              <a:rPr lang="en-US" dirty="0"/>
              <a:t> Energy Tonic - All Natural Herbal Supplement Promotes Energy and Vitality in Cats and Dogs Including Older Pets - 60 Veggie Caps</a:t>
            </a:r>
          </a:p>
          <a:p>
            <a:pPr marL="457200" indent="-457200">
              <a:buFont typeface="+mj-lt"/>
              <a:buAutoNum type="arabicPeriod"/>
            </a:pPr>
            <a:endParaRPr lang="es-CR" dirty="0"/>
          </a:p>
        </p:txBody>
      </p:sp>
    </p:spTree>
    <p:extLst>
      <p:ext uri="{BB962C8B-B14F-4D97-AF65-F5344CB8AC3E}">
        <p14:creationId xmlns:p14="http://schemas.microsoft.com/office/powerpoint/2010/main" val="426619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90EA5-AA28-6740-8C2B-BF9CFC55514C}"/>
              </a:ext>
            </a:extLst>
          </p:cNvPr>
          <p:cNvSpPr>
            <a:spLocks noGrp="1"/>
          </p:cNvSpPr>
          <p:nvPr>
            <p:ph type="title"/>
          </p:nvPr>
        </p:nvSpPr>
        <p:spPr/>
        <p:txBody>
          <a:bodyPr/>
          <a:lstStyle/>
          <a:p>
            <a:r>
              <a:rPr lang="es-CR" b="1" i="0" dirty="0" err="1">
                <a:solidFill>
                  <a:srgbClr val="212338"/>
                </a:solidFill>
                <a:effectLst/>
                <a:latin typeface="OpenSans"/>
              </a:rPr>
              <a:t>Practice</a:t>
            </a:r>
            <a:r>
              <a:rPr lang="es-CR" b="1" i="0" dirty="0">
                <a:solidFill>
                  <a:srgbClr val="212338"/>
                </a:solidFill>
                <a:effectLst/>
                <a:latin typeface="OpenSans"/>
              </a:rPr>
              <a:t> #1: </a:t>
            </a:r>
            <a:r>
              <a:rPr lang="es-CR" b="1" i="0" dirty="0" err="1">
                <a:solidFill>
                  <a:srgbClr val="212338"/>
                </a:solidFill>
                <a:effectLst/>
                <a:latin typeface="OpenSans"/>
              </a:rPr>
              <a:t>Part</a:t>
            </a:r>
            <a:r>
              <a:rPr lang="es-CR" b="1" i="0" dirty="0">
                <a:solidFill>
                  <a:srgbClr val="212338"/>
                </a:solidFill>
                <a:effectLst/>
                <a:latin typeface="OpenSans"/>
              </a:rPr>
              <a:t> 1</a:t>
            </a:r>
            <a:br>
              <a:rPr lang="es-CR" b="1" i="0" dirty="0">
                <a:solidFill>
                  <a:srgbClr val="212338"/>
                </a:solidFill>
                <a:effectLst/>
                <a:latin typeface="OpenSans"/>
              </a:rPr>
            </a:br>
            <a:endParaRPr lang="es-CR" dirty="0"/>
          </a:p>
        </p:txBody>
      </p:sp>
      <p:sp>
        <p:nvSpPr>
          <p:cNvPr id="3" name="Marcador de contenido 2">
            <a:extLst>
              <a:ext uri="{FF2B5EF4-FFF2-40B4-BE49-F238E27FC236}">
                <a16:creationId xmlns:a16="http://schemas.microsoft.com/office/drawing/2014/main" id="{924FC303-56C2-19F9-E969-1C01CE2771EF}"/>
              </a:ext>
            </a:extLst>
          </p:cNvPr>
          <p:cNvSpPr>
            <a:spLocks noGrp="1"/>
          </p:cNvSpPr>
          <p:nvPr>
            <p:ph idx="1"/>
          </p:nvPr>
        </p:nvSpPr>
        <p:spPr/>
        <p:txBody>
          <a:bodyPr/>
          <a:lstStyle/>
          <a:p>
            <a:r>
              <a:rPr lang="en-US" b="0" i="0" dirty="0">
                <a:solidFill>
                  <a:srgbClr val="212338"/>
                </a:solidFill>
                <a:effectLst/>
                <a:latin typeface="OpenSans"/>
              </a:rPr>
              <a:t>Run a query </a:t>
            </a:r>
            <a:r>
              <a:rPr lang="en-US" b="0" i="0" dirty="0" err="1">
                <a:solidFill>
                  <a:srgbClr val="212338"/>
                </a:solidFill>
                <a:effectLst/>
                <a:latin typeface="OpenSans"/>
              </a:rPr>
              <a:t>query</a:t>
            </a:r>
            <a:r>
              <a:rPr lang="en-US" b="0" i="0" dirty="0">
                <a:solidFill>
                  <a:srgbClr val="212338"/>
                </a:solidFill>
                <a:effectLst/>
                <a:latin typeface="OpenSans"/>
              </a:rPr>
              <a:t> that extracts the information from the first 20 rows, from each of the loaded bases, take a screenshot of each result and its respective query and save it as you will need it as evidence to validate the course deliverables.</a:t>
            </a:r>
            <a:endParaRPr lang="es-CR" dirty="0"/>
          </a:p>
        </p:txBody>
      </p:sp>
    </p:spTree>
    <p:extLst>
      <p:ext uri="{BB962C8B-B14F-4D97-AF65-F5344CB8AC3E}">
        <p14:creationId xmlns:p14="http://schemas.microsoft.com/office/powerpoint/2010/main" val="294761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CFA947-039D-EA0C-CDD7-7428C9716873}"/>
              </a:ext>
            </a:extLst>
          </p:cNvPr>
          <p:cNvPicPr>
            <a:picLocks noChangeAspect="1"/>
          </p:cNvPicPr>
          <p:nvPr/>
        </p:nvPicPr>
        <p:blipFill>
          <a:blip r:embed="rId2"/>
          <a:stretch>
            <a:fillRect/>
          </a:stretch>
        </p:blipFill>
        <p:spPr>
          <a:xfrm>
            <a:off x="3759459" y="0"/>
            <a:ext cx="4673082" cy="6858000"/>
          </a:xfrm>
          <a:prstGeom prst="rect">
            <a:avLst/>
          </a:prstGeom>
        </p:spPr>
      </p:pic>
    </p:spTree>
    <p:extLst>
      <p:ext uri="{BB962C8B-B14F-4D97-AF65-F5344CB8AC3E}">
        <p14:creationId xmlns:p14="http://schemas.microsoft.com/office/powerpoint/2010/main" val="175833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530C79D-3741-830D-CBF8-BBEE456B98C3}"/>
              </a:ext>
            </a:extLst>
          </p:cNvPr>
          <p:cNvPicPr>
            <a:picLocks noChangeAspect="1"/>
          </p:cNvPicPr>
          <p:nvPr/>
        </p:nvPicPr>
        <p:blipFill>
          <a:blip r:embed="rId2"/>
          <a:stretch>
            <a:fillRect/>
          </a:stretch>
        </p:blipFill>
        <p:spPr>
          <a:xfrm>
            <a:off x="4283363" y="0"/>
            <a:ext cx="3625273" cy="6858000"/>
          </a:xfrm>
          <a:prstGeom prst="rect">
            <a:avLst/>
          </a:prstGeom>
        </p:spPr>
      </p:pic>
    </p:spTree>
    <p:extLst>
      <p:ext uri="{BB962C8B-B14F-4D97-AF65-F5344CB8AC3E}">
        <p14:creationId xmlns:p14="http://schemas.microsoft.com/office/powerpoint/2010/main" val="417238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9F220BD-0052-85C3-B75A-1CA26474008F}"/>
              </a:ext>
            </a:extLst>
          </p:cNvPr>
          <p:cNvPicPr>
            <a:picLocks noChangeAspect="1"/>
          </p:cNvPicPr>
          <p:nvPr/>
        </p:nvPicPr>
        <p:blipFill>
          <a:blip r:embed="rId2"/>
          <a:stretch>
            <a:fillRect/>
          </a:stretch>
        </p:blipFill>
        <p:spPr>
          <a:xfrm>
            <a:off x="4921792" y="0"/>
            <a:ext cx="2348416" cy="6858000"/>
          </a:xfrm>
          <a:prstGeom prst="rect">
            <a:avLst/>
          </a:prstGeom>
        </p:spPr>
      </p:pic>
    </p:spTree>
    <p:extLst>
      <p:ext uri="{BB962C8B-B14F-4D97-AF65-F5344CB8AC3E}">
        <p14:creationId xmlns:p14="http://schemas.microsoft.com/office/powerpoint/2010/main" val="303767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0879EFC-D320-C65A-EA11-C9C8E3DF78D4}"/>
              </a:ext>
            </a:extLst>
          </p:cNvPr>
          <p:cNvPicPr>
            <a:picLocks noChangeAspect="1"/>
          </p:cNvPicPr>
          <p:nvPr/>
        </p:nvPicPr>
        <p:blipFill>
          <a:blip r:embed="rId2"/>
          <a:stretch>
            <a:fillRect/>
          </a:stretch>
        </p:blipFill>
        <p:spPr>
          <a:xfrm>
            <a:off x="637913" y="0"/>
            <a:ext cx="10916174" cy="6858000"/>
          </a:xfrm>
          <a:prstGeom prst="rect">
            <a:avLst/>
          </a:prstGeom>
        </p:spPr>
      </p:pic>
    </p:spTree>
    <p:extLst>
      <p:ext uri="{BB962C8B-B14F-4D97-AF65-F5344CB8AC3E}">
        <p14:creationId xmlns:p14="http://schemas.microsoft.com/office/powerpoint/2010/main" val="192381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27BA9FC-C169-5CD6-4D06-36F89C2E1195}"/>
              </a:ext>
            </a:extLst>
          </p:cNvPr>
          <p:cNvPicPr>
            <a:picLocks noChangeAspect="1"/>
          </p:cNvPicPr>
          <p:nvPr/>
        </p:nvPicPr>
        <p:blipFill>
          <a:blip r:embed="rId2"/>
          <a:stretch>
            <a:fillRect/>
          </a:stretch>
        </p:blipFill>
        <p:spPr>
          <a:xfrm>
            <a:off x="692490" y="0"/>
            <a:ext cx="10807019" cy="6858000"/>
          </a:xfrm>
          <a:prstGeom prst="rect">
            <a:avLst/>
          </a:prstGeom>
        </p:spPr>
      </p:pic>
    </p:spTree>
    <p:extLst>
      <p:ext uri="{BB962C8B-B14F-4D97-AF65-F5344CB8AC3E}">
        <p14:creationId xmlns:p14="http://schemas.microsoft.com/office/powerpoint/2010/main" val="2090533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94FD4-10EC-5959-C31E-6942BD571775}"/>
              </a:ext>
            </a:extLst>
          </p:cNvPr>
          <p:cNvSpPr>
            <a:spLocks noGrp="1"/>
          </p:cNvSpPr>
          <p:nvPr>
            <p:ph type="title"/>
          </p:nvPr>
        </p:nvSpPr>
        <p:spPr/>
        <p:txBody>
          <a:bodyPr/>
          <a:lstStyle/>
          <a:p>
            <a:r>
              <a:rPr lang="es-CR" b="1" i="0" dirty="0" err="1">
                <a:solidFill>
                  <a:srgbClr val="212338"/>
                </a:solidFill>
                <a:effectLst/>
                <a:latin typeface="OpenSans"/>
              </a:rPr>
              <a:t>Practice</a:t>
            </a:r>
            <a:r>
              <a:rPr lang="es-CR" b="1" i="0" dirty="0">
                <a:solidFill>
                  <a:srgbClr val="212338"/>
                </a:solidFill>
                <a:effectLst/>
                <a:latin typeface="OpenSans"/>
              </a:rPr>
              <a:t> #1: </a:t>
            </a:r>
            <a:r>
              <a:rPr lang="es-CR" b="1" i="0" dirty="0" err="1">
                <a:solidFill>
                  <a:srgbClr val="212338"/>
                </a:solidFill>
                <a:effectLst/>
                <a:latin typeface="OpenSans"/>
              </a:rPr>
              <a:t>Part</a:t>
            </a:r>
            <a:r>
              <a:rPr lang="es-CR" b="1" i="0" dirty="0">
                <a:solidFill>
                  <a:srgbClr val="212338"/>
                </a:solidFill>
                <a:effectLst/>
                <a:latin typeface="OpenSans"/>
              </a:rPr>
              <a:t> 2</a:t>
            </a:r>
            <a:br>
              <a:rPr lang="es-CR" b="1" i="0" dirty="0">
                <a:solidFill>
                  <a:srgbClr val="212338"/>
                </a:solidFill>
                <a:effectLst/>
                <a:latin typeface="OpenSans"/>
              </a:rPr>
            </a:br>
            <a:endParaRPr lang="es-CR" dirty="0"/>
          </a:p>
        </p:txBody>
      </p:sp>
      <p:sp>
        <p:nvSpPr>
          <p:cNvPr id="3" name="Marcador de contenido 2">
            <a:extLst>
              <a:ext uri="{FF2B5EF4-FFF2-40B4-BE49-F238E27FC236}">
                <a16:creationId xmlns:a16="http://schemas.microsoft.com/office/drawing/2014/main" id="{A31B6078-3872-7417-EFA3-C6AEE7D2E7E6}"/>
              </a:ext>
            </a:extLst>
          </p:cNvPr>
          <p:cNvSpPr>
            <a:spLocks noGrp="1"/>
          </p:cNvSpPr>
          <p:nvPr>
            <p:ph idx="1"/>
          </p:nvPr>
        </p:nvSpPr>
        <p:spPr/>
        <p:txBody>
          <a:bodyPr>
            <a:normAutofit fontScale="92500"/>
          </a:bodyPr>
          <a:lstStyle/>
          <a:p>
            <a:pPr algn="l"/>
            <a:r>
              <a:rPr lang="en-US" b="0" i="0" dirty="0">
                <a:solidFill>
                  <a:srgbClr val="212338"/>
                </a:solidFill>
                <a:effectLst/>
                <a:latin typeface="OpenSans"/>
              </a:rPr>
              <a:t>For any Data Analysis you will always have to perform an exploration with the information you are working on, so make your first </a:t>
            </a:r>
            <a:r>
              <a:rPr lang="en-US" b="0" i="0" dirty="0" err="1">
                <a:solidFill>
                  <a:srgbClr val="212338"/>
                </a:solidFill>
                <a:effectLst/>
                <a:latin typeface="OpenSans"/>
              </a:rPr>
              <a:t>querys</a:t>
            </a:r>
            <a:r>
              <a:rPr lang="en-US" b="0" i="0" dirty="0">
                <a:solidFill>
                  <a:srgbClr val="212338"/>
                </a:solidFill>
                <a:effectLst/>
                <a:latin typeface="OpenSans"/>
              </a:rPr>
              <a:t>.</a:t>
            </a:r>
            <a:r>
              <a:rPr lang="es-CR" b="0" i="0" dirty="0">
                <a:solidFill>
                  <a:srgbClr val="212338"/>
                </a:solidFill>
                <a:effectLst/>
                <a:latin typeface="OpenSans"/>
              </a:rPr>
              <a:t>Selecciona de la Tabla </a:t>
            </a:r>
            <a:r>
              <a:rPr lang="es-CR" b="1" i="0" dirty="0">
                <a:solidFill>
                  <a:srgbClr val="212338"/>
                </a:solidFill>
                <a:effectLst/>
                <a:latin typeface="OpenSans"/>
              </a:rPr>
              <a:t>Date </a:t>
            </a:r>
            <a:r>
              <a:rPr lang="es-CR" b="0" i="0" dirty="0">
                <a:solidFill>
                  <a:srgbClr val="212338"/>
                </a:solidFill>
                <a:effectLst/>
                <a:latin typeface="OpenSans"/>
              </a:rPr>
              <a:t>las primeras 100 Filas.</a:t>
            </a:r>
          </a:p>
          <a:p>
            <a:pPr algn="l">
              <a:buFont typeface="+mj-lt"/>
              <a:buAutoNum type="arabicPeriod"/>
            </a:pPr>
            <a:r>
              <a:rPr lang="en-US" b="0" i="0" dirty="0">
                <a:solidFill>
                  <a:srgbClr val="212338"/>
                </a:solidFill>
                <a:effectLst/>
                <a:latin typeface="OpenSans"/>
              </a:rPr>
              <a:t>Make a Distinctive query of the Year column and sort from most recent to oldest year. This will allow us to understand the scope of our Database.</a:t>
            </a:r>
            <a:r>
              <a:rPr lang="es-CR" b="0" i="0" dirty="0">
                <a:solidFill>
                  <a:srgbClr val="212338"/>
                </a:solidFill>
                <a:effectLst/>
                <a:latin typeface="OpenSans"/>
              </a:rPr>
              <a:t>Extrae los fines de semana (sábado y domingo) en tu base de datos, del año 2018.</a:t>
            </a:r>
          </a:p>
          <a:p>
            <a:pPr algn="l">
              <a:buFont typeface="+mj-lt"/>
              <a:buAutoNum type="arabicPeriod"/>
            </a:pPr>
            <a:r>
              <a:rPr lang="en-US" b="0" i="0" dirty="0">
                <a:solidFill>
                  <a:srgbClr val="212338"/>
                </a:solidFill>
                <a:effectLst/>
                <a:latin typeface="OpenSans"/>
              </a:rPr>
              <a:t>Make a query that brings the grouped months and order them from January to December</a:t>
            </a:r>
          </a:p>
          <a:p>
            <a:pPr algn="l">
              <a:buFont typeface="+mj-lt"/>
              <a:buAutoNum type="arabicPeriod"/>
            </a:pPr>
            <a:r>
              <a:rPr lang="en-US" b="0" i="0" dirty="0">
                <a:solidFill>
                  <a:srgbClr val="212338"/>
                </a:solidFill>
                <a:effectLst/>
                <a:latin typeface="OpenSans"/>
              </a:rPr>
              <a:t>From the Electoral Roll Table, search for people who have the initial of the first name equal to the initial of your own name and that their first surname is also equal to your own first surname. For example, if your name is Esteban Madrigal, the query should bring all people with the surname Madrigal and that their name begins with "E".</a:t>
            </a:r>
            <a:endParaRPr lang="es-CR" dirty="0"/>
          </a:p>
        </p:txBody>
      </p:sp>
    </p:spTree>
    <p:extLst>
      <p:ext uri="{BB962C8B-B14F-4D97-AF65-F5344CB8AC3E}">
        <p14:creationId xmlns:p14="http://schemas.microsoft.com/office/powerpoint/2010/main" val="979152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167</TotalTime>
  <Words>801</Words>
  <Application>Microsoft Office PowerPoint</Application>
  <PresentationFormat>Panorámica</PresentationFormat>
  <Paragraphs>50</Paragraphs>
  <Slides>25</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25</vt:i4>
      </vt:variant>
    </vt:vector>
  </HeadingPairs>
  <TitlesOfParts>
    <vt:vector size="33" baseType="lpstr">
      <vt:lpstr>Arial</vt:lpstr>
      <vt:lpstr>OpenSans</vt:lpstr>
      <vt:lpstr>Tw Cen MT</vt:lpstr>
      <vt:lpstr>Tw Cen MT Condensed</vt:lpstr>
      <vt:lpstr>Wingdings 3</vt:lpstr>
      <vt:lpstr>Integral</vt:lpstr>
      <vt:lpstr>Hoja de cálculo habilitada para macros de Microsoft Excel</vt:lpstr>
      <vt:lpstr>Macro-Enabled Worksheet</vt:lpstr>
      <vt:lpstr>SQL for Data Analysis </vt:lpstr>
      <vt:lpstr>WALMART db</vt:lpstr>
      <vt:lpstr>Practice #1: Part 1 </vt:lpstr>
      <vt:lpstr>Presentación de PowerPoint</vt:lpstr>
      <vt:lpstr>Presentación de PowerPoint</vt:lpstr>
      <vt:lpstr>Presentación de PowerPoint</vt:lpstr>
      <vt:lpstr>Presentación de PowerPoint</vt:lpstr>
      <vt:lpstr>Presentación de PowerPoint</vt:lpstr>
      <vt:lpstr>Practice #1: Part 2 </vt:lpstr>
      <vt:lpstr>Presentación de PowerPoint</vt:lpstr>
      <vt:lpstr>Presentación de PowerPoint</vt:lpstr>
      <vt:lpstr>Presentación de PowerPoint</vt:lpstr>
      <vt:lpstr>Presentación de PowerPoint</vt:lpstr>
      <vt:lpstr>Presentación de PowerPoint</vt:lpstr>
      <vt:lpstr>  PrActicE #2 </vt:lpstr>
      <vt:lpstr>Presentación de PowerPoint</vt:lpstr>
      <vt:lpstr>Presentación de PowerPoint</vt:lpstr>
      <vt:lpstr>Presentación de PowerPoint</vt:lpstr>
      <vt:lpstr>Presentación de PowerPoint</vt:lpstr>
      <vt:lpstr>Final Project Instructions </vt:lpstr>
      <vt:lpstr>First Query:</vt:lpstr>
      <vt:lpstr>Presentación de PowerPoint</vt:lpstr>
      <vt:lpstr>Second Query:</vt:lpstr>
      <vt:lpstr>Presentación de PowerPoint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para Análisis de Datos</dc:title>
  <dc:creator>MONTERO MARIN MAURICIO JOSE</dc:creator>
  <cp:lastModifiedBy>MONTERO MARIN MAURICIO JOSE</cp:lastModifiedBy>
  <cp:revision>5</cp:revision>
  <dcterms:created xsi:type="dcterms:W3CDTF">2023-04-05T03:27:46Z</dcterms:created>
  <dcterms:modified xsi:type="dcterms:W3CDTF">2023-07-25T02:04:09Z</dcterms:modified>
</cp:coreProperties>
</file>