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9.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0.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1.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14" r:id="rId2"/>
    <p:sldMasterId id="2147483726" r:id="rId3"/>
    <p:sldMasterId id="2147483764" r:id="rId4"/>
    <p:sldMasterId id="2147483766" r:id="rId5"/>
    <p:sldMasterId id="2147483767" r:id="rId6"/>
    <p:sldMasterId id="2147483769" r:id="rId7"/>
    <p:sldMasterId id="2147483774" r:id="rId8"/>
    <p:sldMasterId id="2147483776" r:id="rId9"/>
    <p:sldMasterId id="2147483785" r:id="rId10"/>
    <p:sldMasterId id="2147483790" r:id="rId11"/>
    <p:sldMasterId id="2147483795" r:id="rId12"/>
    <p:sldMasterId id="2147483804" r:id="rId13"/>
    <p:sldMasterId id="2147483813" r:id="rId14"/>
    <p:sldMasterId id="2147483818" r:id="rId15"/>
    <p:sldMasterId id="2147483827" r:id="rId16"/>
    <p:sldMasterId id="2147483843" r:id="rId17"/>
  </p:sldMasterIdLst>
  <p:notesMasterIdLst>
    <p:notesMasterId r:id="rId48"/>
  </p:notesMasterIdLst>
  <p:handoutMasterIdLst>
    <p:handoutMasterId r:id="rId49"/>
  </p:handoutMasterIdLst>
  <p:sldIdLst>
    <p:sldId id="1232" r:id="rId18"/>
    <p:sldId id="1236" r:id="rId19"/>
    <p:sldId id="1263" r:id="rId20"/>
    <p:sldId id="1266" r:id="rId21"/>
    <p:sldId id="1264" r:id="rId22"/>
    <p:sldId id="1268" r:id="rId23"/>
    <p:sldId id="1269" r:id="rId24"/>
    <p:sldId id="1271" r:id="rId25"/>
    <p:sldId id="1272" r:id="rId26"/>
    <p:sldId id="1294" r:id="rId27"/>
    <p:sldId id="1293" r:id="rId28"/>
    <p:sldId id="1273" r:id="rId29"/>
    <p:sldId id="1295" r:id="rId30"/>
    <p:sldId id="1274" r:id="rId31"/>
    <p:sldId id="1275" r:id="rId32"/>
    <p:sldId id="1276" r:id="rId33"/>
    <p:sldId id="1277" r:id="rId34"/>
    <p:sldId id="1278" r:id="rId35"/>
    <p:sldId id="1279" r:id="rId36"/>
    <p:sldId id="1280" r:id="rId37"/>
    <p:sldId id="1281" r:id="rId38"/>
    <p:sldId id="1284" r:id="rId39"/>
    <p:sldId id="1285" r:id="rId40"/>
    <p:sldId id="1286" r:id="rId41"/>
    <p:sldId id="1288" r:id="rId42"/>
    <p:sldId id="1290" r:id="rId43"/>
    <p:sldId id="1291" r:id="rId44"/>
    <p:sldId id="1292" r:id="rId45"/>
    <p:sldId id="1289" r:id="rId46"/>
    <p:sldId id="1260" r:id="rId47"/>
  </p:sldIdLst>
  <p:sldSz cx="9144000" cy="6858000" type="screen4x3"/>
  <p:notesSz cx="9363075" cy="7077075"/>
  <p:custDataLst>
    <p:tags r:id="rId50"/>
  </p:custDataLst>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4020">
          <p15:clr>
            <a:srgbClr val="A4A3A4"/>
          </p15:clr>
        </p15:guide>
        <p15:guide id="2" orient="horz" pos="3884">
          <p15:clr>
            <a:srgbClr val="A4A3A4"/>
          </p15:clr>
        </p15:guide>
        <p15:guide id="3" orient="horz" pos="845">
          <p15:clr>
            <a:srgbClr val="A4A3A4"/>
          </p15:clr>
        </p15:guide>
        <p15:guide id="4" pos="249">
          <p15:clr>
            <a:srgbClr val="A4A3A4"/>
          </p15:clr>
        </p15:guide>
        <p15:guide id="5" pos="5511">
          <p15:clr>
            <a:srgbClr val="A4A3A4"/>
          </p15:clr>
        </p15:guide>
      </p15:sldGuideLst>
    </p:ext>
    <p:ext uri="{2D200454-40CA-4A62-9FC3-DE9A4176ACB9}">
      <p15:notesGuideLst xmlns:p15="http://schemas.microsoft.com/office/powerpoint/2012/main" xmlns="">
        <p15:guide id="1" orient="horz" pos="2230">
          <p15:clr>
            <a:srgbClr val="A4A3A4"/>
          </p15:clr>
        </p15:guide>
        <p15:guide id="2" pos="29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c Ruggiano" initials="" lastIdx="15" clrIdx="0"/>
  <p:cmAuthor id="1" name="Orkun Oguz"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C6E"/>
    <a:srgbClr val="00AADC"/>
    <a:srgbClr val="B2B2B2"/>
    <a:srgbClr val="EE5804"/>
    <a:srgbClr val="17375E"/>
    <a:srgbClr val="1F497D"/>
    <a:srgbClr val="120957"/>
    <a:srgbClr val="2984E9"/>
    <a:srgbClr val="F08D3C"/>
    <a:srgbClr val="EAC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849" autoAdjust="0"/>
  </p:normalViewPr>
  <p:slideViewPr>
    <p:cSldViewPr snapToObjects="1">
      <p:cViewPr varScale="1">
        <p:scale>
          <a:sx n="79" d="100"/>
          <a:sy n="79" d="100"/>
        </p:scale>
        <p:origin x="-1116" y="-42"/>
      </p:cViewPr>
      <p:guideLst>
        <p:guide orient="horz" pos="4020"/>
        <p:guide orient="horz" pos="3884"/>
        <p:guide orient="horz" pos="845"/>
        <p:guide pos="249"/>
        <p:guide pos="551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828"/>
    </p:cViewPr>
  </p:sorterViewPr>
  <p:notesViewPr>
    <p:cSldViewPr snapToObjects="1">
      <p:cViewPr varScale="1">
        <p:scale>
          <a:sx n="69" d="100"/>
          <a:sy n="69" d="100"/>
        </p:scale>
        <p:origin x="-1974" y="-90"/>
      </p:cViewPr>
      <p:guideLst>
        <p:guide orient="horz" pos="2230"/>
        <p:guide pos="294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commentAuthors" Target="commentAuthors.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58034" cy="354107"/>
          </a:xfrm>
          <a:prstGeom prst="rect">
            <a:avLst/>
          </a:prstGeom>
        </p:spPr>
        <p:txBody>
          <a:bodyPr vert="horz" lIns="92181" tIns="46090" rIns="92181" bIns="4609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5303540" y="1"/>
            <a:ext cx="4058034" cy="354107"/>
          </a:xfrm>
          <a:prstGeom prst="rect">
            <a:avLst/>
          </a:prstGeom>
        </p:spPr>
        <p:txBody>
          <a:bodyPr vert="horz" lIns="92181" tIns="46090" rIns="92181" bIns="46090" rtlCol="0"/>
          <a:lstStyle>
            <a:lvl1pPr algn="r" fontAlgn="auto">
              <a:spcBef>
                <a:spcPts val="0"/>
              </a:spcBef>
              <a:spcAft>
                <a:spcPts val="0"/>
              </a:spcAft>
              <a:defRPr sz="1200">
                <a:latin typeface="+mn-lt"/>
                <a:cs typeface="+mn-cs"/>
              </a:defRPr>
            </a:lvl1pPr>
          </a:lstStyle>
          <a:p>
            <a:pPr>
              <a:defRPr/>
            </a:pPr>
            <a:fld id="{6374CE36-3444-4E3B-9C47-2724CBDBCE1F}" type="datetimeFigureOut">
              <a:rPr lang="en-US"/>
              <a:pPr>
                <a:defRPr/>
              </a:pPr>
              <a:t>7/12/2017</a:t>
            </a:fld>
            <a:endParaRPr lang="en-US" dirty="0"/>
          </a:p>
        </p:txBody>
      </p:sp>
      <p:sp>
        <p:nvSpPr>
          <p:cNvPr id="4" name="Footer Placeholder 3"/>
          <p:cNvSpPr>
            <a:spLocks noGrp="1"/>
          </p:cNvSpPr>
          <p:nvPr>
            <p:ph type="ftr" sz="quarter" idx="2"/>
          </p:nvPr>
        </p:nvSpPr>
        <p:spPr>
          <a:xfrm>
            <a:off x="1" y="6721283"/>
            <a:ext cx="4058034" cy="354107"/>
          </a:xfrm>
          <a:prstGeom prst="rect">
            <a:avLst/>
          </a:prstGeom>
        </p:spPr>
        <p:txBody>
          <a:bodyPr vert="horz" lIns="92181" tIns="46090" rIns="92181" bIns="46090"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5303540" y="6721283"/>
            <a:ext cx="4058034" cy="354107"/>
          </a:xfrm>
          <a:prstGeom prst="rect">
            <a:avLst/>
          </a:prstGeom>
        </p:spPr>
        <p:txBody>
          <a:bodyPr vert="horz" lIns="92181" tIns="46090" rIns="92181" bIns="46090" rtlCol="0" anchor="b"/>
          <a:lstStyle>
            <a:lvl1pPr algn="r" fontAlgn="auto">
              <a:spcBef>
                <a:spcPts val="0"/>
              </a:spcBef>
              <a:spcAft>
                <a:spcPts val="0"/>
              </a:spcAft>
              <a:defRPr sz="1200">
                <a:latin typeface="+mn-lt"/>
                <a:cs typeface="+mn-cs"/>
              </a:defRPr>
            </a:lvl1pPr>
          </a:lstStyle>
          <a:p>
            <a:pPr>
              <a:defRPr/>
            </a:pPr>
            <a:fld id="{2325EFAF-DFDA-46CA-8BBA-01F7E06463E9}" type="slidenum">
              <a:rPr lang="en-US"/>
              <a:pPr>
                <a:defRPr/>
              </a:pPr>
              <a:t>‹#›</a:t>
            </a:fld>
            <a:endParaRPr lang="en-US" dirty="0"/>
          </a:p>
        </p:txBody>
      </p:sp>
    </p:spTree>
    <p:extLst>
      <p:ext uri="{BB962C8B-B14F-4D97-AF65-F5344CB8AC3E}">
        <p14:creationId xmlns:p14="http://schemas.microsoft.com/office/powerpoint/2010/main" val="268063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58034" cy="354107"/>
          </a:xfrm>
          <a:prstGeom prst="rect">
            <a:avLst/>
          </a:prstGeom>
        </p:spPr>
        <p:txBody>
          <a:bodyPr vert="horz" lIns="92181" tIns="46090" rIns="92181" bIns="46090" rtlCol="0"/>
          <a:lstStyle>
            <a:lvl1pPr algn="l" fontAlgn="auto">
              <a:spcBef>
                <a:spcPts val="0"/>
              </a:spcBef>
              <a:spcAft>
                <a:spcPts val="0"/>
              </a:spcAft>
              <a:defRPr sz="1200">
                <a:latin typeface="+mn-lt"/>
                <a:cs typeface="+mn-cs"/>
              </a:defRPr>
            </a:lvl1pPr>
          </a:lstStyle>
          <a:p>
            <a:pPr>
              <a:defRPr/>
            </a:pPr>
            <a:endParaRPr lang="tr-TR"/>
          </a:p>
        </p:txBody>
      </p:sp>
      <p:sp>
        <p:nvSpPr>
          <p:cNvPr id="3" name="Date Placeholder 2"/>
          <p:cNvSpPr>
            <a:spLocks noGrp="1"/>
          </p:cNvSpPr>
          <p:nvPr>
            <p:ph type="dt" idx="1"/>
          </p:nvPr>
        </p:nvSpPr>
        <p:spPr>
          <a:xfrm>
            <a:off x="5303540" y="1"/>
            <a:ext cx="4058034" cy="354107"/>
          </a:xfrm>
          <a:prstGeom prst="rect">
            <a:avLst/>
          </a:prstGeom>
        </p:spPr>
        <p:txBody>
          <a:bodyPr vert="horz" lIns="92181" tIns="46090" rIns="92181" bIns="46090" rtlCol="0"/>
          <a:lstStyle>
            <a:lvl1pPr algn="r" fontAlgn="auto">
              <a:spcBef>
                <a:spcPts val="0"/>
              </a:spcBef>
              <a:spcAft>
                <a:spcPts val="0"/>
              </a:spcAft>
              <a:defRPr sz="1200">
                <a:latin typeface="+mn-lt"/>
                <a:cs typeface="+mn-cs"/>
              </a:defRPr>
            </a:lvl1pPr>
          </a:lstStyle>
          <a:p>
            <a:pPr>
              <a:defRPr/>
            </a:pPr>
            <a:fld id="{A2CC26DD-A85C-4B50-ABBF-68FE2B8D0A57}" type="datetimeFigureOut">
              <a:rPr lang="tr-TR"/>
              <a:pPr>
                <a:defRPr/>
              </a:pPr>
              <a:t>12.07.2017</a:t>
            </a:fld>
            <a:endParaRPr lang="tr-TR"/>
          </a:p>
        </p:txBody>
      </p:sp>
      <p:sp>
        <p:nvSpPr>
          <p:cNvPr id="4" name="Slide Image Placeholder 3"/>
          <p:cNvSpPr>
            <a:spLocks noGrp="1" noRot="1" noChangeAspect="1"/>
          </p:cNvSpPr>
          <p:nvPr>
            <p:ph type="sldImg" idx="2"/>
          </p:nvPr>
        </p:nvSpPr>
        <p:spPr>
          <a:xfrm>
            <a:off x="2911475" y="530225"/>
            <a:ext cx="3540125" cy="2655888"/>
          </a:xfrm>
          <a:prstGeom prst="rect">
            <a:avLst/>
          </a:prstGeom>
          <a:noFill/>
          <a:ln w="12700">
            <a:solidFill>
              <a:prstClr val="black"/>
            </a:solidFill>
          </a:ln>
        </p:spPr>
        <p:txBody>
          <a:bodyPr vert="horz" lIns="92181" tIns="46090" rIns="92181" bIns="46090" rtlCol="0" anchor="ctr"/>
          <a:lstStyle/>
          <a:p>
            <a:pPr lvl="0"/>
            <a:endParaRPr lang="tr-TR" noProof="0"/>
          </a:p>
        </p:txBody>
      </p:sp>
      <p:sp>
        <p:nvSpPr>
          <p:cNvPr id="5" name="Notes Placeholder 4"/>
          <p:cNvSpPr>
            <a:spLocks noGrp="1"/>
          </p:cNvSpPr>
          <p:nvPr>
            <p:ph type="body" sz="quarter" idx="3"/>
          </p:nvPr>
        </p:nvSpPr>
        <p:spPr>
          <a:xfrm>
            <a:off x="936008" y="3362328"/>
            <a:ext cx="7491061" cy="3183587"/>
          </a:xfrm>
          <a:prstGeom prst="rect">
            <a:avLst/>
          </a:prstGeom>
        </p:spPr>
        <p:txBody>
          <a:bodyPr vert="horz" lIns="92181" tIns="46090" rIns="92181" bIns="4609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a:p>
        </p:txBody>
      </p:sp>
      <p:sp>
        <p:nvSpPr>
          <p:cNvPr id="7" name="Slide Number Placeholder 6"/>
          <p:cNvSpPr>
            <a:spLocks noGrp="1"/>
          </p:cNvSpPr>
          <p:nvPr>
            <p:ph type="sldNum" sz="quarter" idx="5"/>
          </p:nvPr>
        </p:nvSpPr>
        <p:spPr>
          <a:xfrm>
            <a:off x="5303540" y="6721283"/>
            <a:ext cx="4058034" cy="354107"/>
          </a:xfrm>
          <a:prstGeom prst="rect">
            <a:avLst/>
          </a:prstGeom>
        </p:spPr>
        <p:txBody>
          <a:bodyPr vert="horz" lIns="92181" tIns="46090" rIns="92181" bIns="46090" rtlCol="0" anchor="b"/>
          <a:lstStyle>
            <a:lvl1pPr algn="r" fontAlgn="auto">
              <a:spcBef>
                <a:spcPts val="0"/>
              </a:spcBef>
              <a:spcAft>
                <a:spcPts val="0"/>
              </a:spcAft>
              <a:defRPr sz="1200">
                <a:latin typeface="+mn-lt"/>
                <a:cs typeface="+mn-cs"/>
              </a:defRPr>
            </a:lvl1pPr>
          </a:lstStyle>
          <a:p>
            <a:pPr>
              <a:defRPr/>
            </a:pPr>
            <a:fld id="{89A18E21-62E9-4CC7-BFC6-A6E60744A953}" type="slidenum">
              <a:rPr lang="tr-TR"/>
              <a:pPr>
                <a:defRPr/>
              </a:pPr>
              <a:t>‹#›</a:t>
            </a:fld>
            <a:endParaRPr lang="tr-TR"/>
          </a:p>
        </p:txBody>
      </p:sp>
      <p:sp>
        <p:nvSpPr>
          <p:cNvPr id="8" name="Footer Placeholder 7"/>
          <p:cNvSpPr>
            <a:spLocks noGrp="1"/>
          </p:cNvSpPr>
          <p:nvPr>
            <p:ph type="ftr" sz="quarter" idx="4"/>
          </p:nvPr>
        </p:nvSpPr>
        <p:spPr>
          <a:xfrm>
            <a:off x="1" y="6721283"/>
            <a:ext cx="4058034" cy="354107"/>
          </a:xfrm>
          <a:prstGeom prst="rect">
            <a:avLst/>
          </a:prstGeom>
        </p:spPr>
        <p:txBody>
          <a:bodyPr vert="horz" lIns="92181" tIns="46090" rIns="92181" bIns="46090" rtlCol="0" anchor="b"/>
          <a:lstStyle>
            <a:lvl1pPr algn="l">
              <a:defRPr sz="1200"/>
            </a:lvl1pPr>
          </a:lstStyle>
          <a:p>
            <a:endParaRPr lang="en-US" dirty="0"/>
          </a:p>
        </p:txBody>
      </p:sp>
    </p:spTree>
    <p:extLst>
      <p:ext uri="{BB962C8B-B14F-4D97-AF65-F5344CB8AC3E}">
        <p14:creationId xmlns:p14="http://schemas.microsoft.com/office/powerpoint/2010/main" val="14838344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4098714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10</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10</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10</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11</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11</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11</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12</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12</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12</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13</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13</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13</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14</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14</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14</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15</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15</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15</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16</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16</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16</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17</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17</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17</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18</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18</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18</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19</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19</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19</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20</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20</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20</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21</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21</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21</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22</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22</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22</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23</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23</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23</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24</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24</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24</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25</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25</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25</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26</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26</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26</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27</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27</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27</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28</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28</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28</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29</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29</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29</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3</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3</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3</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4</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4</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4</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5</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5</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5</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6</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6</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6</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7</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7</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7</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8</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8</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8</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A8823A3A-6912-4AFA-BBDF-C51C9D86B1F4}" type="slidenum">
              <a:rPr lang="en-US" altLang="zh-CN" sz="1200" b="1">
                <a:solidFill>
                  <a:prstClr val="black"/>
                </a:solidFill>
                <a:ea typeface="SimSun" pitchFamily="2" charset="-122"/>
              </a:rPr>
              <a:pPr algn="r"/>
              <a:t>9</a:t>
            </a:fld>
            <a:endParaRPr lang="en-US" altLang="zh-CN" sz="1200" b="1" dirty="0">
              <a:solidFill>
                <a:prstClr val="black"/>
              </a:solidFill>
              <a:ea typeface="SimSun" pitchFamily="2" charset="-122"/>
            </a:endParaRPr>
          </a:p>
        </p:txBody>
      </p:sp>
      <p:sp>
        <p:nvSpPr>
          <p:cNvPr id="65539" name="Rectangle 7"/>
          <p:cNvSpPr txBox="1">
            <a:spLocks noGrp="1" noChangeArrowheads="1"/>
          </p:cNvSpPr>
          <p:nvPr/>
        </p:nvSpPr>
        <p:spPr bwMode="auto">
          <a:xfrm>
            <a:off x="5303838" y="6721475"/>
            <a:ext cx="4057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nchor="b"/>
          <a:lstStyle>
            <a:lvl1pPr defTabSz="909638" eaLnBrk="0" hangingPunct="0">
              <a:defRPr sz="2400">
                <a:solidFill>
                  <a:schemeClr val="tx1"/>
                </a:solidFill>
                <a:latin typeface="Arial" pitchFamily="34" charset="0"/>
                <a:ea typeface="ＭＳ Ｐゴシック" pitchFamily="34" charset="-128"/>
              </a:defRPr>
            </a:lvl1pPr>
            <a:lvl2pPr marL="37931725" indent="-37474525" defTabSz="909638"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3C4DB8A9-9B71-42B2-8256-E18C8F4DE18F}" type="slidenum">
              <a:rPr lang="en-US" altLang="zh-CN" sz="1200" b="1">
                <a:solidFill>
                  <a:prstClr val="black"/>
                </a:solidFill>
                <a:latin typeface="Times New Roman" pitchFamily="18" charset="0"/>
                <a:ea typeface="SimSun" pitchFamily="2" charset="-122"/>
              </a:rPr>
              <a:pPr algn="r" eaLnBrk="1" hangingPunct="1"/>
              <a:t>9</a:t>
            </a:fld>
            <a:endParaRPr lang="en-US" altLang="zh-CN" sz="1200" b="1" dirty="0">
              <a:solidFill>
                <a:prstClr val="black"/>
              </a:solidFill>
              <a:latin typeface="Times New Roman" pitchFamily="18" charset="0"/>
              <a:ea typeface="SimSun" pitchFamily="2" charset="-122"/>
            </a:endParaRPr>
          </a:p>
        </p:txBody>
      </p:sp>
      <p:sp>
        <p:nvSpPr>
          <p:cNvPr id="655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1" tIns="45710" rIns="91421" bIns="45710"/>
          <a:lstStyle/>
          <a:p>
            <a:pPr>
              <a:spcBef>
                <a:spcPct val="0"/>
              </a:spcBef>
            </a:pPr>
            <a:endParaRPr lang="zh-CN" altLang="zh-CN" smtClean="0">
              <a:latin typeface="Arial" pitchFamily="34" charset="0"/>
              <a:ea typeface="SimSun" pitchFamily="2" charset="-122"/>
            </a:endParaRPr>
          </a:p>
        </p:txBody>
      </p:sp>
      <p:sp>
        <p:nvSpPr>
          <p:cNvPr id="6554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defRPr sz="2400">
                <a:solidFill>
                  <a:schemeClr val="tx1"/>
                </a:solidFill>
                <a:latin typeface="Arial" pitchFamily="34" charset="0"/>
                <a:ea typeface="ＭＳ Ｐゴシック" pitchFamily="34" charset="-128"/>
              </a:defRPr>
            </a:lvl1pPr>
            <a:lvl2pPr marL="37931725" indent="-37474525" defTabSz="94297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87DBA1F-EC2B-4CE4-ABE7-6AD109E9AFB6}" type="slidenum">
              <a:rPr lang="en-US" sz="1200">
                <a:solidFill>
                  <a:prstClr val="black"/>
                </a:solidFill>
                <a:latin typeface="Times New Roman" pitchFamily="18" charset="0"/>
                <a:ea typeface="SimSun" pitchFamily="2" charset="-122"/>
              </a:rPr>
              <a:pPr/>
              <a:t>9</a:t>
            </a:fld>
            <a:endParaRPr lang="en-US" sz="1200" dirty="0">
              <a:solidFill>
                <a:prstClr val="black"/>
              </a:solidFill>
              <a:latin typeface="Times New Roman" pitchFamily="18" charset="0"/>
              <a:ea typeface="SimSun" pitchFamily="2" charset="-122"/>
            </a:endParaRPr>
          </a:p>
        </p:txBody>
      </p:sp>
    </p:spTree>
    <p:extLst>
      <p:ext uri="{BB962C8B-B14F-4D97-AF65-F5344CB8AC3E}">
        <p14:creationId xmlns:p14="http://schemas.microsoft.com/office/powerpoint/2010/main" val="3091860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4.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image" Target="../media/image24.png"/><Relationship Id="rId3" Type="http://schemas.openxmlformats.org/officeDocument/2006/relationships/image" Target="../media/image15.gif"/><Relationship Id="rId7" Type="http://schemas.openxmlformats.org/officeDocument/2006/relationships/image" Target="../media/image19.gif"/><Relationship Id="rId12"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Master" Target="../slideMasters/slideMaster16.xml"/><Relationship Id="rId6" Type="http://schemas.openxmlformats.org/officeDocument/2006/relationships/image" Target="../media/image18.gif"/><Relationship Id="rId11" Type="http://schemas.openxmlformats.org/officeDocument/2006/relationships/image" Target="../media/image22.png"/><Relationship Id="rId5" Type="http://schemas.openxmlformats.org/officeDocument/2006/relationships/image" Target="../media/image17.gif"/><Relationship Id="rId10" Type="http://schemas.openxmlformats.org/officeDocument/2006/relationships/image" Target="../media/image21.gif"/><Relationship Id="rId4" Type="http://schemas.openxmlformats.org/officeDocument/2006/relationships/image" Target="../media/image16.gif"/><Relationship Id="rId9" Type="http://schemas.openxmlformats.org/officeDocument/2006/relationships/image" Target="../media/image20.gif"/><Relationship Id="rId14" Type="http://schemas.openxmlformats.org/officeDocument/2006/relationships/image" Target="../media/image2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Master" Target="../slideMasters/slideMaster1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png"/><Relationship Id="rId1" Type="http://schemas.openxmlformats.org/officeDocument/2006/relationships/slideMaster" Target="../slideMasters/slideMaster16.xml"/><Relationship Id="rId4" Type="http://schemas.openxmlformats.org/officeDocument/2006/relationships/image" Target="../media/image29.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9.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image" Target="../media/image24.png"/><Relationship Id="rId3" Type="http://schemas.openxmlformats.org/officeDocument/2006/relationships/image" Target="../media/image15.gif"/><Relationship Id="rId7" Type="http://schemas.openxmlformats.org/officeDocument/2006/relationships/image" Target="../media/image19.gif"/><Relationship Id="rId12"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Master" Target="../slideMasters/slideMaster17.xml"/><Relationship Id="rId6" Type="http://schemas.openxmlformats.org/officeDocument/2006/relationships/image" Target="../media/image18.gif"/><Relationship Id="rId11" Type="http://schemas.openxmlformats.org/officeDocument/2006/relationships/image" Target="../media/image22.png"/><Relationship Id="rId5" Type="http://schemas.openxmlformats.org/officeDocument/2006/relationships/image" Target="../media/image17.gif"/><Relationship Id="rId10" Type="http://schemas.openxmlformats.org/officeDocument/2006/relationships/image" Target="../media/image21.gif"/><Relationship Id="rId4" Type="http://schemas.openxmlformats.org/officeDocument/2006/relationships/image" Target="../media/image16.gif"/><Relationship Id="rId9" Type="http://schemas.openxmlformats.org/officeDocument/2006/relationships/image" Target="../media/image20.gif"/><Relationship Id="rId14" Type="http://schemas.openxmlformats.org/officeDocument/2006/relationships/image" Target="../media/image2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Master" Target="../slideMasters/slideMaster1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png"/><Relationship Id="rId1" Type="http://schemas.openxmlformats.org/officeDocument/2006/relationships/slideMaster" Target="../slideMasters/slideMaster17.xml"/><Relationship Id="rId4" Type="http://schemas.openxmlformats.org/officeDocument/2006/relationships/image" Target="../media/image2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1219200"/>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D4E8A680-50C1-4825-8785-F4CA9E7B6C4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944427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85875"/>
            <a:ext cx="4040188" cy="685800"/>
          </a:xfrm>
          <a:prstGeom prst="rect">
            <a:avLst/>
          </a:prstGeo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8200" y="1295400"/>
            <a:ext cx="4041775" cy="685800"/>
          </a:xfrm>
          <a:prstGeom prst="rect">
            <a:avLst/>
          </a:prstGeo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648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2"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8" name="Slide Number Placeholder 5"/>
          <p:cNvSpPr>
            <a:spLocks noGrp="1"/>
          </p:cNvSpPr>
          <p:nvPr>
            <p:ph type="sldNum" sz="quarter" idx="15"/>
          </p:nvPr>
        </p:nvSpPr>
        <p:spPr/>
        <p:txBody>
          <a:bodyPr/>
          <a:lstStyle>
            <a:lvl1pPr>
              <a:defRPr/>
            </a:lvl1pPr>
          </a:lstStyle>
          <a:p>
            <a:pPr>
              <a:defRPr/>
            </a:pPr>
            <a:fld id="{A4788B40-00D1-4B55-BC7A-E1163E52561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6013791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8"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D30C6CB-589D-4F27-B149-BB39C01DBCE8}"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58981316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324600" y="1219200"/>
            <a:ext cx="2514600" cy="4843463"/>
          </a:xfrm>
          <a:prstGeom prst="rect">
            <a:avLst/>
          </a:prstGeo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1219200"/>
            <a:ext cx="5715000" cy="4800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3"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453DF601-C2FA-4D11-B18B-CFFBADC96B61}"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0858883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76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57772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570170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5197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57772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570170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05197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7" name="Content Placeholder 6"/>
          <p:cNvSpPr>
            <a:spLocks noGrp="1"/>
          </p:cNvSpPr>
          <p:nvPr>
            <p:ph sz="quarter" idx="11"/>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dirty="0" smtClean="0"/>
              <a:t>Click to edit Master text styles</a:t>
            </a:r>
          </a:p>
        </p:txBody>
      </p:sp>
      <p:sp>
        <p:nvSpPr>
          <p:cNvPr id="5" name="Slide Number Placeholder 5"/>
          <p:cNvSpPr>
            <a:spLocks noGrp="1"/>
          </p:cNvSpPr>
          <p:nvPr>
            <p:ph type="sldNum" sz="quarter" idx="13"/>
          </p:nvPr>
        </p:nvSpPr>
        <p:spPr/>
        <p:txBody>
          <a:bodyPr/>
          <a:lstStyle>
            <a:lvl1pPr>
              <a:defRPr/>
            </a:lvl1pPr>
          </a:lstStyle>
          <a:p>
            <a:pPr>
              <a:defRPr/>
            </a:pPr>
            <a:fld id="{ED6207D6-DB65-4714-BAF1-BABA43F2BA2B}"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122947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CBFEC92A-12B2-40BB-870E-E6BA89531D7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3007636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1219200"/>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D4E8A680-50C1-4825-8785-F4CA9E7B6C4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52876739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85875"/>
            <a:ext cx="4040188" cy="685800"/>
          </a:xfrm>
          <a:prstGeom prst="rect">
            <a:avLst/>
          </a:prstGeo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8200" y="1295400"/>
            <a:ext cx="4041775" cy="685800"/>
          </a:xfrm>
          <a:prstGeom prst="rect">
            <a:avLst/>
          </a:prstGeo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648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2"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8" name="Slide Number Placeholder 5"/>
          <p:cNvSpPr>
            <a:spLocks noGrp="1"/>
          </p:cNvSpPr>
          <p:nvPr>
            <p:ph type="sldNum" sz="quarter" idx="15"/>
          </p:nvPr>
        </p:nvSpPr>
        <p:spPr/>
        <p:txBody>
          <a:bodyPr/>
          <a:lstStyle>
            <a:lvl1pPr>
              <a:defRPr/>
            </a:lvl1pPr>
          </a:lstStyle>
          <a:p>
            <a:pPr>
              <a:defRPr/>
            </a:pPr>
            <a:fld id="{A4788B40-00D1-4B55-BC7A-E1163E52561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96415764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8"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D30C6CB-589D-4F27-B149-BB39C01DBCE8}"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34330785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324600" y="1219200"/>
            <a:ext cx="2514600" cy="4843463"/>
          </a:xfrm>
          <a:prstGeom prst="rect">
            <a:avLst/>
          </a:prstGeo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1219200"/>
            <a:ext cx="5715000" cy="4800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3"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453DF601-C2FA-4D11-B18B-CFFBADC96B61}"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1846579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882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259632" y="1556792"/>
            <a:ext cx="6192837" cy="3816350"/>
          </a:xfrm>
          <a:prstGeom prst="rect">
            <a:avLst/>
          </a:prstGeom>
        </p:spPr>
        <p:txBody>
          <a:bodyPr/>
          <a:lstStyle/>
          <a:p>
            <a:pPr lvl="0"/>
            <a:r>
              <a:rPr lang="en-US" smtClean="0"/>
              <a:t>Click to edit Master text styles</a:t>
            </a:r>
          </a:p>
        </p:txBody>
      </p:sp>
      <p:sp>
        <p:nvSpPr>
          <p:cNvPr id="3" name="Slide Number Placeholder 5"/>
          <p:cNvSpPr>
            <a:spLocks noGrp="1"/>
          </p:cNvSpPr>
          <p:nvPr>
            <p:ph type="sldNum" sz="quarter" idx="14"/>
          </p:nvPr>
        </p:nvSpPr>
        <p:spPr/>
        <p:txBody>
          <a:bodyPr/>
          <a:lstStyle>
            <a:lvl1pPr>
              <a:defRPr/>
            </a:lvl1pPr>
          </a:lstStyle>
          <a:p>
            <a:pPr>
              <a:defRPr/>
            </a:pPr>
            <a:fld id="{974D2B27-024F-4245-BBC7-9185CB73D089}"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8223354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7" name="Content Placeholder 6"/>
          <p:cNvSpPr>
            <a:spLocks noGrp="1"/>
          </p:cNvSpPr>
          <p:nvPr>
            <p:ph sz="quarter" idx="11"/>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dirty="0" smtClean="0"/>
              <a:t>Click to edit Master text styles</a:t>
            </a:r>
          </a:p>
        </p:txBody>
      </p:sp>
      <p:sp>
        <p:nvSpPr>
          <p:cNvPr id="5" name="Slide Number Placeholder 5"/>
          <p:cNvSpPr>
            <a:spLocks noGrp="1"/>
          </p:cNvSpPr>
          <p:nvPr>
            <p:ph type="sldNum" sz="quarter" idx="13"/>
          </p:nvPr>
        </p:nvSpPr>
        <p:spPr/>
        <p:txBody>
          <a:bodyPr/>
          <a:lstStyle>
            <a:lvl1pPr>
              <a:defRPr/>
            </a:lvl1pPr>
          </a:lstStyle>
          <a:p>
            <a:pPr>
              <a:defRPr/>
            </a:pPr>
            <a:fld id="{ED6207D6-DB65-4714-BAF1-BABA43F2BA2B}"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2344210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2008" y="2204865"/>
            <a:ext cx="7772400" cy="576064"/>
          </a:xfrm>
          <a:prstGeom prst="rect">
            <a:avLst/>
          </a:prstGeom>
        </p:spPr>
        <p:txBody>
          <a:bodyPr/>
          <a:lstStyle>
            <a:lvl1pPr algn="l">
              <a:defRPr sz="32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75456" y="2780928"/>
            <a:ext cx="6400800" cy="576064"/>
          </a:xfrm>
          <a:prstGeom prst="rect">
            <a:avLst/>
          </a:prstGeom>
        </p:spPr>
        <p:txBody>
          <a:bodyPr/>
          <a:lstStyle>
            <a:lvl1pPr marL="0" indent="0" algn="l">
              <a:buNone/>
              <a:defRPr sz="1800">
                <a:solidFill>
                  <a:schemeClr val="bg1"/>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8"/>
          <p:cNvSpPr>
            <a:spLocks noGrp="1"/>
          </p:cNvSpPr>
          <p:nvPr>
            <p:ph sz="quarter" idx="13" hasCustomPrompt="1"/>
          </p:nvPr>
        </p:nvSpPr>
        <p:spPr>
          <a:xfrm>
            <a:off x="539750" y="3716338"/>
            <a:ext cx="4032250" cy="288925"/>
          </a:xfrm>
          <a:prstGeom prst="rect">
            <a:avLst/>
          </a:prstGeom>
        </p:spPr>
        <p:txBody>
          <a:bodyPr/>
          <a:lstStyle>
            <a:lvl1pPr>
              <a:buNone/>
              <a:defRPr sz="1600">
                <a:solidFill>
                  <a:schemeClr val="bg1"/>
                </a:solidFill>
                <a:latin typeface="Century Gothic" pitchFamily="34" charset="0"/>
              </a:defRPr>
            </a:lvl1pPr>
          </a:lstStyle>
          <a:p>
            <a:pPr lvl="0"/>
            <a:r>
              <a:rPr lang="en-US" sz="1600" dirty="0" smtClean="0">
                <a:solidFill>
                  <a:schemeClr val="bg1"/>
                </a:solidFill>
                <a:latin typeface="Century Gothic" pitchFamily="34" charset="0"/>
              </a:rPr>
              <a:t>Click to edit Master present name</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CBFEC92A-12B2-40BB-870E-E6BA89531D7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4071524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457200" y="1219200"/>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D4E8A680-50C1-4825-8785-F4CA9E7B6C4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7345184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85875"/>
            <a:ext cx="4040188" cy="685800"/>
          </a:xfrm>
          <a:prstGeom prst="rect">
            <a:avLst/>
          </a:prstGeo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4" name="Text Placeholder 3"/>
          <p:cNvSpPr>
            <a:spLocks noGrp="1"/>
          </p:cNvSpPr>
          <p:nvPr>
            <p:ph type="body" sz="half" idx="3"/>
          </p:nvPr>
        </p:nvSpPr>
        <p:spPr>
          <a:xfrm>
            <a:off x="4648200" y="1295400"/>
            <a:ext cx="4041775" cy="685800"/>
          </a:xfrm>
          <a:prstGeom prst="rect">
            <a:avLst/>
          </a:prstGeo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648200" y="2133600"/>
            <a:ext cx="4038600" cy="4038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2"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8" name="Slide Number Placeholder 5"/>
          <p:cNvSpPr>
            <a:spLocks noGrp="1"/>
          </p:cNvSpPr>
          <p:nvPr>
            <p:ph type="sldNum" sz="quarter" idx="15"/>
          </p:nvPr>
        </p:nvSpPr>
        <p:spPr/>
        <p:txBody>
          <a:bodyPr/>
          <a:lstStyle>
            <a:lvl1pPr>
              <a:defRPr/>
            </a:lvl1pPr>
          </a:lstStyle>
          <a:p>
            <a:pPr>
              <a:defRPr/>
            </a:pPr>
            <a:fld id="{A4788B40-00D1-4B55-BC7A-E1163E52561A}"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07822126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8"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4" name="Slide Number Placeholder 5"/>
          <p:cNvSpPr>
            <a:spLocks noGrp="1"/>
          </p:cNvSpPr>
          <p:nvPr>
            <p:ph type="sldNum" sz="quarter" idx="15"/>
          </p:nvPr>
        </p:nvSpPr>
        <p:spPr/>
        <p:txBody>
          <a:bodyPr/>
          <a:lstStyle>
            <a:lvl1pPr>
              <a:defRPr/>
            </a:lvl1pPr>
          </a:lstStyle>
          <a:p>
            <a:pPr>
              <a:defRPr/>
            </a:pPr>
            <a:fld id="{5D30C6CB-589D-4F27-B149-BB39C01DBCE8}"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09014996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324600" y="1219200"/>
            <a:ext cx="2514600" cy="4843463"/>
          </a:xfrm>
          <a:prstGeom prst="rect">
            <a:avLst/>
          </a:prstGeo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1219200"/>
            <a:ext cx="5715000" cy="480060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13"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453DF601-C2FA-4D11-B18B-CFFBADC96B61}"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6207917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21492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259632" y="1556792"/>
            <a:ext cx="6192837" cy="3816350"/>
          </a:xfrm>
          <a:prstGeom prst="rect">
            <a:avLst/>
          </a:prstGeom>
        </p:spPr>
        <p:txBody>
          <a:bodyPr/>
          <a:lstStyle/>
          <a:p>
            <a:pPr lvl="0"/>
            <a:r>
              <a:rPr lang="en-US" smtClean="0"/>
              <a:t>Click to edit Master text styles</a:t>
            </a:r>
          </a:p>
        </p:txBody>
      </p:sp>
      <p:sp>
        <p:nvSpPr>
          <p:cNvPr id="3" name="Slide Number Placeholder 5"/>
          <p:cNvSpPr>
            <a:spLocks noGrp="1"/>
          </p:cNvSpPr>
          <p:nvPr>
            <p:ph type="sldNum" sz="quarter" idx="14"/>
          </p:nvPr>
        </p:nvSpPr>
        <p:spPr/>
        <p:txBody>
          <a:bodyPr/>
          <a:lstStyle>
            <a:lvl1pPr>
              <a:defRPr/>
            </a:lvl1pPr>
          </a:lstStyle>
          <a:p>
            <a:pPr>
              <a:defRPr/>
            </a:pPr>
            <a:fld id="{974D2B27-024F-4245-BBC7-9185CB73D089}"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3083054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944271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2151785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67052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65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352938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812624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C:\Users\j1012091\Desktop\2013 PPT Templates\JDA-TemplateCorporate2012_Classic_Updated.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47" name="Rectangle 3"/>
          <p:cNvSpPr>
            <a:spLocks noGrp="1" noChangeArrowheads="1"/>
          </p:cNvSpPr>
          <p:nvPr>
            <p:ph type="ctrTitle"/>
          </p:nvPr>
        </p:nvSpPr>
        <p:spPr>
          <a:xfrm>
            <a:off x="413944" y="423440"/>
            <a:ext cx="6248400" cy="1069975"/>
          </a:xfrm>
          <a:prstGeom prst="rect">
            <a:avLst/>
          </a:prstGeom>
        </p:spPr>
        <p:txBody>
          <a:bodyPr anchor="b"/>
          <a:lstStyle>
            <a:lvl1pPr algn="l">
              <a:defRPr sz="3200">
                <a:solidFill>
                  <a:schemeClr val="bg1"/>
                </a:solidFill>
              </a:defRPr>
            </a:lvl1pPr>
          </a:lstStyle>
          <a:p>
            <a:r>
              <a:rPr lang="en-US" altLang="zh-CN" smtClean="0"/>
              <a:t>Click to edit Master title style</a:t>
            </a:r>
            <a:endParaRPr lang="en-US" dirty="0"/>
          </a:p>
        </p:txBody>
      </p:sp>
      <p:sp>
        <p:nvSpPr>
          <p:cNvPr id="57348" name="Rectangle 4"/>
          <p:cNvSpPr>
            <a:spLocks noGrp="1" noChangeArrowheads="1"/>
          </p:cNvSpPr>
          <p:nvPr>
            <p:ph type="subTitle" idx="1"/>
          </p:nvPr>
        </p:nvSpPr>
        <p:spPr>
          <a:xfrm>
            <a:off x="413944" y="1569615"/>
            <a:ext cx="6248400" cy="990600"/>
          </a:xfrm>
        </p:spPr>
        <p:txBody>
          <a:bodyPr/>
          <a:lstStyle>
            <a:lvl1pPr marL="0" indent="0" algn="l">
              <a:buFontTx/>
              <a:buNone/>
              <a:defRPr sz="2400" b="1">
                <a:solidFill>
                  <a:schemeClr val="accent3"/>
                </a:solidFill>
              </a:defRPr>
            </a:lvl1pPr>
          </a:lstStyle>
          <a:p>
            <a:r>
              <a:rPr lang="en-US" altLang="zh-CN" smtClean="0"/>
              <a:t>Click to edit Master subtitle style</a:t>
            </a:r>
            <a:endParaRPr lang="en-US" dirty="0"/>
          </a:p>
        </p:txBody>
      </p:sp>
    </p:spTree>
    <p:extLst>
      <p:ext uri="{BB962C8B-B14F-4D97-AF65-F5344CB8AC3E}">
        <p14:creationId xmlns:p14="http://schemas.microsoft.com/office/powerpoint/2010/main" val="55418071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5429"/>
          <a:stretch/>
        </p:blipFill>
        <p:spPr>
          <a:xfrm>
            <a:off x="0" y="0"/>
            <a:ext cx="9144000" cy="5799909"/>
          </a:xfrm>
          <a:prstGeom prst="rect">
            <a:avLst/>
          </a:prstGeom>
        </p:spPr>
      </p:pic>
      <p:sp>
        <p:nvSpPr>
          <p:cNvPr id="2" name="Title 1"/>
          <p:cNvSpPr>
            <a:spLocks noGrp="1"/>
          </p:cNvSpPr>
          <p:nvPr>
            <p:ph type="title"/>
          </p:nvPr>
        </p:nvSpPr>
        <p:spPr bwMode="gray">
          <a:xfrm>
            <a:off x="1415773" y="4508062"/>
            <a:ext cx="4557189" cy="682626"/>
          </a:xfrm>
          <a:prstGeom prst="rect">
            <a:avLst/>
          </a:prstGeom>
        </p:spPr>
        <p:txBody>
          <a:bodyPr anchor="b" anchorCtr="0">
            <a:normAutofit/>
          </a:bodyPr>
          <a:lstStyle>
            <a:lvl1pPr algn="l">
              <a:defRPr sz="3200" b="0" cap="none">
                <a:solidFill>
                  <a:schemeClr val="accent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bwMode="gray">
          <a:xfrm>
            <a:off x="1415774" y="5150840"/>
            <a:ext cx="4557188" cy="908109"/>
          </a:xfrm>
        </p:spPr>
        <p:txBody>
          <a:bodyPr anchor="t" anchorCtr="0"/>
          <a:lstStyle>
            <a:lvl1pPr marL="0" indent="0" algn="l">
              <a:buNone/>
              <a:defRPr lang="en-US" sz="2800" b="0" dirty="0" smtClean="0">
                <a:solidFill>
                  <a:schemeClr val="accent3"/>
                </a:solidFill>
                <a:latin typeface="+mn-lt"/>
                <a:ea typeface="ＭＳ Ｐゴシック" pitchFamily="-105" charset="-128"/>
                <a:cs typeface="ＭＳ Ｐゴシック" pitchFamily="-105"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extLst>
      <p:ext uri="{BB962C8B-B14F-4D97-AF65-F5344CB8AC3E}">
        <p14:creationId xmlns:p14="http://schemas.microsoft.com/office/powerpoint/2010/main" val="1891680527"/>
      </p:ext>
    </p:extLst>
  </p:cSld>
  <p:clrMapOvr>
    <a:masterClrMapping/>
  </p:clrMapOvr>
  <p:transition>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grpSp>
        <p:nvGrpSpPr>
          <p:cNvPr id="10" name="Group 9"/>
          <p:cNvGrpSpPr/>
          <p:nvPr userDrawn="1"/>
        </p:nvGrpSpPr>
        <p:grpSpPr>
          <a:xfrm>
            <a:off x="-152397" y="1779320"/>
            <a:ext cx="3468450" cy="4304196"/>
            <a:chOff x="6096003" y="2057400"/>
            <a:chExt cx="3468450" cy="4304196"/>
          </a:xfrm>
        </p:grpSpPr>
        <p:pic>
          <p:nvPicPr>
            <p:cNvPr id="11" name="Picture 10" descr="shutterstock_24045112[1].jpg"/>
            <p:cNvPicPr>
              <a:picLocks noChangeAspect="1"/>
            </p:cNvPicPr>
            <p:nvPr/>
          </p:nvPicPr>
          <p:blipFill>
            <a:blip r:embed="rId2" cstate="print"/>
            <a:srcRect r="34972"/>
            <a:stretch>
              <a:fillRect/>
            </a:stretch>
          </p:blipFill>
          <p:spPr>
            <a:xfrm>
              <a:off x="6096003" y="2057400"/>
              <a:ext cx="3429000" cy="4304196"/>
            </a:xfrm>
            <a:prstGeom prst="roundRect">
              <a:avLst>
                <a:gd name="adj" fmla="val 4562"/>
              </a:avLst>
            </a:prstGeom>
            <a:solidFill>
              <a:srgbClr val="FFFFFF">
                <a:shade val="85000"/>
              </a:srgbClr>
            </a:solidFill>
            <a:ln w="38100">
              <a:solidFill>
                <a:schemeClr val="bg1"/>
              </a:solidFill>
            </a:ln>
            <a:effectLst>
              <a:innerShdw blurRad="304800" dist="50800">
                <a:prstClr val="black">
                  <a:alpha val="97000"/>
                </a:prstClr>
              </a:innerShdw>
            </a:effectLst>
          </p:spPr>
        </p:pic>
        <p:sp>
          <p:nvSpPr>
            <p:cNvPr id="12" name="Isosceles Triangle 11"/>
            <p:cNvSpPr/>
            <p:nvPr/>
          </p:nvSpPr>
          <p:spPr bwMode="auto">
            <a:xfrm rot="16200000" flipH="1">
              <a:off x="9152970" y="2560320"/>
              <a:ext cx="518163" cy="304802"/>
            </a:xfrm>
            <a:prstGeom prst="triangle">
              <a:avLst/>
            </a:prstGeom>
            <a:solidFill>
              <a:schemeClr val="bg1"/>
            </a:solidFill>
            <a:ln w="12700" cap="sq" algn="ctr">
              <a:noFill/>
              <a:miter lim="800000"/>
              <a:headEnd/>
              <a:tailEnd/>
            </a:ln>
            <a:effectLst>
              <a:outerShdw blurRad="50800" dist="38100" dir="10800000" algn="r" rotWithShape="0">
                <a:prstClr val="black">
                  <a:alpha val="40000"/>
                </a:prstClr>
              </a:outerShdw>
            </a:effectLst>
          </p:spPr>
          <p:txBody>
            <a:bodyPr wrap="none" rtlCol="0" anchor="ctr"/>
            <a:lstStyle/>
            <a:p>
              <a:pPr algn="ctr"/>
              <a:endParaRPr lang="en-US" b="1" dirty="0">
                <a:solidFill>
                  <a:srgbClr val="FFFFFF"/>
                </a:solidFill>
                <a:latin typeface="Arial"/>
                <a:ea typeface="ＭＳ Ｐゴシック" pitchFamily="-105" charset="-128"/>
                <a:cs typeface="+mn-cs"/>
              </a:endParaRPr>
            </a:p>
          </p:txBody>
        </p:sp>
      </p:grpSp>
    </p:spTree>
    <p:extLst>
      <p:ext uri="{BB962C8B-B14F-4D97-AF65-F5344CB8AC3E}">
        <p14:creationId xmlns:p14="http://schemas.microsoft.com/office/powerpoint/2010/main" val="58964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genda-Custom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9631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spcBef>
                <a:spcPts val="600"/>
              </a:spcBef>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874263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11"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8621425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Fea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
        <p:nvSpPr>
          <p:cNvPr id="4" name="Text Placeholder 8"/>
          <p:cNvSpPr>
            <a:spLocks noGrp="1"/>
          </p:cNvSpPr>
          <p:nvPr>
            <p:ph type="body" sz="quarter" idx="11"/>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6" name="Content Placeholder 2"/>
          <p:cNvSpPr>
            <a:spLocks noGrp="1"/>
          </p:cNvSpPr>
          <p:nvPr>
            <p:ph idx="1"/>
          </p:nvPr>
        </p:nvSpPr>
        <p:spPr>
          <a:xfrm>
            <a:off x="457200" y="2362200"/>
            <a:ext cx="8229600" cy="3763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Text Placeholder 3"/>
          <p:cNvSpPr>
            <a:spLocks noGrp="1"/>
          </p:cNvSpPr>
          <p:nvPr>
            <p:ph type="body" sz="quarter" idx="12"/>
          </p:nvPr>
        </p:nvSpPr>
        <p:spPr>
          <a:xfrm>
            <a:off x="457200" y="1524000"/>
            <a:ext cx="8516405" cy="608013"/>
          </a:xfrm>
        </p:spPr>
        <p:txBody>
          <a:bodyPr anchor="ctr" anchorCtr="0"/>
          <a:lstStyle>
            <a:lvl1pPr marL="0" indent="0" algn="l">
              <a:buNone/>
              <a:defRPr lang="en-US" sz="2800" kern="1200" dirty="0" smtClean="0">
                <a:solidFill>
                  <a:schemeClr val="accent2"/>
                </a:solidFill>
                <a:latin typeface="Arial" pitchFamily="-105" charset="0"/>
                <a:ea typeface="ＭＳ Ｐゴシック" pitchFamily="-105" charset="-128"/>
                <a:cs typeface="ＭＳ Ｐゴシック" pitchFamily="-105" charset="-128"/>
              </a:defRPr>
            </a:lvl1pPr>
          </a:lstStyle>
          <a:p>
            <a:pPr lvl="0"/>
            <a:r>
              <a:rPr lang="en-US" altLang="zh-CN" smtClean="0"/>
              <a:t>Click to edit Master text styles</a:t>
            </a:r>
          </a:p>
        </p:txBody>
      </p:sp>
    </p:spTree>
    <p:extLst>
      <p:ext uri="{BB962C8B-B14F-4D97-AF65-F5344CB8AC3E}">
        <p14:creationId xmlns:p14="http://schemas.microsoft.com/office/powerpoint/2010/main" val="32777131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8"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96721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53023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55648"/>
            <a:ext cx="4040188"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65589" y="239298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45025" y="1755648"/>
            <a:ext cx="4041775"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53414" y="239298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10" name="Slide Number Placeholder 10"/>
          <p:cNvSpPr>
            <a:spLocks noGrp="1" noChangeArrowheads="1"/>
          </p:cNvSpPr>
          <p:nvPr>
            <p:ph type="sldNum" sz="quarter" idx="10"/>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1247263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58000" cy="1143000"/>
          </a:xfrm>
          <a:prstGeom prst="rect">
            <a:avLst/>
          </a:prstGeom>
        </p:spPr>
        <p:txBody>
          <a:bodyPr/>
          <a:lstStyle/>
          <a:p>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5162731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Slide Number Placeholder 10"/>
          <p:cNvSpPr txBox="1">
            <a:spLocks noChangeArrowheads="1"/>
          </p:cNvSpPr>
          <p:nvPr userDrawn="1"/>
        </p:nvSpPr>
        <p:spPr>
          <a:xfrm>
            <a:off x="7815943" y="6629400"/>
            <a:ext cx="567813" cy="228600"/>
          </a:xfrm>
          <a:prstGeom prst="rect">
            <a:avLst/>
          </a:prstGeom>
        </p:spPr>
        <p:txBody>
          <a:bodyPr/>
          <a:lstStyle>
            <a:defPPr>
              <a:defRPr lang="en-US"/>
            </a:defPPr>
            <a:lvl1pPr algn="r" rtl="0" fontAlgn="base">
              <a:spcBef>
                <a:spcPct val="0"/>
              </a:spcBef>
              <a:spcAft>
                <a:spcPct val="0"/>
              </a:spcAft>
              <a:defRPr sz="1000" kern="1200">
                <a:solidFill>
                  <a:schemeClr val="tx1"/>
                </a:solidFill>
                <a:latin typeface="Arial" pitchFamily="-105" charset="0"/>
                <a:ea typeface="ＭＳ Ｐゴシック" pitchFamily="-105" charset="-128"/>
                <a:cs typeface="ＭＳ Ｐゴシック" pitchFamily="-105" charset="-128"/>
              </a:defRPr>
            </a:lvl1pPr>
            <a:lvl2pPr marL="4572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2pPr>
            <a:lvl3pPr marL="9144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3pPr>
            <a:lvl4pPr marL="13716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4pPr>
            <a:lvl5pPr marL="18288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9pPr>
          </a:lstStyle>
          <a:p>
            <a:pPr>
              <a:defRPr/>
            </a:pPr>
            <a:fld id="{A86557AE-D911-0F4C-AC53-EAE0FE81A38E}" type="slidenum">
              <a:rPr lang="en-US" smtClean="0">
                <a:solidFill>
                  <a:srgbClr val="FFFFFF"/>
                </a:solidFill>
              </a:rPr>
              <a:pPr>
                <a:defRPr/>
              </a:pPr>
              <a:t>‹#›</a:t>
            </a:fld>
            <a:endParaRPr lang="en-US" dirty="0">
              <a:solidFill>
                <a:srgbClr val="FFFFFF"/>
              </a:solidFill>
            </a:endParaRPr>
          </a:p>
        </p:txBody>
      </p:sp>
      <p:sp>
        <p:nvSpPr>
          <p:cNvPr id="6" name="TextBox 5"/>
          <p:cNvSpPr txBox="1"/>
          <p:nvPr userDrawn="1"/>
        </p:nvSpPr>
        <p:spPr>
          <a:xfrm>
            <a:off x="457200" y="6660775"/>
            <a:ext cx="4648200" cy="215444"/>
          </a:xfrm>
          <a:prstGeom prst="rect">
            <a:avLst/>
          </a:prstGeom>
          <a:noFill/>
        </p:spPr>
        <p:txBody>
          <a:bodyPr>
            <a:prstTxWarp prst="textNoShape">
              <a:avLst/>
            </a:prstTxWarp>
            <a:spAutoFit/>
          </a:bodyPr>
          <a:lstStyle/>
          <a:p>
            <a:pPr>
              <a:defRPr/>
            </a:pPr>
            <a:r>
              <a:rPr lang="en-US" sz="800" dirty="0">
                <a:solidFill>
                  <a:srgbClr val="FFFFFF"/>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8134314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9881033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Warehouse Managment - Detail">
    <p:spTree>
      <p:nvGrpSpPr>
        <p:cNvPr id="1" name=""/>
        <p:cNvGrpSpPr/>
        <p:nvPr/>
      </p:nvGrpSpPr>
      <p:grpSpPr>
        <a:xfrm>
          <a:off x="0" y="0"/>
          <a:ext cx="0" cy="0"/>
          <a:chOff x="0" y="0"/>
          <a:chExt cx="0" cy="0"/>
        </a:xfrm>
      </p:grpSpPr>
      <p:pic>
        <p:nvPicPr>
          <p:cNvPr id="3" name="Picture 2" descr="C:\Users\mcampbell\AppData\Local\Microsoft\Windows\Temporary Internet Files\Content.Outlook\NBMD0P3X\warehouse_birds_eye_view_2.png"/>
          <p:cNvPicPr>
            <a:picLocks noChangeAspect="1" noChangeArrowheads="1"/>
          </p:cNvPicPr>
          <p:nvPr userDrawn="1"/>
        </p:nvPicPr>
        <p:blipFill>
          <a:blip r:embed="rId2" cstate="print"/>
          <a:srcRect/>
          <a:stretch>
            <a:fillRect/>
          </a:stretch>
        </p:blipFill>
        <p:spPr bwMode="auto">
          <a:xfrm>
            <a:off x="-76200" y="1343660"/>
            <a:ext cx="9234577" cy="5438140"/>
          </a:xfrm>
          <a:prstGeom prst="rect">
            <a:avLst/>
          </a:prstGeom>
          <a:noFill/>
        </p:spPr>
      </p:pic>
      <p:sp>
        <p:nvSpPr>
          <p:cNvPr id="4" name="Right Arrow 3"/>
          <p:cNvSpPr/>
          <p:nvPr userDrawn="1"/>
        </p:nvSpPr>
        <p:spPr>
          <a:xfrm>
            <a:off x="498848" y="833344"/>
            <a:ext cx="8568952" cy="50405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6" descr="C:\Users\mcampbell\Documents\Sales\Useful Stuff\Icon Library\Icon Library\Warehouse Scenes\pallet_QA.gif">
            <a:hlinkClick r:id="" action="ppaction://noaction"/>
          </p:cNvPr>
          <p:cNvPicPr>
            <a:picLocks noChangeAspect="1" noChangeArrowheads="1"/>
          </p:cNvPicPr>
          <p:nvPr userDrawn="1"/>
        </p:nvPicPr>
        <p:blipFill>
          <a:blip r:embed="rId3" cstate="print">
            <a:lum bright="20000" contrast="-50000"/>
          </a:blip>
          <a:srcRect/>
          <a:stretch>
            <a:fillRect/>
          </a:stretch>
        </p:blipFill>
        <p:spPr bwMode="auto">
          <a:xfrm>
            <a:off x="2443064" y="727800"/>
            <a:ext cx="720000" cy="720000"/>
          </a:xfrm>
          <a:prstGeom prst="rect">
            <a:avLst/>
          </a:prstGeom>
          <a:noFill/>
        </p:spPr>
      </p:pic>
      <p:pic>
        <p:nvPicPr>
          <p:cNvPr id="7" name="Picture 5" descr="C:\Users\mcampbell\Documents\Sales\Useful Stuff\Icon Library\Icon Library\Warehouse Scenes\forktruck_at_palletrack_01.gif">
            <a:hlinkClick r:id="" action="ppaction://noaction"/>
          </p:cNvPr>
          <p:cNvPicPr>
            <a:picLocks noChangeAspect="1" noChangeArrowheads="1"/>
          </p:cNvPicPr>
          <p:nvPr userDrawn="1"/>
        </p:nvPicPr>
        <p:blipFill>
          <a:blip r:embed="rId4" cstate="print">
            <a:lum bright="20000" contrast="-50000"/>
          </a:blip>
          <a:srcRect/>
          <a:stretch>
            <a:fillRect/>
          </a:stretch>
        </p:blipFill>
        <p:spPr bwMode="auto">
          <a:xfrm>
            <a:off x="3379168" y="727800"/>
            <a:ext cx="720000" cy="720000"/>
          </a:xfrm>
          <a:prstGeom prst="rect">
            <a:avLst/>
          </a:prstGeom>
          <a:noFill/>
          <a:ln w="9525">
            <a:noFill/>
            <a:miter lim="800000"/>
            <a:headEnd/>
            <a:tailEnd/>
          </a:ln>
        </p:spPr>
      </p:pic>
      <p:pic>
        <p:nvPicPr>
          <p:cNvPr id="8" name="Picture 2" descr="C:\Users\mcampbell\Documents\Sales\Useful Stuff\Icon Library\Icon Library\Warehouse Scenes\guard_shack.gif">
            <a:hlinkClick r:id="" action="ppaction://noaction"/>
          </p:cNvPr>
          <p:cNvPicPr>
            <a:picLocks noChangeAspect="1" noChangeArrowheads="1"/>
          </p:cNvPicPr>
          <p:nvPr userDrawn="1"/>
        </p:nvPicPr>
        <p:blipFill>
          <a:blip r:embed="rId5" cstate="print">
            <a:lum bright="20000" contrast="-50000"/>
          </a:blip>
          <a:srcRect/>
          <a:stretch>
            <a:fillRect/>
          </a:stretch>
        </p:blipFill>
        <p:spPr bwMode="auto">
          <a:xfrm>
            <a:off x="642864" y="727800"/>
            <a:ext cx="723013" cy="720000"/>
          </a:xfrm>
          <a:prstGeom prst="rect">
            <a:avLst/>
          </a:prstGeom>
          <a:noFill/>
        </p:spPr>
      </p:pic>
      <p:pic>
        <p:nvPicPr>
          <p:cNvPr id="9" name="Picture 7" descr="C:\Users\mcampbell\Documents\Sales\Useful Stuff\Icon Library\Icon Library\Warehouse Scenes\associate_with_palletjack_02.gif">
            <a:hlinkClick r:id="" action="ppaction://noaction"/>
          </p:cNvPr>
          <p:cNvPicPr>
            <a:picLocks noChangeAspect="1" noChangeArrowheads="1"/>
          </p:cNvPicPr>
          <p:nvPr userDrawn="1"/>
        </p:nvPicPr>
        <p:blipFill>
          <a:blip r:embed="rId6" cstate="print">
            <a:lum bright="20000" contrast="-50000"/>
          </a:blip>
          <a:srcRect/>
          <a:stretch>
            <a:fillRect/>
          </a:stretch>
        </p:blipFill>
        <p:spPr bwMode="auto">
          <a:xfrm>
            <a:off x="6187480" y="727800"/>
            <a:ext cx="720000" cy="720000"/>
          </a:xfrm>
          <a:prstGeom prst="rect">
            <a:avLst/>
          </a:prstGeom>
          <a:noFill/>
        </p:spPr>
      </p:pic>
      <p:pic>
        <p:nvPicPr>
          <p:cNvPr id="10" name="Picture 17" descr="C:\Users\mcampbell\Documents\Sales\Useful Stuff\Icon Library\Icon Library\RP Art\pallets.gif">
            <a:hlinkClick r:id="" action="ppaction://noaction"/>
          </p:cNvPr>
          <p:cNvPicPr>
            <a:picLocks noChangeAspect="1" noChangeArrowheads="1"/>
          </p:cNvPicPr>
          <p:nvPr userDrawn="1"/>
        </p:nvPicPr>
        <p:blipFill>
          <a:blip r:embed="rId7" cstate="print">
            <a:lum bright="20000" contrast="-50000"/>
          </a:blip>
          <a:srcRect/>
          <a:stretch>
            <a:fillRect/>
          </a:stretch>
        </p:blipFill>
        <p:spPr bwMode="auto">
          <a:xfrm>
            <a:off x="7051576" y="727800"/>
            <a:ext cx="726957" cy="720000"/>
          </a:xfrm>
          <a:prstGeom prst="rect">
            <a:avLst/>
          </a:prstGeom>
          <a:noFill/>
        </p:spPr>
      </p:pic>
      <p:pic>
        <p:nvPicPr>
          <p:cNvPr id="12" name="Picture 16" descr="C:\Users\mcampbell\Documents\Sales\Useful Stuff\Icon Library\Icon Library\RP Art\man_at_computer_02.gif">
            <a:hlinkClick r:id="rId8" action="ppaction://hlinksldjump"/>
          </p:cNvPr>
          <p:cNvPicPr>
            <a:picLocks noChangeAspect="1" noChangeArrowheads="1"/>
          </p:cNvPicPr>
          <p:nvPr userDrawn="1"/>
        </p:nvPicPr>
        <p:blipFill>
          <a:blip r:embed="rId9" cstate="print">
            <a:lum bright="20000" contrast="-50000"/>
          </a:blip>
          <a:srcRect/>
          <a:stretch>
            <a:fillRect/>
          </a:stretch>
        </p:blipFill>
        <p:spPr bwMode="auto">
          <a:xfrm>
            <a:off x="4315272" y="727800"/>
            <a:ext cx="716538" cy="720000"/>
          </a:xfrm>
          <a:prstGeom prst="rect">
            <a:avLst/>
          </a:prstGeom>
          <a:noFill/>
        </p:spPr>
      </p:pic>
      <p:pic>
        <p:nvPicPr>
          <p:cNvPr id="13" name="Picture 22" descr="C:\Users\mcampbell\Documents\Sales\Useful Stuff\Icon Library\Icon Library\RP Art\WorkforceMGMT.gif">
            <a:hlinkClick r:id="" action="ppaction://noaction"/>
          </p:cNvPr>
          <p:cNvPicPr>
            <a:picLocks noChangeAspect="1" noChangeArrowheads="1"/>
          </p:cNvPicPr>
          <p:nvPr userDrawn="1"/>
        </p:nvPicPr>
        <p:blipFill>
          <a:blip r:embed="rId10" cstate="print">
            <a:lum bright="20000" contrast="-50000"/>
          </a:blip>
          <a:srcRect/>
          <a:stretch>
            <a:fillRect/>
          </a:stretch>
        </p:blipFill>
        <p:spPr bwMode="auto">
          <a:xfrm>
            <a:off x="5179368" y="761336"/>
            <a:ext cx="834054" cy="575984"/>
          </a:xfrm>
          <a:prstGeom prst="rect">
            <a:avLst/>
          </a:prstGeom>
          <a:noFill/>
        </p:spPr>
      </p:pic>
      <p:sp>
        <p:nvSpPr>
          <p:cNvPr id="14" name="Title 1"/>
          <p:cNvSpPr>
            <a:spLocks noGrp="1"/>
          </p:cNvSpPr>
          <p:nvPr>
            <p:ph type="title" hasCustomPrompt="1"/>
          </p:nvPr>
        </p:nvSpPr>
        <p:spPr>
          <a:xfrm>
            <a:off x="609600" y="244475"/>
            <a:ext cx="7391400" cy="427038"/>
          </a:xfrm>
        </p:spPr>
        <p:txBody>
          <a:bodyPr/>
          <a:lstStyle>
            <a:lvl1pPr>
              <a:defRPr/>
            </a:lvl1pPr>
          </a:lstStyle>
          <a:p>
            <a:r>
              <a:rPr lang="en-US" dirty="0" smtClean="0"/>
              <a:t>Warehouse Management</a:t>
            </a:r>
            <a:endParaRPr lang="en-GB" dirty="0"/>
          </a:p>
        </p:txBody>
      </p:sp>
      <p:pic>
        <p:nvPicPr>
          <p:cNvPr id="19"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886200" y="5662550"/>
            <a:ext cx="762000" cy="745554"/>
          </a:xfrm>
          <a:prstGeom prst="rect">
            <a:avLst/>
          </a:prstGeom>
          <a:noFill/>
        </p:spPr>
      </p:pic>
      <p:pic>
        <p:nvPicPr>
          <p:cNvPr id="20"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1014350" y="4002975"/>
            <a:ext cx="762000" cy="745554"/>
          </a:xfrm>
          <a:prstGeom prst="rect">
            <a:avLst/>
          </a:prstGeom>
          <a:noFill/>
        </p:spPr>
      </p:pic>
      <p:pic>
        <p:nvPicPr>
          <p:cNvPr id="21"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505200" y="5426646"/>
            <a:ext cx="762000" cy="745554"/>
          </a:xfrm>
          <a:prstGeom prst="rect">
            <a:avLst/>
          </a:prstGeom>
          <a:noFill/>
        </p:spPr>
      </p:pic>
      <p:pic>
        <p:nvPicPr>
          <p:cNvPr id="22" name="Picture 2" descr="C:\Users\mcampbell\AppData\Local\Microsoft\Windows\Temporary Internet Files\Content.Outlook\NBMD0P3X\office.png"/>
          <p:cNvPicPr>
            <a:picLocks noChangeArrowheads="1"/>
          </p:cNvPicPr>
          <p:nvPr userDrawn="1"/>
        </p:nvPicPr>
        <p:blipFill>
          <a:blip r:embed="rId12" cstate="print"/>
          <a:srcRect/>
          <a:stretch>
            <a:fillRect/>
          </a:stretch>
        </p:blipFill>
        <p:spPr bwMode="auto">
          <a:xfrm rot="10800000" flipV="1">
            <a:off x="4876800" y="1828800"/>
            <a:ext cx="745200" cy="763200"/>
          </a:xfrm>
          <a:prstGeom prst="rect">
            <a:avLst/>
          </a:prstGeom>
          <a:noFill/>
        </p:spPr>
      </p:pic>
      <p:pic>
        <p:nvPicPr>
          <p:cNvPr id="23" name="Picture 22" descr="man_at_computer_01.gif">
            <a:hlinkClick r:id="" action="ppaction://noaction"/>
          </p:cNvPr>
          <p:cNvPicPr>
            <a:picLocks noChangeAspect="1"/>
          </p:cNvPicPr>
          <p:nvPr userDrawn="1"/>
        </p:nvPicPr>
        <p:blipFill>
          <a:blip r:embed="rId13" cstate="print">
            <a:lum bright="20000" contrast="-50000"/>
          </a:blip>
          <a:srcRect/>
          <a:stretch>
            <a:fillRect/>
          </a:stretch>
        </p:blipFill>
        <p:spPr bwMode="auto">
          <a:xfrm>
            <a:off x="7966075" y="727075"/>
            <a:ext cx="720725" cy="719138"/>
          </a:xfrm>
          <a:prstGeom prst="rect">
            <a:avLst/>
          </a:prstGeom>
          <a:noFill/>
          <a:ln w="9525">
            <a:noFill/>
            <a:miter lim="800000"/>
            <a:headEnd/>
            <a:tailEnd/>
          </a:ln>
        </p:spPr>
      </p:pic>
      <p:pic>
        <p:nvPicPr>
          <p:cNvPr id="24" name="Picture 38" descr="man_at_computer_01.gif">
            <a:hlinkClick r:id="" action="ppaction://noaction"/>
          </p:cNvPr>
          <p:cNvPicPr>
            <a:picLocks noChangeAspect="1"/>
          </p:cNvPicPr>
          <p:nvPr userDrawn="1"/>
        </p:nvPicPr>
        <p:blipFill>
          <a:blip r:embed="rId14" cstate="print">
            <a:lum bright="20000" contrast="-50000"/>
          </a:blip>
          <a:srcRect/>
          <a:stretch>
            <a:fillRect/>
          </a:stretch>
        </p:blipFill>
        <p:spPr bwMode="auto">
          <a:xfrm>
            <a:off x="1547813" y="738188"/>
            <a:ext cx="720725" cy="720725"/>
          </a:xfrm>
          <a:prstGeom prst="rect">
            <a:avLst/>
          </a:prstGeom>
          <a:noFill/>
          <a:ln w="9525">
            <a:noFill/>
            <a:miter lim="800000"/>
            <a:headEnd/>
            <a:tailEnd/>
          </a:ln>
        </p:spPr>
      </p:pic>
    </p:spTree>
    <p:extLst>
      <p:ext uri="{BB962C8B-B14F-4D97-AF65-F5344CB8AC3E}">
        <p14:creationId xmlns:p14="http://schemas.microsoft.com/office/powerpoint/2010/main" val="530264587"/>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ontent Slide - Blank">
    <p:bg>
      <p:bgPr>
        <a:solidFill>
          <a:schemeClr val="bg1"/>
        </a:solidFill>
        <a:effectLst/>
      </p:bgPr>
    </p:bg>
    <p:spTree>
      <p:nvGrpSpPr>
        <p:cNvPr id="1" name=""/>
        <p:cNvGrpSpPr/>
        <p:nvPr/>
      </p:nvGrpSpPr>
      <p:grpSpPr>
        <a:xfrm>
          <a:off x="0" y="0"/>
          <a:ext cx="0" cy="0"/>
          <a:chOff x="0" y="0"/>
          <a:chExt cx="0" cy="0"/>
        </a:xfrm>
      </p:grpSpPr>
      <p:pic>
        <p:nvPicPr>
          <p:cNvPr id="2" name="Picture 1" descr="RedPrairie_partWave_Graphic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73763"/>
            <a:ext cx="914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Prairie_CIM_PPT_log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05638" y="5949950"/>
            <a:ext cx="1714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5561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Content Slide - Bullets">
    <p:bg>
      <p:bgPr>
        <a:solidFill>
          <a:schemeClr val="bg1"/>
        </a:solidFill>
        <a:effectLst/>
      </p:bgPr>
    </p:bg>
    <p:spTree>
      <p:nvGrpSpPr>
        <p:cNvPr id="1" name=""/>
        <p:cNvGrpSpPr/>
        <p:nvPr/>
      </p:nvGrpSpPr>
      <p:grpSpPr>
        <a:xfrm>
          <a:off x="0" y="0"/>
          <a:ext cx="0" cy="0"/>
          <a:chOff x="0" y="0"/>
          <a:chExt cx="0" cy="0"/>
        </a:xfrm>
      </p:grpSpPr>
      <p:pic>
        <p:nvPicPr>
          <p:cNvPr id="7" name="Picture 6" descr="RedPrairie_partWave_Graphic RGB.png"/>
          <p:cNvPicPr>
            <a:picLocks noChangeAspect="1"/>
          </p:cNvPicPr>
          <p:nvPr userDrawn="1"/>
        </p:nvPicPr>
        <p:blipFill>
          <a:blip r:embed="rId2"/>
          <a:stretch>
            <a:fillRect/>
          </a:stretch>
        </p:blipFill>
        <p:spPr>
          <a:xfrm>
            <a:off x="303" y="5974080"/>
            <a:ext cx="9144000" cy="883920"/>
          </a:xfrm>
          <a:prstGeom prst="rect">
            <a:avLst/>
          </a:prstGeom>
        </p:spPr>
      </p:pic>
      <p:sp>
        <p:nvSpPr>
          <p:cNvPr id="2" name="Title 1"/>
          <p:cNvSpPr>
            <a:spLocks noGrp="1"/>
          </p:cNvSpPr>
          <p:nvPr>
            <p:ph type="title"/>
          </p:nvPr>
        </p:nvSpPr>
        <p:spPr>
          <a:xfrm>
            <a:off x="457200" y="317500"/>
            <a:ext cx="8229600" cy="580451"/>
          </a:xfrm>
          <a:prstGeom prst="rect">
            <a:avLst/>
          </a:prstGeom>
        </p:spPr>
        <p:txBody>
          <a:bodyPr/>
          <a:lstStyle>
            <a:lvl1pPr algn="l">
              <a:defRPr b="0">
                <a:solidFill>
                  <a:srgbClr val="CC0000"/>
                </a:solidFill>
              </a:defRPr>
            </a:lvl1pPr>
          </a:lstStyle>
          <a:p>
            <a:r>
              <a:rPr lang="en-US" dirty="0" smtClean="0"/>
              <a:t>Click to edit Master title style</a:t>
            </a:r>
            <a:endParaRPr lang="en-US" dirty="0"/>
          </a:p>
        </p:txBody>
      </p:sp>
      <p:sp>
        <p:nvSpPr>
          <p:cNvPr id="11" name="Content Placeholder 2"/>
          <p:cNvSpPr>
            <a:spLocks noGrp="1"/>
          </p:cNvSpPr>
          <p:nvPr>
            <p:ph idx="1"/>
          </p:nvPr>
        </p:nvSpPr>
        <p:spPr>
          <a:xfrm>
            <a:off x="457200" y="1079500"/>
            <a:ext cx="8229600" cy="4436532"/>
          </a:xfrm>
          <a:prstGeom prst="rect">
            <a:avLst/>
          </a:prstGeom>
        </p:spPr>
        <p:txBody>
          <a:bodyPr lIns="0" tIns="0" rIns="0" bIns="0"/>
          <a:lstStyle>
            <a:lvl1pPr marL="317500" indent="-317500">
              <a:spcBef>
                <a:spcPts val="600"/>
              </a:spcBef>
              <a:buClr>
                <a:srgbClr val="CC0000"/>
              </a:buClr>
              <a:buFont typeface="Arial"/>
              <a:buChar char="•"/>
              <a:defRPr sz="2600" b="0" i="0">
                <a:solidFill>
                  <a:srgbClr val="6E6E6E"/>
                </a:solidFill>
                <a:latin typeface="Arial"/>
                <a:cs typeface="Arial"/>
              </a:defRPr>
            </a:lvl1pPr>
            <a:lvl2pPr marL="609600" indent="-279400">
              <a:spcBef>
                <a:spcPts val="600"/>
              </a:spcBef>
              <a:buClr>
                <a:srgbClr val="CC0000"/>
              </a:buClr>
              <a:buFont typeface="Arial"/>
              <a:buChar char="•"/>
              <a:defRPr sz="2200" b="0" i="0">
                <a:solidFill>
                  <a:srgbClr val="6E6E6E"/>
                </a:solidFill>
                <a:latin typeface="Arial"/>
                <a:cs typeface="Arial"/>
              </a:defRPr>
            </a:lvl2pPr>
            <a:lvl3pPr marL="838200" indent="-228600">
              <a:spcBef>
                <a:spcPts val="500"/>
              </a:spcBef>
              <a:buClr>
                <a:srgbClr val="CC0000"/>
              </a:buClr>
              <a:buFont typeface="Arial"/>
              <a:buChar char="•"/>
              <a:defRPr sz="1800" b="0" i="0">
                <a:solidFill>
                  <a:srgbClr val="6E6E6E"/>
                </a:solidFill>
                <a:latin typeface="Arial"/>
                <a:cs typeface="Arial"/>
              </a:defRPr>
            </a:lvl3pPr>
            <a:lvl4pPr marL="1066800" indent="-228600">
              <a:spcBef>
                <a:spcPts val="500"/>
              </a:spcBef>
              <a:buClr>
                <a:srgbClr val="CC0000"/>
              </a:buClr>
              <a:buFont typeface="Arial"/>
              <a:buChar char="•"/>
              <a:defRPr sz="1800" b="0" i="0">
                <a:solidFill>
                  <a:srgbClr val="6E6E6E"/>
                </a:solidFill>
                <a:latin typeface="Arial"/>
                <a:cs typeface="Arial"/>
              </a:defRPr>
            </a:lvl4pPr>
            <a:lvl5pPr marL="1295400" indent="-228600">
              <a:spcBef>
                <a:spcPts val="500"/>
              </a:spcBef>
              <a:buClr>
                <a:srgbClr val="CC0000"/>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RedPrairie_CIM_PPT_logo.jpg"/>
          <p:cNvPicPr>
            <a:picLocks noChangeAspect="1"/>
          </p:cNvPicPr>
          <p:nvPr userDrawn="1"/>
        </p:nvPicPr>
        <p:blipFill>
          <a:blip r:embed="rId3"/>
          <a:stretch>
            <a:fillRect/>
          </a:stretch>
        </p:blipFill>
        <p:spPr>
          <a:xfrm>
            <a:off x="7005378" y="5949407"/>
            <a:ext cx="1714500" cy="426594"/>
          </a:xfrm>
          <a:prstGeom prst="rect">
            <a:avLst/>
          </a:prstGeom>
        </p:spPr>
      </p:pic>
      <p:pic>
        <p:nvPicPr>
          <p:cNvPr id="23654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53965" y="122237"/>
            <a:ext cx="1323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92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C:\Users\j1012091\Desktop\2013 PPT Templates\JDA-TemplateCorporate2012_Classic_Updated.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47" name="Rectangle 3"/>
          <p:cNvSpPr>
            <a:spLocks noGrp="1" noChangeArrowheads="1"/>
          </p:cNvSpPr>
          <p:nvPr>
            <p:ph type="ctrTitle"/>
          </p:nvPr>
        </p:nvSpPr>
        <p:spPr>
          <a:xfrm>
            <a:off x="413944" y="423440"/>
            <a:ext cx="6248400" cy="1069975"/>
          </a:xfrm>
          <a:prstGeom prst="rect">
            <a:avLst/>
          </a:prstGeom>
        </p:spPr>
        <p:txBody>
          <a:bodyPr anchor="b"/>
          <a:lstStyle>
            <a:lvl1pPr algn="l">
              <a:defRPr sz="3200">
                <a:solidFill>
                  <a:schemeClr val="bg1"/>
                </a:solidFill>
              </a:defRPr>
            </a:lvl1pPr>
          </a:lstStyle>
          <a:p>
            <a:r>
              <a:rPr lang="en-US" altLang="zh-CN" smtClean="0"/>
              <a:t>Click to edit Master title style</a:t>
            </a:r>
            <a:endParaRPr lang="en-US" dirty="0"/>
          </a:p>
        </p:txBody>
      </p:sp>
      <p:sp>
        <p:nvSpPr>
          <p:cNvPr id="57348" name="Rectangle 4"/>
          <p:cNvSpPr>
            <a:spLocks noGrp="1" noChangeArrowheads="1"/>
          </p:cNvSpPr>
          <p:nvPr>
            <p:ph type="subTitle" idx="1"/>
          </p:nvPr>
        </p:nvSpPr>
        <p:spPr>
          <a:xfrm>
            <a:off x="413944" y="1569615"/>
            <a:ext cx="6248400" cy="990600"/>
          </a:xfrm>
        </p:spPr>
        <p:txBody>
          <a:bodyPr/>
          <a:lstStyle>
            <a:lvl1pPr marL="0" indent="0" algn="l">
              <a:buFontTx/>
              <a:buNone/>
              <a:defRPr sz="2400" b="1">
                <a:solidFill>
                  <a:schemeClr val="accent3"/>
                </a:solidFill>
              </a:defRPr>
            </a:lvl1pPr>
          </a:lstStyle>
          <a:p>
            <a:r>
              <a:rPr lang="en-US" altLang="zh-CN" smtClean="0"/>
              <a:t>Click to edit Master subtitle style</a:t>
            </a:r>
            <a:endParaRPr lang="en-US" dirty="0"/>
          </a:p>
        </p:txBody>
      </p:sp>
    </p:spTree>
    <p:extLst>
      <p:ext uri="{BB962C8B-B14F-4D97-AF65-F5344CB8AC3E}">
        <p14:creationId xmlns:p14="http://schemas.microsoft.com/office/powerpoint/2010/main" val="303924416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5429"/>
          <a:stretch/>
        </p:blipFill>
        <p:spPr>
          <a:xfrm>
            <a:off x="0" y="0"/>
            <a:ext cx="9144000" cy="5799909"/>
          </a:xfrm>
          <a:prstGeom prst="rect">
            <a:avLst/>
          </a:prstGeom>
        </p:spPr>
      </p:pic>
      <p:sp>
        <p:nvSpPr>
          <p:cNvPr id="2" name="Title 1"/>
          <p:cNvSpPr>
            <a:spLocks noGrp="1"/>
          </p:cNvSpPr>
          <p:nvPr>
            <p:ph type="title"/>
          </p:nvPr>
        </p:nvSpPr>
        <p:spPr bwMode="gray">
          <a:xfrm>
            <a:off x="1415773" y="4508062"/>
            <a:ext cx="4557189" cy="682626"/>
          </a:xfrm>
          <a:prstGeom prst="rect">
            <a:avLst/>
          </a:prstGeom>
        </p:spPr>
        <p:txBody>
          <a:bodyPr anchor="b" anchorCtr="0">
            <a:normAutofit/>
          </a:bodyPr>
          <a:lstStyle>
            <a:lvl1pPr algn="l">
              <a:defRPr sz="3200" b="0" cap="none">
                <a:solidFill>
                  <a:schemeClr val="accent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bwMode="gray">
          <a:xfrm>
            <a:off x="1415774" y="5150840"/>
            <a:ext cx="4557188" cy="908109"/>
          </a:xfrm>
        </p:spPr>
        <p:txBody>
          <a:bodyPr anchor="t" anchorCtr="0"/>
          <a:lstStyle>
            <a:lvl1pPr marL="0" indent="0" algn="l">
              <a:buNone/>
              <a:defRPr lang="en-US" sz="2800" b="0" dirty="0" smtClean="0">
                <a:solidFill>
                  <a:schemeClr val="accent3"/>
                </a:solidFill>
                <a:latin typeface="+mn-lt"/>
                <a:ea typeface="ＭＳ Ｐゴシック" pitchFamily="-105" charset="-128"/>
                <a:cs typeface="ＭＳ Ｐゴシック" pitchFamily="-105"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extLst>
      <p:ext uri="{BB962C8B-B14F-4D97-AF65-F5344CB8AC3E}">
        <p14:creationId xmlns:p14="http://schemas.microsoft.com/office/powerpoint/2010/main" val="2593596552"/>
      </p:ext>
    </p:extLst>
  </p:cSld>
  <p:clrMapOvr>
    <a:masterClrMapping/>
  </p:clrMapOvr>
  <p:transition>
    <p:wipe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grpSp>
        <p:nvGrpSpPr>
          <p:cNvPr id="10" name="Group 9"/>
          <p:cNvGrpSpPr/>
          <p:nvPr userDrawn="1"/>
        </p:nvGrpSpPr>
        <p:grpSpPr>
          <a:xfrm>
            <a:off x="-152397" y="1779320"/>
            <a:ext cx="3468450" cy="4304196"/>
            <a:chOff x="6096003" y="2057400"/>
            <a:chExt cx="3468450" cy="4304196"/>
          </a:xfrm>
        </p:grpSpPr>
        <p:pic>
          <p:nvPicPr>
            <p:cNvPr id="11" name="Picture 10" descr="shutterstock_24045112[1].jpg"/>
            <p:cNvPicPr>
              <a:picLocks noChangeAspect="1"/>
            </p:cNvPicPr>
            <p:nvPr/>
          </p:nvPicPr>
          <p:blipFill>
            <a:blip r:embed="rId2" cstate="print"/>
            <a:srcRect r="34972"/>
            <a:stretch>
              <a:fillRect/>
            </a:stretch>
          </p:blipFill>
          <p:spPr>
            <a:xfrm>
              <a:off x="6096003" y="2057400"/>
              <a:ext cx="3429000" cy="4304196"/>
            </a:xfrm>
            <a:prstGeom prst="roundRect">
              <a:avLst>
                <a:gd name="adj" fmla="val 4562"/>
              </a:avLst>
            </a:prstGeom>
            <a:solidFill>
              <a:srgbClr val="FFFFFF">
                <a:shade val="85000"/>
              </a:srgbClr>
            </a:solidFill>
            <a:ln w="38100">
              <a:solidFill>
                <a:schemeClr val="bg1"/>
              </a:solidFill>
            </a:ln>
            <a:effectLst>
              <a:innerShdw blurRad="304800" dist="50800">
                <a:prstClr val="black">
                  <a:alpha val="97000"/>
                </a:prstClr>
              </a:innerShdw>
            </a:effectLst>
          </p:spPr>
        </p:pic>
        <p:sp>
          <p:nvSpPr>
            <p:cNvPr id="12" name="Isosceles Triangle 11"/>
            <p:cNvSpPr/>
            <p:nvPr/>
          </p:nvSpPr>
          <p:spPr bwMode="auto">
            <a:xfrm rot="16200000" flipH="1">
              <a:off x="9152970" y="2560320"/>
              <a:ext cx="518163" cy="304802"/>
            </a:xfrm>
            <a:prstGeom prst="triangle">
              <a:avLst/>
            </a:prstGeom>
            <a:solidFill>
              <a:schemeClr val="bg1"/>
            </a:solidFill>
            <a:ln w="12700" cap="sq" algn="ctr">
              <a:noFill/>
              <a:miter lim="800000"/>
              <a:headEnd/>
              <a:tailEnd/>
            </a:ln>
            <a:effectLst>
              <a:outerShdw blurRad="50800" dist="38100" dir="10800000" algn="r" rotWithShape="0">
                <a:prstClr val="black">
                  <a:alpha val="40000"/>
                </a:prstClr>
              </a:outerShdw>
            </a:effectLst>
          </p:spPr>
          <p:txBody>
            <a:bodyPr wrap="none" rtlCol="0" anchor="ctr"/>
            <a:lstStyle/>
            <a:p>
              <a:pPr algn="ctr"/>
              <a:endParaRPr lang="en-US" b="1" dirty="0">
                <a:solidFill>
                  <a:srgbClr val="FFFFFF"/>
                </a:solidFill>
                <a:latin typeface="Arial"/>
                <a:ea typeface="ＭＳ Ｐゴシック" pitchFamily="-105" charset="-128"/>
                <a:cs typeface="+mn-cs"/>
              </a:endParaRPr>
            </a:p>
          </p:txBody>
        </p:sp>
      </p:grpSp>
    </p:spTree>
    <p:extLst>
      <p:ext uri="{BB962C8B-B14F-4D97-AF65-F5344CB8AC3E}">
        <p14:creationId xmlns:p14="http://schemas.microsoft.com/office/powerpoint/2010/main" val="36924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extLst>
      <p:ext uri="{BB962C8B-B14F-4D97-AF65-F5344CB8AC3E}">
        <p14:creationId xmlns:p14="http://schemas.microsoft.com/office/powerpoint/2010/main" val="3960956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Custom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2597" y="2054431"/>
            <a:ext cx="5450773" cy="4222734"/>
          </a:xfrm>
        </p:spPr>
        <p:txBody>
          <a:bodyPr/>
          <a:lstStyle>
            <a:lvl1pPr>
              <a:defRPr sz="2800">
                <a:solidFill>
                  <a:schemeClr val="bg2"/>
                </a:solidFill>
              </a:defRPr>
            </a:lvl1pPr>
            <a:lvl2pPr>
              <a:spcBef>
                <a:spcPts val="600"/>
              </a:spcBef>
              <a:defRPr sz="2400">
                <a:solidFill>
                  <a:schemeClr val="bg2"/>
                </a:solidFill>
              </a:defRPr>
            </a:lvl2pPr>
            <a:lvl3pPr>
              <a:defRPr sz="2000">
                <a:solidFill>
                  <a:schemeClr val="bg2"/>
                </a:solidFill>
              </a:defRPr>
            </a:lvl3pPr>
            <a:lvl4pPr>
              <a:defRPr sz="1800">
                <a:solidFill>
                  <a:schemeClr val="bg2"/>
                </a:solidFill>
              </a:defRPr>
            </a:lvl4pPr>
            <a:lvl5pPr>
              <a:defRPr sz="1800">
                <a:solidFill>
                  <a:schemeClr val="bg2"/>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28566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spcBef>
                <a:spcPts val="600"/>
              </a:spcBef>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9"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0938821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11"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6490146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with Fea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
        <p:nvSpPr>
          <p:cNvPr id="4" name="Text Placeholder 8"/>
          <p:cNvSpPr>
            <a:spLocks noGrp="1"/>
          </p:cNvSpPr>
          <p:nvPr>
            <p:ph type="body" sz="quarter" idx="11"/>
          </p:nvPr>
        </p:nvSpPr>
        <p:spPr>
          <a:xfrm>
            <a:off x="457200" y="762000"/>
            <a:ext cx="6858000" cy="609600"/>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Aft>
                <a:spcPct val="0"/>
              </a:spcAft>
              <a:buFontTx/>
              <a:buNone/>
              <a:defRPr lang="en-US" sz="2800" i="1" dirty="0" smtClean="0">
                <a:solidFill>
                  <a:schemeClr val="accent3"/>
                </a:solidFill>
                <a:latin typeface="+mn-lt"/>
                <a:ea typeface="ＭＳ Ｐゴシック" pitchFamily="-105" charset="-128"/>
                <a:cs typeface="ＭＳ Ｐゴシック" pitchFamily="-105" charset="-128"/>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altLang="zh-CN" smtClean="0"/>
              <a:t>Click to edit Master text styles</a:t>
            </a:r>
          </a:p>
        </p:txBody>
      </p:sp>
      <p:sp>
        <p:nvSpPr>
          <p:cNvPr id="5" name="Rectangle 3"/>
          <p:cNvSpPr>
            <a:spLocks noGrp="1" noChangeArrowheads="1"/>
          </p:cNvSpPr>
          <p:nvPr>
            <p:ph type="title"/>
          </p:nvPr>
        </p:nvSpPr>
        <p:spPr bwMode="auto">
          <a:xfrm>
            <a:off x="457200" y="228600"/>
            <a:ext cx="685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endParaRPr lang="en-US" dirty="0"/>
          </a:p>
        </p:txBody>
      </p:sp>
      <p:sp>
        <p:nvSpPr>
          <p:cNvPr id="6" name="Content Placeholder 2"/>
          <p:cNvSpPr>
            <a:spLocks noGrp="1"/>
          </p:cNvSpPr>
          <p:nvPr>
            <p:ph idx="1"/>
          </p:nvPr>
        </p:nvSpPr>
        <p:spPr>
          <a:xfrm>
            <a:off x="457200" y="2362200"/>
            <a:ext cx="8229600" cy="37639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Text Placeholder 3"/>
          <p:cNvSpPr>
            <a:spLocks noGrp="1"/>
          </p:cNvSpPr>
          <p:nvPr>
            <p:ph type="body" sz="quarter" idx="12"/>
          </p:nvPr>
        </p:nvSpPr>
        <p:spPr>
          <a:xfrm>
            <a:off x="457200" y="1524000"/>
            <a:ext cx="8516405" cy="608013"/>
          </a:xfrm>
        </p:spPr>
        <p:txBody>
          <a:bodyPr anchor="ctr" anchorCtr="0"/>
          <a:lstStyle>
            <a:lvl1pPr marL="0" indent="0" algn="l">
              <a:buNone/>
              <a:defRPr lang="en-US" sz="2800" kern="1200" dirty="0" smtClean="0">
                <a:solidFill>
                  <a:schemeClr val="accent2"/>
                </a:solidFill>
                <a:latin typeface="Arial" pitchFamily="-105" charset="0"/>
                <a:ea typeface="ＭＳ Ｐゴシック" pitchFamily="-105" charset="-128"/>
                <a:cs typeface="ＭＳ Ｐゴシック" pitchFamily="-105" charset="-128"/>
              </a:defRPr>
            </a:lvl1pPr>
          </a:lstStyle>
          <a:p>
            <a:pPr lvl="0"/>
            <a:r>
              <a:rPr lang="en-US" altLang="zh-CN" smtClean="0"/>
              <a:t>Click to edit Master text styles</a:t>
            </a:r>
          </a:p>
        </p:txBody>
      </p:sp>
    </p:spTree>
    <p:extLst>
      <p:ext uri="{BB962C8B-B14F-4D97-AF65-F5344CB8AC3E}">
        <p14:creationId xmlns:p14="http://schemas.microsoft.com/office/powerpoint/2010/main" val="5921384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1755648"/>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8"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2618105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55648"/>
            <a:ext cx="4040188"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65589" y="2392988"/>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45025" y="1755648"/>
            <a:ext cx="4041775" cy="639762"/>
          </a:xfrm>
        </p:spPr>
        <p:txBody>
          <a:bodyPr anchor="b"/>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53414" y="2392988"/>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dirty="0"/>
          </a:p>
        </p:txBody>
      </p:sp>
      <p:sp>
        <p:nvSpPr>
          <p:cNvPr id="10" name="Slide Number Placeholder 10"/>
          <p:cNvSpPr>
            <a:spLocks noGrp="1" noChangeArrowheads="1"/>
          </p:cNvSpPr>
          <p:nvPr>
            <p:ph type="sldNum" sz="quarter" idx="10"/>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8379288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858000" cy="1143000"/>
          </a:xfrm>
          <a:prstGeom prst="rect">
            <a:avLst/>
          </a:prstGeom>
        </p:spPr>
        <p:txBody>
          <a:bodyPr/>
          <a:lstStyle/>
          <a:p>
            <a:r>
              <a:rPr lang="en-US" altLang="zh-CN" smtClean="0"/>
              <a:t>Click to edit Master title style</a:t>
            </a:r>
            <a:endParaRPr lang="en-US" dirty="0"/>
          </a:p>
        </p:txBody>
      </p:sp>
      <p:sp>
        <p:nvSpPr>
          <p:cNvPr id="5"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0260220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rPr>
              <a:pPr>
                <a:defRPr/>
              </a:pPr>
              <a:t>‹#›</a:t>
            </a:fld>
            <a:endParaRPr lang="en-US"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Slide Number Placeholder 10"/>
          <p:cNvSpPr txBox="1">
            <a:spLocks noChangeArrowheads="1"/>
          </p:cNvSpPr>
          <p:nvPr userDrawn="1"/>
        </p:nvSpPr>
        <p:spPr>
          <a:xfrm>
            <a:off x="7815943" y="6629400"/>
            <a:ext cx="567813" cy="228600"/>
          </a:xfrm>
          <a:prstGeom prst="rect">
            <a:avLst/>
          </a:prstGeom>
        </p:spPr>
        <p:txBody>
          <a:bodyPr/>
          <a:lstStyle>
            <a:defPPr>
              <a:defRPr lang="en-US"/>
            </a:defPPr>
            <a:lvl1pPr algn="r" rtl="0" fontAlgn="base">
              <a:spcBef>
                <a:spcPct val="0"/>
              </a:spcBef>
              <a:spcAft>
                <a:spcPct val="0"/>
              </a:spcAft>
              <a:defRPr sz="1000" kern="1200">
                <a:solidFill>
                  <a:schemeClr val="tx1"/>
                </a:solidFill>
                <a:latin typeface="Arial" pitchFamily="-105" charset="0"/>
                <a:ea typeface="ＭＳ Ｐゴシック" pitchFamily="-105" charset="-128"/>
                <a:cs typeface="ＭＳ Ｐゴシック" pitchFamily="-105" charset="-128"/>
              </a:defRPr>
            </a:lvl1pPr>
            <a:lvl2pPr marL="4572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2pPr>
            <a:lvl3pPr marL="9144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3pPr>
            <a:lvl4pPr marL="13716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4pPr>
            <a:lvl5pPr marL="18288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9pPr>
          </a:lstStyle>
          <a:p>
            <a:pPr>
              <a:defRPr/>
            </a:pPr>
            <a:fld id="{A86557AE-D911-0F4C-AC53-EAE0FE81A38E}" type="slidenum">
              <a:rPr lang="en-US" smtClean="0">
                <a:solidFill>
                  <a:srgbClr val="FFFFFF"/>
                </a:solidFill>
              </a:rPr>
              <a:pPr>
                <a:defRPr/>
              </a:pPr>
              <a:t>‹#›</a:t>
            </a:fld>
            <a:endParaRPr lang="en-US" dirty="0">
              <a:solidFill>
                <a:srgbClr val="FFFFFF"/>
              </a:solidFill>
            </a:endParaRPr>
          </a:p>
        </p:txBody>
      </p:sp>
      <p:sp>
        <p:nvSpPr>
          <p:cNvPr id="6" name="TextBox 5"/>
          <p:cNvSpPr txBox="1"/>
          <p:nvPr userDrawn="1"/>
        </p:nvSpPr>
        <p:spPr>
          <a:xfrm>
            <a:off x="457200" y="6660775"/>
            <a:ext cx="4648200" cy="215444"/>
          </a:xfrm>
          <a:prstGeom prst="rect">
            <a:avLst/>
          </a:prstGeom>
          <a:noFill/>
        </p:spPr>
        <p:txBody>
          <a:bodyPr>
            <a:prstTxWarp prst="textNoShape">
              <a:avLst/>
            </a:prstTxWarp>
            <a:spAutoFit/>
          </a:bodyPr>
          <a:lstStyle/>
          <a:p>
            <a:pPr>
              <a:defRPr/>
            </a:pPr>
            <a:r>
              <a:rPr lang="en-US" sz="800" dirty="0">
                <a:solidFill>
                  <a:srgbClr val="FFFFFF"/>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34271075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6798903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Warehouse Managment - Detail">
    <p:spTree>
      <p:nvGrpSpPr>
        <p:cNvPr id="1" name=""/>
        <p:cNvGrpSpPr/>
        <p:nvPr/>
      </p:nvGrpSpPr>
      <p:grpSpPr>
        <a:xfrm>
          <a:off x="0" y="0"/>
          <a:ext cx="0" cy="0"/>
          <a:chOff x="0" y="0"/>
          <a:chExt cx="0" cy="0"/>
        </a:xfrm>
      </p:grpSpPr>
      <p:pic>
        <p:nvPicPr>
          <p:cNvPr id="3" name="Picture 2" descr="C:\Users\mcampbell\AppData\Local\Microsoft\Windows\Temporary Internet Files\Content.Outlook\NBMD0P3X\warehouse_birds_eye_view_2.png"/>
          <p:cNvPicPr>
            <a:picLocks noChangeAspect="1" noChangeArrowheads="1"/>
          </p:cNvPicPr>
          <p:nvPr userDrawn="1"/>
        </p:nvPicPr>
        <p:blipFill>
          <a:blip r:embed="rId2" cstate="print"/>
          <a:srcRect/>
          <a:stretch>
            <a:fillRect/>
          </a:stretch>
        </p:blipFill>
        <p:spPr bwMode="auto">
          <a:xfrm>
            <a:off x="-76200" y="1343660"/>
            <a:ext cx="9234577" cy="5438140"/>
          </a:xfrm>
          <a:prstGeom prst="rect">
            <a:avLst/>
          </a:prstGeom>
          <a:noFill/>
        </p:spPr>
      </p:pic>
      <p:sp>
        <p:nvSpPr>
          <p:cNvPr id="4" name="Right Arrow 3"/>
          <p:cNvSpPr/>
          <p:nvPr userDrawn="1"/>
        </p:nvSpPr>
        <p:spPr>
          <a:xfrm>
            <a:off x="498848" y="833344"/>
            <a:ext cx="8568952" cy="50405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Picture 6" descr="C:\Users\mcampbell\Documents\Sales\Useful Stuff\Icon Library\Icon Library\Warehouse Scenes\pallet_QA.gif">
            <a:hlinkClick r:id="" action="ppaction://noaction"/>
          </p:cNvPr>
          <p:cNvPicPr>
            <a:picLocks noChangeAspect="1" noChangeArrowheads="1"/>
          </p:cNvPicPr>
          <p:nvPr userDrawn="1"/>
        </p:nvPicPr>
        <p:blipFill>
          <a:blip r:embed="rId3" cstate="print">
            <a:lum bright="20000" contrast="-50000"/>
          </a:blip>
          <a:srcRect/>
          <a:stretch>
            <a:fillRect/>
          </a:stretch>
        </p:blipFill>
        <p:spPr bwMode="auto">
          <a:xfrm>
            <a:off x="2443064" y="727800"/>
            <a:ext cx="720000" cy="720000"/>
          </a:xfrm>
          <a:prstGeom prst="rect">
            <a:avLst/>
          </a:prstGeom>
          <a:noFill/>
        </p:spPr>
      </p:pic>
      <p:pic>
        <p:nvPicPr>
          <p:cNvPr id="7" name="Picture 5" descr="C:\Users\mcampbell\Documents\Sales\Useful Stuff\Icon Library\Icon Library\Warehouse Scenes\forktruck_at_palletrack_01.gif">
            <a:hlinkClick r:id="" action="ppaction://noaction"/>
          </p:cNvPr>
          <p:cNvPicPr>
            <a:picLocks noChangeAspect="1" noChangeArrowheads="1"/>
          </p:cNvPicPr>
          <p:nvPr userDrawn="1"/>
        </p:nvPicPr>
        <p:blipFill>
          <a:blip r:embed="rId4" cstate="print">
            <a:lum bright="20000" contrast="-50000"/>
          </a:blip>
          <a:srcRect/>
          <a:stretch>
            <a:fillRect/>
          </a:stretch>
        </p:blipFill>
        <p:spPr bwMode="auto">
          <a:xfrm>
            <a:off x="3379168" y="727800"/>
            <a:ext cx="720000" cy="720000"/>
          </a:xfrm>
          <a:prstGeom prst="rect">
            <a:avLst/>
          </a:prstGeom>
          <a:noFill/>
          <a:ln w="9525">
            <a:noFill/>
            <a:miter lim="800000"/>
            <a:headEnd/>
            <a:tailEnd/>
          </a:ln>
        </p:spPr>
      </p:pic>
      <p:pic>
        <p:nvPicPr>
          <p:cNvPr id="8" name="Picture 2" descr="C:\Users\mcampbell\Documents\Sales\Useful Stuff\Icon Library\Icon Library\Warehouse Scenes\guard_shack.gif">
            <a:hlinkClick r:id="" action="ppaction://noaction"/>
          </p:cNvPr>
          <p:cNvPicPr>
            <a:picLocks noChangeAspect="1" noChangeArrowheads="1"/>
          </p:cNvPicPr>
          <p:nvPr userDrawn="1"/>
        </p:nvPicPr>
        <p:blipFill>
          <a:blip r:embed="rId5" cstate="print">
            <a:lum bright="20000" contrast="-50000"/>
          </a:blip>
          <a:srcRect/>
          <a:stretch>
            <a:fillRect/>
          </a:stretch>
        </p:blipFill>
        <p:spPr bwMode="auto">
          <a:xfrm>
            <a:off x="642864" y="727800"/>
            <a:ext cx="723013" cy="720000"/>
          </a:xfrm>
          <a:prstGeom prst="rect">
            <a:avLst/>
          </a:prstGeom>
          <a:noFill/>
        </p:spPr>
      </p:pic>
      <p:pic>
        <p:nvPicPr>
          <p:cNvPr id="9" name="Picture 7" descr="C:\Users\mcampbell\Documents\Sales\Useful Stuff\Icon Library\Icon Library\Warehouse Scenes\associate_with_palletjack_02.gif">
            <a:hlinkClick r:id="" action="ppaction://noaction"/>
          </p:cNvPr>
          <p:cNvPicPr>
            <a:picLocks noChangeAspect="1" noChangeArrowheads="1"/>
          </p:cNvPicPr>
          <p:nvPr userDrawn="1"/>
        </p:nvPicPr>
        <p:blipFill>
          <a:blip r:embed="rId6" cstate="print">
            <a:lum bright="20000" contrast="-50000"/>
          </a:blip>
          <a:srcRect/>
          <a:stretch>
            <a:fillRect/>
          </a:stretch>
        </p:blipFill>
        <p:spPr bwMode="auto">
          <a:xfrm>
            <a:off x="6187480" y="727800"/>
            <a:ext cx="720000" cy="720000"/>
          </a:xfrm>
          <a:prstGeom prst="rect">
            <a:avLst/>
          </a:prstGeom>
          <a:noFill/>
        </p:spPr>
      </p:pic>
      <p:pic>
        <p:nvPicPr>
          <p:cNvPr id="10" name="Picture 17" descr="C:\Users\mcampbell\Documents\Sales\Useful Stuff\Icon Library\Icon Library\RP Art\pallets.gif">
            <a:hlinkClick r:id="" action="ppaction://noaction"/>
          </p:cNvPr>
          <p:cNvPicPr>
            <a:picLocks noChangeAspect="1" noChangeArrowheads="1"/>
          </p:cNvPicPr>
          <p:nvPr userDrawn="1"/>
        </p:nvPicPr>
        <p:blipFill>
          <a:blip r:embed="rId7" cstate="print">
            <a:lum bright="20000" contrast="-50000"/>
          </a:blip>
          <a:srcRect/>
          <a:stretch>
            <a:fillRect/>
          </a:stretch>
        </p:blipFill>
        <p:spPr bwMode="auto">
          <a:xfrm>
            <a:off x="7051576" y="727800"/>
            <a:ext cx="726957" cy="720000"/>
          </a:xfrm>
          <a:prstGeom prst="rect">
            <a:avLst/>
          </a:prstGeom>
          <a:noFill/>
        </p:spPr>
      </p:pic>
      <p:pic>
        <p:nvPicPr>
          <p:cNvPr id="12" name="Picture 16" descr="C:\Users\mcampbell\Documents\Sales\Useful Stuff\Icon Library\Icon Library\RP Art\man_at_computer_02.gif">
            <a:hlinkClick r:id="rId8" action="ppaction://hlinksldjump"/>
          </p:cNvPr>
          <p:cNvPicPr>
            <a:picLocks noChangeAspect="1" noChangeArrowheads="1"/>
          </p:cNvPicPr>
          <p:nvPr userDrawn="1"/>
        </p:nvPicPr>
        <p:blipFill>
          <a:blip r:embed="rId9" cstate="print">
            <a:lum bright="20000" contrast="-50000"/>
          </a:blip>
          <a:srcRect/>
          <a:stretch>
            <a:fillRect/>
          </a:stretch>
        </p:blipFill>
        <p:spPr bwMode="auto">
          <a:xfrm>
            <a:off x="4315272" y="727800"/>
            <a:ext cx="716538" cy="720000"/>
          </a:xfrm>
          <a:prstGeom prst="rect">
            <a:avLst/>
          </a:prstGeom>
          <a:noFill/>
        </p:spPr>
      </p:pic>
      <p:pic>
        <p:nvPicPr>
          <p:cNvPr id="13" name="Picture 22" descr="C:\Users\mcampbell\Documents\Sales\Useful Stuff\Icon Library\Icon Library\RP Art\WorkforceMGMT.gif">
            <a:hlinkClick r:id="" action="ppaction://noaction"/>
          </p:cNvPr>
          <p:cNvPicPr>
            <a:picLocks noChangeAspect="1" noChangeArrowheads="1"/>
          </p:cNvPicPr>
          <p:nvPr userDrawn="1"/>
        </p:nvPicPr>
        <p:blipFill>
          <a:blip r:embed="rId10" cstate="print">
            <a:lum bright="20000" contrast="-50000"/>
          </a:blip>
          <a:srcRect/>
          <a:stretch>
            <a:fillRect/>
          </a:stretch>
        </p:blipFill>
        <p:spPr bwMode="auto">
          <a:xfrm>
            <a:off x="5179368" y="761336"/>
            <a:ext cx="834054" cy="575984"/>
          </a:xfrm>
          <a:prstGeom prst="rect">
            <a:avLst/>
          </a:prstGeom>
          <a:noFill/>
        </p:spPr>
      </p:pic>
      <p:sp>
        <p:nvSpPr>
          <p:cNvPr id="14" name="Title 1"/>
          <p:cNvSpPr>
            <a:spLocks noGrp="1"/>
          </p:cNvSpPr>
          <p:nvPr>
            <p:ph type="title" hasCustomPrompt="1"/>
          </p:nvPr>
        </p:nvSpPr>
        <p:spPr>
          <a:xfrm>
            <a:off x="609600" y="244475"/>
            <a:ext cx="7391400" cy="427038"/>
          </a:xfrm>
        </p:spPr>
        <p:txBody>
          <a:bodyPr/>
          <a:lstStyle>
            <a:lvl1pPr>
              <a:defRPr/>
            </a:lvl1pPr>
          </a:lstStyle>
          <a:p>
            <a:r>
              <a:rPr lang="en-US" dirty="0" smtClean="0"/>
              <a:t>Warehouse Management</a:t>
            </a:r>
            <a:endParaRPr lang="en-GB" dirty="0"/>
          </a:p>
        </p:txBody>
      </p:sp>
      <p:pic>
        <p:nvPicPr>
          <p:cNvPr id="19"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886200" y="5662550"/>
            <a:ext cx="762000" cy="745554"/>
          </a:xfrm>
          <a:prstGeom prst="rect">
            <a:avLst/>
          </a:prstGeom>
          <a:noFill/>
        </p:spPr>
      </p:pic>
      <p:pic>
        <p:nvPicPr>
          <p:cNvPr id="20"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1014350" y="4002975"/>
            <a:ext cx="762000" cy="745554"/>
          </a:xfrm>
          <a:prstGeom prst="rect">
            <a:avLst/>
          </a:prstGeom>
          <a:noFill/>
        </p:spPr>
      </p:pic>
      <p:pic>
        <p:nvPicPr>
          <p:cNvPr id="21" name="Picture 2" descr="C:\Users\mcampbell\AppData\Local\Microsoft\Windows\Temporary Internet Files\Content.Outlook\NBMD0P3X\office.png"/>
          <p:cNvPicPr>
            <a:picLocks noChangeAspect="1" noChangeArrowheads="1"/>
          </p:cNvPicPr>
          <p:nvPr userDrawn="1"/>
        </p:nvPicPr>
        <p:blipFill>
          <a:blip r:embed="rId11" cstate="print"/>
          <a:srcRect/>
          <a:stretch>
            <a:fillRect/>
          </a:stretch>
        </p:blipFill>
        <p:spPr bwMode="auto">
          <a:xfrm>
            <a:off x="3505200" y="5426646"/>
            <a:ext cx="762000" cy="745554"/>
          </a:xfrm>
          <a:prstGeom prst="rect">
            <a:avLst/>
          </a:prstGeom>
          <a:noFill/>
        </p:spPr>
      </p:pic>
      <p:pic>
        <p:nvPicPr>
          <p:cNvPr id="22" name="Picture 2" descr="C:\Users\mcampbell\AppData\Local\Microsoft\Windows\Temporary Internet Files\Content.Outlook\NBMD0P3X\office.png"/>
          <p:cNvPicPr>
            <a:picLocks noChangeArrowheads="1"/>
          </p:cNvPicPr>
          <p:nvPr userDrawn="1"/>
        </p:nvPicPr>
        <p:blipFill>
          <a:blip r:embed="rId12" cstate="print"/>
          <a:srcRect/>
          <a:stretch>
            <a:fillRect/>
          </a:stretch>
        </p:blipFill>
        <p:spPr bwMode="auto">
          <a:xfrm rot="10800000" flipV="1">
            <a:off x="4876800" y="1828800"/>
            <a:ext cx="745200" cy="763200"/>
          </a:xfrm>
          <a:prstGeom prst="rect">
            <a:avLst/>
          </a:prstGeom>
          <a:noFill/>
        </p:spPr>
      </p:pic>
      <p:pic>
        <p:nvPicPr>
          <p:cNvPr id="23" name="Picture 22" descr="man_at_computer_01.gif">
            <a:hlinkClick r:id="" action="ppaction://noaction"/>
          </p:cNvPr>
          <p:cNvPicPr>
            <a:picLocks noChangeAspect="1"/>
          </p:cNvPicPr>
          <p:nvPr userDrawn="1"/>
        </p:nvPicPr>
        <p:blipFill>
          <a:blip r:embed="rId13" cstate="print">
            <a:lum bright="20000" contrast="-50000"/>
          </a:blip>
          <a:srcRect/>
          <a:stretch>
            <a:fillRect/>
          </a:stretch>
        </p:blipFill>
        <p:spPr bwMode="auto">
          <a:xfrm>
            <a:off x="7966075" y="727075"/>
            <a:ext cx="720725" cy="719138"/>
          </a:xfrm>
          <a:prstGeom prst="rect">
            <a:avLst/>
          </a:prstGeom>
          <a:noFill/>
          <a:ln w="9525">
            <a:noFill/>
            <a:miter lim="800000"/>
            <a:headEnd/>
            <a:tailEnd/>
          </a:ln>
        </p:spPr>
      </p:pic>
      <p:pic>
        <p:nvPicPr>
          <p:cNvPr id="24" name="Picture 38" descr="man_at_computer_01.gif">
            <a:hlinkClick r:id="" action="ppaction://noaction"/>
          </p:cNvPr>
          <p:cNvPicPr>
            <a:picLocks noChangeAspect="1"/>
          </p:cNvPicPr>
          <p:nvPr userDrawn="1"/>
        </p:nvPicPr>
        <p:blipFill>
          <a:blip r:embed="rId14" cstate="print">
            <a:lum bright="20000" contrast="-50000"/>
          </a:blip>
          <a:srcRect/>
          <a:stretch>
            <a:fillRect/>
          </a:stretch>
        </p:blipFill>
        <p:spPr bwMode="auto">
          <a:xfrm>
            <a:off x="1547813" y="738188"/>
            <a:ext cx="720725" cy="720725"/>
          </a:xfrm>
          <a:prstGeom prst="rect">
            <a:avLst/>
          </a:prstGeom>
          <a:noFill/>
          <a:ln w="9525">
            <a:noFill/>
            <a:miter lim="800000"/>
            <a:headEnd/>
            <a:tailEnd/>
          </a:ln>
        </p:spPr>
      </p:pic>
    </p:spTree>
    <p:extLst>
      <p:ext uri="{BB962C8B-B14F-4D97-AF65-F5344CB8AC3E}">
        <p14:creationId xmlns:p14="http://schemas.microsoft.com/office/powerpoint/2010/main" val="3828038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259632" y="1556792"/>
            <a:ext cx="6192837" cy="3816350"/>
          </a:xfrm>
          <a:prstGeom prst="rect">
            <a:avLst/>
          </a:prstGeom>
        </p:spPr>
        <p:txBody>
          <a:bodyPr/>
          <a:lstStyle/>
          <a:p>
            <a:pPr lvl="0"/>
            <a:r>
              <a:rPr lang="en-US" smtClean="0"/>
              <a:t>Click to edit Master text styles</a:t>
            </a:r>
          </a:p>
        </p:txBody>
      </p:sp>
      <p:sp>
        <p:nvSpPr>
          <p:cNvPr id="3"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038402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Content Slide - Blank">
    <p:bg>
      <p:bgPr>
        <a:solidFill>
          <a:schemeClr val="bg1"/>
        </a:solidFill>
        <a:effectLst/>
      </p:bgPr>
    </p:bg>
    <p:spTree>
      <p:nvGrpSpPr>
        <p:cNvPr id="1" name=""/>
        <p:cNvGrpSpPr/>
        <p:nvPr/>
      </p:nvGrpSpPr>
      <p:grpSpPr>
        <a:xfrm>
          <a:off x="0" y="0"/>
          <a:ext cx="0" cy="0"/>
          <a:chOff x="0" y="0"/>
          <a:chExt cx="0" cy="0"/>
        </a:xfrm>
      </p:grpSpPr>
      <p:pic>
        <p:nvPicPr>
          <p:cNvPr id="2" name="Picture 1" descr="RedPrairie_partWave_Graphic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73763"/>
            <a:ext cx="914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RedPrairie_CIM_PPT_log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05638" y="5949950"/>
            <a:ext cx="17145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0662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ontent Slide - Bullets">
    <p:bg>
      <p:bgPr>
        <a:solidFill>
          <a:schemeClr val="bg1"/>
        </a:solidFill>
        <a:effectLst/>
      </p:bgPr>
    </p:bg>
    <p:spTree>
      <p:nvGrpSpPr>
        <p:cNvPr id="1" name=""/>
        <p:cNvGrpSpPr/>
        <p:nvPr/>
      </p:nvGrpSpPr>
      <p:grpSpPr>
        <a:xfrm>
          <a:off x="0" y="0"/>
          <a:ext cx="0" cy="0"/>
          <a:chOff x="0" y="0"/>
          <a:chExt cx="0" cy="0"/>
        </a:xfrm>
      </p:grpSpPr>
      <p:pic>
        <p:nvPicPr>
          <p:cNvPr id="7" name="Picture 6" descr="RedPrairie_partWave_Graphic RGB.png"/>
          <p:cNvPicPr>
            <a:picLocks noChangeAspect="1"/>
          </p:cNvPicPr>
          <p:nvPr userDrawn="1"/>
        </p:nvPicPr>
        <p:blipFill>
          <a:blip r:embed="rId2"/>
          <a:stretch>
            <a:fillRect/>
          </a:stretch>
        </p:blipFill>
        <p:spPr>
          <a:xfrm>
            <a:off x="303" y="5974080"/>
            <a:ext cx="9144000" cy="883920"/>
          </a:xfrm>
          <a:prstGeom prst="rect">
            <a:avLst/>
          </a:prstGeom>
        </p:spPr>
      </p:pic>
      <p:sp>
        <p:nvSpPr>
          <p:cNvPr id="2" name="Title 1"/>
          <p:cNvSpPr>
            <a:spLocks noGrp="1"/>
          </p:cNvSpPr>
          <p:nvPr>
            <p:ph type="title"/>
          </p:nvPr>
        </p:nvSpPr>
        <p:spPr>
          <a:xfrm>
            <a:off x="457200" y="317500"/>
            <a:ext cx="8229600" cy="580451"/>
          </a:xfrm>
          <a:prstGeom prst="rect">
            <a:avLst/>
          </a:prstGeom>
        </p:spPr>
        <p:txBody>
          <a:bodyPr/>
          <a:lstStyle>
            <a:lvl1pPr algn="l">
              <a:defRPr b="0">
                <a:solidFill>
                  <a:srgbClr val="CC0000"/>
                </a:solidFill>
              </a:defRPr>
            </a:lvl1pPr>
          </a:lstStyle>
          <a:p>
            <a:r>
              <a:rPr lang="en-US" dirty="0" smtClean="0"/>
              <a:t>Click to edit Master title style</a:t>
            </a:r>
            <a:endParaRPr lang="en-US" dirty="0"/>
          </a:p>
        </p:txBody>
      </p:sp>
      <p:sp>
        <p:nvSpPr>
          <p:cNvPr id="11" name="Content Placeholder 2"/>
          <p:cNvSpPr>
            <a:spLocks noGrp="1"/>
          </p:cNvSpPr>
          <p:nvPr>
            <p:ph idx="1"/>
          </p:nvPr>
        </p:nvSpPr>
        <p:spPr>
          <a:xfrm>
            <a:off x="457200" y="1079500"/>
            <a:ext cx="8229600" cy="4436532"/>
          </a:xfrm>
          <a:prstGeom prst="rect">
            <a:avLst/>
          </a:prstGeom>
        </p:spPr>
        <p:txBody>
          <a:bodyPr lIns="0" tIns="0" rIns="0" bIns="0"/>
          <a:lstStyle>
            <a:lvl1pPr marL="317500" indent="-317500">
              <a:spcBef>
                <a:spcPts val="600"/>
              </a:spcBef>
              <a:buClr>
                <a:srgbClr val="CC0000"/>
              </a:buClr>
              <a:buFont typeface="Arial"/>
              <a:buChar char="•"/>
              <a:defRPr sz="2600" b="0" i="0">
                <a:solidFill>
                  <a:srgbClr val="6E6E6E"/>
                </a:solidFill>
                <a:latin typeface="Arial"/>
                <a:cs typeface="Arial"/>
              </a:defRPr>
            </a:lvl1pPr>
            <a:lvl2pPr marL="609600" indent="-279400">
              <a:spcBef>
                <a:spcPts val="600"/>
              </a:spcBef>
              <a:buClr>
                <a:srgbClr val="CC0000"/>
              </a:buClr>
              <a:buFont typeface="Arial"/>
              <a:buChar char="•"/>
              <a:defRPr sz="2200" b="0" i="0">
                <a:solidFill>
                  <a:srgbClr val="6E6E6E"/>
                </a:solidFill>
                <a:latin typeface="Arial"/>
                <a:cs typeface="Arial"/>
              </a:defRPr>
            </a:lvl2pPr>
            <a:lvl3pPr marL="838200" indent="-228600">
              <a:spcBef>
                <a:spcPts val="500"/>
              </a:spcBef>
              <a:buClr>
                <a:srgbClr val="CC0000"/>
              </a:buClr>
              <a:buFont typeface="Arial"/>
              <a:buChar char="•"/>
              <a:defRPr sz="1800" b="0" i="0">
                <a:solidFill>
                  <a:srgbClr val="6E6E6E"/>
                </a:solidFill>
                <a:latin typeface="Arial"/>
                <a:cs typeface="Arial"/>
              </a:defRPr>
            </a:lvl3pPr>
            <a:lvl4pPr marL="1066800" indent="-228600">
              <a:spcBef>
                <a:spcPts val="500"/>
              </a:spcBef>
              <a:buClr>
                <a:srgbClr val="CC0000"/>
              </a:buClr>
              <a:buFont typeface="Arial"/>
              <a:buChar char="•"/>
              <a:defRPr sz="1800" b="0" i="0">
                <a:solidFill>
                  <a:srgbClr val="6E6E6E"/>
                </a:solidFill>
                <a:latin typeface="Arial"/>
                <a:cs typeface="Arial"/>
              </a:defRPr>
            </a:lvl4pPr>
            <a:lvl5pPr marL="1295400" indent="-228600">
              <a:spcBef>
                <a:spcPts val="500"/>
              </a:spcBef>
              <a:buClr>
                <a:srgbClr val="CC0000"/>
              </a:buClr>
              <a:buFont typeface="Arial"/>
              <a:buChar char="•"/>
              <a:defRPr sz="1800" b="0" i="0">
                <a:solidFill>
                  <a:srgbClr val="6E6E6E"/>
                </a:solidFill>
                <a:latin typeface="Arial"/>
                <a:cs typeface="Aria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descr="RedPrairie_CIM_PPT_logo.jpg"/>
          <p:cNvPicPr>
            <a:picLocks noChangeAspect="1"/>
          </p:cNvPicPr>
          <p:nvPr userDrawn="1"/>
        </p:nvPicPr>
        <p:blipFill>
          <a:blip r:embed="rId3"/>
          <a:stretch>
            <a:fillRect/>
          </a:stretch>
        </p:blipFill>
        <p:spPr>
          <a:xfrm>
            <a:off x="7005378" y="5949407"/>
            <a:ext cx="1714500" cy="426594"/>
          </a:xfrm>
          <a:prstGeom prst="rect">
            <a:avLst/>
          </a:prstGeom>
        </p:spPr>
      </p:pic>
      <p:pic>
        <p:nvPicPr>
          <p:cNvPr id="23654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553965" y="122237"/>
            <a:ext cx="13239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8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51520" y="190029"/>
            <a:ext cx="6121400" cy="574675"/>
          </a:xfrm>
          <a:prstGeom prst="rect">
            <a:avLst/>
          </a:prstGeom>
        </p:spPr>
        <p:txBody>
          <a:bodyPr/>
          <a:lstStyle>
            <a:lvl1pPr>
              <a:defRPr sz="2400">
                <a:solidFill>
                  <a:schemeClr val="accent2">
                    <a:lumMod val="75000"/>
                  </a:schemeClr>
                </a:solidFill>
              </a:defRPr>
            </a:lvl1pPr>
          </a:lstStyle>
          <a:p>
            <a:pPr lvl="0"/>
            <a:r>
              <a:rPr lang="en-US" smtClean="0"/>
              <a:t>Click to edit Master text styles</a:t>
            </a:r>
          </a:p>
        </p:txBody>
      </p:sp>
      <p:sp>
        <p:nvSpPr>
          <p:cNvPr id="7" name="Content Placeholder 6"/>
          <p:cNvSpPr>
            <a:spLocks noGrp="1"/>
          </p:cNvSpPr>
          <p:nvPr>
            <p:ph sz="quarter" idx="11"/>
          </p:nvPr>
        </p:nvSpPr>
        <p:spPr>
          <a:xfrm>
            <a:off x="251520" y="620688"/>
            <a:ext cx="5832475" cy="432048"/>
          </a:xfrm>
          <a:prstGeom prst="rect">
            <a:avLst/>
          </a:prstGeom>
        </p:spPr>
        <p:txBody>
          <a:bodyPr/>
          <a:lstStyle>
            <a:lvl1pPr>
              <a:defRPr sz="1800">
                <a:solidFill>
                  <a:schemeClr val="accent2">
                    <a:lumMod val="75000"/>
                  </a:schemeClr>
                </a:solidFill>
              </a:defRPr>
            </a:lvl1pPr>
          </a:lstStyle>
          <a:p>
            <a:pPr lvl="0"/>
            <a:r>
              <a:rPr lang="en-US" smtClean="0"/>
              <a:t>Click to edit Master text styles</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dirty="0" smtClean="0"/>
              <a:t>Click to edit Master text styles</a:t>
            </a:r>
          </a:p>
        </p:txBody>
      </p:sp>
      <p:sp>
        <p:nvSpPr>
          <p:cNvPr id="5" name="Slide Number Placeholder 5"/>
          <p:cNvSpPr>
            <a:spLocks noGrp="1"/>
          </p:cNvSpPr>
          <p:nvPr>
            <p:ph type="sldNum" sz="quarter" idx="13"/>
          </p:nvPr>
        </p:nvSpPr>
        <p:spPr/>
        <p:txBody>
          <a:bodyPr/>
          <a:lstStyle>
            <a:lvl1pPr>
              <a:defRPr/>
            </a:lvl1pPr>
          </a:lstStyle>
          <a:p>
            <a:pPr>
              <a:defRPr/>
            </a:pPr>
            <a:fld id="{ED6207D6-DB65-4714-BAF1-BABA43F2BA2B}"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8920340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a:prstGeom prst="rect">
            <a:avLst/>
          </a:prstGeom>
        </p:spPr>
        <p:txBody>
          <a:bodyPr/>
          <a:lstStyle>
            <a:lvl1pPr>
              <a:buSzPct val="70000"/>
              <a:buFontTx/>
              <a:buBlip>
                <a:blip r:embed="rId2"/>
              </a:buBlip>
              <a:defRPr/>
            </a:lvl1pPr>
            <a:lvl2pPr>
              <a:buSzPct val="70000"/>
              <a:buFontTx/>
              <a:buBlip>
                <a:blip r:embed="rId2"/>
              </a:buBlip>
              <a:defRPr/>
            </a:lvl2pPr>
            <a:lvl3pPr>
              <a:buSzPct val="70000"/>
              <a:buFontTx/>
              <a:buBlip>
                <a:blip r:embed="rId2"/>
              </a:buBlip>
              <a:defRPr/>
            </a:lvl3pPr>
            <a:lvl4pPr>
              <a:buSzPct val="70000"/>
              <a:buFontTx/>
              <a:buBlip>
                <a:blip r:embed="rId2"/>
              </a:buBlip>
              <a:defRPr/>
            </a:lvl4pPr>
            <a:lvl5pPr>
              <a:buSzPct val="700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quarter" idx="13"/>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smtClean="0"/>
              <a:t>Click to edit Master text styles</a:t>
            </a:r>
          </a:p>
        </p:txBody>
      </p:sp>
      <p:sp>
        <p:nvSpPr>
          <p:cNvPr id="10" name="Content Placeholder 6"/>
          <p:cNvSpPr>
            <a:spLocks noGrp="1"/>
          </p:cNvSpPr>
          <p:nvPr>
            <p:ph sz="quarter" idx="14"/>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CBFEC92A-12B2-40BB-870E-E6BA89531D72}"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4855928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 Id="rId4" Type="http://schemas.openxmlformats.org/officeDocument/2006/relationships/image" Target="../media/image3.pn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2.png"/><Relationship Id="rId5" Type="http://schemas.openxmlformats.org/officeDocument/2006/relationships/slideLayout" Target="../slideLayouts/slideLayout25.xml"/><Relationship Id="rId10" Type="http://schemas.openxmlformats.org/officeDocument/2006/relationships/image" Target="../media/image5.jpeg"/><Relationship Id="rId4" Type="http://schemas.openxmlformats.org/officeDocument/2006/relationships/slideLayout" Target="../slideLayouts/slideLayout24.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2.png"/><Relationship Id="rId5" Type="http://schemas.openxmlformats.org/officeDocument/2006/relationships/slideLayout" Target="../slideLayouts/slideLayout33.xml"/><Relationship Id="rId10" Type="http://schemas.openxmlformats.org/officeDocument/2006/relationships/image" Target="../media/image5.jpeg"/><Relationship Id="rId4" Type="http://schemas.openxmlformats.org/officeDocument/2006/relationships/slideLayout" Target="../slideLayouts/slideLayout32.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2.png"/><Relationship Id="rId4" Type="http://schemas.openxmlformats.org/officeDocument/2006/relationships/image" Target="../media/image5.jpeg"/></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9.jpeg"/><Relationship Id="rId2" Type="http://schemas.openxmlformats.org/officeDocument/2006/relationships/slideLayout" Target="../slideLayouts/slideLayout43.xml"/><Relationship Id="rId16" Type="http://schemas.openxmlformats.org/officeDocument/2006/relationships/theme" Target="../theme/theme16.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image" Target="../media/image9.jpeg"/><Relationship Id="rId2" Type="http://schemas.openxmlformats.org/officeDocument/2006/relationships/slideLayout" Target="../slideLayouts/slideLayout58.xml"/><Relationship Id="rId16" Type="http://schemas.openxmlformats.org/officeDocument/2006/relationships/theme" Target="../theme/theme17.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schemeClr val="bg1"/>
                </a:solidFill>
                <a:latin typeface="Century Gothic" pitchFamily="34" charset="0"/>
              </a:rPr>
              <a:t>Content</a:t>
            </a:r>
            <a:endParaRPr lang="en-US" sz="3600" dirty="0">
              <a:solidFill>
                <a:schemeClr val="bg1"/>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F7F7F"/>
                </a:solidFill>
                <a:latin typeface="Century Gothic" pitchFamily="34" charset="0"/>
              </a:rPr>
              <a:t>CMMI Level 5 | ISO 27001  |  Copyright © 2013 Bleum Inc.</a:t>
            </a:r>
          </a:p>
          <a:p>
            <a:endParaRPr lang="en-US" sz="1200" dirty="0">
              <a:latin typeface="Century Gothic" pitchFamily="34" charset="0"/>
            </a:endParaRPr>
          </a:p>
        </p:txBody>
      </p:sp>
    </p:spTree>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2013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976283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9"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2013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9762832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4"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pic>
        <p:nvPicPr>
          <p:cNvPr id="5122" name="Picture 11" descr="BGLOGO.png"/>
          <p:cNvPicPr>
            <a:picLocks noChangeAspect="1"/>
          </p:cNvPicPr>
          <p:nvPr/>
        </p:nvPicPr>
        <p:blipFill>
          <a:blip r:embed="rId11" cstate="print"/>
          <a:srcRect/>
          <a:stretch>
            <a:fillRect/>
          </a:stretch>
        </p:blipFill>
        <p:spPr bwMode="auto">
          <a:xfrm>
            <a:off x="7620000" y="0"/>
            <a:ext cx="1524000" cy="441325"/>
          </a:xfrm>
          <a:prstGeom prst="rect">
            <a:avLst/>
          </a:prstGeom>
          <a:noFill/>
          <a:ln w="9525">
            <a:noFill/>
            <a:miter lim="800000"/>
            <a:headEnd/>
            <a:tailEnd/>
          </a:ln>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76" name="TextBox 7"/>
          <p:cNvSpPr txBox="1">
            <a:spLocks noChangeArrowheads="1"/>
          </p:cNvSpPr>
          <p:nvPr/>
        </p:nvSpPr>
        <p:spPr bwMode="auto">
          <a:xfrm>
            <a:off x="0" y="6553200"/>
            <a:ext cx="9144000" cy="461665"/>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200" dirty="0" smtClean="0">
                <a:solidFill>
                  <a:prstClr val="white"/>
                </a:solidFill>
                <a:latin typeface="Century Gothic" pitchFamily="34" charset="0"/>
              </a:rPr>
              <a:t>CMMi Level 5 | ISO 27001  |  Copyright © 2013 Bleum Inc.</a:t>
            </a:r>
          </a:p>
          <a:p>
            <a:pPr eaLnBrk="1" hangingPunct="1">
              <a:defRPr/>
            </a:pPr>
            <a:endParaRPr lang="en-US" sz="1200" dirty="0" smtClean="0">
              <a:solidFill>
                <a:prstClr val="black"/>
              </a:solidFill>
              <a:latin typeface="Century Gothic" pitchFamily="34" charset="0"/>
            </a:endParaRPr>
          </a:p>
        </p:txBody>
      </p:sp>
      <p:sp>
        <p:nvSpPr>
          <p:cNvPr id="5" name="Slide Number Placeholder 5"/>
          <p:cNvSpPr>
            <a:spLocks noGrp="1"/>
          </p:cNvSpPr>
          <p:nvPr>
            <p:ph type="sldNum" sz="quarter" idx="4"/>
          </p:nvPr>
        </p:nvSpPr>
        <p:spPr>
          <a:xfrm>
            <a:off x="7162800" y="6562725"/>
            <a:ext cx="1981200" cy="365125"/>
          </a:xfrm>
          <a:prstGeom prst="rect">
            <a:avLst/>
          </a:prstGeom>
        </p:spPr>
        <p:txBody>
          <a:bodyPr/>
          <a:lstStyle>
            <a:lvl1pPr algn="r">
              <a:defRPr sz="1200">
                <a:solidFill>
                  <a:schemeClr val="bg1"/>
                </a:solidFill>
                <a:latin typeface="Century Gothic" pitchFamily="34" charset="0"/>
                <a:cs typeface="Arial" charset="0"/>
              </a:defRPr>
            </a:lvl1pPr>
          </a:lstStyle>
          <a:p>
            <a:pPr>
              <a:defRPr/>
            </a:pPr>
            <a:fld id="{1B59A7D8-9FD8-4DDF-8839-B0B21309F413}"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31801431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rgbClr val="528693"/>
          </a:solidFill>
          <a:latin typeface="Century Gothic"/>
          <a:ea typeface="Century Gothic" pitchFamily="34" charset="0"/>
          <a:cs typeface="Century Gothic"/>
        </a:defRPr>
      </a:lvl1pPr>
      <a:lvl2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2pPr>
      <a:lvl3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3pPr>
      <a:lvl4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4pPr>
      <a:lvl5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5pPr>
      <a:lvl6pPr marL="4572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6pPr>
      <a:lvl7pPr marL="9144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7pPr>
      <a:lvl8pPr marL="13716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8pPr>
      <a:lvl9pPr marL="18288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9pPr>
    </p:titleStyle>
    <p:bodyStyle>
      <a:lvl1pPr marL="273050" indent="-273050" algn="l" rtl="0" eaLnBrk="0" fontAlgn="base" hangingPunct="0">
        <a:spcBef>
          <a:spcPts val="600"/>
        </a:spcBef>
        <a:spcAft>
          <a:spcPct val="0"/>
        </a:spcAft>
        <a:buClr>
          <a:schemeClr val="accent1"/>
        </a:buClr>
        <a:buSzPct val="100000"/>
        <a:buFont typeface="Arial" pitchFamily="34" charset="0"/>
        <a:defRPr sz="2400" kern="1200">
          <a:solidFill>
            <a:srgbClr val="595959"/>
          </a:solidFill>
          <a:latin typeface="Century Gothic"/>
          <a:ea typeface="Century Gothic" pitchFamily="34" charset="0"/>
          <a:cs typeface="Century Gothic"/>
        </a:defRPr>
      </a:lvl1pPr>
      <a:lvl2pPr marL="547688" indent="-273050" algn="l" rtl="0" eaLnBrk="0" fontAlgn="base" hangingPunct="0">
        <a:spcBef>
          <a:spcPts val="5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2pPr>
      <a:lvl3pPr marL="822325" indent="-228600" algn="l" rtl="0" eaLnBrk="0" fontAlgn="base" hangingPunct="0">
        <a:spcBef>
          <a:spcPts val="500"/>
        </a:spcBef>
        <a:spcAft>
          <a:spcPct val="0"/>
        </a:spcAft>
        <a:buClr>
          <a:srgbClr val="BCBCBC"/>
        </a:buClr>
        <a:buSzPct val="100000"/>
        <a:buFont typeface="Arial" pitchFamily="34" charset="0"/>
        <a:defRPr sz="2400" kern="1200">
          <a:solidFill>
            <a:srgbClr val="595959"/>
          </a:solidFill>
          <a:latin typeface="Century Gothic"/>
          <a:ea typeface="Century Gothic" pitchFamily="34" charset="0"/>
          <a:cs typeface="Century Gothic"/>
        </a:defRPr>
      </a:lvl3pPr>
      <a:lvl4pPr marL="1096963" indent="-228600" algn="l" rtl="0" eaLnBrk="0" fontAlgn="base" hangingPunct="0">
        <a:spcBef>
          <a:spcPts val="400"/>
        </a:spcBef>
        <a:spcAft>
          <a:spcPct val="0"/>
        </a:spcAft>
        <a:buClr>
          <a:srgbClr val="8BA2B4"/>
        </a:buClr>
        <a:buSzPct val="100000"/>
        <a:buFont typeface="Arial" pitchFamily="34" charset="0"/>
        <a:defRPr sz="2400" kern="1200">
          <a:solidFill>
            <a:srgbClr val="595959"/>
          </a:solidFill>
          <a:latin typeface="Century Gothic"/>
          <a:ea typeface="Century Gothic" pitchFamily="34" charset="0"/>
          <a:cs typeface="Century Gothic"/>
        </a:defRPr>
      </a:lvl4pPr>
      <a:lvl5pPr marL="1371600" indent="-228600" algn="l" rtl="0" eaLnBrk="0" fontAlgn="base" hangingPunct="0">
        <a:spcBef>
          <a:spcPts val="3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pic>
        <p:nvPicPr>
          <p:cNvPr id="5122" name="Picture 11" descr="BGLOGO.png"/>
          <p:cNvPicPr>
            <a:picLocks noChangeAspect="1"/>
          </p:cNvPicPr>
          <p:nvPr/>
        </p:nvPicPr>
        <p:blipFill>
          <a:blip r:embed="rId11" cstate="print"/>
          <a:srcRect/>
          <a:stretch>
            <a:fillRect/>
          </a:stretch>
        </p:blipFill>
        <p:spPr bwMode="auto">
          <a:xfrm>
            <a:off x="7620000" y="0"/>
            <a:ext cx="1524000" cy="441325"/>
          </a:xfrm>
          <a:prstGeom prst="rect">
            <a:avLst/>
          </a:prstGeom>
          <a:noFill/>
          <a:ln w="9525">
            <a:noFill/>
            <a:miter lim="800000"/>
            <a:headEnd/>
            <a:tailEnd/>
          </a:ln>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76" name="TextBox 7"/>
          <p:cNvSpPr txBox="1">
            <a:spLocks noChangeArrowheads="1"/>
          </p:cNvSpPr>
          <p:nvPr/>
        </p:nvSpPr>
        <p:spPr bwMode="auto">
          <a:xfrm>
            <a:off x="0" y="6553200"/>
            <a:ext cx="9144000" cy="461665"/>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200" dirty="0" smtClean="0">
                <a:solidFill>
                  <a:prstClr val="white"/>
                </a:solidFill>
                <a:latin typeface="Century Gothic" pitchFamily="34" charset="0"/>
              </a:rPr>
              <a:t>CMMi Level 5 | ISO 27001  |  Copyright © 2013 Bleum Inc.</a:t>
            </a:r>
          </a:p>
          <a:p>
            <a:pPr eaLnBrk="1" hangingPunct="1">
              <a:defRPr/>
            </a:pPr>
            <a:endParaRPr lang="en-US" sz="1200" dirty="0" smtClean="0">
              <a:solidFill>
                <a:prstClr val="black"/>
              </a:solidFill>
              <a:latin typeface="Century Gothic" pitchFamily="34" charset="0"/>
            </a:endParaRPr>
          </a:p>
        </p:txBody>
      </p:sp>
      <p:sp>
        <p:nvSpPr>
          <p:cNvPr id="5" name="Slide Number Placeholder 5"/>
          <p:cNvSpPr>
            <a:spLocks noGrp="1"/>
          </p:cNvSpPr>
          <p:nvPr>
            <p:ph type="sldNum" sz="quarter" idx="4"/>
          </p:nvPr>
        </p:nvSpPr>
        <p:spPr>
          <a:xfrm>
            <a:off x="7162800" y="6562725"/>
            <a:ext cx="1981200" cy="365125"/>
          </a:xfrm>
          <a:prstGeom prst="rect">
            <a:avLst/>
          </a:prstGeom>
        </p:spPr>
        <p:txBody>
          <a:bodyPr/>
          <a:lstStyle>
            <a:lvl1pPr algn="r">
              <a:defRPr sz="1200">
                <a:solidFill>
                  <a:schemeClr val="bg1"/>
                </a:solidFill>
                <a:latin typeface="Century Gothic" pitchFamily="34" charset="0"/>
                <a:cs typeface="Arial" charset="0"/>
              </a:defRPr>
            </a:lvl1pPr>
          </a:lstStyle>
          <a:p>
            <a:pPr>
              <a:defRPr/>
            </a:pPr>
            <a:fld id="{1B59A7D8-9FD8-4DDF-8839-B0B21309F413}"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57147903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rgbClr val="528693"/>
          </a:solidFill>
          <a:latin typeface="Century Gothic"/>
          <a:ea typeface="Century Gothic" pitchFamily="34" charset="0"/>
          <a:cs typeface="Century Gothic"/>
        </a:defRPr>
      </a:lvl1pPr>
      <a:lvl2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2pPr>
      <a:lvl3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3pPr>
      <a:lvl4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4pPr>
      <a:lvl5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5pPr>
      <a:lvl6pPr marL="4572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6pPr>
      <a:lvl7pPr marL="9144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7pPr>
      <a:lvl8pPr marL="13716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8pPr>
      <a:lvl9pPr marL="18288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9pPr>
    </p:titleStyle>
    <p:bodyStyle>
      <a:lvl1pPr marL="273050" indent="-273050" algn="l" rtl="0" eaLnBrk="0" fontAlgn="base" hangingPunct="0">
        <a:spcBef>
          <a:spcPts val="600"/>
        </a:spcBef>
        <a:spcAft>
          <a:spcPct val="0"/>
        </a:spcAft>
        <a:buClr>
          <a:schemeClr val="accent1"/>
        </a:buClr>
        <a:buSzPct val="100000"/>
        <a:buFont typeface="Arial" pitchFamily="34" charset="0"/>
        <a:defRPr sz="2400" kern="1200">
          <a:solidFill>
            <a:srgbClr val="595959"/>
          </a:solidFill>
          <a:latin typeface="Century Gothic"/>
          <a:ea typeface="Century Gothic" pitchFamily="34" charset="0"/>
          <a:cs typeface="Century Gothic"/>
        </a:defRPr>
      </a:lvl1pPr>
      <a:lvl2pPr marL="547688" indent="-273050" algn="l" rtl="0" eaLnBrk="0" fontAlgn="base" hangingPunct="0">
        <a:spcBef>
          <a:spcPts val="5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2pPr>
      <a:lvl3pPr marL="822325" indent="-228600" algn="l" rtl="0" eaLnBrk="0" fontAlgn="base" hangingPunct="0">
        <a:spcBef>
          <a:spcPts val="500"/>
        </a:spcBef>
        <a:spcAft>
          <a:spcPct val="0"/>
        </a:spcAft>
        <a:buClr>
          <a:srgbClr val="BCBCBC"/>
        </a:buClr>
        <a:buSzPct val="100000"/>
        <a:buFont typeface="Arial" pitchFamily="34" charset="0"/>
        <a:defRPr sz="2400" kern="1200">
          <a:solidFill>
            <a:srgbClr val="595959"/>
          </a:solidFill>
          <a:latin typeface="Century Gothic"/>
          <a:ea typeface="Century Gothic" pitchFamily="34" charset="0"/>
          <a:cs typeface="Century Gothic"/>
        </a:defRPr>
      </a:lvl3pPr>
      <a:lvl4pPr marL="1096963" indent="-228600" algn="l" rtl="0" eaLnBrk="0" fontAlgn="base" hangingPunct="0">
        <a:spcBef>
          <a:spcPts val="400"/>
        </a:spcBef>
        <a:spcAft>
          <a:spcPct val="0"/>
        </a:spcAft>
        <a:buClr>
          <a:srgbClr val="8BA2B4"/>
        </a:buClr>
        <a:buSzPct val="100000"/>
        <a:buFont typeface="Arial" pitchFamily="34" charset="0"/>
        <a:defRPr sz="2400" kern="1200">
          <a:solidFill>
            <a:srgbClr val="595959"/>
          </a:solidFill>
          <a:latin typeface="Century Gothic"/>
          <a:ea typeface="Century Gothic" pitchFamily="34" charset="0"/>
          <a:cs typeface="Century Gothic"/>
        </a:defRPr>
      </a:lvl4pPr>
      <a:lvl5pPr marL="1371600" indent="-228600" algn="l" rtl="0" eaLnBrk="0" fontAlgn="base" hangingPunct="0">
        <a:spcBef>
          <a:spcPts val="3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5"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2013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34508974"/>
      </p:ext>
    </p:extLst>
  </p:cSld>
  <p:clrMap bg1="lt1" tx1="dk1" bg2="lt2" tx2="dk2" accent1="accent1" accent2="accent2" accent3="accent3" accent4="accent4" accent5="accent5" accent6="accent6" hlink="hlink" folHlink="folHlink"/>
  <p:sldLayoutIdLst>
    <p:sldLayoutId id="2147483814" r:id="rId1"/>
    <p:sldLayoutId id="2147483815" r:id="rId2"/>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2013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90496599"/>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2"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7651" name="Rectangle 4"/>
          <p:cNvSpPr>
            <a:spLocks noGrp="1" noChangeArrowheads="1"/>
          </p:cNvSpPr>
          <p:nvPr>
            <p:ph type="body" idx="1"/>
          </p:nvPr>
        </p:nvSpPr>
        <p:spPr bwMode="auto">
          <a:xfrm>
            <a:off x="457200" y="1751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12"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latin typeface="Arial"/>
                <a:ea typeface="ＭＳ Ｐゴシック" pitchFamily="-105" charset="-128"/>
                <a:cs typeface="+mn-cs"/>
              </a:rPr>
              <a:pPr>
                <a:defRPr/>
              </a:pPr>
              <a:t>‹#›</a:t>
            </a:fld>
            <a:endParaRPr lang="en-US" dirty="0">
              <a:solidFill>
                <a:srgbClr val="000000"/>
              </a:solidFill>
              <a:latin typeface="Arial"/>
              <a:ea typeface="ＭＳ Ｐゴシック" pitchFamily="-105" charset="-128"/>
              <a:cs typeface="+mn-cs"/>
            </a:endParaRPr>
          </a:p>
        </p:txBody>
      </p:sp>
      <p:sp>
        <p:nvSpPr>
          <p:cNvPr id="10" name="TextBox 9"/>
          <p:cNvSpPr txBox="1"/>
          <p:nvPr/>
        </p:nvSpPr>
        <p:spPr>
          <a:xfrm>
            <a:off x="457200" y="6634649"/>
            <a:ext cx="4648200" cy="215444"/>
          </a:xfrm>
          <a:prstGeom prst="rect">
            <a:avLst/>
          </a:prstGeom>
          <a:noFill/>
        </p:spPr>
        <p:txBody>
          <a:bodyPr>
            <a:prstTxWarp prst="textNoShape">
              <a:avLst/>
            </a:prstTxWarp>
            <a:spAutoFit/>
          </a:bodyPr>
          <a:lstStyle/>
          <a:p>
            <a:pPr>
              <a:defRPr/>
            </a:pPr>
            <a:r>
              <a:rPr lang="en-US" sz="800" dirty="0">
                <a:solidFill>
                  <a:srgbClr val="919195"/>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142328135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Lst>
  <p:hf hdr="0" ftr="0" dt="0"/>
  <p:txStyles>
    <p:titleStyle>
      <a:lvl1pPr algn="l" rtl="0" eaLnBrk="1" fontAlgn="base" hangingPunct="1">
        <a:lnSpc>
          <a:spcPts val="4200"/>
        </a:lnSpc>
        <a:spcBef>
          <a:spcPct val="0"/>
        </a:spcBef>
        <a:spcAft>
          <a:spcPct val="0"/>
        </a:spcAft>
        <a:defRPr lang="en-US" sz="3600" dirty="0">
          <a:solidFill>
            <a:schemeClr val="bg1"/>
          </a:solidFill>
          <a:latin typeface="Arial" pitchFamily="34" charset="0"/>
          <a:ea typeface="ＭＳ Ｐゴシック" pitchFamily="-105" charset="-128"/>
          <a:cs typeface="Arial" pitchFamily="34" charset="0"/>
        </a:defRPr>
      </a:lvl1pPr>
      <a:lvl2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ts val="75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spcBef>
          <a:spcPct val="200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spcBef>
          <a:spcPct val="200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7651" name="Rectangle 4"/>
          <p:cNvSpPr>
            <a:spLocks noGrp="1" noChangeArrowheads="1"/>
          </p:cNvSpPr>
          <p:nvPr>
            <p:ph type="body" idx="1"/>
          </p:nvPr>
        </p:nvSpPr>
        <p:spPr bwMode="auto">
          <a:xfrm>
            <a:off x="457200" y="1751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Rectangle 3"/>
          <p:cNvSpPr>
            <a:spLocks noGrp="1" noChangeArrowheads="1"/>
          </p:cNvSpPr>
          <p:nvPr>
            <p:ph type="title"/>
          </p:nvPr>
        </p:nvSpPr>
        <p:spPr bwMode="auto">
          <a:xfrm>
            <a:off x="457200" y="152400"/>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p>
            <a:pPr lvl="0"/>
            <a:r>
              <a:rPr lang="en-US" altLang="zh-CN" smtClean="0"/>
              <a:t>Click to edit Master title style</a:t>
            </a:r>
            <a:endParaRPr lang="en-US" dirty="0"/>
          </a:p>
        </p:txBody>
      </p:sp>
      <p:sp>
        <p:nvSpPr>
          <p:cNvPr id="12" name="Slide Number Placeholder 10"/>
          <p:cNvSpPr>
            <a:spLocks noGrp="1" noChangeArrowheads="1"/>
          </p:cNvSpPr>
          <p:nvPr>
            <p:ph type="sldNum" sz="quarter" idx="4"/>
          </p:nvPr>
        </p:nvSpPr>
        <p:spPr>
          <a:xfrm>
            <a:off x="8534400" y="6629400"/>
            <a:ext cx="567813" cy="228600"/>
          </a:xfrm>
          <a:prstGeom prst="rect">
            <a:avLst/>
          </a:prstGeom>
        </p:spPr>
        <p:txBody>
          <a:bodyPr/>
          <a:lstStyle>
            <a:lvl1pPr algn="r">
              <a:defRPr sz="1000"/>
            </a:lvl1pPr>
          </a:lstStyle>
          <a:p>
            <a:pPr>
              <a:defRPr/>
            </a:pPr>
            <a:fld id="{A86557AE-D911-0F4C-AC53-EAE0FE81A38E}" type="slidenum">
              <a:rPr lang="en-US" smtClean="0">
                <a:solidFill>
                  <a:srgbClr val="000000"/>
                </a:solidFill>
                <a:latin typeface="Arial"/>
                <a:ea typeface="ＭＳ Ｐゴシック" pitchFamily="-105" charset="-128"/>
                <a:cs typeface="+mn-cs"/>
              </a:rPr>
              <a:pPr>
                <a:defRPr/>
              </a:pPr>
              <a:t>‹#›</a:t>
            </a:fld>
            <a:endParaRPr lang="en-US" dirty="0">
              <a:solidFill>
                <a:srgbClr val="000000"/>
              </a:solidFill>
              <a:latin typeface="Arial"/>
              <a:ea typeface="ＭＳ Ｐゴシック" pitchFamily="-105" charset="-128"/>
              <a:cs typeface="+mn-cs"/>
            </a:endParaRPr>
          </a:p>
        </p:txBody>
      </p:sp>
      <p:sp>
        <p:nvSpPr>
          <p:cNvPr id="10" name="TextBox 9"/>
          <p:cNvSpPr txBox="1"/>
          <p:nvPr/>
        </p:nvSpPr>
        <p:spPr>
          <a:xfrm>
            <a:off x="457200" y="6634649"/>
            <a:ext cx="4648200" cy="215444"/>
          </a:xfrm>
          <a:prstGeom prst="rect">
            <a:avLst/>
          </a:prstGeom>
          <a:noFill/>
        </p:spPr>
        <p:txBody>
          <a:bodyPr>
            <a:prstTxWarp prst="textNoShape">
              <a:avLst/>
            </a:prstTxWarp>
            <a:spAutoFit/>
          </a:bodyPr>
          <a:lstStyle/>
          <a:p>
            <a:pPr>
              <a:defRPr/>
            </a:pPr>
            <a:r>
              <a:rPr lang="en-US" sz="800" dirty="0">
                <a:solidFill>
                  <a:srgbClr val="919195"/>
                </a:solidFill>
                <a:latin typeface="Arial"/>
                <a:ea typeface="ＭＳ Ｐゴシック" pitchFamily="-105" charset="-128"/>
                <a:cs typeface="+mn-cs"/>
              </a:rPr>
              <a:t>Copyright 2013 JDA Software Group, Inc. - CONFIDENTIAL</a:t>
            </a:r>
          </a:p>
        </p:txBody>
      </p:sp>
    </p:spTree>
    <p:extLst>
      <p:ext uri="{BB962C8B-B14F-4D97-AF65-F5344CB8AC3E}">
        <p14:creationId xmlns:p14="http://schemas.microsoft.com/office/powerpoint/2010/main" val="192649364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Lst>
  <p:hf hdr="0" ftr="0" dt="0"/>
  <p:txStyles>
    <p:titleStyle>
      <a:lvl1pPr algn="l" rtl="0" eaLnBrk="1" fontAlgn="base" hangingPunct="1">
        <a:lnSpc>
          <a:spcPts val="4200"/>
        </a:lnSpc>
        <a:spcBef>
          <a:spcPct val="0"/>
        </a:spcBef>
        <a:spcAft>
          <a:spcPct val="0"/>
        </a:spcAft>
        <a:defRPr lang="en-US" sz="3600" dirty="0">
          <a:solidFill>
            <a:schemeClr val="bg1"/>
          </a:solidFill>
          <a:latin typeface="Arial" pitchFamily="34" charset="0"/>
          <a:ea typeface="ＭＳ Ｐゴシック" pitchFamily="-105" charset="-128"/>
          <a:cs typeface="Arial" pitchFamily="34" charset="0"/>
        </a:defRPr>
      </a:lvl1pPr>
      <a:lvl2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ts val="75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spcBef>
          <a:spcPct val="200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spcBef>
          <a:spcPct val="200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spcBef>
          <a:spcPct val="200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5"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sz="1200" dirty="0" smtClean="0">
                <a:solidFill>
                  <a:schemeClr val="bg1"/>
                </a:solidFill>
                <a:latin typeface="Century Gothic"/>
                <a:cs typeface="Century Gothic"/>
              </a:rPr>
              <a:t>CMMI Level 5 | ISO 27001  |  Copyright © 2013 Bleum Inc.</a:t>
            </a:r>
          </a:p>
          <a:p>
            <a:endParaRPr lang="en-US" sz="1200" dirty="0">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cstate="print"/>
          <a:srcRect/>
          <a:stretch>
            <a:fillRect/>
          </a:stretch>
        </a:blipFill>
        <a:effectLst/>
      </p:bgPr>
    </p:bg>
    <p:spTree>
      <p:nvGrpSpPr>
        <p:cNvPr id="1" name=""/>
        <p:cNvGrpSpPr/>
        <p:nvPr/>
      </p:nvGrpSpPr>
      <p:grpSpPr>
        <a:xfrm>
          <a:off x="0" y="0"/>
          <a:ext cx="0" cy="0"/>
          <a:chOff x="0" y="0"/>
          <a:chExt cx="0" cy="0"/>
        </a:xfrm>
      </p:grpSpPr>
      <p:pic>
        <p:nvPicPr>
          <p:cNvPr id="8" name="Picture 7" descr="curve.png"/>
          <p:cNvPicPr>
            <a:picLocks noChangeAspect="1"/>
          </p:cNvPicPr>
          <p:nvPr/>
        </p:nvPicPr>
        <p:blipFill>
          <a:blip r:embed="rId5" cstate="print"/>
          <a:stretch>
            <a:fillRect/>
          </a:stretch>
        </p:blipFill>
        <p:spPr>
          <a:xfrm>
            <a:off x="0" y="5266944"/>
            <a:ext cx="9144000" cy="1591056"/>
          </a:xfrm>
          <a:prstGeom prst="rect">
            <a:avLst/>
          </a:prstGeom>
        </p:spPr>
      </p:pic>
    </p:spTree>
  </p:cSld>
  <p:clrMap bg1="lt1" tx1="dk1" bg2="lt2" tx2="dk2" accent1="accent1" accent2="accent2" accent3="accent3" accent4="accent4" accent5="accent5" accent6="accent6" hlink="hlink" folHlink="folHlink"/>
  <p:sldLayoutIdLst>
    <p:sldLayoutId id="2147483727" r:id="rId1"/>
    <p:sldLayoutId id="2147483826" r:id="rId2"/>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175882421"/>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109376466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106048276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algn="ctr">
              <a:defRPr/>
            </a:pPr>
            <a:r>
              <a:rPr lang="en-US" sz="1200" dirty="0" smtClean="0">
                <a:solidFill>
                  <a:prstClr val="white"/>
                </a:solidFill>
                <a:latin typeface="Century Gothic"/>
                <a:cs typeface="Century Gothic"/>
              </a:rPr>
              <a:t>CMMI Level 5 | ISO 27001  |  Copyright © 2013 Bleum Inc.</a:t>
            </a:r>
          </a:p>
          <a:p>
            <a:endParaRPr lang="en-US" sz="1200" dirty="0">
              <a:solidFill>
                <a:prstClr val="black"/>
              </a:solidFill>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05885617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prstClr val="white"/>
                </a:solidFill>
                <a:latin typeface="Century Gothic" pitchFamily="34" charset="0"/>
              </a:rPr>
              <a:t>Content</a:t>
            </a:r>
            <a:endParaRPr lang="en-US" sz="3600" dirty="0">
              <a:solidFill>
                <a:prstClr val="white"/>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fontAlgn="auto">
              <a:spcBef>
                <a:spcPts val="0"/>
              </a:spcBef>
              <a:spcAft>
                <a:spcPts val="0"/>
              </a:spcAft>
              <a:defRPr/>
            </a:pPr>
            <a:r>
              <a:rPr lang="en-US" sz="1200" dirty="0" smtClean="0">
                <a:solidFill>
                  <a:srgbClr val="7F7F7F"/>
                </a:solidFill>
                <a:latin typeface="Century Gothic" pitchFamily="34" charset="0"/>
              </a:rPr>
              <a:t>CMMI Level 5 | ISO 27001  |  Copyright © 2013 Bleum Inc.</a:t>
            </a:r>
          </a:p>
          <a:p>
            <a:endParaRPr lang="en-US" sz="1200" dirty="0">
              <a:solidFill>
                <a:prstClr val="black"/>
              </a:solidFill>
              <a:latin typeface="Century Gothic" pitchFamily="34" charset="0"/>
            </a:endParaRPr>
          </a:p>
        </p:txBody>
      </p:sp>
    </p:spTree>
    <p:extLst>
      <p:ext uri="{BB962C8B-B14F-4D97-AF65-F5344CB8AC3E}">
        <p14:creationId xmlns:p14="http://schemas.microsoft.com/office/powerpoint/2010/main" val="236311645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pic>
        <p:nvPicPr>
          <p:cNvPr id="5122" name="Picture 11" descr="BGLOGO.png"/>
          <p:cNvPicPr>
            <a:picLocks noChangeAspect="1"/>
          </p:cNvPicPr>
          <p:nvPr/>
        </p:nvPicPr>
        <p:blipFill>
          <a:blip r:embed="rId10" cstate="print"/>
          <a:srcRect/>
          <a:stretch>
            <a:fillRect/>
          </a:stretch>
        </p:blipFill>
        <p:spPr bwMode="auto">
          <a:xfrm>
            <a:off x="7620000" y="0"/>
            <a:ext cx="1524000" cy="441325"/>
          </a:xfrm>
          <a:prstGeom prst="rect">
            <a:avLst/>
          </a:prstGeom>
          <a:noFill/>
          <a:ln w="9525">
            <a:noFill/>
            <a:miter lim="800000"/>
            <a:headEnd/>
            <a:tailEnd/>
          </a:ln>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76" name="TextBox 7"/>
          <p:cNvSpPr txBox="1">
            <a:spLocks noChangeArrowheads="1"/>
          </p:cNvSpPr>
          <p:nvPr/>
        </p:nvSpPr>
        <p:spPr bwMode="auto">
          <a:xfrm>
            <a:off x="0" y="6553200"/>
            <a:ext cx="9144000" cy="461665"/>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1200" dirty="0" smtClean="0">
                <a:solidFill>
                  <a:prstClr val="white"/>
                </a:solidFill>
                <a:latin typeface="Century Gothic" pitchFamily="34" charset="0"/>
              </a:rPr>
              <a:t>CMMi Level 5 | ISO 27001  |  Copyright © 2013 Bleum Inc.</a:t>
            </a:r>
          </a:p>
          <a:p>
            <a:pPr eaLnBrk="1" hangingPunct="1">
              <a:defRPr/>
            </a:pPr>
            <a:endParaRPr lang="en-US" sz="1200" dirty="0" smtClean="0">
              <a:solidFill>
                <a:prstClr val="black"/>
              </a:solidFill>
              <a:latin typeface="Century Gothic" pitchFamily="34" charset="0"/>
            </a:endParaRPr>
          </a:p>
        </p:txBody>
      </p:sp>
      <p:sp>
        <p:nvSpPr>
          <p:cNvPr id="5" name="Slide Number Placeholder 5"/>
          <p:cNvSpPr>
            <a:spLocks noGrp="1"/>
          </p:cNvSpPr>
          <p:nvPr>
            <p:ph type="sldNum" sz="quarter" idx="4"/>
          </p:nvPr>
        </p:nvSpPr>
        <p:spPr>
          <a:xfrm>
            <a:off x="7162800" y="6562725"/>
            <a:ext cx="1981200" cy="365125"/>
          </a:xfrm>
          <a:prstGeom prst="rect">
            <a:avLst/>
          </a:prstGeom>
        </p:spPr>
        <p:txBody>
          <a:bodyPr/>
          <a:lstStyle>
            <a:lvl1pPr algn="r">
              <a:defRPr sz="1200">
                <a:solidFill>
                  <a:schemeClr val="bg1"/>
                </a:solidFill>
                <a:latin typeface="Century Gothic" pitchFamily="34" charset="0"/>
                <a:cs typeface="Arial" charset="0"/>
              </a:defRPr>
            </a:lvl1pPr>
          </a:lstStyle>
          <a:p>
            <a:pPr>
              <a:defRPr/>
            </a:pPr>
            <a:fld id="{1B59A7D8-9FD8-4DDF-8839-B0B21309F413}"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9864736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rgbClr val="528693"/>
          </a:solidFill>
          <a:latin typeface="Century Gothic"/>
          <a:ea typeface="Century Gothic" pitchFamily="34" charset="0"/>
          <a:cs typeface="Century Gothic"/>
        </a:defRPr>
      </a:lvl1pPr>
      <a:lvl2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2pPr>
      <a:lvl3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3pPr>
      <a:lvl4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4pPr>
      <a:lvl5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5pPr>
      <a:lvl6pPr marL="4572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6pPr>
      <a:lvl7pPr marL="9144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7pPr>
      <a:lvl8pPr marL="13716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8pPr>
      <a:lvl9pPr marL="18288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9pPr>
    </p:titleStyle>
    <p:bodyStyle>
      <a:lvl1pPr marL="273050" indent="-273050" algn="l" rtl="0" eaLnBrk="0" fontAlgn="base" hangingPunct="0">
        <a:spcBef>
          <a:spcPts val="600"/>
        </a:spcBef>
        <a:spcAft>
          <a:spcPct val="0"/>
        </a:spcAft>
        <a:buClr>
          <a:schemeClr val="accent1"/>
        </a:buClr>
        <a:buSzPct val="100000"/>
        <a:buFont typeface="Arial" pitchFamily="34" charset="0"/>
        <a:defRPr sz="2400" kern="1200">
          <a:solidFill>
            <a:srgbClr val="595959"/>
          </a:solidFill>
          <a:latin typeface="Century Gothic"/>
          <a:ea typeface="Century Gothic" pitchFamily="34" charset="0"/>
          <a:cs typeface="Century Gothic"/>
        </a:defRPr>
      </a:lvl1pPr>
      <a:lvl2pPr marL="547688" indent="-273050" algn="l" rtl="0" eaLnBrk="0" fontAlgn="base" hangingPunct="0">
        <a:spcBef>
          <a:spcPts val="5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2pPr>
      <a:lvl3pPr marL="822325" indent="-228600" algn="l" rtl="0" eaLnBrk="0" fontAlgn="base" hangingPunct="0">
        <a:spcBef>
          <a:spcPts val="500"/>
        </a:spcBef>
        <a:spcAft>
          <a:spcPct val="0"/>
        </a:spcAft>
        <a:buClr>
          <a:srgbClr val="BCBCBC"/>
        </a:buClr>
        <a:buSzPct val="100000"/>
        <a:buFont typeface="Arial" pitchFamily="34" charset="0"/>
        <a:defRPr sz="2400" kern="1200">
          <a:solidFill>
            <a:srgbClr val="595959"/>
          </a:solidFill>
          <a:latin typeface="Century Gothic"/>
          <a:ea typeface="Century Gothic" pitchFamily="34" charset="0"/>
          <a:cs typeface="Century Gothic"/>
        </a:defRPr>
      </a:lvl3pPr>
      <a:lvl4pPr marL="1096963" indent="-228600" algn="l" rtl="0" eaLnBrk="0" fontAlgn="base" hangingPunct="0">
        <a:spcBef>
          <a:spcPts val="400"/>
        </a:spcBef>
        <a:spcAft>
          <a:spcPct val="0"/>
        </a:spcAft>
        <a:buClr>
          <a:srgbClr val="8BA2B4"/>
        </a:buClr>
        <a:buSzPct val="100000"/>
        <a:buFont typeface="Arial" pitchFamily="34" charset="0"/>
        <a:defRPr sz="2400" kern="1200">
          <a:solidFill>
            <a:srgbClr val="595959"/>
          </a:solidFill>
          <a:latin typeface="Century Gothic"/>
          <a:ea typeface="Century Gothic" pitchFamily="34" charset="0"/>
          <a:cs typeface="Century Gothic"/>
        </a:defRPr>
      </a:lvl4pPr>
      <a:lvl5pPr marL="1371600" indent="-228600" algn="l" rtl="0" eaLnBrk="0" fontAlgn="base" hangingPunct="0">
        <a:spcBef>
          <a:spcPts val="300"/>
        </a:spcBef>
        <a:spcAft>
          <a:spcPct val="0"/>
        </a:spcAft>
        <a:buClr>
          <a:schemeClr val="accent2"/>
        </a:buClr>
        <a:buSzPct val="100000"/>
        <a:buFont typeface="Arial" pitchFamily="34" charset="0"/>
        <a:defRPr sz="2400" kern="1200">
          <a:solidFill>
            <a:srgbClr val="595959"/>
          </a:solidFill>
          <a:latin typeface="Century Gothic"/>
          <a:ea typeface="Century Gothic" pitchFamily="34" charset="0"/>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Microsoft YaHei" panose="020B0503020204020204" pitchFamily="34" charset="-122"/>
                <a:ea typeface="Microsoft YaHei" panose="020B0503020204020204" pitchFamily="34" charset="-122"/>
              </a:rPr>
              <a:t>JDA WMS </a:t>
            </a:r>
            <a:r>
              <a:rPr lang="zh-CN" altLang="en-US" dirty="0" smtClean="0">
                <a:latin typeface="Microsoft YaHei" panose="020B0503020204020204" pitchFamily="34" charset="-122"/>
                <a:ea typeface="Microsoft YaHei" panose="020B0503020204020204" pitchFamily="34" charset="-122"/>
              </a:rPr>
              <a:t>介绍</a:t>
            </a:r>
            <a:endParaRPr lang="en-US" dirty="0">
              <a:latin typeface="Microsoft YaHei" panose="020B0503020204020204" pitchFamily="34" charset="-122"/>
              <a:ea typeface="Microsoft YaHei" panose="020B0503020204020204" pitchFamily="34" charset="-122"/>
            </a:endParaRPr>
          </a:p>
        </p:txBody>
      </p:sp>
      <p:sp>
        <p:nvSpPr>
          <p:cNvPr id="3" name="Subtitle 2"/>
          <p:cNvSpPr>
            <a:spLocks noGrp="1"/>
          </p:cNvSpPr>
          <p:nvPr>
            <p:ph type="subTitle" idx="1"/>
          </p:nvPr>
        </p:nvSpPr>
        <p:spPr/>
        <p:txBody>
          <a:bodyPr/>
          <a:lstStyle/>
          <a:p>
            <a:r>
              <a:rPr lang="en-US" dirty="0" smtClean="0"/>
              <a:t>                                         </a:t>
            </a:r>
          </a:p>
          <a:p>
            <a:r>
              <a:rPr lang="en-US" altLang="zh-CN" dirty="0"/>
              <a:t> </a:t>
            </a:r>
            <a:r>
              <a:rPr lang="en-US" altLang="zh-CN" dirty="0" smtClean="0"/>
              <a:t>                                                    </a:t>
            </a:r>
            <a:endParaRPr lang="en-US" dirty="0">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4294967295"/>
          </p:nvPr>
        </p:nvSpPr>
        <p:spPr>
          <a:xfrm>
            <a:off x="7162800" y="6562725"/>
            <a:ext cx="1981200" cy="365125"/>
          </a:xfrm>
          <a:prstGeom prst="rect">
            <a:avLst/>
          </a:prstGeom>
        </p:spPr>
        <p:txBody>
          <a:bodyPr/>
          <a:lstStyle/>
          <a:p>
            <a:fld id="{1E271111-F451-4F40-BCBE-9613D3148906}" type="slidenum">
              <a:rPr lang="en-US" smtClean="0">
                <a:solidFill>
                  <a:prstClr val="white"/>
                </a:solidFill>
              </a:rPr>
              <a:pPr/>
              <a:t>1</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marL="274320" marR="0" lvl="0" indent="-274320" algn="l" defTabSz="914400" rtl="0" eaLnBrk="1" fontAlgn="auto" latinLnBrk="0" hangingPunct="1">
              <a:lnSpc>
                <a:spcPct val="170000"/>
              </a:lnSpc>
              <a:spcBef>
                <a:spcPts val="600"/>
              </a:spcBef>
              <a:spcAft>
                <a:spcPts val="0"/>
              </a:spcAft>
              <a:buClr>
                <a:schemeClr val="accent1"/>
              </a:buClr>
              <a:buSzPct val="100000"/>
              <a:buFont typeface="Arial" pitchFamily="34" charset="0"/>
              <a:buChar char="•"/>
              <a:tabLst/>
              <a:defRPr/>
            </a:pPr>
            <a:endParaRPr lang="en-US" sz="2300" dirty="0">
              <a:solidFill>
                <a:schemeClr val="tx1">
                  <a:lumMod val="65000"/>
                  <a:lumOff val="35000"/>
                </a:schemeClr>
              </a:solidFill>
              <a:latin typeface="Century Gothic"/>
              <a:cs typeface="Century Gothic"/>
            </a:endParaRPr>
          </a:p>
        </p:txBody>
      </p:sp>
    </p:spTree>
    <p:extLst>
      <p:ext uri="{BB962C8B-B14F-4D97-AF65-F5344CB8AC3E}">
        <p14:creationId xmlns:p14="http://schemas.microsoft.com/office/powerpoint/2010/main" val="1410496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运单调整步骤</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10</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4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Century Gothic"/>
            </a:endParaRPr>
          </a:p>
        </p:txBody>
      </p:sp>
      <p:sp>
        <p:nvSpPr>
          <p:cNvPr id="4" name="Rounded Rectangle 3"/>
          <p:cNvSpPr/>
          <p:nvPr/>
        </p:nvSpPr>
        <p:spPr>
          <a:xfrm>
            <a:off x="971600" y="1585773"/>
            <a:ext cx="2232248" cy="9791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latin typeface="Microsoft YaHei" panose="020B0503020204020204" pitchFamily="34" charset="-122"/>
                <a:ea typeface="Microsoft YaHei" panose="020B0503020204020204" pitchFamily="34" charset="-122"/>
              </a:rPr>
              <a:t>移动库存</a:t>
            </a:r>
            <a:endParaRPr lang="en-US" sz="1600" dirty="0">
              <a:latin typeface="Microsoft YaHei" panose="020B0503020204020204" pitchFamily="34" charset="-122"/>
              <a:ea typeface="Microsoft YaHei" panose="020B0503020204020204" pitchFamily="34" charset="-122"/>
            </a:endParaRPr>
          </a:p>
        </p:txBody>
      </p:sp>
      <p:sp>
        <p:nvSpPr>
          <p:cNvPr id="7" name="Rounded Rectangle 6"/>
          <p:cNvSpPr/>
          <p:nvPr/>
        </p:nvSpPr>
        <p:spPr>
          <a:xfrm>
            <a:off x="1763688" y="2717304"/>
            <a:ext cx="2232248" cy="979131"/>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latin typeface="Microsoft YaHei" panose="020B0503020204020204" pitchFamily="34" charset="-122"/>
                <a:ea typeface="Microsoft YaHei" panose="020B0503020204020204" pitchFamily="34" charset="-122"/>
              </a:rPr>
              <a:t>使用新托盘号如果是部分调整</a:t>
            </a:r>
            <a:endParaRPr lang="en-US" sz="1600" dirty="0">
              <a:latin typeface="Microsoft YaHei" panose="020B0503020204020204" pitchFamily="34" charset="-122"/>
              <a:ea typeface="Microsoft YaHei" panose="020B0503020204020204" pitchFamily="34" charset="-122"/>
            </a:endParaRPr>
          </a:p>
        </p:txBody>
      </p:sp>
      <p:sp>
        <p:nvSpPr>
          <p:cNvPr id="8" name="Rounded Rectangle 7"/>
          <p:cNvSpPr/>
          <p:nvPr/>
        </p:nvSpPr>
        <p:spPr>
          <a:xfrm>
            <a:off x="3203848" y="4005064"/>
            <a:ext cx="2232248" cy="979131"/>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latin typeface="Microsoft YaHei" panose="020B0503020204020204" pitchFamily="34" charset="-122"/>
                <a:ea typeface="Microsoft YaHei" panose="020B0503020204020204" pitchFamily="34" charset="-122"/>
              </a:rPr>
              <a:t>完成托盘</a:t>
            </a:r>
            <a:endParaRPr lang="en-US" sz="1600" dirty="0">
              <a:latin typeface="Microsoft YaHei" panose="020B0503020204020204" pitchFamily="34" charset="-122"/>
              <a:ea typeface="Microsoft YaHei" panose="020B0503020204020204" pitchFamily="34" charset="-122"/>
            </a:endParaRPr>
          </a:p>
        </p:txBody>
      </p:sp>
      <p:sp>
        <p:nvSpPr>
          <p:cNvPr id="9" name="Rounded Rectangle 8"/>
          <p:cNvSpPr/>
          <p:nvPr/>
        </p:nvSpPr>
        <p:spPr>
          <a:xfrm>
            <a:off x="4890865" y="5345469"/>
            <a:ext cx="2232248" cy="979131"/>
          </a:xfrm>
          <a:prstGeom prst="round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latin typeface="Microsoft YaHei" panose="020B0503020204020204" pitchFamily="34" charset="-122"/>
                <a:ea typeface="Microsoft YaHei" panose="020B0503020204020204" pitchFamily="34" charset="-122"/>
              </a:rPr>
              <a:t>上架托盘</a:t>
            </a:r>
            <a:endParaRPr lang="en-US" sz="1600" dirty="0">
              <a:latin typeface="Microsoft YaHei" panose="020B0503020204020204" pitchFamily="34" charset="-122"/>
              <a:ea typeface="Microsoft YaHei" panose="020B0503020204020204" pitchFamily="34" charset="-122"/>
            </a:endParaRPr>
          </a:p>
        </p:txBody>
      </p:sp>
      <p:sp>
        <p:nvSpPr>
          <p:cNvPr id="6" name="Down Arrow 5"/>
          <p:cNvSpPr/>
          <p:nvPr/>
        </p:nvSpPr>
        <p:spPr>
          <a:xfrm rot="5400000">
            <a:off x="6068830" y="4033614"/>
            <a:ext cx="427999" cy="95506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091065" y="3278877"/>
            <a:ext cx="1513383" cy="20223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latin typeface="Microsoft YaHei" panose="020B0503020204020204" pitchFamily="34" charset="-122"/>
                <a:ea typeface="Microsoft YaHei" panose="020B0503020204020204" pitchFamily="34" charset="-122"/>
              </a:rPr>
              <a:t>额外操作</a:t>
            </a:r>
            <a:endParaRPr lang="en-US" altLang="zh-CN" sz="1600" dirty="0" smtClean="0">
              <a:latin typeface="Microsoft YaHei" panose="020B0503020204020204" pitchFamily="34" charset="-122"/>
              <a:ea typeface="Microsoft YaHei" panose="020B0503020204020204" pitchFamily="34" charset="-122"/>
            </a:endParaRPr>
          </a:p>
          <a:p>
            <a:pPr algn="ctr"/>
            <a:endParaRPr lang="en-US" altLang="zh-CN" sz="1600" dirty="0">
              <a:latin typeface="Microsoft YaHei" panose="020B0503020204020204" pitchFamily="34" charset="-122"/>
              <a:ea typeface="Microsoft YaHei" panose="020B0503020204020204" pitchFamily="34" charset="-122"/>
            </a:endParaRPr>
          </a:p>
          <a:p>
            <a:pPr algn="ctr"/>
            <a:r>
              <a:rPr lang="zh-CN" altLang="en-US" sz="1600" dirty="0" smtClean="0">
                <a:latin typeface="Microsoft YaHei" panose="020B0503020204020204" pitchFamily="34" charset="-122"/>
                <a:ea typeface="Microsoft YaHei" panose="020B0503020204020204" pitchFamily="34" charset="-122"/>
              </a:rPr>
              <a:t>贴标</a:t>
            </a:r>
            <a:endParaRPr lang="en-US" altLang="zh-CN" sz="1600" dirty="0" smtClean="0">
              <a:latin typeface="Microsoft YaHei" panose="020B0503020204020204" pitchFamily="34" charset="-122"/>
              <a:ea typeface="Microsoft YaHei" panose="020B0503020204020204" pitchFamily="34" charset="-122"/>
            </a:endParaRPr>
          </a:p>
          <a:p>
            <a:pPr algn="ctr"/>
            <a:r>
              <a:rPr lang="zh-CN" altLang="en-US" sz="1600" dirty="0">
                <a:latin typeface="Microsoft YaHei" panose="020B0503020204020204" pitchFamily="34" charset="-122"/>
                <a:ea typeface="Microsoft YaHei" panose="020B0503020204020204" pitchFamily="34" charset="-122"/>
              </a:rPr>
              <a:t>组装</a:t>
            </a:r>
            <a:endParaRPr lang="en-US" altLang="zh-CN" sz="1600" dirty="0" smtClean="0">
              <a:latin typeface="Microsoft YaHei" panose="020B0503020204020204" pitchFamily="34" charset="-122"/>
              <a:ea typeface="Microsoft YaHei" panose="020B0503020204020204" pitchFamily="34" charset="-122"/>
            </a:endParaRPr>
          </a:p>
          <a:p>
            <a:pPr algn="ctr"/>
            <a:endParaRPr lang="en-US"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38600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打印和装载</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11</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57200" y="1401107"/>
            <a:ext cx="8136904" cy="2585323"/>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你可</a:t>
            </a:r>
            <a:r>
              <a:rPr lang="zh-CN" altLang="en-US" dirty="0" smtClean="0">
                <a:latin typeface="Microsoft YaHei" panose="020B0503020204020204" pitchFamily="34" charset="-122"/>
                <a:ea typeface="Microsoft YaHei" panose="020B0503020204020204" pitchFamily="34" charset="-122"/>
              </a:rPr>
              <a:t>以在将货物装载到运输设备之前或之后打印文书工作。</a:t>
            </a:r>
            <a:endParaRPr lang="en-US" altLang="zh-CN" dirty="0" smtClean="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文书工作通常打印到停靠站一级。但是，你也可以打印到出库负载一级或者发货一级。</a:t>
            </a:r>
            <a:endParaRPr lang="en-US" altLang="zh-CN" dirty="0" smtClean="0">
              <a:latin typeface="Microsoft YaHei" panose="020B0503020204020204" pitchFamily="34" charset="-122"/>
              <a:ea typeface="Microsoft YaHei" panose="020B0503020204020204" pitchFamily="34" charset="-122"/>
            </a:endParaRPr>
          </a:p>
          <a:p>
            <a:endParaRPr lang="en-US" dirty="0" smtClean="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在货物集结完毕后，货物从集结位置装载到运输设备上。</a:t>
            </a:r>
            <a:endParaRPr lang="en-US" altLang="zh-CN" dirty="0" smtClean="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在装载之前，你需要一个出库负载，这个出库负载定义了运输设备需要哪些停靠站。</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11633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8713663"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关闭</a:t>
            </a:r>
            <a:r>
              <a:rPr lang="en-US" altLang="zh-CN" sz="2400" dirty="0" smtClean="0">
                <a:solidFill>
                  <a:schemeClr val="tx1"/>
                </a:solidFill>
                <a:latin typeface="Microsoft YaHei" panose="020B0503020204020204" pitchFamily="34" charset="-122"/>
                <a:ea typeface="Microsoft YaHei" panose="020B0503020204020204" pitchFamily="34" charset="-122"/>
              </a:rPr>
              <a:t>/</a:t>
            </a:r>
            <a:r>
              <a:rPr lang="zh-CN" altLang="en-US" sz="2400" dirty="0" smtClean="0">
                <a:solidFill>
                  <a:schemeClr val="tx1"/>
                </a:solidFill>
                <a:latin typeface="Microsoft YaHei" panose="020B0503020204020204" pitchFamily="34" charset="-122"/>
                <a:ea typeface="Microsoft YaHei" panose="020B0503020204020204" pitchFamily="34" charset="-122"/>
              </a:rPr>
              <a:t>调度发货的运输设备</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12</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57200" y="1371600"/>
            <a:ext cx="8229600" cy="3139321"/>
          </a:xfrm>
          <a:prstGeom prst="rect">
            <a:avLst/>
          </a:prstGeom>
        </p:spPr>
        <p:txBody>
          <a:bodyPr wrap="square">
            <a:spAutoFit/>
          </a:bodyPr>
          <a:lstStyle/>
          <a:p>
            <a:r>
              <a:rPr lang="zh-CN" altLang="en-US" dirty="0" smtClean="0">
                <a:latin typeface="Microsoft YaHei" panose="020B0503020204020204" pitchFamily="34" charset="-122"/>
                <a:ea typeface="Microsoft YaHei" panose="020B0503020204020204" pitchFamily="34" charset="-122"/>
              </a:rPr>
              <a:t>发货过程的最后阶段包括关闭和调度运输设备，</a:t>
            </a:r>
            <a:r>
              <a:rPr lang="zh-CN" altLang="en-US" dirty="0">
                <a:latin typeface="Microsoft YaHei" panose="020B0503020204020204" pitchFamily="34" charset="-122"/>
                <a:ea typeface="Microsoft YaHei" panose="020B0503020204020204" pitchFamily="34" charset="-122"/>
              </a:rPr>
              <a:t>以及发货确认</a:t>
            </a:r>
            <a:r>
              <a:rPr lang="zh-CN" altLang="en-US" dirty="0" smtClean="0">
                <a:latin typeface="Microsoft YaHei" panose="020B0503020204020204" pitchFamily="34" charset="-122"/>
                <a:ea typeface="Microsoft YaHei" panose="020B0503020204020204" pitchFamily="34" charset="-122"/>
              </a:rPr>
              <a:t>。发货确认是发货过程中的一个可选项。</a:t>
            </a:r>
            <a:endParaRPr lang="en-US" altLang="zh-CN" dirty="0" smtClean="0">
              <a:latin typeface="Microsoft YaHei" panose="020B0503020204020204" pitchFamily="34" charset="-122"/>
              <a:ea typeface="Microsoft YaHei" panose="020B0503020204020204" pitchFamily="34" charset="-122"/>
            </a:endParaRPr>
          </a:p>
          <a:p>
            <a:endParaRPr lang="en-US"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如果运输设备在场站</a:t>
            </a:r>
            <a:r>
              <a:rPr lang="zh-CN" altLang="en-US" dirty="0" smtClean="0">
                <a:latin typeface="Microsoft YaHei" panose="020B0503020204020204" pitchFamily="34" charset="-122"/>
                <a:ea typeface="Microsoft YaHei" panose="020B0503020204020204" pitchFamily="34" charset="-122"/>
              </a:rPr>
              <a:t>，你</a:t>
            </a:r>
            <a:r>
              <a:rPr lang="zh-CN" altLang="en-US" dirty="0">
                <a:latin typeface="Microsoft YaHei" panose="020B0503020204020204" pitchFamily="34" charset="-122"/>
                <a:ea typeface="Microsoft YaHei" panose="020B0503020204020204" pitchFamily="34" charset="-122"/>
              </a:rPr>
              <a:t>必</a:t>
            </a:r>
            <a:r>
              <a:rPr lang="zh-CN" altLang="en-US" dirty="0" smtClean="0">
                <a:latin typeface="Microsoft YaHei" panose="020B0503020204020204" pitchFamily="34" charset="-122"/>
                <a:ea typeface="Microsoft YaHei" panose="020B0503020204020204" pitchFamily="34" charset="-122"/>
              </a:rPr>
              <a:t>须手动关</a:t>
            </a:r>
            <a:r>
              <a:rPr lang="zh-CN" altLang="en-US" dirty="0">
                <a:latin typeface="Microsoft YaHei" panose="020B0503020204020204" pitchFamily="34" charset="-122"/>
                <a:ea typeface="Microsoft YaHei" panose="020B0503020204020204" pitchFamily="34" charset="-122"/>
              </a:rPr>
              <a:t>闭这个运输设</a:t>
            </a:r>
            <a:r>
              <a:rPr lang="zh-CN" altLang="en-US" dirty="0" smtClean="0">
                <a:latin typeface="Microsoft YaHei" panose="020B0503020204020204" pitchFamily="34" charset="-122"/>
                <a:ea typeface="Microsoft YaHei" panose="020B0503020204020204" pitchFamily="34" charset="-122"/>
              </a:rPr>
              <a:t>备。关闭运输设备之前，检查与设备出库负载相关的库存</a:t>
            </a:r>
            <a:r>
              <a:rPr lang="en-US" altLang="zh-CN" dirty="0" smtClean="0">
                <a:latin typeface="Microsoft YaHei" panose="020B0503020204020204" pitchFamily="34" charset="-122"/>
                <a:ea typeface="Microsoft YaHei" panose="020B0503020204020204" pitchFamily="34" charset="-122"/>
              </a:rPr>
              <a:t>-</a:t>
            </a:r>
            <a:r>
              <a:rPr lang="zh-CN" altLang="en-US" dirty="0" smtClean="0">
                <a:latin typeface="Microsoft YaHei" panose="020B0503020204020204" pitchFamily="34" charset="-122"/>
                <a:ea typeface="Microsoft YaHei" panose="020B0503020204020204" pitchFamily="34" charset="-122"/>
              </a:rPr>
              <a:t>装载所用的承运人</a:t>
            </a:r>
            <a:r>
              <a:rPr lang="en-US" altLang="zh-CN" dirty="0" smtClean="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服</a:t>
            </a:r>
            <a:r>
              <a:rPr lang="zh-CN" altLang="en-US" dirty="0" smtClean="0">
                <a:latin typeface="Microsoft YaHei" panose="020B0503020204020204" pitchFamily="34" charset="-122"/>
                <a:ea typeface="Microsoft YaHei" panose="020B0503020204020204" pitchFamily="34" charset="-122"/>
              </a:rPr>
              <a:t>务是否为</a:t>
            </a:r>
            <a:r>
              <a:rPr lang="en-US" altLang="zh-CN" dirty="0" smtClean="0">
                <a:latin typeface="Microsoft YaHei" panose="020B0503020204020204" pitchFamily="34" charset="-122"/>
                <a:ea typeface="Microsoft YaHei" panose="020B0503020204020204" pitchFamily="34" charset="-122"/>
              </a:rPr>
              <a:t>TL</a:t>
            </a:r>
            <a:r>
              <a:rPr lang="zh-CN" altLang="en-US" dirty="0" smtClean="0">
                <a:latin typeface="Microsoft YaHei" panose="020B0503020204020204" pitchFamily="34" charset="-122"/>
                <a:ea typeface="Microsoft YaHei" panose="020B0503020204020204" pitchFamily="34" charset="-122"/>
              </a:rPr>
              <a:t>承运人。通常，你可以根据承运人编号或设备编号来标识承运人类型。</a:t>
            </a:r>
            <a:endParaRPr lang="en-US" altLang="zh-CN" dirty="0" smtClean="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如果是</a:t>
            </a:r>
            <a:r>
              <a:rPr lang="en-US" altLang="zh-CN" dirty="0" smtClean="0">
                <a:latin typeface="Microsoft YaHei" panose="020B0503020204020204" pitchFamily="34" charset="-122"/>
                <a:ea typeface="Microsoft YaHei" panose="020B0503020204020204" pitchFamily="34" charset="-122"/>
              </a:rPr>
              <a:t>TL</a:t>
            </a:r>
            <a:r>
              <a:rPr lang="zh-CN" altLang="en-US" dirty="0" smtClean="0">
                <a:latin typeface="Microsoft YaHei" panose="020B0503020204020204" pitchFamily="34" charset="-122"/>
                <a:ea typeface="Microsoft YaHei" panose="020B0503020204020204" pitchFamily="34" charset="-122"/>
              </a:rPr>
              <a:t>承运人，请手工检查是否所有的停靠站已完成。你应该检查装载过程是否已完成，以及是否有等待的缺货和交叉转运。如果存在，那么你不能关闭设备。当所有需要的书面文件已经打印，然而存在缺货的订单并且不允许部分发货时，系统可以配置是否提示用户把部分装载完成的货物拆分成新的发货。</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23157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4" y="480219"/>
            <a:ext cx="8713663"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特例 </a:t>
            </a: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smtClean="0">
                <a:solidFill>
                  <a:schemeClr val="tx1"/>
                </a:solidFill>
                <a:latin typeface="Microsoft YaHei" panose="020B0503020204020204" pitchFamily="34" charset="-122"/>
                <a:ea typeface="Microsoft YaHei" panose="020B0503020204020204" pitchFamily="34" charset="-122"/>
              </a:rPr>
              <a:t>交叉转运</a:t>
            </a:r>
            <a:r>
              <a:rPr lang="en-US" altLang="zh-CN" sz="2400" dirty="0" smtClean="0">
                <a:solidFill>
                  <a:schemeClr val="tx1"/>
                </a:solidFill>
                <a:latin typeface="Microsoft YaHei" panose="020B0503020204020204" pitchFamily="34" charset="-122"/>
                <a:ea typeface="Microsoft YaHei" panose="020B0503020204020204" pitchFamily="34" charset="-122"/>
              </a:rPr>
              <a:t/>
            </a:r>
            <a:br>
              <a:rPr lang="en-US" altLang="zh-CN" sz="2400" dirty="0" smtClean="0">
                <a:solidFill>
                  <a:schemeClr val="tx1"/>
                </a:solidFill>
                <a:latin typeface="Microsoft YaHei" panose="020B0503020204020204" pitchFamily="34" charset="-122"/>
                <a:ea typeface="Microsoft YaHei" panose="020B0503020204020204" pitchFamily="34" charset="-122"/>
              </a:rPr>
            </a:b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13</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57200" y="1371600"/>
            <a:ext cx="8229600" cy="369332"/>
          </a:xfrm>
          <a:prstGeom prst="rect">
            <a:avLst/>
          </a:prstGeom>
        </p:spPr>
        <p:txBody>
          <a:bodyPr wrap="square">
            <a:spAutoFit/>
          </a:bodyPr>
          <a:lstStyle/>
          <a:p>
            <a:endParaRPr lang="en-US" dirty="0">
              <a:latin typeface="Microsoft YaHei" panose="020B0503020204020204" pitchFamily="34" charset="-122"/>
              <a:ea typeface="Microsoft YaHei" panose="020B0503020204020204" pitchFamily="34"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 y="3214687"/>
            <a:ext cx="7848601"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11560" y="1729989"/>
            <a:ext cx="7200800" cy="923330"/>
          </a:xfrm>
          <a:prstGeom prst="rect">
            <a:avLst/>
          </a:prstGeom>
        </p:spPr>
        <p:txBody>
          <a:bodyPr wrap="square">
            <a:spAutoFit/>
          </a:bodyPr>
          <a:lstStyle/>
          <a:p>
            <a:pPr marL="285750" indent="-285750">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从收货区域到出库区域转移是可以分割托盘的库存</a:t>
            </a:r>
          </a:p>
          <a:p>
            <a:pPr marL="285750" indent="-285750">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允许显示库位错误如果不能找到临时处理的区域或者目的的区域</a:t>
            </a:r>
          </a:p>
          <a:p>
            <a:pPr marL="285750" indent="-285750">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不同追踪级别有不同的释放规则</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71284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a:t> </a:t>
            </a:r>
            <a:r>
              <a:rPr lang="zh-CN" altLang="en-US" sz="2400" dirty="0" smtClean="0">
                <a:solidFill>
                  <a:schemeClr val="tx1"/>
                </a:solidFill>
                <a:latin typeface="Microsoft YaHei" panose="020B0503020204020204" pitchFamily="34" charset="-122"/>
                <a:ea typeface="Microsoft YaHei" panose="020B0503020204020204" pitchFamily="34" charset="-122"/>
              </a:rPr>
              <a:t>主题</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14</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556792"/>
            <a:ext cx="2018501" cy="1323439"/>
          </a:xfrm>
          <a:prstGeom prst="rect">
            <a:avLst/>
          </a:prstGeom>
          <a:noFill/>
        </p:spPr>
        <p:txBody>
          <a:bodyPr wrap="none" rtlCol="0">
            <a:spAutoFit/>
          </a:bodyPr>
          <a:lstStyle/>
          <a:p>
            <a:pPr marL="800100" lvl="1" indent="-342900">
              <a:buFont typeface="Wingdings" panose="05000000000000000000" pitchFamily="2" charset="2"/>
              <a:buChar char="v"/>
            </a:pPr>
            <a:r>
              <a:rPr lang="zh-CN" altLang="en-US" sz="2000" dirty="0" smtClean="0">
                <a:latin typeface="Microsoft YaHei" panose="020B0503020204020204" pitchFamily="34" charset="-122"/>
                <a:ea typeface="Microsoft YaHei" panose="020B0503020204020204" pitchFamily="34" charset="-122"/>
                <a:cs typeface="Century Gothic"/>
              </a:rPr>
              <a:t>发货运输</a:t>
            </a:r>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endParaRPr lang="en-US" sz="2000" dirty="0" smtClean="0">
              <a:solidFill>
                <a:schemeClr val="bg2">
                  <a:lumMod val="50000"/>
                </a:schemeClr>
              </a:solidFill>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r>
              <a:rPr lang="zh-CN" altLang="en-US" sz="2000" dirty="0" smtClean="0">
                <a:solidFill>
                  <a:schemeClr val="accent2">
                    <a:lumMod val="50000"/>
                  </a:schemeClr>
                </a:solidFill>
                <a:latin typeface="Microsoft YaHei" panose="020B0503020204020204" pitchFamily="34" charset="-122"/>
                <a:ea typeface="Microsoft YaHei" panose="020B0503020204020204" pitchFamily="34" charset="-122"/>
                <a:cs typeface="Century Gothic"/>
              </a:rPr>
              <a:t>库存</a:t>
            </a:r>
            <a:endParaRPr lang="en-US" sz="2000" dirty="0" smtClean="0">
              <a:solidFill>
                <a:schemeClr val="accent2">
                  <a:lumMod val="50000"/>
                </a:schemeClr>
              </a:solidFill>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endParaRPr lang="en-US" sz="2000" dirty="0">
              <a:solidFill>
                <a:schemeClr val="bg2">
                  <a:lumMod val="50000"/>
                </a:schemeClr>
              </a:solidFill>
              <a:latin typeface="Century Gothic"/>
              <a:ea typeface="+mj-ea"/>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658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a:t> </a:t>
            </a:r>
            <a:r>
              <a:rPr lang="zh-CN" altLang="en-US" sz="2400" dirty="0">
                <a:solidFill>
                  <a:schemeClr val="tx1"/>
                </a:solidFill>
                <a:latin typeface="Microsoft YaHei" panose="020B0503020204020204" pitchFamily="34" charset="-122"/>
                <a:ea typeface="Microsoft YaHei" panose="020B0503020204020204" pitchFamily="34" charset="-122"/>
              </a:rPr>
              <a:t>库</a:t>
            </a:r>
            <a:r>
              <a:rPr lang="zh-CN" altLang="en-US" sz="2400" dirty="0" smtClean="0">
                <a:solidFill>
                  <a:schemeClr val="tx1"/>
                </a:solidFill>
                <a:latin typeface="Microsoft YaHei" panose="020B0503020204020204" pitchFamily="34" charset="-122"/>
                <a:ea typeface="Microsoft YaHei" panose="020B0503020204020204" pitchFamily="34" charset="-122"/>
              </a:rPr>
              <a:t>存 </a:t>
            </a:r>
            <a:r>
              <a:rPr lang="en-US" altLang="zh-CN"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smtClean="0">
                <a:solidFill>
                  <a:schemeClr val="tx1"/>
                </a:solidFill>
                <a:latin typeface="Microsoft YaHei" panose="020B0503020204020204" pitchFamily="34" charset="-122"/>
                <a:ea typeface="Microsoft YaHei" panose="020B0503020204020204" pitchFamily="34" charset="-122"/>
              </a:rPr>
              <a:t>学习目标</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15</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556792"/>
            <a:ext cx="3044423" cy="2246769"/>
          </a:xfrm>
          <a:prstGeom prst="rect">
            <a:avLst/>
          </a:prstGeom>
          <a:noFill/>
        </p:spPr>
        <p:txBody>
          <a:bodyPr wrap="none" rtlCol="0">
            <a:spAutoFit/>
          </a:bodyPr>
          <a:lstStyle/>
          <a:p>
            <a:pPr marL="800100" lvl="1" indent="-34290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cs typeface="Century Gothic"/>
              </a:rPr>
              <a:t>了解库存的问题</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cs typeface="Century Gothic"/>
              </a:rPr>
              <a:t>了解库存的定位</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cs typeface="Century Gothic"/>
              </a:rPr>
              <a:t>库存准确性的维护</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cs typeface="Century Gothic"/>
              </a:rPr>
              <a:t>库存状态的维护</a:t>
            </a:r>
            <a:endParaRPr lang="en-US" sz="2000" dirty="0">
              <a:latin typeface="Microsoft YaHei" panose="020B0503020204020204" pitchFamily="34" charset="-122"/>
              <a:ea typeface="Microsoft YaHei" panose="020B0503020204020204" pitchFamily="34" charset="-122"/>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983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a:t> </a:t>
            </a:r>
            <a:r>
              <a:rPr lang="zh-CN" altLang="en-US" sz="2400" dirty="0">
                <a:solidFill>
                  <a:schemeClr val="tx1"/>
                </a:solidFill>
                <a:latin typeface="Microsoft YaHei" panose="020B0503020204020204" pitchFamily="34" charset="-122"/>
                <a:ea typeface="Microsoft YaHei" panose="020B0503020204020204" pitchFamily="34" charset="-122"/>
              </a:rPr>
              <a:t>库</a:t>
            </a:r>
            <a:r>
              <a:rPr lang="zh-CN" altLang="en-US" sz="2400" dirty="0" smtClean="0">
                <a:solidFill>
                  <a:schemeClr val="tx1"/>
                </a:solidFill>
                <a:latin typeface="Microsoft YaHei" panose="020B0503020204020204" pitchFamily="34" charset="-122"/>
                <a:ea typeface="Microsoft YaHei" panose="020B0503020204020204" pitchFamily="34" charset="-122"/>
              </a:rPr>
              <a:t>存介绍</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16</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556792"/>
            <a:ext cx="7571303" cy="1323439"/>
          </a:xfrm>
          <a:prstGeom prst="rect">
            <a:avLst/>
          </a:prstGeom>
          <a:noFill/>
        </p:spPr>
        <p:txBody>
          <a:bodyPr wrap="none" rtlCol="0">
            <a:spAutoFit/>
          </a:bodyPr>
          <a:lstStyle/>
          <a:p>
            <a:pPr lvl="1"/>
            <a:r>
              <a:rPr lang="zh-CN" altLang="en-US" sz="2000" dirty="0" smtClean="0">
                <a:latin typeface="Microsoft YaHei" panose="020B0503020204020204" pitchFamily="34" charset="-122"/>
                <a:ea typeface="Microsoft YaHei" panose="020B0503020204020204" pitchFamily="34" charset="-122"/>
                <a:cs typeface="Century Gothic"/>
              </a:rPr>
              <a:t>库</a:t>
            </a:r>
            <a:r>
              <a:rPr lang="zh-CN" altLang="en-US" sz="2000" dirty="0">
                <a:latin typeface="Microsoft YaHei" panose="020B0503020204020204" pitchFamily="34" charset="-122"/>
                <a:ea typeface="Microsoft YaHei" panose="020B0503020204020204" pitchFamily="34" charset="-122"/>
                <a:cs typeface="Century Gothic"/>
              </a:rPr>
              <a:t>存可以是原材料、包装材料、在制</a:t>
            </a:r>
            <a:r>
              <a:rPr lang="zh-CN" altLang="en-US" sz="2000" dirty="0" smtClean="0">
                <a:latin typeface="Microsoft YaHei" panose="020B0503020204020204" pitchFamily="34" charset="-122"/>
                <a:ea typeface="Microsoft YaHei" panose="020B0503020204020204" pitchFamily="34" charset="-122"/>
                <a:cs typeface="Century Gothic"/>
              </a:rPr>
              <a:t>品材</a:t>
            </a:r>
            <a:r>
              <a:rPr lang="zh-CN" altLang="en-US" sz="2000" dirty="0">
                <a:latin typeface="Microsoft YaHei" panose="020B0503020204020204" pitchFamily="34" charset="-122"/>
                <a:ea typeface="Microsoft YaHei" panose="020B0503020204020204" pitchFamily="34" charset="-122"/>
                <a:cs typeface="Century Gothic"/>
              </a:rPr>
              <a:t>料、供应品或成品</a:t>
            </a:r>
            <a:r>
              <a:rPr lang="zh-CN" altLang="en-US" sz="2000" dirty="0" smtClean="0">
                <a:latin typeface="Microsoft YaHei" panose="020B0503020204020204" pitchFamily="34" charset="-122"/>
                <a:ea typeface="Microsoft YaHei" panose="020B0503020204020204" pitchFamily="34" charset="-122"/>
                <a:cs typeface="Century Gothic"/>
              </a:rPr>
              <a:t>。</a:t>
            </a:r>
            <a:endParaRPr lang="en-US" altLang="zh-CN" sz="2000" dirty="0" smtClean="0">
              <a:latin typeface="Microsoft YaHei" panose="020B0503020204020204" pitchFamily="34" charset="-122"/>
              <a:ea typeface="Microsoft YaHei" panose="020B0503020204020204" pitchFamily="34" charset="-122"/>
              <a:cs typeface="Century Gothic"/>
            </a:endParaRPr>
          </a:p>
          <a:p>
            <a:pPr lvl="1"/>
            <a:endParaRPr lang="en-US" altLang="zh-CN" sz="2000" dirty="0" smtClean="0">
              <a:latin typeface="Microsoft YaHei" panose="020B0503020204020204" pitchFamily="34" charset="-122"/>
              <a:ea typeface="Microsoft YaHei" panose="020B0503020204020204" pitchFamily="34" charset="-122"/>
              <a:cs typeface="Century Gothic"/>
            </a:endParaRPr>
          </a:p>
          <a:p>
            <a:pPr lvl="1"/>
            <a:endParaRPr lang="en-US" sz="2000" dirty="0">
              <a:latin typeface="Microsoft YaHei" panose="020B0503020204020204" pitchFamily="34" charset="-122"/>
              <a:ea typeface="Microsoft YaHei" panose="020B0503020204020204" pitchFamily="34" charset="-122"/>
              <a:cs typeface="Century Gothic"/>
            </a:endParaRPr>
          </a:p>
          <a:p>
            <a:pPr lvl="1"/>
            <a:endParaRPr lang="en-US" sz="2000" dirty="0" smtClean="0">
              <a:latin typeface="Microsoft YaHei" panose="020B0503020204020204" pitchFamily="34" charset="-122"/>
              <a:ea typeface="Microsoft YaHei" panose="020B0503020204020204" pitchFamily="34" charset="-122"/>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694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a:t> </a:t>
            </a:r>
            <a:r>
              <a:rPr lang="zh-CN" altLang="en-US" sz="2400" dirty="0">
                <a:solidFill>
                  <a:schemeClr val="tx1"/>
                </a:solidFill>
                <a:latin typeface="Microsoft YaHei" panose="020B0503020204020204" pitchFamily="34" charset="-122"/>
                <a:ea typeface="Microsoft YaHei" panose="020B0503020204020204" pitchFamily="34" charset="-122"/>
              </a:rPr>
              <a:t>库</a:t>
            </a:r>
            <a:r>
              <a:rPr lang="zh-CN" altLang="en-US" sz="2400" dirty="0" smtClean="0">
                <a:solidFill>
                  <a:schemeClr val="tx1"/>
                </a:solidFill>
                <a:latin typeface="Microsoft YaHei" panose="020B0503020204020204" pitchFamily="34" charset="-122"/>
                <a:ea typeface="Microsoft YaHei" panose="020B0503020204020204" pitchFamily="34" charset="-122"/>
              </a:rPr>
              <a:t>存目录</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17</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268760"/>
            <a:ext cx="7404591" cy="3785652"/>
          </a:xfrm>
          <a:prstGeom prst="rect">
            <a:avLst/>
          </a:prstGeom>
          <a:noFill/>
        </p:spPr>
        <p:txBody>
          <a:bodyPr wrap="none" rtlCol="0">
            <a:spAutoFit/>
          </a:bodyPr>
          <a:lstStyle/>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查</a:t>
            </a:r>
            <a:r>
              <a:rPr lang="zh-CN" altLang="en-US" sz="2000" dirty="0" smtClean="0">
                <a:latin typeface="Microsoft YaHei" panose="020B0503020204020204" pitchFamily="34" charset="-122"/>
                <a:ea typeface="Microsoft YaHei" panose="020B0503020204020204" pitchFamily="34" charset="-122"/>
                <a:cs typeface="Century Gothic"/>
              </a:rPr>
              <a:t>看和管理库存的相关</a:t>
            </a:r>
            <a:r>
              <a:rPr lang="zh-CN" altLang="en-US" sz="2000" dirty="0">
                <a:latin typeface="Microsoft YaHei" panose="020B0503020204020204" pitchFamily="34" charset="-122"/>
                <a:ea typeface="Microsoft YaHei" panose="020B0503020204020204" pitchFamily="34" charset="-122"/>
                <a:cs typeface="Century Gothic"/>
              </a:rPr>
              <a:t>活</a:t>
            </a:r>
            <a:r>
              <a:rPr lang="zh-CN" altLang="en-US" sz="2000" dirty="0" smtClean="0">
                <a:latin typeface="Microsoft YaHei" panose="020B0503020204020204" pitchFamily="34" charset="-122"/>
                <a:ea typeface="Microsoft YaHei" panose="020B0503020204020204" pitchFamily="34" charset="-122"/>
                <a:cs typeface="Century Gothic"/>
              </a:rPr>
              <a:t>动。</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识</a:t>
            </a:r>
            <a:r>
              <a:rPr lang="zh-CN" altLang="en-US" sz="2000" dirty="0" smtClean="0">
                <a:latin typeface="Microsoft YaHei" panose="020B0503020204020204" pitchFamily="34" charset="-122"/>
                <a:ea typeface="Microsoft YaHei" panose="020B0503020204020204" pitchFamily="34" charset="-122"/>
                <a:cs typeface="Century Gothic"/>
              </a:rPr>
              <a:t>别和解决库存问题</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管理仓</a:t>
            </a:r>
            <a:r>
              <a:rPr lang="zh-CN" altLang="en-US" sz="2000" dirty="0" smtClean="0">
                <a:latin typeface="Microsoft YaHei" panose="020B0503020204020204" pitchFamily="34" charset="-122"/>
                <a:ea typeface="Microsoft YaHei" panose="020B0503020204020204" pitchFamily="34" charset="-122"/>
                <a:cs typeface="Century Gothic"/>
              </a:rPr>
              <a:t>库中暂挂（</a:t>
            </a:r>
            <a:r>
              <a:rPr lang="en-US" altLang="zh-CN" sz="2000" dirty="0" smtClean="0">
                <a:latin typeface="Microsoft YaHei" panose="020B0503020204020204" pitchFamily="34" charset="-122"/>
                <a:ea typeface="Microsoft YaHei" panose="020B0503020204020204" pitchFamily="34" charset="-122"/>
                <a:cs typeface="Century Gothic"/>
              </a:rPr>
              <a:t>Hold</a:t>
            </a:r>
            <a:r>
              <a:rPr lang="zh-CN" altLang="en-US" sz="2000" dirty="0" smtClean="0">
                <a:latin typeface="Microsoft YaHei" panose="020B0503020204020204" pitchFamily="34" charset="-122"/>
                <a:ea typeface="Microsoft YaHei" panose="020B0503020204020204" pitchFamily="34" charset="-122"/>
                <a:cs typeface="Century Gothic"/>
              </a:rPr>
              <a:t>）的库存</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安</a:t>
            </a:r>
            <a:r>
              <a:rPr lang="zh-CN" altLang="en-US" sz="2000" dirty="0" smtClean="0">
                <a:latin typeface="Microsoft YaHei" panose="020B0503020204020204" pitchFamily="34" charset="-122"/>
                <a:ea typeface="Microsoft YaHei" panose="020B0503020204020204" pitchFamily="34" charset="-122"/>
                <a:cs typeface="Century Gothic"/>
              </a:rPr>
              <a:t>排和管理对库存的盘点</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a:latin typeface="Microsoft YaHei" panose="020B0503020204020204" pitchFamily="34" charset="-122"/>
                <a:ea typeface="Microsoft YaHei" panose="020B0503020204020204" pitchFamily="34" charset="-122"/>
                <a:cs typeface="Century Gothic"/>
              </a:rPr>
              <a:t>调</a:t>
            </a:r>
            <a:r>
              <a:rPr lang="zh-CN" altLang="en-US" sz="2000" dirty="0" smtClean="0">
                <a:latin typeface="Microsoft YaHei" panose="020B0503020204020204" pitchFamily="34" charset="-122"/>
                <a:ea typeface="Microsoft YaHei" panose="020B0503020204020204" pitchFamily="34" charset="-122"/>
                <a:cs typeface="Century Gothic"/>
              </a:rPr>
              <a:t>整库存</a:t>
            </a: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endParaRPr lang="en-US" altLang="zh-CN"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q"/>
            </a:pPr>
            <a:r>
              <a:rPr lang="zh-CN" altLang="en-US" sz="2000" dirty="0" smtClean="0">
                <a:latin typeface="Microsoft YaHei" panose="020B0503020204020204" pitchFamily="34" charset="-122"/>
                <a:ea typeface="Microsoft YaHei" panose="020B0503020204020204" pitchFamily="34" charset="-122"/>
                <a:cs typeface="Century Gothic"/>
              </a:rPr>
              <a:t>监控库存从存储区到拣货区的移动来保证出库订单的履约</a:t>
            </a:r>
            <a:endParaRPr lang="en-US" altLang="zh-CN" sz="2000" dirty="0" smtClean="0">
              <a:latin typeface="Microsoft YaHei" panose="020B0503020204020204" pitchFamily="34" charset="-122"/>
              <a:ea typeface="Microsoft YaHei" panose="020B0503020204020204" pitchFamily="34" charset="-122"/>
              <a:cs typeface="Century Gothic"/>
            </a:endParaRPr>
          </a:p>
          <a:p>
            <a:pPr lvl="1"/>
            <a:endParaRPr lang="en-US" altLang="zh-CN" sz="2000" dirty="0" smtClean="0">
              <a:latin typeface="Microsoft YaHei" panose="020B0503020204020204" pitchFamily="34" charset="-122"/>
              <a:ea typeface="Microsoft YaHei" panose="020B0503020204020204" pitchFamily="34" charset="-122"/>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766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展示台</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18</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141312"/>
            <a:ext cx="7380312" cy="511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1058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展示台</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19</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899592" y="1628800"/>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marL="342900" indent="-342900" fontAlgn="auto">
              <a:spcAft>
                <a:spcPts val="0"/>
              </a:spcAft>
              <a:buFont typeface="Wingdings" panose="05000000000000000000" pitchFamily="2" charset="2"/>
              <a:buChar char="q"/>
            </a:pPr>
            <a:r>
              <a:rPr lang="zh-CN" altLang="en-US" sz="2000" dirty="0" smtClean="0">
                <a:solidFill>
                  <a:schemeClr val="tx1"/>
                </a:solidFill>
                <a:latin typeface="Microsoft YaHei" panose="020B0503020204020204" pitchFamily="34" charset="-122"/>
                <a:ea typeface="Microsoft YaHei" panose="020B0503020204020204" pitchFamily="34" charset="-122"/>
              </a:rPr>
              <a:t>库存问题</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marL="342900" indent="-342900" fontAlgn="auto">
              <a:spcAft>
                <a:spcPts val="0"/>
              </a:spcAft>
              <a:buFont typeface="Wingdings" panose="05000000000000000000" pitchFamily="2" charset="2"/>
              <a:buChar char="q"/>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marL="342900" indent="-342900" fontAlgn="auto">
              <a:spcAft>
                <a:spcPts val="0"/>
              </a:spcAft>
              <a:buFont typeface="Wingdings" panose="05000000000000000000" pitchFamily="2" charset="2"/>
              <a:buChar char="q"/>
            </a:pPr>
            <a:r>
              <a:rPr lang="zh-CN" altLang="en-US" sz="2000" dirty="0">
                <a:solidFill>
                  <a:schemeClr val="tx1"/>
                </a:solidFill>
                <a:latin typeface="Microsoft YaHei" panose="020B0503020204020204" pitchFamily="34" charset="-122"/>
                <a:ea typeface="Microsoft YaHei" panose="020B0503020204020204" pitchFamily="34" charset="-122"/>
              </a:rPr>
              <a:t>库</a:t>
            </a:r>
            <a:r>
              <a:rPr lang="zh-CN" altLang="en-US" sz="2000" dirty="0" smtClean="0">
                <a:solidFill>
                  <a:schemeClr val="tx1"/>
                </a:solidFill>
                <a:latin typeface="Microsoft YaHei" panose="020B0503020204020204" pitchFamily="34" charset="-122"/>
                <a:ea typeface="Microsoft YaHei" panose="020B0503020204020204" pitchFamily="34" charset="-122"/>
              </a:rPr>
              <a:t>存暂挂信息</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marL="342900" indent="-342900" fontAlgn="auto">
              <a:spcAft>
                <a:spcPts val="0"/>
              </a:spcAft>
              <a:buFont typeface="Wingdings" panose="05000000000000000000" pitchFamily="2" charset="2"/>
              <a:buChar char="q"/>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marL="342900" indent="-342900" fontAlgn="auto">
              <a:spcAft>
                <a:spcPts val="0"/>
              </a:spcAft>
              <a:buFont typeface="Wingdings" panose="05000000000000000000" pitchFamily="2" charset="2"/>
              <a:buChar char="q"/>
            </a:pPr>
            <a:r>
              <a:rPr lang="zh-CN" altLang="en-US" sz="2000" dirty="0">
                <a:solidFill>
                  <a:schemeClr val="tx1"/>
                </a:solidFill>
                <a:latin typeface="Microsoft YaHei" panose="020B0503020204020204" pitchFamily="34" charset="-122"/>
                <a:ea typeface="Microsoft YaHei" panose="020B0503020204020204" pitchFamily="34" charset="-122"/>
              </a:rPr>
              <a:t>统</a:t>
            </a:r>
            <a:r>
              <a:rPr lang="zh-CN" altLang="en-US" sz="2000" dirty="0" smtClean="0">
                <a:solidFill>
                  <a:schemeClr val="tx1"/>
                </a:solidFill>
                <a:latin typeface="Microsoft YaHei" panose="020B0503020204020204" pitchFamily="34" charset="-122"/>
                <a:ea typeface="Microsoft YaHei" panose="020B0503020204020204" pitchFamily="34" charset="-122"/>
              </a:rPr>
              <a:t>计信息</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marL="342900" indent="-342900" fontAlgn="auto">
              <a:spcAft>
                <a:spcPts val="0"/>
              </a:spcAft>
              <a:buFont typeface="Wingdings" panose="05000000000000000000" pitchFamily="2" charset="2"/>
              <a:buChar char="q"/>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marL="342900" indent="-342900" fontAlgn="auto">
              <a:spcAft>
                <a:spcPts val="0"/>
              </a:spcAft>
              <a:buFont typeface="Wingdings" panose="05000000000000000000" pitchFamily="2" charset="2"/>
              <a:buChar char="q"/>
            </a:pPr>
            <a:r>
              <a:rPr lang="zh-CN" altLang="en-US" sz="2000" dirty="0">
                <a:solidFill>
                  <a:schemeClr val="tx1"/>
                </a:solidFill>
                <a:latin typeface="Microsoft YaHei" panose="020B0503020204020204" pitchFamily="34" charset="-122"/>
                <a:ea typeface="Microsoft YaHei" panose="020B0503020204020204" pitchFamily="34" charset="-122"/>
              </a:rPr>
              <a:t>调</a:t>
            </a:r>
            <a:r>
              <a:rPr lang="zh-CN" altLang="en-US" sz="2000" dirty="0" smtClean="0">
                <a:solidFill>
                  <a:schemeClr val="tx1"/>
                </a:solidFill>
                <a:latin typeface="Microsoft YaHei" panose="020B0503020204020204" pitchFamily="34" charset="-122"/>
                <a:ea typeface="Microsoft YaHei" panose="020B0503020204020204" pitchFamily="34" charset="-122"/>
              </a:rPr>
              <a:t>整信息</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6111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a:solidFill>
                  <a:schemeClr val="tx1"/>
                </a:solidFill>
              </a:rPr>
              <a:t>主题</a:t>
            </a:r>
            <a:endParaRPr lang="en-US" sz="2400" dirty="0">
              <a:solidFill>
                <a:schemeClr val="tx1"/>
              </a:solidFill>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556792"/>
            <a:ext cx="3669594" cy="1631216"/>
          </a:xfrm>
          <a:prstGeom prst="rect">
            <a:avLst/>
          </a:prstGeom>
          <a:noFill/>
        </p:spPr>
        <p:txBody>
          <a:bodyPr wrap="none" rtlCol="0">
            <a:spAutoFit/>
          </a:bodyPr>
          <a:lstStyle/>
          <a:p>
            <a:pPr marL="800100" lvl="1" indent="-342900">
              <a:buFont typeface="Wingdings" panose="05000000000000000000" pitchFamily="2" charset="2"/>
              <a:buChar char="v"/>
            </a:pPr>
            <a:r>
              <a:rPr lang="zh-CN" altLang="en-US" sz="2000" dirty="0">
                <a:latin typeface="Microsoft YaHei" panose="020B0503020204020204" pitchFamily="34" charset="-122"/>
                <a:ea typeface="Microsoft YaHei" panose="020B0503020204020204" pitchFamily="34" charset="-122"/>
                <a:cs typeface="Century Gothic"/>
              </a:rPr>
              <a:t>发货运</a:t>
            </a:r>
            <a:r>
              <a:rPr lang="zh-CN" altLang="en-US" sz="2000" dirty="0" smtClean="0">
                <a:latin typeface="Microsoft YaHei" panose="020B0503020204020204" pitchFamily="34" charset="-122"/>
                <a:ea typeface="Microsoft YaHei" panose="020B0503020204020204" pitchFamily="34" charset="-122"/>
                <a:cs typeface="Century Gothic"/>
              </a:rPr>
              <a:t>输 （</a:t>
            </a:r>
            <a:r>
              <a:rPr lang="en-US" altLang="zh-CN" sz="2000" dirty="0" smtClean="0">
                <a:latin typeface="Microsoft YaHei" panose="020B0503020204020204" pitchFamily="34" charset="-122"/>
                <a:ea typeface="Microsoft YaHei" panose="020B0503020204020204" pitchFamily="34" charset="-122"/>
                <a:cs typeface="Century Gothic"/>
              </a:rPr>
              <a:t>Shipping</a:t>
            </a:r>
            <a:r>
              <a:rPr lang="zh-CN" altLang="en-US" sz="2000" dirty="0" smtClean="0">
                <a:latin typeface="Microsoft YaHei" panose="020B0503020204020204" pitchFamily="34" charset="-122"/>
                <a:ea typeface="Microsoft YaHei" panose="020B0503020204020204" pitchFamily="34" charset="-122"/>
                <a:cs typeface="Century Gothic"/>
              </a:rPr>
              <a:t>）</a:t>
            </a:r>
            <a:endParaRPr lang="en-US"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endParaRPr lang="en-US" sz="2000" dirty="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endParaRPr lang="en-US"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r>
              <a:rPr lang="zh-CN" altLang="en-US" sz="2000" dirty="0" smtClean="0">
                <a:latin typeface="Microsoft YaHei" panose="020B0503020204020204" pitchFamily="34" charset="-122"/>
                <a:ea typeface="Microsoft YaHei" panose="020B0503020204020204" pitchFamily="34" charset="-122"/>
                <a:cs typeface="Century Gothic"/>
              </a:rPr>
              <a:t>库存 （</a:t>
            </a:r>
            <a:r>
              <a:rPr lang="en-US" sz="2000" dirty="0" smtClean="0">
                <a:latin typeface="Microsoft YaHei" panose="020B0503020204020204" pitchFamily="34" charset="-122"/>
                <a:ea typeface="Microsoft YaHei" panose="020B0503020204020204" pitchFamily="34" charset="-122"/>
                <a:cs typeface="Century Gothic"/>
              </a:rPr>
              <a:t>Inventory</a:t>
            </a:r>
            <a:r>
              <a:rPr lang="zh-CN" altLang="en-US" sz="2000" dirty="0" smtClean="0">
                <a:latin typeface="Microsoft YaHei" panose="020B0503020204020204" pitchFamily="34" charset="-122"/>
                <a:ea typeface="Microsoft YaHei" panose="020B0503020204020204" pitchFamily="34" charset="-122"/>
                <a:cs typeface="Century Gothic"/>
              </a:rPr>
              <a:t>）</a:t>
            </a:r>
            <a:endParaRPr lang="en-US" sz="2000" dirty="0" smtClean="0">
              <a:latin typeface="Microsoft YaHei" panose="020B0503020204020204" pitchFamily="34" charset="-122"/>
              <a:ea typeface="Microsoft YaHei" panose="020B0503020204020204" pitchFamily="34" charset="-122"/>
              <a:cs typeface="Century Gothic"/>
            </a:endParaRPr>
          </a:p>
          <a:p>
            <a:pPr marL="800100" lvl="1" indent="-342900">
              <a:buFont typeface="Wingdings" panose="05000000000000000000" pitchFamily="2" charset="2"/>
              <a:buChar char="v"/>
            </a:pPr>
            <a:endParaRPr lang="en-US" sz="2000" dirty="0">
              <a:solidFill>
                <a:schemeClr val="bg2">
                  <a:lumMod val="50000"/>
                </a:schemeClr>
              </a:solidFill>
              <a:latin typeface="Century Gothic"/>
              <a:ea typeface="+mj-ea"/>
              <a:cs typeface="Century Gothic"/>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9871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库</a:t>
            </a:r>
            <a:r>
              <a:rPr lang="zh-CN" altLang="en-US" sz="2400" dirty="0" smtClean="0">
                <a:solidFill>
                  <a:schemeClr val="tx1"/>
                </a:solidFill>
                <a:latin typeface="Microsoft YaHei" panose="020B0503020204020204" pitchFamily="34" charset="-122"/>
                <a:ea typeface="Microsoft YaHei" panose="020B0503020204020204" pitchFamily="34" charset="-122"/>
              </a:rPr>
              <a:t>存问题</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20</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457200" y="1322742"/>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不能接收</a:t>
            </a:r>
            <a:r>
              <a:rPr lang="en-US" altLang="zh-CN" sz="2000" dirty="0">
                <a:solidFill>
                  <a:schemeClr val="tx1"/>
                </a:solidFill>
                <a:latin typeface="Microsoft YaHei" panose="020B0503020204020204" pitchFamily="34" charset="-122"/>
                <a:ea typeface="Microsoft YaHei" panose="020B0503020204020204" pitchFamily="34" charset="-122"/>
              </a:rPr>
              <a:t> </a:t>
            </a:r>
            <a:r>
              <a:rPr lang="en-US" altLang="zh-CN" sz="2000" dirty="0" smtClean="0">
                <a:solidFill>
                  <a:schemeClr val="tx1"/>
                </a:solidFill>
                <a:latin typeface="Microsoft YaHei" panose="020B0503020204020204" pitchFamily="34" charset="-122"/>
                <a:ea typeface="Microsoft YaHei" panose="020B0503020204020204" pitchFamily="34" charset="-122"/>
              </a:rPr>
              <a:t>- </a:t>
            </a:r>
            <a:r>
              <a:rPr lang="zh-CN" altLang="en-US" sz="2000" dirty="0" smtClean="0">
                <a:solidFill>
                  <a:schemeClr val="tx1"/>
                </a:solidFill>
                <a:latin typeface="Microsoft YaHei" panose="020B0503020204020204" pitchFamily="34" charset="-122"/>
                <a:ea typeface="Microsoft YaHei" panose="020B0503020204020204" pitchFamily="34" charset="-122"/>
              </a:rPr>
              <a:t>当收货发运可以进行收货时，用户试图收不可收的商品入库。通常商品进入</a:t>
            </a:r>
            <a:r>
              <a:rPr lang="en-US" altLang="zh-CN" sz="2000" dirty="0" smtClean="0">
                <a:solidFill>
                  <a:schemeClr val="tx1"/>
                </a:solidFill>
                <a:latin typeface="Microsoft YaHei" panose="020B0503020204020204" pitchFamily="34" charset="-122"/>
                <a:ea typeface="Microsoft YaHei" panose="020B0503020204020204" pitchFamily="34" charset="-122"/>
              </a:rPr>
              <a:t>WMS</a:t>
            </a:r>
            <a:r>
              <a:rPr lang="zh-CN" altLang="en-US" sz="2000" dirty="0" smtClean="0">
                <a:solidFill>
                  <a:schemeClr val="tx1"/>
                </a:solidFill>
                <a:latin typeface="Microsoft YaHei" panose="020B0503020204020204" pitchFamily="34" charset="-122"/>
                <a:ea typeface="Microsoft YaHei" panose="020B0503020204020204" pitchFamily="34" charset="-122"/>
              </a:rPr>
              <a:t>可以先设置为不可收，当各种验证通过时在进行收货。</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过期 </a:t>
            </a:r>
            <a:r>
              <a:rPr lang="en-US" altLang="zh-CN" sz="2000" dirty="0" smtClean="0">
                <a:solidFill>
                  <a:schemeClr val="tx1"/>
                </a:solidFill>
                <a:latin typeface="Microsoft YaHei" panose="020B0503020204020204" pitchFamily="34" charset="-122"/>
                <a:ea typeface="Microsoft YaHei" panose="020B0503020204020204" pitchFamily="34" charset="-122"/>
              </a:rPr>
              <a:t>– </a:t>
            </a:r>
            <a:r>
              <a:rPr lang="zh-CN" altLang="en-US" sz="2000" dirty="0" smtClean="0">
                <a:solidFill>
                  <a:schemeClr val="tx1"/>
                </a:solidFill>
                <a:latin typeface="Microsoft YaHei" panose="020B0503020204020204" pitchFamily="34" charset="-122"/>
                <a:ea typeface="Microsoft YaHei" panose="020B0503020204020204" pitchFamily="34" charset="-122"/>
              </a:rPr>
              <a:t>库存在一定时间后会过期。</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库位异常 </a:t>
            </a:r>
            <a:r>
              <a:rPr lang="en-US" altLang="zh-CN" sz="2000" dirty="0" smtClean="0">
                <a:solidFill>
                  <a:schemeClr val="tx1"/>
                </a:solidFill>
                <a:latin typeface="Microsoft YaHei" panose="020B0503020204020204" pitchFamily="34" charset="-122"/>
                <a:ea typeface="Microsoft YaHei" panose="020B0503020204020204" pitchFamily="34" charset="-122"/>
              </a:rPr>
              <a:t>– </a:t>
            </a:r>
            <a:r>
              <a:rPr lang="zh-CN" altLang="en-US" sz="2000" dirty="0" smtClean="0">
                <a:solidFill>
                  <a:schemeClr val="tx1"/>
                </a:solidFill>
                <a:latin typeface="Microsoft YaHei" panose="020B0503020204020204" pitchFamily="34" charset="-122"/>
                <a:ea typeface="Microsoft YaHei" panose="020B0503020204020204" pitchFamily="34" charset="-122"/>
              </a:rPr>
              <a:t>库位设置为异常状态，进而阻止商品存放到该库位或者从该库位拣起。</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混合规则 </a:t>
            </a:r>
            <a:r>
              <a:rPr lang="en-US" altLang="zh-CN" sz="2000" dirty="0" smtClean="0">
                <a:solidFill>
                  <a:schemeClr val="tx1"/>
                </a:solidFill>
                <a:latin typeface="Microsoft YaHei" panose="020B0503020204020204" pitchFamily="34" charset="-122"/>
                <a:ea typeface="Microsoft YaHei" panose="020B0503020204020204" pitchFamily="34" charset="-122"/>
              </a:rPr>
              <a:t>– </a:t>
            </a:r>
            <a:r>
              <a:rPr lang="zh-CN" altLang="en-US" sz="2000" dirty="0" smtClean="0">
                <a:solidFill>
                  <a:schemeClr val="tx1"/>
                </a:solidFill>
                <a:latin typeface="Microsoft YaHei" panose="020B0503020204020204" pitchFamily="34" charset="-122"/>
                <a:ea typeface="Microsoft YaHei" panose="020B0503020204020204" pitchFamily="34" charset="-122"/>
              </a:rPr>
              <a:t>商品违背库位上的混合规则。</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5641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库</a:t>
            </a:r>
            <a:r>
              <a:rPr lang="zh-CN" altLang="en-US" sz="2400" dirty="0" smtClean="0">
                <a:solidFill>
                  <a:schemeClr val="tx1"/>
                </a:solidFill>
                <a:latin typeface="Microsoft YaHei" panose="020B0503020204020204" pitchFamily="34" charset="-122"/>
                <a:ea typeface="Microsoft YaHei" panose="020B0503020204020204" pitchFamily="34" charset="-122"/>
              </a:rPr>
              <a:t>存问题</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21</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457200" y="1322742"/>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出错地点 </a:t>
            </a:r>
            <a:r>
              <a:rPr lang="en-US" altLang="zh-CN" sz="2000" dirty="0" smtClean="0">
                <a:solidFill>
                  <a:schemeClr val="tx1"/>
                </a:solidFill>
                <a:latin typeface="Microsoft YaHei" panose="020B0503020204020204" pitchFamily="34" charset="-122"/>
                <a:ea typeface="Microsoft YaHei" panose="020B0503020204020204" pitchFamily="34" charset="-122"/>
              </a:rPr>
              <a:t>– </a:t>
            </a:r>
            <a:r>
              <a:rPr lang="zh-CN" altLang="en-US" sz="2000" dirty="0" smtClean="0">
                <a:solidFill>
                  <a:schemeClr val="tx1"/>
                </a:solidFill>
                <a:latin typeface="Microsoft YaHei" panose="020B0503020204020204" pitchFamily="34" charset="-122"/>
                <a:ea typeface="Microsoft YaHei" panose="020B0503020204020204" pitchFamily="34" charset="-122"/>
              </a:rPr>
              <a:t>商品的流动性（</a:t>
            </a:r>
            <a:r>
              <a:rPr lang="en-US" altLang="zh-CN" sz="2000" dirty="0" smtClean="0">
                <a:solidFill>
                  <a:schemeClr val="tx1"/>
                </a:solidFill>
                <a:latin typeface="Microsoft YaHei" panose="020B0503020204020204" pitchFamily="34" charset="-122"/>
                <a:ea typeface="Microsoft YaHei" panose="020B0503020204020204" pitchFamily="34" charset="-122"/>
              </a:rPr>
              <a:t>velocity</a:t>
            </a:r>
            <a:r>
              <a:rPr lang="zh-CN" altLang="en-US" sz="2000" dirty="0" smtClean="0">
                <a:solidFill>
                  <a:schemeClr val="tx1"/>
                </a:solidFill>
                <a:latin typeface="Microsoft YaHei" panose="020B0503020204020204" pitchFamily="34" charset="-122"/>
                <a:ea typeface="Microsoft YaHei" panose="020B0503020204020204" pitchFamily="34" charset="-122"/>
              </a:rPr>
              <a:t>）不匹配库位的流动性。</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a:solidFill>
                  <a:schemeClr val="tx1"/>
                </a:solidFill>
                <a:latin typeface="Microsoft YaHei" panose="020B0503020204020204" pitchFamily="34" charset="-122"/>
                <a:ea typeface="Microsoft YaHei" panose="020B0503020204020204" pitchFamily="34" charset="-122"/>
              </a:rPr>
              <a:t>库位覆盖</a:t>
            </a:r>
            <a:r>
              <a:rPr lang="en-US" altLang="zh-CN" sz="2000" dirty="0">
                <a:solidFill>
                  <a:schemeClr val="tx1"/>
                </a:solidFill>
                <a:latin typeface="Microsoft YaHei" panose="020B0503020204020204" pitchFamily="34" charset="-122"/>
                <a:ea typeface="Microsoft YaHei" panose="020B0503020204020204" pitchFamily="34" charset="-122"/>
              </a:rPr>
              <a:t> – </a:t>
            </a:r>
            <a:r>
              <a:rPr lang="zh-CN" altLang="en-US" sz="2000" dirty="0">
                <a:solidFill>
                  <a:schemeClr val="tx1"/>
                </a:solidFill>
                <a:latin typeface="Microsoft YaHei" panose="020B0503020204020204" pitchFamily="34" charset="-122"/>
                <a:ea typeface="Microsoft YaHei" panose="020B0503020204020204" pitchFamily="34" charset="-122"/>
              </a:rPr>
              <a:t>执行者选择库位覆盖而不是系统引导的库位。</a:t>
            </a: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a:solidFill>
                  <a:schemeClr val="tx1"/>
                </a:solidFill>
                <a:latin typeface="Microsoft YaHei" panose="020B0503020204020204" pitchFamily="34" charset="-122"/>
                <a:ea typeface="Microsoft YaHei" panose="020B0503020204020204" pitchFamily="34" charset="-122"/>
              </a:rPr>
              <a:t>破损 </a:t>
            </a:r>
            <a:r>
              <a:rPr lang="en-US" altLang="zh-CN" sz="2000" dirty="0">
                <a:solidFill>
                  <a:schemeClr val="tx1"/>
                </a:solidFill>
                <a:latin typeface="Microsoft YaHei" panose="020B0503020204020204" pitchFamily="34" charset="-122"/>
                <a:ea typeface="Microsoft YaHei" panose="020B0503020204020204" pitchFamily="34" charset="-122"/>
              </a:rPr>
              <a:t>– </a:t>
            </a:r>
            <a:r>
              <a:rPr lang="zh-CN" altLang="en-US" sz="2000" dirty="0">
                <a:solidFill>
                  <a:schemeClr val="tx1"/>
                </a:solidFill>
                <a:latin typeface="Microsoft YaHei" panose="020B0503020204020204" pitchFamily="34" charset="-122"/>
                <a:ea typeface="Microsoft YaHei" panose="020B0503020204020204" pitchFamily="34" charset="-122"/>
              </a:rPr>
              <a:t>两种破损。一种是仓内破损，另一种运输途中的破损。（主要是收货）</a:t>
            </a:r>
            <a:r>
              <a:rPr lang="en-US" altLang="zh-CN" sz="2000" dirty="0">
                <a:solidFill>
                  <a:schemeClr val="tx1"/>
                </a:solidFill>
                <a:latin typeface="Microsoft YaHei" panose="020B0503020204020204" pitchFamily="34" charset="-122"/>
                <a:ea typeface="Microsoft YaHei" panose="020B0503020204020204" pitchFamily="34" charset="-122"/>
              </a:rPr>
              <a:t> </a:t>
            </a: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66431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库</a:t>
            </a:r>
            <a:r>
              <a:rPr lang="zh-CN" altLang="en-US" sz="2400" dirty="0" smtClean="0">
                <a:solidFill>
                  <a:schemeClr val="tx1"/>
                </a:solidFill>
                <a:latin typeface="Microsoft YaHei" panose="020B0503020204020204" pitchFamily="34" charset="-122"/>
                <a:ea typeface="Microsoft YaHei" panose="020B0503020204020204" pitchFamily="34" charset="-122"/>
              </a:rPr>
              <a:t>存移动</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22</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457200" y="1322742"/>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fontAlgn="auto">
              <a:spcAft>
                <a:spcPts val="0"/>
              </a:spcAft>
            </a:pPr>
            <a:r>
              <a:rPr lang="zh-CN" altLang="en-US" sz="2000" dirty="0">
                <a:solidFill>
                  <a:schemeClr val="tx1"/>
                </a:solidFill>
                <a:latin typeface="Microsoft YaHei" panose="020B0503020204020204" pitchFamily="34" charset="-122"/>
                <a:ea typeface="Microsoft YaHei" panose="020B0503020204020204" pitchFamily="34" charset="-122"/>
              </a:rPr>
              <a:t>移</a:t>
            </a:r>
            <a:r>
              <a:rPr lang="zh-CN" altLang="en-US" sz="2000" dirty="0" smtClean="0">
                <a:solidFill>
                  <a:schemeClr val="tx1"/>
                </a:solidFill>
                <a:latin typeface="Microsoft YaHei" panose="020B0503020204020204" pitchFamily="34" charset="-122"/>
                <a:ea typeface="Microsoft YaHei" panose="020B0503020204020204" pitchFamily="34" charset="-122"/>
              </a:rPr>
              <a:t>动库存从仓库的一个库位到另一个库位。</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可以直接移动库存或者创建一个工作需求而后续移动。</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库存移动可以在托盘级别或者箱级别。</a:t>
            </a: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86266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库</a:t>
            </a:r>
            <a:r>
              <a:rPr lang="zh-CN" altLang="en-US" sz="2400" dirty="0" smtClean="0">
                <a:solidFill>
                  <a:schemeClr val="tx1"/>
                </a:solidFill>
                <a:latin typeface="Microsoft YaHei" panose="020B0503020204020204" pitchFamily="34" charset="-122"/>
                <a:ea typeface="Microsoft YaHei" panose="020B0503020204020204" pitchFamily="34" charset="-122"/>
              </a:rPr>
              <a:t>存补货</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23</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457200" y="1322742"/>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定位库存可以通过主动的补货方式，比如</a:t>
            </a:r>
            <a:r>
              <a:rPr lang="en-US" altLang="zh-CN" sz="2000" dirty="0" smtClean="0">
                <a:solidFill>
                  <a:schemeClr val="tx1"/>
                </a:solidFill>
                <a:latin typeface="Microsoft YaHei" panose="020B0503020204020204" pitchFamily="34" charset="-122"/>
                <a:ea typeface="Microsoft YaHei" panose="020B0503020204020204" pitchFamily="34" charset="-122"/>
              </a:rPr>
              <a:t>Top-of</a:t>
            </a:r>
            <a:r>
              <a:rPr lang="zh-CN" altLang="en-US" sz="2000" dirty="0" smtClean="0">
                <a:solidFill>
                  <a:schemeClr val="tx1"/>
                </a:solidFill>
                <a:latin typeface="Microsoft YaHei" panose="020B0503020204020204" pitchFamily="34" charset="-122"/>
                <a:ea typeface="Microsoft YaHei" panose="020B0503020204020204" pitchFamily="34" charset="-122"/>
              </a:rPr>
              <a:t>补货或者手动补货。</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补货需求是从存储库位到拣选库位，可以从一个移动区域到另一个移动区域，也可以是同一个移动区域内从一个库位到另一个库位。</a:t>
            </a:r>
            <a:r>
              <a:rPr lang="en-US" altLang="zh-CN" sz="2000" dirty="0" smtClean="0">
                <a:solidFill>
                  <a:schemeClr val="tx1"/>
                </a:solidFill>
                <a:latin typeface="Microsoft YaHei" panose="020B0503020204020204" pitchFamily="34" charset="-122"/>
                <a:ea typeface="Microsoft YaHei" panose="020B0503020204020204" pitchFamily="34" charset="-122"/>
              </a:rPr>
              <a:t>	</a:t>
            </a: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en-US" altLang="zh-CN" sz="2000" dirty="0" smtClean="0">
                <a:solidFill>
                  <a:schemeClr val="tx1"/>
                </a:solidFill>
                <a:latin typeface="Microsoft YaHei" panose="020B0503020204020204" pitchFamily="34" charset="-122"/>
                <a:ea typeface="Microsoft YaHei" panose="020B0503020204020204" pitchFamily="34" charset="-122"/>
              </a:rPr>
              <a:t>Top-off</a:t>
            </a:r>
            <a:r>
              <a:rPr lang="zh-CN" altLang="en-US" sz="2000" dirty="0" smtClean="0">
                <a:solidFill>
                  <a:schemeClr val="tx1"/>
                </a:solidFill>
                <a:latin typeface="Microsoft YaHei" panose="020B0503020204020204" pitchFamily="34" charset="-122"/>
                <a:ea typeface="Microsoft YaHei" panose="020B0503020204020204" pitchFamily="34" charset="-122"/>
              </a:rPr>
              <a:t>是说在移动区域，库存会设定一个级别，当系统检测到库位上的商品少于这个级别，系统会产生一个补货任务。</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手动补货是说用户主动发起的从一个地方移动到另一地方的补货。</a:t>
            </a: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16198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库</a:t>
            </a:r>
            <a:r>
              <a:rPr lang="zh-CN" altLang="en-US" sz="2400" dirty="0" smtClean="0">
                <a:solidFill>
                  <a:schemeClr val="tx1"/>
                </a:solidFill>
                <a:latin typeface="Microsoft YaHei" panose="020B0503020204020204" pitchFamily="34" charset="-122"/>
                <a:ea typeface="Microsoft YaHei" panose="020B0503020204020204" pitchFamily="34" charset="-122"/>
              </a:rPr>
              <a:t>存调整</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24</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457200" y="1322742"/>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fontAlgn="auto">
              <a:spcAft>
                <a:spcPts val="0"/>
              </a:spcAft>
            </a:pPr>
            <a:r>
              <a:rPr lang="zh-CN" altLang="en-US" sz="2000" dirty="0">
                <a:solidFill>
                  <a:schemeClr val="tx1"/>
                </a:solidFill>
                <a:latin typeface="Microsoft YaHei" panose="020B0503020204020204" pitchFamily="34" charset="-122"/>
                <a:ea typeface="Microsoft YaHei" panose="020B0503020204020204" pitchFamily="34" charset="-122"/>
              </a:rPr>
              <a:t>可</a:t>
            </a:r>
            <a:r>
              <a:rPr lang="zh-CN" altLang="en-US" sz="2000" dirty="0" smtClean="0">
                <a:solidFill>
                  <a:schemeClr val="tx1"/>
                </a:solidFill>
                <a:latin typeface="Microsoft YaHei" panose="020B0503020204020204" pitchFamily="34" charset="-122"/>
                <a:ea typeface="Microsoft YaHei" panose="020B0503020204020204" pitchFamily="34" charset="-122"/>
              </a:rPr>
              <a:t>以通过库存调整增加库存或者调整库存的数量。</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a:solidFill>
                  <a:schemeClr val="tx1"/>
                </a:solidFill>
                <a:latin typeface="Microsoft YaHei" panose="020B0503020204020204" pitchFamily="34" charset="-122"/>
                <a:ea typeface="Microsoft YaHei" panose="020B0503020204020204" pitchFamily="34" charset="-122"/>
              </a:rPr>
              <a:t>通</a:t>
            </a:r>
            <a:r>
              <a:rPr lang="zh-CN" altLang="en-US" sz="2000" dirty="0" smtClean="0">
                <a:solidFill>
                  <a:schemeClr val="tx1"/>
                </a:solidFill>
                <a:latin typeface="Microsoft YaHei" panose="020B0503020204020204" pitchFamily="34" charset="-122"/>
                <a:ea typeface="Microsoft YaHei" panose="020B0503020204020204" pitchFamily="34" charset="-122"/>
              </a:rPr>
              <a:t>常库存调整是在看到系统库存和物理库存不匹配的时候，通过调整保持系统的和物理的一致。</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a:solidFill>
                  <a:schemeClr val="tx1"/>
                </a:solidFill>
                <a:latin typeface="Microsoft YaHei" panose="020B0503020204020204" pitchFamily="34" charset="-122"/>
                <a:ea typeface="Microsoft YaHei" panose="020B0503020204020204" pitchFamily="34" charset="-122"/>
              </a:rPr>
              <a:t>如</a:t>
            </a:r>
            <a:r>
              <a:rPr lang="zh-CN" altLang="en-US" sz="2000" dirty="0" smtClean="0">
                <a:solidFill>
                  <a:schemeClr val="tx1"/>
                </a:solidFill>
                <a:latin typeface="Microsoft YaHei" panose="020B0503020204020204" pitchFamily="34" charset="-122"/>
                <a:ea typeface="Microsoft YaHei" panose="020B0503020204020204" pitchFamily="34" charset="-122"/>
              </a:rPr>
              <a:t>果需要库存调整的审批，系统会锁住所在的库位，待调整之后，库位会释放。</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39141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库</a:t>
            </a:r>
            <a:r>
              <a:rPr lang="zh-CN" altLang="en-US" sz="2400" dirty="0" smtClean="0">
                <a:solidFill>
                  <a:schemeClr val="tx1"/>
                </a:solidFill>
                <a:latin typeface="Microsoft YaHei" panose="020B0503020204020204" pitchFamily="34" charset="-122"/>
                <a:ea typeface="Microsoft YaHei" panose="020B0503020204020204" pitchFamily="34" charset="-122"/>
              </a:rPr>
              <a:t>存盘点</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25</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457200" y="1322742"/>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系统可以自动的或者手动的生成库存盘点以保证物理的库存和系统的库存一致。</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a:solidFill>
                  <a:schemeClr val="tx1"/>
                </a:solidFill>
                <a:latin typeface="Microsoft YaHei" panose="020B0503020204020204" pitchFamily="34" charset="-122"/>
                <a:ea typeface="Microsoft YaHei" panose="020B0503020204020204" pitchFamily="34" charset="-122"/>
              </a:rPr>
              <a:t>通</a:t>
            </a:r>
            <a:r>
              <a:rPr lang="zh-CN" altLang="en-US" sz="2000" dirty="0" smtClean="0">
                <a:solidFill>
                  <a:schemeClr val="tx1"/>
                </a:solidFill>
                <a:latin typeface="Microsoft YaHei" panose="020B0503020204020204" pitchFamily="34" charset="-122"/>
                <a:ea typeface="Microsoft YaHei" panose="020B0503020204020204" pitchFamily="34" charset="-122"/>
              </a:rPr>
              <a:t>常如果一个盘点发现了异常，系统会根据配置生成一个盘点审计，会有授权的用户执行盘点，如果没有权利执行，会产生一个盘点审计任务到工作队列中，进而分配给有权力的用户。</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可以通过盘点模板的方式创建一个周期性的执行。</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53192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循</a:t>
            </a:r>
            <a:r>
              <a:rPr lang="zh-CN" altLang="en-US" sz="2400" dirty="0" smtClean="0">
                <a:solidFill>
                  <a:schemeClr val="tx1"/>
                </a:solidFill>
                <a:latin typeface="Microsoft YaHei" panose="020B0503020204020204" pitchFamily="34" charset="-122"/>
                <a:ea typeface="Microsoft YaHei" panose="020B0503020204020204" pitchFamily="34" charset="-122"/>
              </a:rPr>
              <a:t>环盘点</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26</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457200" y="1322742"/>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898" y="1124744"/>
            <a:ext cx="6772275" cy="522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0229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smtClean="0">
                <a:solidFill>
                  <a:schemeClr val="tx1"/>
                </a:solidFill>
                <a:latin typeface="Microsoft YaHei" panose="020B0503020204020204" pitchFamily="34" charset="-122"/>
                <a:ea typeface="Microsoft YaHei" panose="020B0503020204020204" pitchFamily="34" charset="-122"/>
              </a:rPr>
              <a:t>盘点计数</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27</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457200" y="1322742"/>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1371600"/>
            <a:ext cx="6877050"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006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smtClean="0">
                <a:solidFill>
                  <a:schemeClr val="tx1"/>
                </a:solidFill>
                <a:latin typeface="Microsoft YaHei" panose="020B0503020204020204" pitchFamily="34" charset="-122"/>
                <a:ea typeface="Microsoft YaHei" panose="020B0503020204020204" pitchFamily="34" charset="-122"/>
              </a:rPr>
              <a:t>语音盘点</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28</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251278" y="1371600"/>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sp>
        <p:nvSpPr>
          <p:cNvPr id="3" name="Rectangle 2"/>
          <p:cNvSpPr/>
          <p:nvPr/>
        </p:nvSpPr>
        <p:spPr>
          <a:xfrm>
            <a:off x="611560" y="1300494"/>
            <a:ext cx="7272808" cy="1200329"/>
          </a:xfrm>
          <a:prstGeom prst="rect">
            <a:avLst/>
          </a:prstGeom>
        </p:spPr>
        <p:txBody>
          <a:bodyPr wrap="square">
            <a:spAutoFit/>
          </a:bodyPr>
          <a:lstStyle/>
          <a:p>
            <a:endParaRPr lang="en-US" dirty="0"/>
          </a:p>
          <a:p>
            <a:r>
              <a:rPr lang="zh-CN" altLang="en-US" dirty="0" smtClean="0">
                <a:latin typeface="Microsoft YaHei" panose="020B0503020204020204" pitchFamily="34" charset="-122"/>
                <a:ea typeface="Microsoft YaHei" panose="020B0503020204020204" pitchFamily="34" charset="-122"/>
              </a:rPr>
              <a:t>语音盘点类似于语音拣货，通过一种说命令的方式去执行盘点的操作。 语音盘点可以配置到不同的区域。当一个操作者登录语音设备并且说出当前的区域，所有的设置就可以启用了。</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03684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2400" dirty="0" smtClean="0">
                <a:solidFill>
                  <a:schemeClr val="tx1"/>
                </a:solidFill>
                <a:latin typeface="Microsoft YaHei" panose="020B0503020204020204" pitchFamily="34" charset="-122"/>
                <a:ea typeface="Microsoft YaHei" panose="020B0503020204020204" pitchFamily="34" charset="-122"/>
              </a:rPr>
              <a:t> </a:t>
            </a:r>
            <a:r>
              <a:rPr lang="zh-CN" altLang="en-US" sz="2400" dirty="0">
                <a:solidFill>
                  <a:schemeClr val="tx1"/>
                </a:solidFill>
                <a:latin typeface="Microsoft YaHei" panose="020B0503020204020204" pitchFamily="34" charset="-122"/>
                <a:ea typeface="Microsoft YaHei" panose="020B0503020204020204" pitchFamily="34" charset="-122"/>
              </a:rPr>
              <a:t>库</a:t>
            </a:r>
            <a:r>
              <a:rPr lang="zh-CN" altLang="en-US" sz="2400" dirty="0" smtClean="0">
                <a:solidFill>
                  <a:schemeClr val="tx1"/>
                </a:solidFill>
                <a:latin typeface="Microsoft YaHei" panose="020B0503020204020204" pitchFamily="34" charset="-122"/>
                <a:ea typeface="Microsoft YaHei" panose="020B0503020204020204" pitchFamily="34" charset="-122"/>
              </a:rPr>
              <a:t>存状态</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29</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6" name="Title 1"/>
          <p:cNvSpPr txBox="1">
            <a:spLocks/>
          </p:cNvSpPr>
          <p:nvPr/>
        </p:nvSpPr>
        <p:spPr bwMode="auto">
          <a:xfrm>
            <a:off x="457200" y="1322742"/>
            <a:ext cx="8229600"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a:lstStyle>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系统状态是库存在仓库的状态，包含可用，过期，受损以及暂挂。</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系统状态可以知道库存的可用性，库存使用何种处理方式。</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库存状态进度是一组库存的状态的集合，其中定义的库存级别是客户愿意接受的情况。</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b="1" dirty="0">
              <a:solidFill>
                <a:schemeClr val="tx1"/>
              </a:solidFill>
              <a:latin typeface="Microsoft YaHei" panose="020B0503020204020204" pitchFamily="34" charset="-122"/>
              <a:ea typeface="Microsoft YaHei" panose="020B0503020204020204" pitchFamily="34" charset="-122"/>
            </a:endParaRPr>
          </a:p>
          <a:p>
            <a:pPr fontAlgn="auto">
              <a:spcAft>
                <a:spcPts val="0"/>
              </a:spcAft>
            </a:pP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smtClean="0">
                <a:solidFill>
                  <a:schemeClr val="tx1"/>
                </a:solidFill>
                <a:latin typeface="Microsoft YaHei" panose="020B0503020204020204" pitchFamily="34" charset="-122"/>
                <a:ea typeface="Microsoft YaHei" panose="020B0503020204020204" pitchFamily="34" charset="-122"/>
              </a:rPr>
              <a:t>暂挂</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a:p>
            <a:pPr fontAlgn="auto">
              <a:spcAft>
                <a:spcPts val="0"/>
              </a:spcAft>
            </a:pPr>
            <a:r>
              <a:rPr lang="zh-CN" altLang="en-US" sz="2000" dirty="0">
                <a:solidFill>
                  <a:schemeClr val="tx1"/>
                </a:solidFill>
                <a:latin typeface="Microsoft YaHei" panose="020B0503020204020204" pitchFamily="34" charset="-122"/>
                <a:ea typeface="Microsoft YaHei" panose="020B0503020204020204" pitchFamily="34" charset="-122"/>
              </a:rPr>
              <a:t>这</a:t>
            </a:r>
            <a:r>
              <a:rPr lang="zh-CN" altLang="en-US" sz="2000" dirty="0" smtClean="0">
                <a:solidFill>
                  <a:schemeClr val="tx1"/>
                </a:solidFill>
                <a:latin typeface="Microsoft YaHei" panose="020B0503020204020204" pitchFamily="34" charset="-122"/>
                <a:ea typeface="Microsoft YaHei" panose="020B0503020204020204" pitchFamily="34" charset="-122"/>
              </a:rPr>
              <a:t>个状态是一个特殊的状态，可以配置成</a:t>
            </a:r>
            <a:r>
              <a:rPr lang="en-US" altLang="zh-CN" sz="2000" dirty="0" smtClean="0">
                <a:solidFill>
                  <a:schemeClr val="tx1"/>
                </a:solidFill>
                <a:latin typeface="Microsoft YaHei" panose="020B0503020204020204" pitchFamily="34" charset="-122"/>
                <a:ea typeface="Microsoft YaHei" panose="020B0503020204020204" pitchFamily="34" charset="-122"/>
              </a:rPr>
              <a:t>hold</a:t>
            </a:r>
            <a:r>
              <a:rPr lang="zh-CN" altLang="en-US" sz="2000" dirty="0" smtClean="0">
                <a:solidFill>
                  <a:schemeClr val="tx1"/>
                </a:solidFill>
                <a:latin typeface="Microsoft YaHei" panose="020B0503020204020204" pitchFamily="34" charset="-122"/>
                <a:ea typeface="Microsoft YaHei" panose="020B0503020204020204" pitchFamily="34" charset="-122"/>
              </a:rPr>
              <a:t>，但是可以分配和发送。</a:t>
            </a:r>
            <a:endParaRPr lang="en-US" altLang="zh-CN" sz="2000" dirty="0" smtClean="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9347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发货</a:t>
            </a:r>
            <a:r>
              <a:rPr lang="en-US" sz="2400" dirty="0" smtClean="0">
                <a:solidFill>
                  <a:schemeClr val="tx1"/>
                </a:solidFill>
                <a:latin typeface="Microsoft YaHei" panose="020B0503020204020204" pitchFamily="34" charset="-122"/>
                <a:ea typeface="Microsoft YaHei" panose="020B0503020204020204" pitchFamily="34" charset="-122"/>
              </a:rPr>
              <a:t> – </a:t>
            </a:r>
            <a:r>
              <a:rPr lang="zh-CN" altLang="en-US" sz="2400" dirty="0" smtClean="0">
                <a:solidFill>
                  <a:schemeClr val="tx1"/>
                </a:solidFill>
                <a:latin typeface="Microsoft YaHei" panose="020B0503020204020204" pitchFamily="34" charset="-122"/>
                <a:ea typeface="Microsoft YaHei" panose="020B0503020204020204" pitchFamily="34" charset="-122"/>
              </a:rPr>
              <a:t>学习目标</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3</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556792"/>
            <a:ext cx="8003232"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了解</a:t>
            </a:r>
            <a:r>
              <a:rPr lang="zh-CN" altLang="en-US" dirty="0" smtClean="0">
                <a:latin typeface="Microsoft YaHei" panose="020B0503020204020204" pitchFamily="34" charset="-122"/>
                <a:ea typeface="Microsoft YaHei" panose="020B0503020204020204" pitchFamily="34" charset="-122"/>
              </a:rPr>
              <a:t>发货过程</a:t>
            </a:r>
            <a:r>
              <a:rPr lang="en-US" dirty="0" smtClean="0">
                <a:latin typeface="Microsoft YaHei" panose="020B0503020204020204" pitchFamily="34" charset="-122"/>
                <a:ea typeface="Microsoft YaHei" panose="020B0503020204020204" pitchFamily="34" charset="-122"/>
              </a:rPr>
              <a:t>.</a:t>
            </a:r>
          </a:p>
          <a:p>
            <a:pPr marL="285750" indent="-285750">
              <a:buFont typeface="Arial" panose="020B0604020202020204" pitchFamily="34" charset="0"/>
              <a:buChar char="•"/>
            </a:pPr>
            <a:endParaRPr lang="en-US" dirty="0" smtClean="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了解</a:t>
            </a:r>
            <a:r>
              <a:rPr lang="zh-CN" altLang="en-US" dirty="0" smtClean="0">
                <a:latin typeface="Microsoft YaHei" panose="020B0503020204020204" pitchFamily="34" charset="-122"/>
                <a:ea typeface="Microsoft YaHei" panose="020B0503020204020204" pitchFamily="34" charset="-122"/>
              </a:rPr>
              <a:t>怎么处理出库装载计划</a:t>
            </a:r>
            <a:r>
              <a:rPr lang="en-US" dirty="0" smtClean="0">
                <a:latin typeface="Microsoft YaHei" panose="020B0503020204020204" pitchFamily="34" charset="-122"/>
                <a:ea typeface="Microsoft YaHei" panose="020B0503020204020204" pitchFamily="34" charset="-122"/>
              </a:rPr>
              <a:t>,  </a:t>
            </a:r>
            <a:r>
              <a:rPr lang="zh-CN" altLang="en-US" dirty="0" smtClean="0">
                <a:latin typeface="Microsoft YaHei" panose="020B0503020204020204" pitchFamily="34" charset="-122"/>
                <a:ea typeface="Microsoft YaHei" panose="020B0503020204020204" pitchFamily="34" charset="-122"/>
              </a:rPr>
              <a:t>库存装载</a:t>
            </a:r>
            <a:r>
              <a:rPr lang="en-US" dirty="0" smtClean="0">
                <a:latin typeface="Microsoft YaHei" panose="020B0503020204020204" pitchFamily="34" charset="-122"/>
                <a:ea typeface="Microsoft YaHei" panose="020B0503020204020204" pitchFamily="34" charset="-122"/>
              </a:rPr>
              <a:t>, </a:t>
            </a:r>
            <a:r>
              <a:rPr lang="zh-CN" altLang="en-US" dirty="0" smtClean="0">
                <a:latin typeface="Microsoft YaHei" panose="020B0503020204020204" pitchFamily="34" charset="-122"/>
                <a:ea typeface="Microsoft YaHei" panose="020B0503020204020204" pitchFamily="34" charset="-122"/>
              </a:rPr>
              <a:t>以及调度运输设备</a:t>
            </a:r>
            <a:r>
              <a:rPr lang="en-US" dirty="0" smtClean="0">
                <a:latin typeface="Microsoft YaHei" panose="020B0503020204020204" pitchFamily="34" charset="-122"/>
                <a:ea typeface="Microsoft YaHei" panose="020B0503020204020204" pitchFamily="34" charset="-122"/>
              </a:rPr>
              <a:t>.</a:t>
            </a:r>
          </a:p>
          <a:p>
            <a:pPr marL="285750" indent="-285750">
              <a:buFont typeface="Arial" panose="020B0604020202020204" pitchFamily="34" charset="0"/>
              <a:buChar char="•"/>
            </a:pPr>
            <a:endParaRPr lang="en-US"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了解</a:t>
            </a:r>
            <a:r>
              <a:rPr lang="zh-CN" altLang="en-US" dirty="0" smtClean="0">
                <a:latin typeface="Microsoft YaHei" panose="020B0503020204020204" pitchFamily="34" charset="-122"/>
                <a:ea typeface="Microsoft YaHei" panose="020B0503020204020204" pitchFamily="34" charset="-122"/>
              </a:rPr>
              <a:t>怎么处理发货过程中遇到的问题</a:t>
            </a:r>
            <a:r>
              <a:rPr lang="en-US" dirty="0" smtClean="0">
                <a:latin typeface="Microsoft YaHei" panose="020B0503020204020204" pitchFamily="34" charset="-122"/>
                <a:ea typeface="Microsoft YaHei" panose="020B0503020204020204" pitchFamily="34" charset="-122"/>
              </a:rPr>
              <a:t>.</a:t>
            </a:r>
            <a:endParaRPr lang="en-US" dirty="0">
              <a:latin typeface="Microsoft YaHei" panose="020B0503020204020204" pitchFamily="34" charset="-122"/>
              <a:ea typeface="Microsoft YaHei" panose="020B0503020204020204" pitchFamily="34" charset="-122"/>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1658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E271111-F451-4F40-BCBE-9613D3148906}" type="slidenum">
              <a:rPr lang="en-US" smtClean="0">
                <a:solidFill>
                  <a:prstClr val="white"/>
                </a:solidFill>
              </a:rPr>
              <a:pPr/>
              <a:t>30</a:t>
            </a:fld>
            <a:endParaRPr lang="en-US" dirty="0">
              <a:solidFill>
                <a:prstClr val="white"/>
              </a:solidFill>
            </a:endParaRPr>
          </a:p>
        </p:txBody>
      </p:sp>
      <p:pic>
        <p:nvPicPr>
          <p:cNvPr id="4" name="Picture 4" descr="question_mark.jpg"/>
          <p:cNvPicPr>
            <a:picLocks noChangeAspect="1"/>
          </p:cNvPicPr>
          <p:nvPr/>
        </p:nvPicPr>
        <p:blipFill>
          <a:blip r:embed="rId2" cstate="print"/>
          <a:srcRect/>
          <a:stretch>
            <a:fillRect/>
          </a:stretch>
        </p:blipFill>
        <p:spPr bwMode="auto">
          <a:xfrm>
            <a:off x="1763688" y="1628800"/>
            <a:ext cx="4690852" cy="3336776"/>
          </a:xfrm>
          <a:prstGeom prst="rect">
            <a:avLst/>
          </a:prstGeom>
          <a:noFill/>
          <a:ln w="9525">
            <a:noFill/>
            <a:miter lim="800000"/>
            <a:headEnd/>
            <a:tailEnd/>
          </a:ln>
        </p:spPr>
      </p:pic>
      <p:sp>
        <p:nvSpPr>
          <p:cNvPr id="5" name="TextBox 8"/>
          <p:cNvSpPr txBox="1"/>
          <p:nvPr/>
        </p:nvSpPr>
        <p:spPr>
          <a:xfrm>
            <a:off x="268783" y="519063"/>
            <a:ext cx="918841" cy="461665"/>
          </a:xfrm>
          <a:prstGeom prst="rect">
            <a:avLst/>
          </a:prstGeom>
          <a:noFill/>
        </p:spPr>
        <p:txBody>
          <a:bodyPr wrap="none" rtlCol="0">
            <a:spAutoFit/>
          </a:bodyPr>
          <a:ls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altLang="zh-CN" sz="2400" dirty="0">
                <a:solidFill>
                  <a:schemeClr val="bg2">
                    <a:lumMod val="50000"/>
                  </a:schemeClr>
                </a:solidFill>
                <a:latin typeface="Century Gothic"/>
                <a:ea typeface="+mj-ea"/>
                <a:cs typeface="Century Gothic"/>
              </a:rPr>
              <a:t>Q&amp;A</a:t>
            </a:r>
            <a:endParaRPr lang="en-US" sz="2400" dirty="0">
              <a:solidFill>
                <a:schemeClr val="bg2">
                  <a:lumMod val="50000"/>
                </a:schemeClr>
              </a:solidFill>
              <a:latin typeface="Century Gothic"/>
              <a:ea typeface="+mj-ea"/>
              <a:cs typeface="Century Gothic"/>
            </a:endParaRPr>
          </a:p>
        </p:txBody>
      </p:sp>
    </p:spTree>
    <p:extLst>
      <p:ext uri="{BB962C8B-B14F-4D97-AF65-F5344CB8AC3E}">
        <p14:creationId xmlns:p14="http://schemas.microsoft.com/office/powerpoint/2010/main" val="673923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rPr>
              <a:t>发货</a:t>
            </a:r>
            <a:endParaRPr lang="en-US" sz="2400" dirty="0">
              <a:solidFill>
                <a:schemeClr val="tx1"/>
              </a:solidFill>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4</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556792"/>
            <a:ext cx="8003232" cy="2585323"/>
          </a:xfrm>
          <a:prstGeom prst="rect">
            <a:avLst/>
          </a:prstGeom>
          <a:noFill/>
        </p:spPr>
        <p:txBody>
          <a:bodyPr wrap="square" rtlCol="0">
            <a:spAutoFit/>
          </a:bodyPr>
          <a:lstStyle/>
          <a:p>
            <a:r>
              <a:rPr lang="zh-CN" altLang="en-US" dirty="0" smtClean="0">
                <a:latin typeface="Microsoft YaHei" panose="020B0503020204020204" pitchFamily="34" charset="-122"/>
                <a:ea typeface="Microsoft YaHei" panose="020B0503020204020204" pitchFamily="34" charset="-122"/>
              </a:rPr>
              <a:t>发货是一个产品运输的过程，它把产品以及必备的文书从仓库送给指定的客户。</a:t>
            </a:r>
            <a:endParaRPr lang="en-US" altLang="zh-CN" dirty="0" smtClean="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开始产品发货之前，必须有一个客户出库订单手动输入到</a:t>
            </a:r>
            <a:r>
              <a:rPr lang="en-US" altLang="zh-CN" dirty="0" smtClean="0">
                <a:latin typeface="Microsoft YaHei" panose="020B0503020204020204" pitchFamily="34" charset="-122"/>
                <a:ea typeface="Microsoft YaHei" panose="020B0503020204020204" pitchFamily="34" charset="-122"/>
              </a:rPr>
              <a:t>WMS</a:t>
            </a:r>
            <a:r>
              <a:rPr lang="zh-CN" altLang="en-US" dirty="0" smtClean="0">
                <a:latin typeface="Microsoft YaHei" panose="020B0503020204020204" pitchFamily="34" charset="-122"/>
                <a:ea typeface="Microsoft YaHei" panose="020B0503020204020204" pitchFamily="34" charset="-122"/>
              </a:rPr>
              <a:t>或者从主机系统下载到</a:t>
            </a:r>
            <a:r>
              <a:rPr lang="en-US" altLang="zh-CN" dirty="0" smtClean="0">
                <a:latin typeface="Microsoft YaHei" panose="020B0503020204020204" pitchFamily="34" charset="-122"/>
                <a:ea typeface="Microsoft YaHei" panose="020B0503020204020204" pitchFamily="34" charset="-122"/>
              </a:rPr>
              <a:t>WMS</a:t>
            </a:r>
            <a:r>
              <a:rPr lang="zh-CN" altLang="en-US" dirty="0" smtClean="0">
                <a:latin typeface="Microsoft YaHei" panose="020B0503020204020204" pitchFamily="34" charset="-122"/>
                <a:ea typeface="Microsoft YaHei" panose="020B0503020204020204" pitchFamily="34" charset="-122"/>
              </a:rPr>
              <a:t>，这个出库订单必须进入发货计划。</a:t>
            </a:r>
            <a:endParaRPr lang="en-US" altLang="zh-CN" dirty="0" smtClean="0">
              <a:latin typeface="Microsoft YaHei" panose="020B0503020204020204" pitchFamily="34" charset="-122"/>
              <a:ea typeface="Microsoft YaHei" panose="020B0503020204020204" pitchFamily="34" charset="-122"/>
            </a:endParaRPr>
          </a:p>
          <a:p>
            <a:endParaRPr lang="en-US" dirty="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发货是</a:t>
            </a:r>
            <a:r>
              <a:rPr lang="zh-CN" altLang="en-US" dirty="0">
                <a:latin typeface="Microsoft YaHei" panose="020B0503020204020204" pitchFamily="34" charset="-122"/>
                <a:ea typeface="Microsoft YaHei" panose="020B0503020204020204" pitchFamily="34" charset="-122"/>
              </a:rPr>
              <a:t>一批出站订单或订</a:t>
            </a:r>
            <a:r>
              <a:rPr lang="zh-CN" altLang="en-US" dirty="0" smtClean="0">
                <a:latin typeface="Microsoft YaHei" panose="020B0503020204020204" pitchFamily="34" charset="-122"/>
                <a:ea typeface="Microsoft YaHei" panose="020B0503020204020204" pitchFamily="34" charset="-122"/>
              </a:rPr>
              <a:t>单行的组合。</a:t>
            </a:r>
            <a:r>
              <a:rPr lang="zh-CN" altLang="en-US" dirty="0">
                <a:latin typeface="Microsoft YaHei" panose="020B0503020204020204" pitchFamily="34" charset="-122"/>
                <a:ea typeface="Microsoft YaHei" panose="020B0503020204020204" pitchFamily="34" charset="-122"/>
              </a:rPr>
              <a:t>然</a:t>
            </a:r>
            <a:r>
              <a:rPr lang="zh-CN" altLang="en-US" dirty="0" smtClean="0">
                <a:latin typeface="Microsoft YaHei" panose="020B0503020204020204" pitchFamily="34" charset="-122"/>
                <a:ea typeface="Microsoft YaHei" panose="020B0503020204020204" pitchFamily="34" charset="-122"/>
              </a:rPr>
              <a:t>后你</a:t>
            </a:r>
            <a:r>
              <a:rPr lang="zh-CN" altLang="en-US" dirty="0">
                <a:latin typeface="Microsoft YaHei" panose="020B0503020204020204" pitchFamily="34" charset="-122"/>
                <a:ea typeface="Microsoft YaHei" panose="020B0503020204020204" pitchFamily="34" charset="-122"/>
              </a:rPr>
              <a:t>必须分</a:t>
            </a:r>
            <a:r>
              <a:rPr lang="zh-CN" altLang="en-US" dirty="0" smtClean="0">
                <a:latin typeface="Microsoft YaHei" panose="020B0503020204020204" pitchFamily="34" charset="-122"/>
                <a:ea typeface="Microsoft YaHei" panose="020B0503020204020204" pitchFamily="34" charset="-122"/>
              </a:rPr>
              <a:t>配发货计</a:t>
            </a:r>
            <a:r>
              <a:rPr lang="zh-CN" altLang="en-US" dirty="0">
                <a:latin typeface="Microsoft YaHei" panose="020B0503020204020204" pitchFamily="34" charset="-122"/>
                <a:ea typeface="Microsoft YaHei" panose="020B0503020204020204" pitchFamily="34" charset="-122"/>
              </a:rPr>
              <a:t>划并拣货</a:t>
            </a:r>
            <a:r>
              <a:rPr lang="zh-CN" altLang="en-US" dirty="0" smtClean="0">
                <a:latin typeface="Microsoft YaHei" panose="020B0503020204020204" pitchFamily="34" charset="-122"/>
                <a:ea typeface="Microsoft YaHei" panose="020B0503020204020204" pitchFamily="34" charset="-122"/>
              </a:rPr>
              <a:t>。</a:t>
            </a:r>
            <a:endParaRPr lang="en-US" altLang="zh-CN" dirty="0" smtClean="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此</a:t>
            </a:r>
            <a:r>
              <a:rPr lang="zh-CN" altLang="en-US" dirty="0">
                <a:latin typeface="Microsoft YaHei" panose="020B0503020204020204" pitchFamily="34" charset="-122"/>
                <a:ea typeface="Microsoft YaHei" panose="020B0503020204020204" pitchFamily="34" charset="-122"/>
              </a:rPr>
              <a:t>外，你必</a:t>
            </a:r>
            <a:r>
              <a:rPr lang="zh-CN" altLang="en-US" dirty="0" smtClean="0">
                <a:latin typeface="Microsoft YaHei" panose="020B0503020204020204" pitchFamily="34" charset="-122"/>
                <a:ea typeface="Microsoft YaHei" panose="020B0503020204020204" pitchFamily="34" charset="-122"/>
              </a:rPr>
              <a:t>须</a:t>
            </a:r>
            <a:r>
              <a:rPr lang="zh-CN" altLang="en-US" dirty="0">
                <a:latin typeface="Microsoft YaHei" panose="020B0503020204020204" pitchFamily="34" charset="-122"/>
                <a:ea typeface="Microsoft YaHei" panose="020B0503020204020204" pitchFamily="34" charset="-122"/>
              </a:rPr>
              <a:t>手动</a:t>
            </a:r>
            <a:r>
              <a:rPr lang="zh-CN" altLang="en-US" dirty="0" smtClean="0">
                <a:latin typeface="Microsoft YaHei" panose="020B0503020204020204" pitchFamily="34" charset="-122"/>
                <a:ea typeface="Microsoft YaHei" panose="020B0503020204020204" pitchFamily="34" charset="-122"/>
              </a:rPr>
              <a:t>生成运</a:t>
            </a:r>
            <a:r>
              <a:rPr lang="zh-CN" altLang="en-US" dirty="0">
                <a:latin typeface="Microsoft YaHei" panose="020B0503020204020204" pitchFamily="34" charset="-122"/>
                <a:ea typeface="Microsoft YaHei" panose="020B0503020204020204" pitchFamily="34" charset="-122"/>
              </a:rPr>
              <a:t>输设</a:t>
            </a:r>
            <a:r>
              <a:rPr lang="zh-CN" altLang="en-US" dirty="0" smtClean="0">
                <a:latin typeface="Microsoft YaHei" panose="020B0503020204020204" pitchFamily="34" charset="-122"/>
                <a:ea typeface="Microsoft YaHei" panose="020B0503020204020204" pitchFamily="34" charset="-122"/>
              </a:rPr>
              <a:t>备</a:t>
            </a:r>
            <a:r>
              <a:rPr lang="en-US" altLang="zh-CN" dirty="0" smtClean="0">
                <a:latin typeface="Microsoft YaHei" panose="020B0503020204020204" pitchFamily="34" charset="-122"/>
                <a:ea typeface="Microsoft YaHei" panose="020B0503020204020204" pitchFamily="34" charset="-122"/>
              </a:rPr>
              <a:t>/</a:t>
            </a:r>
            <a:r>
              <a:rPr lang="zh-CN" altLang="en-US" dirty="0" smtClean="0">
                <a:latin typeface="Microsoft YaHei" panose="020B0503020204020204" pitchFamily="34" charset="-122"/>
                <a:ea typeface="Microsoft YaHei" panose="020B0503020204020204" pitchFamily="34" charset="-122"/>
              </a:rPr>
              <a:t>出站负载</a:t>
            </a:r>
            <a:r>
              <a:rPr lang="en-US" altLang="zh-CN" dirty="0" smtClean="0">
                <a:latin typeface="Microsoft YaHei" panose="020B0503020204020204" pitchFamily="34" charset="-122"/>
                <a:ea typeface="Microsoft YaHei" panose="020B0503020204020204" pitchFamily="34" charset="-122"/>
              </a:rPr>
              <a:t>/</a:t>
            </a:r>
            <a:r>
              <a:rPr lang="zh-CN" altLang="en-US" dirty="0" smtClean="0">
                <a:latin typeface="Microsoft YaHei" panose="020B0503020204020204" pitchFamily="34" charset="-122"/>
                <a:ea typeface="Microsoft YaHei" panose="020B0503020204020204" pitchFamily="34" charset="-122"/>
              </a:rPr>
              <a:t>停靠站信息或者使用</a:t>
            </a:r>
            <a:r>
              <a:rPr lang="en-US" altLang="zh-CN" dirty="0" smtClean="0">
                <a:latin typeface="Microsoft YaHei" panose="020B0503020204020204" pitchFamily="34" charset="-122"/>
                <a:ea typeface="Microsoft YaHei" panose="020B0503020204020204" pitchFamily="34" charset="-122"/>
              </a:rPr>
              <a:t>TMS</a:t>
            </a:r>
            <a:r>
              <a:rPr lang="zh-CN" altLang="en-US" dirty="0" smtClean="0">
                <a:latin typeface="Microsoft YaHei" panose="020B0503020204020204" pitchFamily="34" charset="-122"/>
                <a:ea typeface="Microsoft YaHei" panose="020B0503020204020204" pitchFamily="34" charset="-122"/>
              </a:rPr>
              <a:t>取得这些信息。</a:t>
            </a:r>
            <a:endParaRPr lang="en-US" dirty="0">
              <a:latin typeface="Microsoft YaHei" panose="020B0503020204020204" pitchFamily="34" charset="-122"/>
              <a:ea typeface="Microsoft YaHei" panose="020B0503020204020204" pitchFamily="34" charset="-122"/>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736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发货菜单</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5</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4" name="TextBox 3"/>
          <p:cNvSpPr txBox="1"/>
          <p:nvPr/>
        </p:nvSpPr>
        <p:spPr>
          <a:xfrm>
            <a:off x="683568" y="1556792"/>
            <a:ext cx="8003232" cy="2092881"/>
          </a:xfrm>
          <a:prstGeom prst="rect">
            <a:avLst/>
          </a:prstGeom>
          <a:noFill/>
        </p:spPr>
        <p:txBody>
          <a:bodyPr wrap="square" rtlCol="0">
            <a:spAutoFit/>
          </a:bodyPr>
          <a:lstStyle/>
          <a:p>
            <a:pPr marL="285750" indent="-285750">
              <a:spcBef>
                <a:spcPts val="12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管理所有发货操作和执行发货操作的员工</a:t>
            </a:r>
            <a:endParaRPr lang="en-US" dirty="0">
              <a:latin typeface="Microsoft YaHei" panose="020B0503020204020204" pitchFamily="34" charset="-122"/>
              <a:ea typeface="Microsoft YaHei" panose="020B0503020204020204" pitchFamily="34" charset="-122"/>
            </a:endParaRPr>
          </a:p>
          <a:p>
            <a:pPr marL="285750" indent="-285750">
              <a:spcBef>
                <a:spcPts val="12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确保发货的准确性和质量</a:t>
            </a:r>
            <a:endParaRPr lang="en-US" dirty="0">
              <a:latin typeface="Microsoft YaHei" panose="020B0503020204020204" pitchFamily="34" charset="-122"/>
              <a:ea typeface="Microsoft YaHei" panose="020B0503020204020204" pitchFamily="34" charset="-122"/>
            </a:endParaRPr>
          </a:p>
          <a:p>
            <a:pPr marL="285750" indent="-285750">
              <a:spcBef>
                <a:spcPts val="1200"/>
              </a:spcBef>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履约</a:t>
            </a:r>
            <a:r>
              <a:rPr lang="zh-CN" altLang="en-US" dirty="0" smtClean="0">
                <a:latin typeface="Microsoft YaHei" panose="020B0503020204020204" pitchFamily="34" charset="-122"/>
                <a:ea typeface="Microsoft YaHei" panose="020B0503020204020204" pitchFamily="34" charset="-122"/>
              </a:rPr>
              <a:t>客</a:t>
            </a:r>
            <a:r>
              <a:rPr lang="zh-CN" altLang="en-US" dirty="0">
                <a:latin typeface="Microsoft YaHei" panose="020B0503020204020204" pitchFamily="34" charset="-122"/>
                <a:ea typeface="Microsoft YaHei" panose="020B0503020204020204" pitchFamily="34" charset="-122"/>
              </a:rPr>
              <a:t>户、承运人、国际</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出口和危险材料的合规要</a:t>
            </a:r>
            <a:r>
              <a:rPr lang="zh-CN" altLang="en-US" dirty="0" smtClean="0">
                <a:latin typeface="Microsoft YaHei" panose="020B0503020204020204" pitchFamily="34" charset="-122"/>
                <a:ea typeface="Microsoft YaHei" panose="020B0503020204020204" pitchFamily="34" charset="-122"/>
              </a:rPr>
              <a:t>求</a:t>
            </a:r>
            <a:endParaRPr lang="en-US" altLang="zh-CN" dirty="0" smtClean="0">
              <a:latin typeface="Microsoft YaHei" panose="020B0503020204020204" pitchFamily="34" charset="-122"/>
              <a:ea typeface="Microsoft YaHei" panose="020B0503020204020204" pitchFamily="34" charset="-122"/>
            </a:endParaRPr>
          </a:p>
          <a:p>
            <a:pPr marL="285750" indent="-285750">
              <a:spcBef>
                <a:spcPts val="1200"/>
              </a:spcBef>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打</a:t>
            </a:r>
            <a:r>
              <a:rPr lang="zh-CN" altLang="en-US" dirty="0" smtClean="0">
                <a:latin typeface="Microsoft YaHei" panose="020B0503020204020204" pitchFamily="34" charset="-122"/>
                <a:ea typeface="Microsoft YaHei" panose="020B0503020204020204" pitchFamily="34" charset="-122"/>
              </a:rPr>
              <a:t>印发货</a:t>
            </a:r>
            <a:r>
              <a:rPr lang="zh-CN" altLang="en-US" dirty="0">
                <a:latin typeface="Microsoft YaHei" panose="020B0503020204020204" pitchFamily="34" charset="-122"/>
                <a:ea typeface="Microsoft YaHei" panose="020B0503020204020204" pitchFamily="34" charset="-122"/>
              </a:rPr>
              <a:t>文</a:t>
            </a:r>
            <a:r>
              <a:rPr lang="zh-CN" altLang="en-US" dirty="0" smtClean="0">
                <a:latin typeface="Microsoft YaHei" panose="020B0503020204020204" pitchFamily="34" charset="-122"/>
                <a:ea typeface="Microsoft YaHei" panose="020B0503020204020204" pitchFamily="34" charset="-122"/>
              </a:rPr>
              <a:t>件</a:t>
            </a:r>
            <a:endParaRPr lang="en-US" altLang="zh-CN" dirty="0" smtClean="0">
              <a:latin typeface="Microsoft YaHei" panose="020B0503020204020204" pitchFamily="34" charset="-122"/>
              <a:ea typeface="Microsoft YaHei" panose="020B0503020204020204" pitchFamily="34" charset="-122"/>
            </a:endParaRPr>
          </a:p>
          <a:p>
            <a:pPr marL="285750" indent="-285750">
              <a:spcBef>
                <a:spcPts val="1200"/>
              </a:spcBef>
              <a:buFont typeface="Wingdings" panose="05000000000000000000" pitchFamily="2" charset="2"/>
              <a:buChar char="q"/>
            </a:pPr>
            <a:r>
              <a:rPr lang="zh-CN" altLang="en-US" dirty="0">
                <a:latin typeface="Microsoft YaHei" panose="020B0503020204020204" pitchFamily="34" charset="-122"/>
                <a:ea typeface="Microsoft YaHei" panose="020B0503020204020204" pitchFamily="34" charset="-122"/>
              </a:rPr>
              <a:t>监</a:t>
            </a:r>
            <a:r>
              <a:rPr lang="zh-CN" altLang="en-US" dirty="0" smtClean="0">
                <a:latin typeface="Microsoft YaHei" panose="020B0503020204020204" pitchFamily="34" charset="-122"/>
                <a:ea typeface="Microsoft YaHei" panose="020B0503020204020204" pitchFamily="34" charset="-122"/>
              </a:rPr>
              <a:t>控装载进度</a:t>
            </a:r>
            <a:endParaRPr lang="en-US" dirty="0">
              <a:latin typeface="Microsoft YaHei" panose="020B0503020204020204" pitchFamily="34" charset="-122"/>
              <a:ea typeface="Microsoft YaHei" panose="020B0503020204020204" pitchFamily="34" charset="-122"/>
            </a:endParaRPr>
          </a:p>
        </p:txBody>
      </p:sp>
      <p:pic>
        <p:nvPicPr>
          <p:cNvPr id="7" name="Picture 4" descr="iStock_000000579915Small"/>
          <p:cNvPicPr>
            <a:picLocks noChangeAspect="1" noChangeArrowheads="1"/>
          </p:cNvPicPr>
          <p:nvPr/>
        </p:nvPicPr>
        <p:blipFill>
          <a:blip r:embed="rId3">
            <a:clrChange>
              <a:clrFrom>
                <a:srgbClr val="FEFFFD"/>
              </a:clrFrom>
              <a:clrTo>
                <a:srgbClr val="FEFFFD">
                  <a:alpha val="0"/>
                </a:srgbClr>
              </a:clrTo>
            </a:clrChange>
            <a:extLst>
              <a:ext uri="{28A0092B-C50C-407E-A947-70E740481C1C}">
                <a14:useLocalDpi xmlns:a14="http://schemas.microsoft.com/office/drawing/2010/main" val="0"/>
              </a:ext>
            </a:extLst>
          </a:blip>
          <a:srcRect t="23265" b="12115"/>
          <a:stretch>
            <a:fillRect/>
          </a:stretch>
        </p:blipFill>
        <p:spPr bwMode="auto">
          <a:xfrm>
            <a:off x="4595434" y="4708280"/>
            <a:ext cx="3657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1640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发货流程</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6</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85" y="2132856"/>
            <a:ext cx="8843513" cy="2910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980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发货流程</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7</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50522" y="1141675"/>
            <a:ext cx="8363272" cy="4862870"/>
          </a:xfrm>
          <a:prstGeom prst="rect">
            <a:avLst/>
          </a:prstGeom>
        </p:spPr>
        <p:txBody>
          <a:bodyPr wrap="square">
            <a:spAutoFit/>
          </a:bodyPr>
          <a:lstStyle/>
          <a:p>
            <a:pPr marL="285750" indent="-285750">
              <a:spcBef>
                <a:spcPts val="6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在拣货之</a:t>
            </a:r>
            <a:r>
              <a:rPr lang="zh-CN" altLang="en-US" dirty="0">
                <a:latin typeface="Microsoft YaHei" panose="020B0503020204020204" pitchFamily="34" charset="-122"/>
                <a:ea typeface="Microsoft YaHei" panose="020B0503020204020204" pitchFamily="34" charset="-122"/>
              </a:rPr>
              <a:t>后，你需要根据客户</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承运</a:t>
            </a:r>
            <a:r>
              <a:rPr lang="zh-CN" altLang="en-US" dirty="0" smtClean="0">
                <a:latin typeface="Microsoft YaHei" panose="020B0503020204020204" pitchFamily="34" charset="-122"/>
                <a:ea typeface="Microsoft YaHei" panose="020B0503020204020204" pitchFamily="34" charset="-122"/>
              </a:rPr>
              <a:t>人的要求包</a:t>
            </a:r>
            <a:r>
              <a:rPr lang="zh-CN" altLang="en-US" dirty="0">
                <a:latin typeface="Microsoft YaHei" panose="020B0503020204020204" pitchFamily="34" charset="-122"/>
                <a:ea typeface="Microsoft YaHei" panose="020B0503020204020204" pitchFamily="34" charset="-122"/>
              </a:rPr>
              <a:t>装和处理货物</a:t>
            </a:r>
            <a:r>
              <a:rPr lang="zh-CN" altLang="en-US" dirty="0" smtClean="0">
                <a:latin typeface="Microsoft YaHei" panose="020B0503020204020204" pitchFamily="34" charset="-122"/>
                <a:ea typeface="Microsoft YaHei" panose="020B0503020204020204" pitchFamily="34" charset="-122"/>
              </a:rPr>
              <a:t>。</a:t>
            </a:r>
            <a:endParaRPr lang="en-US" dirty="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然</a:t>
            </a:r>
            <a:r>
              <a:rPr lang="zh-CN" altLang="en-US" dirty="0">
                <a:latin typeface="Microsoft YaHei" panose="020B0503020204020204" pitchFamily="34" charset="-122"/>
                <a:ea typeface="Microsoft YaHei" panose="020B0503020204020204" pitchFamily="34" charset="-122"/>
              </a:rPr>
              <a:t>后，您需要将处理过的货物移动到一</a:t>
            </a:r>
            <a:r>
              <a:rPr lang="zh-CN" altLang="en-US" dirty="0" smtClean="0">
                <a:latin typeface="Microsoft YaHei" panose="020B0503020204020204" pitchFamily="34" charset="-122"/>
                <a:ea typeface="Microsoft YaHei" panose="020B0503020204020204" pitchFamily="34" charset="-122"/>
              </a:rPr>
              <a:t>个集结车</a:t>
            </a:r>
            <a:r>
              <a:rPr lang="zh-CN" altLang="en-US" dirty="0">
                <a:latin typeface="Microsoft YaHei" panose="020B0503020204020204" pitchFamily="34" charset="-122"/>
                <a:ea typeface="Microsoft YaHei" panose="020B0503020204020204" pitchFamily="34" charset="-122"/>
              </a:rPr>
              <a:t>道。</a:t>
            </a:r>
            <a:endParaRPr lang="en-US"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在集结货物装上运输设备之前，你可以创建一个出站</a:t>
            </a:r>
            <a:r>
              <a:rPr lang="zh-CN" altLang="en-US" dirty="0">
                <a:latin typeface="Microsoft YaHei" panose="020B0503020204020204" pitchFamily="34" charset="-122"/>
                <a:ea typeface="Microsoft YaHei" panose="020B0503020204020204" pitchFamily="34" charset="-122"/>
              </a:rPr>
              <a:t>负载</a:t>
            </a:r>
            <a:r>
              <a:rPr lang="zh-CN" altLang="en-US" dirty="0" smtClean="0">
                <a:latin typeface="Microsoft YaHei" panose="020B0503020204020204" pitchFamily="34" charset="-122"/>
                <a:ea typeface="Microsoft YaHei" panose="020B0503020204020204" pitchFamily="34" charset="-122"/>
              </a:rPr>
              <a:t>。这里指定了运输设备的停靠站信息。</a:t>
            </a:r>
            <a:endParaRPr lang="en-US"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打</a:t>
            </a:r>
            <a:r>
              <a:rPr lang="zh-CN" altLang="en-US" dirty="0">
                <a:latin typeface="Microsoft YaHei" panose="020B0503020204020204" pitchFamily="34" charset="-122"/>
                <a:ea typeface="Microsoft YaHei" panose="020B0503020204020204" pitchFamily="34" charset="-122"/>
              </a:rPr>
              <a:t>印书面文件来提</a:t>
            </a:r>
            <a:r>
              <a:rPr lang="zh-CN" altLang="en-US" dirty="0" smtClean="0">
                <a:latin typeface="Microsoft YaHei" panose="020B0503020204020204" pitchFamily="34" charset="-122"/>
                <a:ea typeface="Microsoft YaHei" panose="020B0503020204020204" pitchFamily="34" charset="-122"/>
              </a:rPr>
              <a:t>供给承</a:t>
            </a:r>
            <a:r>
              <a:rPr lang="zh-CN" altLang="en-US" dirty="0">
                <a:latin typeface="Microsoft YaHei" panose="020B0503020204020204" pitchFamily="34" charset="-122"/>
                <a:ea typeface="Microsoft YaHei" panose="020B0503020204020204" pitchFamily="34" charset="-122"/>
              </a:rPr>
              <a:t>运</a:t>
            </a:r>
            <a:r>
              <a:rPr lang="zh-CN" altLang="en-US" dirty="0" smtClean="0">
                <a:latin typeface="Microsoft YaHei" panose="020B0503020204020204" pitchFamily="34" charset="-122"/>
                <a:ea typeface="Microsoft YaHei" panose="020B0503020204020204" pitchFamily="34" charset="-122"/>
              </a:rPr>
              <a:t>人合</a:t>
            </a:r>
            <a:r>
              <a:rPr lang="zh-CN" altLang="en-US" dirty="0">
                <a:latin typeface="Microsoft YaHei" panose="020B0503020204020204" pitchFamily="34" charset="-122"/>
                <a:ea typeface="Microsoft YaHei" panose="020B0503020204020204" pitchFamily="34" charset="-122"/>
              </a:rPr>
              <a:t>同和货物收据</a:t>
            </a:r>
            <a:r>
              <a:rPr lang="zh-CN" altLang="en-US" dirty="0" smtClean="0">
                <a:latin typeface="Microsoft YaHei" panose="020B0503020204020204" pitchFamily="34" charset="-122"/>
                <a:ea typeface="Microsoft YaHei" panose="020B0503020204020204" pitchFamily="34" charset="-122"/>
              </a:rPr>
              <a:t>。</a:t>
            </a:r>
            <a:endParaRPr lang="en-US" altLang="zh-CN"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把货物从集结车道移动到运输设备以完成装载。</a:t>
            </a:r>
            <a:endParaRPr lang="en-US" altLang="zh-CN" dirty="0" smtClean="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当</a:t>
            </a:r>
            <a:r>
              <a:rPr lang="zh-CN" altLang="en-US" dirty="0">
                <a:latin typeface="Microsoft YaHei" panose="020B0503020204020204" pitchFamily="34" charset="-122"/>
                <a:ea typeface="Microsoft YaHei" panose="020B0503020204020204" pitchFamily="34" charset="-122"/>
              </a:rPr>
              <a:t>你加载一个零担（</a:t>
            </a:r>
            <a:r>
              <a:rPr lang="en-US" altLang="zh-CN" dirty="0">
                <a:latin typeface="Microsoft YaHei" panose="020B0503020204020204" pitchFamily="34" charset="-122"/>
                <a:ea typeface="Microsoft YaHei" panose="020B0503020204020204" pitchFamily="34" charset="-122"/>
              </a:rPr>
              <a:t>LTL</a:t>
            </a:r>
            <a:r>
              <a:rPr lang="zh-CN" altLang="en-US" dirty="0">
                <a:latin typeface="Microsoft YaHei" panose="020B0503020204020204" pitchFamily="34" charset="-122"/>
                <a:ea typeface="Microsoft YaHei" panose="020B0503020204020204" pitchFamily="34" charset="-122"/>
              </a:rPr>
              <a:t>）装运时，整批货物可能不适合运输设备。在这种情况下，</a:t>
            </a:r>
            <a:r>
              <a:rPr lang="en-US" altLang="zh-CN" dirty="0">
                <a:latin typeface="Microsoft YaHei" panose="020B0503020204020204" pitchFamily="34" charset="-122"/>
                <a:ea typeface="Microsoft YaHei" panose="020B0503020204020204" pitchFamily="34" charset="-122"/>
              </a:rPr>
              <a:t>WMS</a:t>
            </a:r>
            <a:r>
              <a:rPr lang="zh-CN" altLang="en-US" dirty="0">
                <a:latin typeface="Microsoft YaHei" panose="020B0503020204020204" pitchFamily="34" charset="-122"/>
                <a:ea typeface="Microsoft YaHei" panose="020B0503020204020204" pitchFamily="34" charset="-122"/>
              </a:rPr>
              <a:t>允许你拆分现有的零担运输，然后移动剩余库存到新的发货或另外一个已经存在的发货。这是一个可选任务。</a:t>
            </a:r>
            <a:endParaRPr lang="en-US" dirty="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如</a:t>
            </a:r>
            <a:r>
              <a:rPr lang="zh-CN" altLang="en-US" dirty="0">
                <a:latin typeface="Microsoft YaHei" panose="020B0503020204020204" pitchFamily="34" charset="-122"/>
                <a:ea typeface="Microsoft YaHei" panose="020B0503020204020204" pitchFamily="34" charset="-122"/>
              </a:rPr>
              <a:t>果运输设备在场站，当它完成装载之后，你必须关闭这个运输设备。关闭后，你可以立即调度或者把他存放在场站。如果选择存放在场站，你必须指定一个发货日期。</a:t>
            </a:r>
            <a:endParaRPr lang="en-US" dirty="0">
              <a:latin typeface="Microsoft YaHei" panose="020B0503020204020204" pitchFamily="34" charset="-122"/>
              <a:ea typeface="Microsoft YaHei" panose="020B0503020204020204" pitchFamily="34" charset="-122"/>
            </a:endParaRPr>
          </a:p>
          <a:p>
            <a:pPr marL="285750" indent="-285750">
              <a:spcBef>
                <a:spcPts val="600"/>
              </a:spcBef>
              <a:buFont typeface="Wingdings" panose="05000000000000000000" pitchFamily="2" charset="2"/>
              <a:buChar char="q"/>
            </a:pPr>
            <a:r>
              <a:rPr lang="zh-CN" altLang="en-US" dirty="0" smtClean="0">
                <a:latin typeface="Microsoft YaHei" panose="020B0503020204020204" pitchFamily="34" charset="-122"/>
                <a:ea typeface="Microsoft YaHei" panose="020B0503020204020204" pitchFamily="34" charset="-122"/>
              </a:rPr>
              <a:t>最</a:t>
            </a:r>
            <a:r>
              <a:rPr lang="zh-CN" altLang="en-US" dirty="0">
                <a:latin typeface="Microsoft YaHei" panose="020B0503020204020204" pitchFamily="34" charset="-122"/>
                <a:ea typeface="Microsoft YaHei" panose="020B0503020204020204" pitchFamily="34" charset="-122"/>
              </a:rPr>
              <a:t>后，你可以调度装载完毕的运输设备。如果这个装载完毕的运输设备存放在场站，那么</a:t>
            </a:r>
            <a:r>
              <a:rPr lang="en-US" altLang="zh-CN" dirty="0">
                <a:latin typeface="Microsoft YaHei" panose="020B0503020204020204" pitchFamily="34" charset="-122"/>
                <a:ea typeface="Microsoft YaHei" panose="020B0503020204020204" pitchFamily="34" charset="-122"/>
              </a:rPr>
              <a:t>WMS</a:t>
            </a:r>
            <a:r>
              <a:rPr lang="zh-CN" altLang="en-US" dirty="0">
                <a:latin typeface="Microsoft YaHei" panose="020B0503020204020204" pitchFamily="34" charset="-122"/>
                <a:ea typeface="Microsoft YaHei" panose="020B0503020204020204" pitchFamily="34" charset="-122"/>
              </a:rPr>
              <a:t>会在指定的发货日期自动完成调度。</a:t>
            </a:r>
            <a:endParaRPr lang="en-US" dirty="0">
              <a:latin typeface="Microsoft YaHei" panose="020B0503020204020204" pitchFamily="34" charset="-122"/>
              <a:ea typeface="Microsoft YaHei" panose="020B0503020204020204" pitchFamily="34" charset="-122"/>
            </a:endParaRPr>
          </a:p>
          <a:p>
            <a:pPr>
              <a:spcBef>
                <a:spcPts val="600"/>
              </a:spcBef>
            </a:pP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37803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计划出库负载</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8</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683568" y="1335505"/>
            <a:ext cx="7776864" cy="2308324"/>
          </a:xfrm>
          <a:prstGeom prst="rect">
            <a:avLst/>
          </a:prstGeom>
        </p:spPr>
        <p:txBody>
          <a:bodyPr wrap="square">
            <a:spAutoFit/>
          </a:bodyPr>
          <a:lstStyle/>
          <a:p>
            <a:r>
              <a:rPr lang="zh-CN" altLang="en-US" dirty="0" smtClean="0">
                <a:latin typeface="Microsoft YaHei" panose="020B0503020204020204" pitchFamily="34" charset="-122"/>
                <a:ea typeface="Microsoft YaHei" panose="020B0503020204020204" pitchFamily="34" charset="-122"/>
              </a:rPr>
              <a:t>在开始发货之前，你需要计划出库负载，停靠站，以及计划运输的货物。</a:t>
            </a:r>
            <a:endParaRPr lang="en-US" altLang="zh-CN" dirty="0" smtClean="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如果未计划出库负载，则需要在装货之前先创建一个。</a:t>
            </a:r>
            <a:endParaRPr lang="en-US" altLang="zh-CN" dirty="0" smtClean="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在发货过程中，运输设备要有一个出库负载。出库负载指的是一些停靠站的集合。</a:t>
            </a:r>
            <a:endParaRPr lang="en-US" altLang="zh-CN" dirty="0" smtClean="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smtClean="0">
                <a:latin typeface="Microsoft YaHei" panose="020B0503020204020204" pitchFamily="34" charset="-122"/>
                <a:ea typeface="Microsoft YaHei" panose="020B0503020204020204" pitchFamily="34" charset="-122"/>
              </a:rPr>
              <a:t>一个停靠站可以关联多个发货，一批货也可以有多个出库订单</a:t>
            </a:r>
            <a:r>
              <a:rPr lang="en-US" altLang="zh-CN" dirty="0" smtClean="0">
                <a:latin typeface="Microsoft YaHei" panose="020B0503020204020204" pitchFamily="34" charset="-122"/>
                <a:ea typeface="Microsoft YaHei" panose="020B0503020204020204" pitchFamily="34" charset="-122"/>
              </a:rPr>
              <a:t>/</a:t>
            </a:r>
            <a:r>
              <a:rPr lang="zh-CN" altLang="en-US" dirty="0" smtClean="0">
                <a:latin typeface="Microsoft YaHei" panose="020B0503020204020204" pitchFamily="34" charset="-122"/>
                <a:ea typeface="Microsoft YaHei" panose="020B0503020204020204" pitchFamily="34" charset="-122"/>
              </a:rPr>
              <a:t>订单行。</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3326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itle 1"/>
          <p:cNvSpPr>
            <a:spLocks noGrp="1"/>
          </p:cNvSpPr>
          <p:nvPr>
            <p:ph type="title" idx="4294967295"/>
          </p:nvPr>
        </p:nvSpPr>
        <p:spPr bwMode="auto">
          <a:xfrm>
            <a:off x="250825" y="480219"/>
            <a:ext cx="6872288"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dirty="0" smtClean="0">
                <a:solidFill>
                  <a:schemeClr val="tx1"/>
                </a:solidFill>
                <a:latin typeface="Microsoft YaHei" panose="020B0503020204020204" pitchFamily="34" charset="-122"/>
                <a:ea typeface="Microsoft YaHei" panose="020B0503020204020204" pitchFamily="34" charset="-122"/>
              </a:rPr>
              <a:t>运单调整</a:t>
            </a:r>
            <a:endParaRPr lang="en-US" sz="2400" dirty="0">
              <a:solidFill>
                <a:schemeClr val="tx1"/>
              </a:solidFill>
              <a:latin typeface="Microsoft YaHei" panose="020B0503020204020204" pitchFamily="34" charset="-122"/>
              <a:ea typeface="Microsoft YaHei" panose="020B0503020204020204" pitchFamily="34" charset="-122"/>
            </a:endParaRPr>
          </a:p>
        </p:txBody>
      </p:sp>
      <p:sp>
        <p:nvSpPr>
          <p:cNvPr id="2" name="Slide Number Placeholder 1"/>
          <p:cNvSpPr>
            <a:spLocks noGrp="1"/>
          </p:cNvSpPr>
          <p:nvPr>
            <p:ph type="sldNum" sz="quarter" idx="12"/>
          </p:nvPr>
        </p:nvSpPr>
        <p:spPr/>
        <p:txBody>
          <a:bodyPr/>
          <a:lstStyle/>
          <a:p>
            <a:fld id="{1E271111-F451-4F40-BCBE-9613D3148906}" type="slidenum">
              <a:rPr lang="en-US" smtClean="0">
                <a:solidFill>
                  <a:prstClr val="white"/>
                </a:solidFill>
              </a:rPr>
              <a:pPr/>
              <a:t>9</a:t>
            </a:fld>
            <a:endParaRPr lang="en-US" dirty="0">
              <a:solidFill>
                <a:prstClr val="white"/>
              </a:solidFill>
            </a:endParaRPr>
          </a:p>
        </p:txBody>
      </p:sp>
      <p:sp>
        <p:nvSpPr>
          <p:cNvPr id="5" name="Content Placeholder 2"/>
          <p:cNvSpPr txBox="1">
            <a:spLocks/>
          </p:cNvSpPr>
          <p:nvPr/>
        </p:nvSpPr>
        <p:spPr>
          <a:xfrm>
            <a:off x="457200" y="1371600"/>
            <a:ext cx="8229600" cy="4953000"/>
          </a:xfrm>
          <a:prstGeom prst="rect">
            <a:avLst/>
          </a:prstGeom>
        </p:spPr>
        <p:txBody>
          <a:bodyPr>
            <a:normAutofit/>
          </a:bodyPr>
          <a:lstStyle/>
          <a:p>
            <a:pPr lvl="0" fontAlgn="auto">
              <a:lnSpc>
                <a:spcPct val="170000"/>
              </a:lnSpc>
              <a:spcBef>
                <a:spcPts val="600"/>
              </a:spcBef>
              <a:spcAft>
                <a:spcPts val="0"/>
              </a:spcAft>
              <a:buClr>
                <a:schemeClr val="accent1"/>
              </a:buClr>
              <a:buSzPct val="100000"/>
              <a:defRPr/>
            </a:pPr>
            <a:endParaRPr lang="en-US" sz="1100" dirty="0" smtClean="0">
              <a:solidFill>
                <a:schemeClr val="tx1">
                  <a:lumMod val="65000"/>
                  <a:lumOff val="35000"/>
                </a:schemeClr>
              </a:solidFill>
              <a:latin typeface="Century Gothic"/>
              <a:cs typeface="Century Gothic"/>
            </a:endParaRPr>
          </a:p>
        </p:txBody>
      </p:sp>
      <p:sp>
        <p:nvSpPr>
          <p:cNvPr id="3" name="Rectangle 2"/>
          <p:cNvSpPr/>
          <p:nvPr/>
        </p:nvSpPr>
        <p:spPr>
          <a:xfrm>
            <a:off x="457200" y="1401107"/>
            <a:ext cx="8136904" cy="3139321"/>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运单调整是一个对集结的运单上已经拣货的库存进行的一种调整。 在调整的过程中，有问题的库存会被引导到预定义的问题区域以待后续的处理或者退回到存储区域。</a:t>
            </a:r>
          </a:p>
          <a:p>
            <a:endParaRPr lang="zh-CN" altLang="en-US"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有以下几种情况可以做调整：</a:t>
            </a:r>
          </a:p>
          <a:p>
            <a:pPr marL="285750" indent="-285750">
              <a:buFont typeface="Courier New" panose="02070309020205020404" pitchFamily="49" charset="0"/>
              <a:buChar char="o"/>
            </a:pPr>
            <a:r>
              <a:rPr lang="zh-CN" altLang="en-US" dirty="0" smtClean="0">
                <a:latin typeface="Microsoft YaHei" panose="020B0503020204020204" pitchFamily="34" charset="-122"/>
                <a:ea typeface="Microsoft YaHei" panose="020B0503020204020204" pitchFamily="34" charset="-122"/>
              </a:rPr>
              <a:t>库</a:t>
            </a:r>
            <a:r>
              <a:rPr lang="zh-CN" altLang="en-US" dirty="0">
                <a:latin typeface="Microsoft YaHei" panose="020B0503020204020204" pitchFamily="34" charset="-122"/>
                <a:ea typeface="Microsoft YaHei" panose="020B0503020204020204" pitchFamily="34" charset="-122"/>
              </a:rPr>
              <a:t>存坏掉</a:t>
            </a:r>
            <a:r>
              <a:rPr lang="zh-CN" altLang="en-US" dirty="0" smtClean="0">
                <a:latin typeface="Microsoft YaHei" panose="020B0503020204020204" pitchFamily="34" charset="-122"/>
                <a:ea typeface="Microsoft YaHei" panose="020B0503020204020204" pitchFamily="34" charset="-122"/>
              </a:rPr>
              <a:t>了</a:t>
            </a:r>
            <a:endParaRPr lang="en-US" altLang="zh-CN" dirty="0" smtClean="0">
              <a:latin typeface="Microsoft YaHei" panose="020B0503020204020204" pitchFamily="34" charset="-122"/>
              <a:ea typeface="Microsoft YaHei" panose="020B0503020204020204" pitchFamily="34" charset="-122"/>
            </a:endParaRPr>
          </a:p>
          <a:p>
            <a:pPr marL="285750" indent="-285750">
              <a:buFont typeface="Courier New" panose="02070309020205020404" pitchFamily="49" charset="0"/>
              <a:buChar char="o"/>
            </a:pPr>
            <a:r>
              <a:rPr lang="zh-CN" altLang="en-US" dirty="0" smtClean="0">
                <a:latin typeface="Microsoft YaHei" panose="020B0503020204020204" pitchFamily="34" charset="-122"/>
                <a:ea typeface="Microsoft YaHei" panose="020B0503020204020204" pitchFamily="34" charset="-122"/>
              </a:rPr>
              <a:t>库</a:t>
            </a:r>
            <a:r>
              <a:rPr lang="zh-CN" altLang="en-US" dirty="0">
                <a:latin typeface="Microsoft YaHei" panose="020B0503020204020204" pitchFamily="34" charset="-122"/>
                <a:ea typeface="Microsoft YaHei" panose="020B0503020204020204" pitchFamily="34" charset="-122"/>
              </a:rPr>
              <a:t>存过期了</a:t>
            </a:r>
          </a:p>
          <a:p>
            <a:pPr marL="285750" indent="-285750">
              <a:buFont typeface="Courier New" panose="02070309020205020404" pitchFamily="49" charset="0"/>
              <a:buChar char="o"/>
            </a:pPr>
            <a:r>
              <a:rPr lang="zh-CN" altLang="en-US" dirty="0" smtClean="0">
                <a:latin typeface="Microsoft YaHei" panose="020B0503020204020204" pitchFamily="34" charset="-122"/>
                <a:ea typeface="Microsoft YaHei" panose="020B0503020204020204" pitchFamily="34" charset="-122"/>
              </a:rPr>
              <a:t>所</a:t>
            </a:r>
            <a:r>
              <a:rPr lang="zh-CN" altLang="en-US" dirty="0">
                <a:latin typeface="Microsoft YaHei" panose="020B0503020204020204" pitchFamily="34" charset="-122"/>
                <a:ea typeface="Microsoft YaHei" panose="020B0503020204020204" pitchFamily="34" charset="-122"/>
              </a:rPr>
              <a:t>拣库存的订单行取消了</a:t>
            </a:r>
          </a:p>
          <a:p>
            <a:endParaRPr lang="zh-CN" altLang="en-US"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假如订单行没有被取消，移除的库存会使得运单变成短缺。因此，库存需要重现分配，重拣确保运单完成，否则，运单处于简短状态。</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9882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83"/>
</p:tagLst>
</file>

<file path=ppt/theme/_rels/theme10.xml.rels><?xml version="1.0" encoding="UTF-8" standalone="yes"?>
<Relationships xmlns="http://schemas.openxmlformats.org/package/2006/relationships"><Relationship Id="rId1" Type="http://schemas.openxmlformats.org/officeDocument/2006/relationships/image" Target="../media/image4.jpeg"/></Relationships>
</file>

<file path=ppt/theme/_rels/theme11.xml.rels><?xml version="1.0" encoding="UTF-8" standalone="yes"?>
<Relationships xmlns="http://schemas.openxmlformats.org/package/2006/relationships"><Relationship Id="rId1" Type="http://schemas.openxmlformats.org/officeDocument/2006/relationships/image" Target="../media/image4.jpeg"/></Relationships>
</file>

<file path=ppt/theme/_rels/theme12.xml.rels><?xml version="1.0" encoding="UTF-8" standalone="yes"?>
<Relationships xmlns="http://schemas.openxmlformats.org/package/2006/relationships"><Relationship Id="rId1" Type="http://schemas.openxmlformats.org/officeDocument/2006/relationships/image" Target="../media/image4.jpeg"/></Relationships>
</file>

<file path=ppt/theme/_rels/theme13.xml.rels><?xml version="1.0" encoding="UTF-8" standalone="yes"?>
<Relationships xmlns="http://schemas.openxmlformats.org/package/2006/relationships"><Relationship Id="rId1" Type="http://schemas.openxmlformats.org/officeDocument/2006/relationships/image" Target="../media/image4.jpeg"/></Relationships>
</file>

<file path=ppt/theme/_rels/theme14.xml.rels><?xml version="1.0" encoding="UTF-8" standalone="yes"?>
<Relationships xmlns="http://schemas.openxmlformats.org/package/2006/relationships"><Relationship Id="rId1" Type="http://schemas.openxmlformats.org/officeDocument/2006/relationships/image" Target="../media/image4.jpeg"/></Relationships>
</file>

<file path=ppt/theme/_rels/theme15.xml.rels><?xml version="1.0" encoding="UTF-8" standalone="yes"?>
<Relationships xmlns="http://schemas.openxmlformats.org/package/2006/relationships"><Relationship Id="rId1" Type="http://schemas.openxmlformats.org/officeDocument/2006/relationships/image" Target="../media/image4.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7.xml.rels><?xml version="1.0" encoding="UTF-8" standalone="yes"?>
<Relationships xmlns="http://schemas.openxmlformats.org/package/2006/relationships"><Relationship Id="rId1" Type="http://schemas.openxmlformats.org/officeDocument/2006/relationships/image" Target="../media/image4.jpeg"/></Relationships>
</file>

<file path=ppt/theme/_rels/theme9.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3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1_Conte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2_Conte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4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5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JDA Software Group 2013 Corporate PowerPoint Template - REGULAR SCREEN">
  <a:themeElements>
    <a:clrScheme name="JDACorporate2012">
      <a:dk1>
        <a:srgbClr val="000000"/>
      </a:dk1>
      <a:lt1>
        <a:srgbClr val="FFFFFF"/>
      </a:lt1>
      <a:dk2>
        <a:srgbClr val="000000"/>
      </a:dk2>
      <a:lt2>
        <a:srgbClr val="919195"/>
      </a:lt2>
      <a:accent1>
        <a:srgbClr val="009DDC"/>
      </a:accent1>
      <a:accent2>
        <a:srgbClr val="1E5DA7"/>
      </a:accent2>
      <a:accent3>
        <a:srgbClr val="F58025"/>
      </a:accent3>
      <a:accent4>
        <a:srgbClr val="8FA144"/>
      </a:accent4>
      <a:accent5>
        <a:srgbClr val="8B0F04"/>
      </a:accent5>
      <a:accent6>
        <a:srgbClr val="919195"/>
      </a:accent6>
      <a:hlink>
        <a:srgbClr val="009DDC"/>
      </a:hlink>
      <a:folHlink>
        <a:srgbClr val="8B0F0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_JDA Software Group 2013 Corporate PowerPoint Template - REGULAR SCREEN">
  <a:themeElements>
    <a:clrScheme name="JDACorporate2012">
      <a:dk1>
        <a:srgbClr val="000000"/>
      </a:dk1>
      <a:lt1>
        <a:srgbClr val="FFFFFF"/>
      </a:lt1>
      <a:dk2>
        <a:srgbClr val="000000"/>
      </a:dk2>
      <a:lt2>
        <a:srgbClr val="919195"/>
      </a:lt2>
      <a:accent1>
        <a:srgbClr val="009DDC"/>
      </a:accent1>
      <a:accent2>
        <a:srgbClr val="1E5DA7"/>
      </a:accent2>
      <a:accent3>
        <a:srgbClr val="F58025"/>
      </a:accent3>
      <a:accent4>
        <a:srgbClr val="8FA144"/>
      </a:accent4>
      <a:accent5>
        <a:srgbClr val="8B0F04"/>
      </a:accent5>
      <a:accent6>
        <a:srgbClr val="919195"/>
      </a:accent6>
      <a:hlink>
        <a:srgbClr val="009DDC"/>
      </a:hlink>
      <a:folHlink>
        <a:srgbClr val="8B0F0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st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3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4_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onte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Bleum Presentation Template 2012</Template>
  <TotalTime>72000</TotalTime>
  <Words>2646</Words>
  <Application>Microsoft Office PowerPoint</Application>
  <PresentationFormat>On-screen Show (4:3)</PresentationFormat>
  <Paragraphs>296</Paragraphs>
  <Slides>30</Slides>
  <Notes>29</Notes>
  <HiddenSlides>0</HiddenSlides>
  <MMClips>0</MMClips>
  <ScaleCrop>false</ScaleCrop>
  <HeadingPairs>
    <vt:vector size="4" baseType="variant">
      <vt:variant>
        <vt:lpstr>Theme</vt:lpstr>
      </vt:variant>
      <vt:variant>
        <vt:i4>17</vt:i4>
      </vt:variant>
      <vt:variant>
        <vt:lpstr>Slide Titles</vt:lpstr>
      </vt:variant>
      <vt:variant>
        <vt:i4>30</vt:i4>
      </vt:variant>
    </vt:vector>
  </HeadingPairs>
  <TitlesOfParts>
    <vt:vector size="47" baseType="lpstr">
      <vt:lpstr>Table of Content</vt:lpstr>
      <vt:lpstr>Origin</vt:lpstr>
      <vt:lpstr>test3</vt:lpstr>
      <vt:lpstr>1_Table of Content</vt:lpstr>
      <vt:lpstr>2_Table of Content</vt:lpstr>
      <vt:lpstr>3_Table of Content</vt:lpstr>
      <vt:lpstr>1_Origin</vt:lpstr>
      <vt:lpstr>4_Table of Content</vt:lpstr>
      <vt:lpstr>Content</vt:lpstr>
      <vt:lpstr>2_Origin</vt:lpstr>
      <vt:lpstr>3_Origin</vt:lpstr>
      <vt:lpstr>1_Content</vt:lpstr>
      <vt:lpstr>2_Content</vt:lpstr>
      <vt:lpstr>4_Origin</vt:lpstr>
      <vt:lpstr>5_Origin</vt:lpstr>
      <vt:lpstr>JDA Software Group 2013 Corporate PowerPoint Template - REGULAR SCREEN</vt:lpstr>
      <vt:lpstr>1_JDA Software Group 2013 Corporate PowerPoint Template - REGULAR SCREEN</vt:lpstr>
      <vt:lpstr>JDA WMS 介绍</vt:lpstr>
      <vt:lpstr>主题</vt:lpstr>
      <vt:lpstr>发货 – 学习目标</vt:lpstr>
      <vt:lpstr>发货</vt:lpstr>
      <vt:lpstr>发货菜单</vt:lpstr>
      <vt:lpstr>发货流程</vt:lpstr>
      <vt:lpstr>发货流程</vt:lpstr>
      <vt:lpstr>计划出库负载</vt:lpstr>
      <vt:lpstr>运单调整</vt:lpstr>
      <vt:lpstr>运单调整步骤</vt:lpstr>
      <vt:lpstr>打印和装载</vt:lpstr>
      <vt:lpstr>关闭/调度发货的运输设备</vt:lpstr>
      <vt:lpstr>特例 - 交叉转运 </vt:lpstr>
      <vt:lpstr> 主题</vt:lpstr>
      <vt:lpstr> 库存 – 学习目标</vt:lpstr>
      <vt:lpstr> 库存介绍</vt:lpstr>
      <vt:lpstr> 库存目录</vt:lpstr>
      <vt:lpstr> 展示台</vt:lpstr>
      <vt:lpstr> 展示台</vt:lpstr>
      <vt:lpstr> 库存问题</vt:lpstr>
      <vt:lpstr> 库存问题</vt:lpstr>
      <vt:lpstr> 库存移动</vt:lpstr>
      <vt:lpstr> 库存补货</vt:lpstr>
      <vt:lpstr> 库存调整</vt:lpstr>
      <vt:lpstr> 库存盘点</vt:lpstr>
      <vt:lpstr> 循环盘点</vt:lpstr>
      <vt:lpstr> 盘点计数</vt:lpstr>
      <vt:lpstr> 语音盘点</vt:lpstr>
      <vt:lpstr> 库存状态</vt:lpstr>
      <vt:lpstr>PowerPoint Presentation</vt:lpstr>
    </vt:vector>
  </TitlesOfParts>
  <Manager>Alpay Akdemir</Manager>
  <Company>Peppers &amp; Rogers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Document</dc:title>
  <dc:creator>Alpay Akdemir</dc:creator>
  <cp:lastModifiedBy>Sam Li</cp:lastModifiedBy>
  <cp:revision>2209</cp:revision>
  <cp:lastPrinted>2012-08-13T21:40:49Z</cp:lastPrinted>
  <dcterms:created xsi:type="dcterms:W3CDTF">2011-02-17T19:03:56Z</dcterms:created>
  <dcterms:modified xsi:type="dcterms:W3CDTF">2017-07-12T09:33:12Z</dcterms:modified>
</cp:coreProperties>
</file>