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9.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0.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1.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1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1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1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14" r:id="rId2"/>
    <p:sldMasterId id="2147483726" r:id="rId3"/>
    <p:sldMasterId id="2147483764" r:id="rId4"/>
    <p:sldMasterId id="2147483766" r:id="rId5"/>
    <p:sldMasterId id="2147483767" r:id="rId6"/>
    <p:sldMasterId id="2147483769" r:id="rId7"/>
    <p:sldMasterId id="2147483774" r:id="rId8"/>
    <p:sldMasterId id="2147483776" r:id="rId9"/>
    <p:sldMasterId id="2147483785" r:id="rId10"/>
    <p:sldMasterId id="2147483790" r:id="rId11"/>
    <p:sldMasterId id="2147483795" r:id="rId12"/>
    <p:sldMasterId id="2147483804" r:id="rId13"/>
    <p:sldMasterId id="2147483813" r:id="rId14"/>
    <p:sldMasterId id="2147483818" r:id="rId15"/>
    <p:sldMasterId id="2147483827" r:id="rId16"/>
    <p:sldMasterId id="2147483843" r:id="rId17"/>
  </p:sldMasterIdLst>
  <p:notesMasterIdLst>
    <p:notesMasterId r:id="rId56"/>
  </p:notesMasterIdLst>
  <p:handoutMasterIdLst>
    <p:handoutMasterId r:id="rId57"/>
  </p:handoutMasterIdLst>
  <p:sldIdLst>
    <p:sldId id="1232" r:id="rId18"/>
    <p:sldId id="1236" r:id="rId19"/>
    <p:sldId id="1263" r:id="rId20"/>
    <p:sldId id="1264" r:id="rId21"/>
    <p:sldId id="1266" r:id="rId22"/>
    <p:sldId id="1305" r:id="rId23"/>
    <p:sldId id="1304" r:id="rId24"/>
    <p:sldId id="1306" r:id="rId25"/>
    <p:sldId id="1273" r:id="rId26"/>
    <p:sldId id="1277" r:id="rId27"/>
    <p:sldId id="1275" r:id="rId28"/>
    <p:sldId id="1278" r:id="rId29"/>
    <p:sldId id="1262" r:id="rId30"/>
    <p:sldId id="1279" r:id="rId31"/>
    <p:sldId id="1280" r:id="rId32"/>
    <p:sldId id="1281" r:id="rId33"/>
    <p:sldId id="1282" r:id="rId34"/>
    <p:sldId id="1283" r:id="rId35"/>
    <p:sldId id="1285" r:id="rId36"/>
    <p:sldId id="1286" r:id="rId37"/>
    <p:sldId id="1287" r:id="rId38"/>
    <p:sldId id="1288" r:id="rId39"/>
    <p:sldId id="1289" r:id="rId40"/>
    <p:sldId id="1290" r:id="rId41"/>
    <p:sldId id="1291" r:id="rId42"/>
    <p:sldId id="1292" r:id="rId43"/>
    <p:sldId id="1293" r:id="rId44"/>
    <p:sldId id="1294" r:id="rId45"/>
    <p:sldId id="1295" r:id="rId46"/>
    <p:sldId id="1296" r:id="rId47"/>
    <p:sldId id="1297" r:id="rId48"/>
    <p:sldId id="1298" r:id="rId49"/>
    <p:sldId id="1299" r:id="rId50"/>
    <p:sldId id="1300" r:id="rId51"/>
    <p:sldId id="1301" r:id="rId52"/>
    <p:sldId id="1303" r:id="rId53"/>
    <p:sldId id="1302" r:id="rId54"/>
    <p:sldId id="1260" r:id="rId55"/>
  </p:sldIdLst>
  <p:sldSz cx="9144000" cy="6858000" type="screen4x3"/>
  <p:notesSz cx="9363075" cy="7077075"/>
  <p:custDataLst>
    <p:tags r:id="rId58"/>
  </p:custDataLst>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4020">
          <p15:clr>
            <a:srgbClr val="A4A3A4"/>
          </p15:clr>
        </p15:guide>
        <p15:guide id="2" orient="horz" pos="3884">
          <p15:clr>
            <a:srgbClr val="A4A3A4"/>
          </p15:clr>
        </p15:guide>
        <p15:guide id="3" orient="horz" pos="845">
          <p15:clr>
            <a:srgbClr val="A4A3A4"/>
          </p15:clr>
        </p15:guide>
        <p15:guide id="4" pos="249">
          <p15:clr>
            <a:srgbClr val="A4A3A4"/>
          </p15:clr>
        </p15:guide>
        <p15:guide id="5" pos="5511">
          <p15:clr>
            <a:srgbClr val="A4A3A4"/>
          </p15:clr>
        </p15:guide>
      </p15:sldGuideLst>
    </p:ext>
    <p:ext uri="{2D200454-40CA-4A62-9FC3-DE9A4176ACB9}">
      <p15:notesGuideLst xmlns="" xmlns:p15="http://schemas.microsoft.com/office/powerpoint/2012/main">
        <p15:guide id="1" orient="horz" pos="2230">
          <p15:clr>
            <a:srgbClr val="A4A3A4"/>
          </p15:clr>
        </p15:guide>
        <p15:guide id="2" pos="29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c Ruggiano" initials="" lastIdx="15" clrIdx="0"/>
  <p:cmAuthor id="1" name="Orkun Oguz" initial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C6E"/>
    <a:srgbClr val="00AADC"/>
    <a:srgbClr val="B2B2B2"/>
    <a:srgbClr val="EE5804"/>
    <a:srgbClr val="17375E"/>
    <a:srgbClr val="1F497D"/>
    <a:srgbClr val="120957"/>
    <a:srgbClr val="2984E9"/>
    <a:srgbClr val="F08D3C"/>
    <a:srgbClr val="EAC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2857" autoAdjust="0"/>
  </p:normalViewPr>
  <p:slideViewPr>
    <p:cSldViewPr snapToObjects="1">
      <p:cViewPr varScale="1">
        <p:scale>
          <a:sx n="73" d="100"/>
          <a:sy n="73" d="100"/>
        </p:scale>
        <p:origin x="-1380" y="-102"/>
      </p:cViewPr>
      <p:guideLst>
        <p:guide orient="horz" pos="4020"/>
        <p:guide orient="horz" pos="3884"/>
        <p:guide orient="horz" pos="845"/>
        <p:guide pos="249"/>
        <p:guide pos="551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828"/>
    </p:cViewPr>
  </p:sorterViewPr>
  <p:notesViewPr>
    <p:cSldViewPr snapToObjects="1">
      <p:cViewPr varScale="1">
        <p:scale>
          <a:sx n="69" d="100"/>
          <a:sy n="69" d="100"/>
        </p:scale>
        <p:origin x="-1974" y="-90"/>
      </p:cViewPr>
      <p:guideLst>
        <p:guide orient="horz" pos="2230"/>
        <p:guide pos="294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slide" Target="slides/slide33.xml"/><Relationship Id="rId55" Type="http://schemas.openxmlformats.org/officeDocument/2006/relationships/slide" Target="slides/slide38.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slide" Target="slides/slide24.xml"/><Relationship Id="rId54" Type="http://schemas.openxmlformats.org/officeDocument/2006/relationships/slide" Target="slides/slide37.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slide" Target="slides/slide36.xml"/><Relationship Id="rId58"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handoutMaster" Target="handoutMasters/handoutMaster1.xml"/><Relationship Id="rId61"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4.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58034" cy="354107"/>
          </a:xfrm>
          <a:prstGeom prst="rect">
            <a:avLst/>
          </a:prstGeom>
        </p:spPr>
        <p:txBody>
          <a:bodyPr vert="horz" lIns="92181" tIns="46090" rIns="92181" bIns="4609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5303540" y="1"/>
            <a:ext cx="4058034" cy="354107"/>
          </a:xfrm>
          <a:prstGeom prst="rect">
            <a:avLst/>
          </a:prstGeom>
        </p:spPr>
        <p:txBody>
          <a:bodyPr vert="horz" lIns="92181" tIns="46090" rIns="92181" bIns="46090" rtlCol="0"/>
          <a:lstStyle>
            <a:lvl1pPr algn="r" fontAlgn="auto">
              <a:spcBef>
                <a:spcPts val="0"/>
              </a:spcBef>
              <a:spcAft>
                <a:spcPts val="0"/>
              </a:spcAft>
              <a:defRPr sz="1200">
                <a:latin typeface="+mn-lt"/>
                <a:cs typeface="+mn-cs"/>
              </a:defRPr>
            </a:lvl1pPr>
          </a:lstStyle>
          <a:p>
            <a:pPr>
              <a:defRPr/>
            </a:pPr>
            <a:fld id="{6374CE36-3444-4E3B-9C47-2724CBDBCE1F}" type="datetimeFigureOut">
              <a:rPr lang="en-US"/>
              <a:pPr>
                <a:defRPr/>
              </a:pPr>
              <a:t>7/11/2017</a:t>
            </a:fld>
            <a:endParaRPr lang="en-US" dirty="0"/>
          </a:p>
        </p:txBody>
      </p:sp>
      <p:sp>
        <p:nvSpPr>
          <p:cNvPr id="4" name="Footer Placeholder 3"/>
          <p:cNvSpPr>
            <a:spLocks noGrp="1"/>
          </p:cNvSpPr>
          <p:nvPr>
            <p:ph type="ftr" sz="quarter" idx="2"/>
          </p:nvPr>
        </p:nvSpPr>
        <p:spPr>
          <a:xfrm>
            <a:off x="1" y="6721283"/>
            <a:ext cx="4058034" cy="354107"/>
          </a:xfrm>
          <a:prstGeom prst="rect">
            <a:avLst/>
          </a:prstGeom>
        </p:spPr>
        <p:txBody>
          <a:bodyPr vert="horz" lIns="92181" tIns="46090" rIns="92181" bIns="46090"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5303540" y="6721283"/>
            <a:ext cx="4058034" cy="354107"/>
          </a:xfrm>
          <a:prstGeom prst="rect">
            <a:avLst/>
          </a:prstGeom>
        </p:spPr>
        <p:txBody>
          <a:bodyPr vert="horz" lIns="92181" tIns="46090" rIns="92181" bIns="46090" rtlCol="0" anchor="b"/>
          <a:lstStyle>
            <a:lvl1pPr algn="r" fontAlgn="auto">
              <a:spcBef>
                <a:spcPts val="0"/>
              </a:spcBef>
              <a:spcAft>
                <a:spcPts val="0"/>
              </a:spcAft>
              <a:defRPr sz="1200">
                <a:latin typeface="+mn-lt"/>
                <a:cs typeface="+mn-cs"/>
              </a:defRPr>
            </a:lvl1pPr>
          </a:lstStyle>
          <a:p>
            <a:pPr>
              <a:defRPr/>
            </a:pPr>
            <a:fld id="{2325EFAF-DFDA-46CA-8BBA-01F7E06463E9}" type="slidenum">
              <a:rPr lang="en-US"/>
              <a:pPr>
                <a:defRPr/>
              </a:pPr>
              <a:t>‹#›</a:t>
            </a:fld>
            <a:endParaRPr lang="en-US" dirty="0"/>
          </a:p>
        </p:txBody>
      </p:sp>
    </p:spTree>
    <p:extLst>
      <p:ext uri="{BB962C8B-B14F-4D97-AF65-F5344CB8AC3E}">
        <p14:creationId xmlns:p14="http://schemas.microsoft.com/office/powerpoint/2010/main" val="268063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58034" cy="354107"/>
          </a:xfrm>
          <a:prstGeom prst="rect">
            <a:avLst/>
          </a:prstGeom>
        </p:spPr>
        <p:txBody>
          <a:bodyPr vert="horz" lIns="92181" tIns="46090" rIns="92181" bIns="46090" rtlCol="0"/>
          <a:lstStyle>
            <a:lvl1pPr algn="l" fontAlgn="auto">
              <a:spcBef>
                <a:spcPts val="0"/>
              </a:spcBef>
              <a:spcAft>
                <a:spcPts val="0"/>
              </a:spcAft>
              <a:defRPr sz="1200">
                <a:latin typeface="+mn-lt"/>
                <a:cs typeface="+mn-cs"/>
              </a:defRPr>
            </a:lvl1pPr>
          </a:lstStyle>
          <a:p>
            <a:pPr>
              <a:defRPr/>
            </a:pPr>
            <a:endParaRPr lang="tr-TR"/>
          </a:p>
        </p:txBody>
      </p:sp>
      <p:sp>
        <p:nvSpPr>
          <p:cNvPr id="3" name="Date Placeholder 2"/>
          <p:cNvSpPr>
            <a:spLocks noGrp="1"/>
          </p:cNvSpPr>
          <p:nvPr>
            <p:ph type="dt" idx="1"/>
          </p:nvPr>
        </p:nvSpPr>
        <p:spPr>
          <a:xfrm>
            <a:off x="5303540" y="1"/>
            <a:ext cx="4058034" cy="354107"/>
          </a:xfrm>
          <a:prstGeom prst="rect">
            <a:avLst/>
          </a:prstGeom>
        </p:spPr>
        <p:txBody>
          <a:bodyPr vert="horz" lIns="92181" tIns="46090" rIns="92181" bIns="46090" rtlCol="0"/>
          <a:lstStyle>
            <a:lvl1pPr algn="r" fontAlgn="auto">
              <a:spcBef>
                <a:spcPts val="0"/>
              </a:spcBef>
              <a:spcAft>
                <a:spcPts val="0"/>
              </a:spcAft>
              <a:defRPr sz="1200">
                <a:latin typeface="+mn-lt"/>
                <a:cs typeface="+mn-cs"/>
              </a:defRPr>
            </a:lvl1pPr>
          </a:lstStyle>
          <a:p>
            <a:pPr>
              <a:defRPr/>
            </a:pPr>
            <a:fld id="{A2CC26DD-A85C-4B50-ABBF-68FE2B8D0A57}" type="datetimeFigureOut">
              <a:rPr lang="tr-TR"/>
              <a:pPr>
                <a:defRPr/>
              </a:pPr>
              <a:t>11.07.2017</a:t>
            </a:fld>
            <a:endParaRPr lang="tr-TR"/>
          </a:p>
        </p:txBody>
      </p:sp>
      <p:sp>
        <p:nvSpPr>
          <p:cNvPr id="4" name="Slide Image Placeholder 3"/>
          <p:cNvSpPr>
            <a:spLocks noGrp="1" noRot="1" noChangeAspect="1"/>
          </p:cNvSpPr>
          <p:nvPr>
            <p:ph type="sldImg" idx="2"/>
          </p:nvPr>
        </p:nvSpPr>
        <p:spPr>
          <a:xfrm>
            <a:off x="2911475" y="530225"/>
            <a:ext cx="3540125" cy="2655888"/>
          </a:xfrm>
          <a:prstGeom prst="rect">
            <a:avLst/>
          </a:prstGeom>
          <a:noFill/>
          <a:ln w="12700">
            <a:solidFill>
              <a:prstClr val="black"/>
            </a:solidFill>
          </a:ln>
        </p:spPr>
        <p:txBody>
          <a:bodyPr vert="horz" lIns="92181" tIns="46090" rIns="92181" bIns="46090" rtlCol="0" anchor="ctr"/>
          <a:lstStyle/>
          <a:p>
            <a:pPr lvl="0"/>
            <a:endParaRPr lang="tr-TR" noProof="0"/>
          </a:p>
        </p:txBody>
      </p:sp>
      <p:sp>
        <p:nvSpPr>
          <p:cNvPr id="5" name="Notes Placeholder 4"/>
          <p:cNvSpPr>
            <a:spLocks noGrp="1"/>
          </p:cNvSpPr>
          <p:nvPr>
            <p:ph type="body" sz="quarter" idx="3"/>
          </p:nvPr>
        </p:nvSpPr>
        <p:spPr>
          <a:xfrm>
            <a:off x="936008" y="3362328"/>
            <a:ext cx="7491061" cy="3183587"/>
          </a:xfrm>
          <a:prstGeom prst="rect">
            <a:avLst/>
          </a:prstGeom>
        </p:spPr>
        <p:txBody>
          <a:bodyPr vert="horz" lIns="92181" tIns="46090" rIns="92181" bIns="4609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r-TR" noProof="0"/>
          </a:p>
        </p:txBody>
      </p:sp>
      <p:sp>
        <p:nvSpPr>
          <p:cNvPr id="7" name="Slide Number Placeholder 6"/>
          <p:cNvSpPr>
            <a:spLocks noGrp="1"/>
          </p:cNvSpPr>
          <p:nvPr>
            <p:ph type="sldNum" sz="quarter" idx="5"/>
          </p:nvPr>
        </p:nvSpPr>
        <p:spPr>
          <a:xfrm>
            <a:off x="5303540" y="6721283"/>
            <a:ext cx="4058034" cy="354107"/>
          </a:xfrm>
          <a:prstGeom prst="rect">
            <a:avLst/>
          </a:prstGeom>
        </p:spPr>
        <p:txBody>
          <a:bodyPr vert="horz" lIns="92181" tIns="46090" rIns="92181" bIns="46090" rtlCol="0" anchor="b"/>
          <a:lstStyle>
            <a:lvl1pPr algn="r" fontAlgn="auto">
              <a:spcBef>
                <a:spcPts val="0"/>
              </a:spcBef>
              <a:spcAft>
                <a:spcPts val="0"/>
              </a:spcAft>
              <a:defRPr sz="1200">
                <a:latin typeface="+mn-lt"/>
                <a:cs typeface="+mn-cs"/>
              </a:defRPr>
            </a:lvl1pPr>
          </a:lstStyle>
          <a:p>
            <a:pPr>
              <a:defRPr/>
            </a:pPr>
            <a:fld id="{89A18E21-62E9-4CC7-BFC6-A6E60744A953}" type="slidenum">
              <a:rPr lang="tr-TR"/>
              <a:pPr>
                <a:defRPr/>
              </a:pPr>
              <a:t>‹#›</a:t>
            </a:fld>
            <a:endParaRPr lang="tr-TR"/>
          </a:p>
        </p:txBody>
      </p:sp>
      <p:sp>
        <p:nvSpPr>
          <p:cNvPr id="8" name="Footer Placeholder 7"/>
          <p:cNvSpPr>
            <a:spLocks noGrp="1"/>
          </p:cNvSpPr>
          <p:nvPr>
            <p:ph type="ftr" sz="quarter" idx="4"/>
          </p:nvPr>
        </p:nvSpPr>
        <p:spPr>
          <a:xfrm>
            <a:off x="1" y="6721283"/>
            <a:ext cx="4058034" cy="354107"/>
          </a:xfrm>
          <a:prstGeom prst="rect">
            <a:avLst/>
          </a:prstGeom>
        </p:spPr>
        <p:txBody>
          <a:bodyPr vert="horz" lIns="92181" tIns="46090" rIns="92181" bIns="46090" rtlCol="0" anchor="b"/>
          <a:lstStyle>
            <a:lvl1pPr algn="l">
              <a:defRPr sz="1200"/>
            </a:lvl1pPr>
          </a:lstStyle>
          <a:p>
            <a:endParaRPr lang="en-US" dirty="0"/>
          </a:p>
        </p:txBody>
      </p:sp>
    </p:spTree>
    <p:extLst>
      <p:ext uri="{BB962C8B-B14F-4D97-AF65-F5344CB8AC3E}">
        <p14:creationId xmlns:p14="http://schemas.microsoft.com/office/powerpoint/2010/main" val="14838344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4098714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10</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10</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10</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11</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11</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11</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12</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12</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12</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13</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13</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13</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14</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14</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14</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15</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15</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15</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16</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16</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16</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17</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17</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17</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18</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18</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18</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19</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19</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19</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20</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20</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20</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21</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21</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21</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22</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22</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22</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23</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23</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23</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24</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24</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24</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25</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25</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25</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26</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26</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26</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27</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27</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27</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28</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28</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28</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29</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29</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29</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3</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3</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3</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30</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30</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30</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31</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31</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31</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32</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32</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32</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33</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33</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33</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34</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34</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34</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35</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35</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35</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36</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36</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36</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37</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37</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37</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4</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4</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4</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5</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5</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5</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6</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6</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6</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7</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7</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7</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8</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8</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8</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9</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9</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9</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6.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4.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image" Target="../media/image24.png"/><Relationship Id="rId3" Type="http://schemas.openxmlformats.org/officeDocument/2006/relationships/image" Target="../media/image15.gif"/><Relationship Id="rId7" Type="http://schemas.openxmlformats.org/officeDocument/2006/relationships/image" Target="../media/image19.gif"/><Relationship Id="rId12"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Master" Target="../slideMasters/slideMaster16.xml"/><Relationship Id="rId6" Type="http://schemas.openxmlformats.org/officeDocument/2006/relationships/image" Target="../media/image18.gif"/><Relationship Id="rId11" Type="http://schemas.openxmlformats.org/officeDocument/2006/relationships/image" Target="../media/image22.png"/><Relationship Id="rId5" Type="http://schemas.openxmlformats.org/officeDocument/2006/relationships/image" Target="../media/image17.gif"/><Relationship Id="rId10" Type="http://schemas.openxmlformats.org/officeDocument/2006/relationships/image" Target="../media/image21.gif"/><Relationship Id="rId4" Type="http://schemas.openxmlformats.org/officeDocument/2006/relationships/image" Target="../media/image16.gif"/><Relationship Id="rId9" Type="http://schemas.openxmlformats.org/officeDocument/2006/relationships/image" Target="../media/image20.gif"/><Relationship Id="rId14" Type="http://schemas.openxmlformats.org/officeDocument/2006/relationships/image" Target="../media/image2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Master" Target="../slideMasters/slideMaster1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6.png"/><Relationship Id="rId1" Type="http://schemas.openxmlformats.org/officeDocument/2006/relationships/slideMaster" Target="../slideMasters/slideMaster16.xml"/><Relationship Id="rId4" Type="http://schemas.openxmlformats.org/officeDocument/2006/relationships/image" Target="../media/image29.pn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7.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9.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image" Target="../media/image24.png"/><Relationship Id="rId3" Type="http://schemas.openxmlformats.org/officeDocument/2006/relationships/image" Target="../media/image15.gif"/><Relationship Id="rId7" Type="http://schemas.openxmlformats.org/officeDocument/2006/relationships/image" Target="../media/image19.gif"/><Relationship Id="rId12"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Master" Target="../slideMasters/slideMaster17.xml"/><Relationship Id="rId6" Type="http://schemas.openxmlformats.org/officeDocument/2006/relationships/image" Target="../media/image18.gif"/><Relationship Id="rId11" Type="http://schemas.openxmlformats.org/officeDocument/2006/relationships/image" Target="../media/image22.png"/><Relationship Id="rId5" Type="http://schemas.openxmlformats.org/officeDocument/2006/relationships/image" Target="../media/image17.gif"/><Relationship Id="rId10" Type="http://schemas.openxmlformats.org/officeDocument/2006/relationships/image" Target="../media/image21.gif"/><Relationship Id="rId4" Type="http://schemas.openxmlformats.org/officeDocument/2006/relationships/image" Target="../media/image16.gif"/><Relationship Id="rId9" Type="http://schemas.openxmlformats.org/officeDocument/2006/relationships/image" Target="../media/image20.gif"/><Relationship Id="rId14" Type="http://schemas.openxmlformats.org/officeDocument/2006/relationships/image" Target="../media/image2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Master" Target="../slideMasters/slideMaster1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6.png"/><Relationship Id="rId1" Type="http://schemas.openxmlformats.org/officeDocument/2006/relationships/slideMaster" Target="../slideMasters/slideMaster17.xml"/><Relationship Id="rId4" Type="http://schemas.openxmlformats.org/officeDocument/2006/relationships/image" Target="../media/image2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457200" y="1219200"/>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D4E8A680-50C1-4825-8785-F4CA9E7B6C40}"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9444274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85875"/>
            <a:ext cx="4040188" cy="685800"/>
          </a:xfrm>
          <a:prstGeom prst="rect">
            <a:avLst/>
          </a:prstGeo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4" name="Text Placeholder 3"/>
          <p:cNvSpPr>
            <a:spLocks noGrp="1"/>
          </p:cNvSpPr>
          <p:nvPr>
            <p:ph type="body" sz="half" idx="3"/>
          </p:nvPr>
        </p:nvSpPr>
        <p:spPr>
          <a:xfrm>
            <a:off x="4648200" y="1295400"/>
            <a:ext cx="4041775" cy="685800"/>
          </a:xfrm>
          <a:prstGeom prst="rect">
            <a:avLst/>
          </a:prstGeo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4"/>
          </p:nvPr>
        </p:nvSpPr>
        <p:spPr>
          <a:xfrm>
            <a:off x="4648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2"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8" name="Slide Number Placeholder 5"/>
          <p:cNvSpPr>
            <a:spLocks noGrp="1"/>
          </p:cNvSpPr>
          <p:nvPr>
            <p:ph type="sldNum" sz="quarter" idx="15"/>
          </p:nvPr>
        </p:nvSpPr>
        <p:spPr/>
        <p:txBody>
          <a:bodyPr/>
          <a:lstStyle>
            <a:lvl1pPr>
              <a:defRPr/>
            </a:lvl1pPr>
          </a:lstStyle>
          <a:p>
            <a:pPr>
              <a:defRPr/>
            </a:pPr>
            <a:fld id="{A4788B40-00D1-4B55-BC7A-E1163E52561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6013791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8"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4" name="Slide Number Placeholder 5"/>
          <p:cNvSpPr>
            <a:spLocks noGrp="1"/>
          </p:cNvSpPr>
          <p:nvPr>
            <p:ph type="sldNum" sz="quarter" idx="15"/>
          </p:nvPr>
        </p:nvSpPr>
        <p:spPr/>
        <p:txBody>
          <a:bodyPr/>
          <a:lstStyle>
            <a:lvl1pPr>
              <a:defRPr/>
            </a:lvl1pPr>
          </a:lstStyle>
          <a:p>
            <a:pPr>
              <a:defRPr/>
            </a:pPr>
            <a:fld id="{5D30C6CB-589D-4F27-B149-BB39C01DBCE8}"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58981316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324600" y="1219200"/>
            <a:ext cx="2514600" cy="4843463"/>
          </a:xfrm>
          <a:prstGeom prst="rect">
            <a:avLst/>
          </a:prstGeo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1219200"/>
            <a:ext cx="5715000" cy="4800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3"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453DF601-C2FA-4D11-B18B-CFFBADC96B61}"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0858883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76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57772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extLst>
      <p:ext uri="{BB962C8B-B14F-4D97-AF65-F5344CB8AC3E}">
        <p14:creationId xmlns:p14="http://schemas.microsoft.com/office/powerpoint/2010/main" val="3570170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051972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57772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extLst>
      <p:ext uri="{BB962C8B-B14F-4D97-AF65-F5344CB8AC3E}">
        <p14:creationId xmlns:p14="http://schemas.microsoft.com/office/powerpoint/2010/main" val="3570170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051972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7" name="Content Placeholder 6"/>
          <p:cNvSpPr>
            <a:spLocks noGrp="1"/>
          </p:cNvSpPr>
          <p:nvPr>
            <p:ph sz="quarter" idx="11"/>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dirty="0" smtClean="0"/>
              <a:t>Click to edit Master text styles</a:t>
            </a:r>
          </a:p>
        </p:txBody>
      </p:sp>
      <p:sp>
        <p:nvSpPr>
          <p:cNvPr id="5" name="Slide Number Placeholder 5"/>
          <p:cNvSpPr>
            <a:spLocks noGrp="1"/>
          </p:cNvSpPr>
          <p:nvPr>
            <p:ph type="sldNum" sz="quarter" idx="13"/>
          </p:nvPr>
        </p:nvSpPr>
        <p:spPr/>
        <p:txBody>
          <a:bodyPr/>
          <a:lstStyle>
            <a:lvl1pPr>
              <a:defRPr/>
            </a:lvl1pPr>
          </a:lstStyle>
          <a:p>
            <a:pPr>
              <a:defRPr/>
            </a:pPr>
            <a:fld id="{ED6207D6-DB65-4714-BAF1-BABA43F2BA2B}"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1229477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smtClean="0"/>
              <a:t>Click to edit Master text styles</a:t>
            </a:r>
          </a:p>
        </p:txBody>
      </p:sp>
      <p:sp>
        <p:nvSpPr>
          <p:cNvPr id="5" name="Slide Number Placeholder 5"/>
          <p:cNvSpPr>
            <a:spLocks noGrp="1"/>
          </p:cNvSpPr>
          <p:nvPr>
            <p:ph type="sldNum" sz="quarter" idx="15"/>
          </p:nvPr>
        </p:nvSpPr>
        <p:spPr/>
        <p:txBody>
          <a:bodyPr/>
          <a:lstStyle>
            <a:lvl1pPr>
              <a:defRPr/>
            </a:lvl1pPr>
          </a:lstStyle>
          <a:p>
            <a:pPr>
              <a:defRPr/>
            </a:pPr>
            <a:fld id="{CBFEC92A-12B2-40BB-870E-E6BA89531D72}"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3007636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457200" y="1219200"/>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D4E8A680-50C1-4825-8785-F4CA9E7B6C40}"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52876739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85875"/>
            <a:ext cx="4040188" cy="685800"/>
          </a:xfrm>
          <a:prstGeom prst="rect">
            <a:avLst/>
          </a:prstGeo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4" name="Text Placeholder 3"/>
          <p:cNvSpPr>
            <a:spLocks noGrp="1"/>
          </p:cNvSpPr>
          <p:nvPr>
            <p:ph type="body" sz="half" idx="3"/>
          </p:nvPr>
        </p:nvSpPr>
        <p:spPr>
          <a:xfrm>
            <a:off x="4648200" y="1295400"/>
            <a:ext cx="4041775" cy="685800"/>
          </a:xfrm>
          <a:prstGeom prst="rect">
            <a:avLst/>
          </a:prstGeo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4"/>
          </p:nvPr>
        </p:nvSpPr>
        <p:spPr>
          <a:xfrm>
            <a:off x="4648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2"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8" name="Slide Number Placeholder 5"/>
          <p:cNvSpPr>
            <a:spLocks noGrp="1"/>
          </p:cNvSpPr>
          <p:nvPr>
            <p:ph type="sldNum" sz="quarter" idx="15"/>
          </p:nvPr>
        </p:nvSpPr>
        <p:spPr/>
        <p:txBody>
          <a:bodyPr/>
          <a:lstStyle>
            <a:lvl1pPr>
              <a:defRPr/>
            </a:lvl1pPr>
          </a:lstStyle>
          <a:p>
            <a:pPr>
              <a:defRPr/>
            </a:pPr>
            <a:fld id="{A4788B40-00D1-4B55-BC7A-E1163E52561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96415764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8"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4" name="Slide Number Placeholder 5"/>
          <p:cNvSpPr>
            <a:spLocks noGrp="1"/>
          </p:cNvSpPr>
          <p:nvPr>
            <p:ph type="sldNum" sz="quarter" idx="15"/>
          </p:nvPr>
        </p:nvSpPr>
        <p:spPr/>
        <p:txBody>
          <a:bodyPr/>
          <a:lstStyle>
            <a:lvl1pPr>
              <a:defRPr/>
            </a:lvl1pPr>
          </a:lstStyle>
          <a:p>
            <a:pPr>
              <a:defRPr/>
            </a:pPr>
            <a:fld id="{5D30C6CB-589D-4F27-B149-BB39C01DBCE8}"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34330785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324600" y="1219200"/>
            <a:ext cx="2514600" cy="4843463"/>
          </a:xfrm>
          <a:prstGeom prst="rect">
            <a:avLst/>
          </a:prstGeo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1219200"/>
            <a:ext cx="5715000" cy="4800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3"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453DF601-C2FA-4D11-B18B-CFFBADC96B61}"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31846579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8820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1259632" y="1556792"/>
            <a:ext cx="6192837" cy="3816350"/>
          </a:xfrm>
          <a:prstGeom prst="rect">
            <a:avLst/>
          </a:prstGeom>
        </p:spPr>
        <p:txBody>
          <a:bodyPr/>
          <a:lstStyle/>
          <a:p>
            <a:pPr lvl="0"/>
            <a:r>
              <a:rPr lang="en-US" smtClean="0"/>
              <a:t>Click to edit Master text styles</a:t>
            </a:r>
          </a:p>
        </p:txBody>
      </p:sp>
      <p:sp>
        <p:nvSpPr>
          <p:cNvPr id="3" name="Slide Number Placeholder 5"/>
          <p:cNvSpPr>
            <a:spLocks noGrp="1"/>
          </p:cNvSpPr>
          <p:nvPr>
            <p:ph type="sldNum" sz="quarter" idx="14"/>
          </p:nvPr>
        </p:nvSpPr>
        <p:spPr/>
        <p:txBody>
          <a:bodyPr/>
          <a:lstStyle>
            <a:lvl1pPr>
              <a:defRPr/>
            </a:lvl1pPr>
          </a:lstStyle>
          <a:p>
            <a:pPr>
              <a:defRPr/>
            </a:pPr>
            <a:fld id="{974D2B27-024F-4245-BBC7-9185CB73D089}"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48223354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7" name="Content Placeholder 6"/>
          <p:cNvSpPr>
            <a:spLocks noGrp="1"/>
          </p:cNvSpPr>
          <p:nvPr>
            <p:ph sz="quarter" idx="11"/>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dirty="0" smtClean="0"/>
              <a:t>Click to edit Master text styles</a:t>
            </a:r>
          </a:p>
        </p:txBody>
      </p:sp>
      <p:sp>
        <p:nvSpPr>
          <p:cNvPr id="5" name="Slide Number Placeholder 5"/>
          <p:cNvSpPr>
            <a:spLocks noGrp="1"/>
          </p:cNvSpPr>
          <p:nvPr>
            <p:ph type="sldNum" sz="quarter" idx="13"/>
          </p:nvPr>
        </p:nvSpPr>
        <p:spPr/>
        <p:txBody>
          <a:bodyPr/>
          <a:lstStyle>
            <a:lvl1pPr>
              <a:defRPr/>
            </a:lvl1pPr>
          </a:lstStyle>
          <a:p>
            <a:pPr>
              <a:defRPr/>
            </a:pPr>
            <a:fld id="{ED6207D6-DB65-4714-BAF1-BABA43F2BA2B}"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2344210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72008" y="2204865"/>
            <a:ext cx="7772400" cy="576064"/>
          </a:xfrm>
          <a:prstGeom prst="rect">
            <a:avLst/>
          </a:prstGeom>
        </p:spPr>
        <p:txBody>
          <a:bodyPr/>
          <a:lstStyle>
            <a:lvl1pPr algn="l">
              <a:defRPr sz="32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75456" y="2780928"/>
            <a:ext cx="6400800" cy="576064"/>
          </a:xfrm>
          <a:prstGeom prst="rect">
            <a:avLst/>
          </a:prstGeom>
        </p:spPr>
        <p:txBody>
          <a:bodyPr/>
          <a:lstStyle>
            <a:lvl1pPr marL="0" indent="0" algn="l">
              <a:buNone/>
              <a:defRPr sz="1800">
                <a:solidFill>
                  <a:schemeClr val="bg1"/>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8"/>
          <p:cNvSpPr>
            <a:spLocks noGrp="1"/>
          </p:cNvSpPr>
          <p:nvPr>
            <p:ph sz="quarter" idx="13" hasCustomPrompt="1"/>
          </p:nvPr>
        </p:nvSpPr>
        <p:spPr>
          <a:xfrm>
            <a:off x="539750" y="3716338"/>
            <a:ext cx="4032250" cy="288925"/>
          </a:xfrm>
          <a:prstGeom prst="rect">
            <a:avLst/>
          </a:prstGeom>
        </p:spPr>
        <p:txBody>
          <a:bodyPr/>
          <a:lstStyle>
            <a:lvl1pPr>
              <a:buNone/>
              <a:defRPr sz="1600">
                <a:solidFill>
                  <a:schemeClr val="bg1"/>
                </a:solidFill>
                <a:latin typeface="Century Gothic" pitchFamily="34" charset="0"/>
              </a:defRPr>
            </a:lvl1pPr>
          </a:lstStyle>
          <a:p>
            <a:pPr lvl="0"/>
            <a:r>
              <a:rPr lang="en-US" sz="1600" dirty="0" smtClean="0">
                <a:solidFill>
                  <a:schemeClr val="bg1"/>
                </a:solidFill>
                <a:latin typeface="Century Gothic" pitchFamily="34" charset="0"/>
              </a:rPr>
              <a:t>Click to edit Master present name</a:t>
            </a:r>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smtClean="0"/>
              <a:t>Click to edit Master text styles</a:t>
            </a:r>
          </a:p>
        </p:txBody>
      </p:sp>
      <p:sp>
        <p:nvSpPr>
          <p:cNvPr id="5" name="Slide Number Placeholder 5"/>
          <p:cNvSpPr>
            <a:spLocks noGrp="1"/>
          </p:cNvSpPr>
          <p:nvPr>
            <p:ph type="sldNum" sz="quarter" idx="15"/>
          </p:nvPr>
        </p:nvSpPr>
        <p:spPr/>
        <p:txBody>
          <a:bodyPr/>
          <a:lstStyle>
            <a:lvl1pPr>
              <a:defRPr/>
            </a:lvl1pPr>
          </a:lstStyle>
          <a:p>
            <a:pPr>
              <a:defRPr/>
            </a:pPr>
            <a:fld id="{CBFEC92A-12B2-40BB-870E-E6BA89531D72}"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44071524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457200" y="1219200"/>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D4E8A680-50C1-4825-8785-F4CA9E7B6C40}"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73451844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85875"/>
            <a:ext cx="4040188" cy="685800"/>
          </a:xfrm>
          <a:prstGeom prst="rect">
            <a:avLst/>
          </a:prstGeo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4" name="Text Placeholder 3"/>
          <p:cNvSpPr>
            <a:spLocks noGrp="1"/>
          </p:cNvSpPr>
          <p:nvPr>
            <p:ph type="body" sz="half" idx="3"/>
          </p:nvPr>
        </p:nvSpPr>
        <p:spPr>
          <a:xfrm>
            <a:off x="4648200" y="1295400"/>
            <a:ext cx="4041775" cy="685800"/>
          </a:xfrm>
          <a:prstGeom prst="rect">
            <a:avLst/>
          </a:prstGeo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4"/>
          </p:nvPr>
        </p:nvSpPr>
        <p:spPr>
          <a:xfrm>
            <a:off x="4648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2"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8" name="Slide Number Placeholder 5"/>
          <p:cNvSpPr>
            <a:spLocks noGrp="1"/>
          </p:cNvSpPr>
          <p:nvPr>
            <p:ph type="sldNum" sz="quarter" idx="15"/>
          </p:nvPr>
        </p:nvSpPr>
        <p:spPr/>
        <p:txBody>
          <a:bodyPr/>
          <a:lstStyle>
            <a:lvl1pPr>
              <a:defRPr/>
            </a:lvl1pPr>
          </a:lstStyle>
          <a:p>
            <a:pPr>
              <a:defRPr/>
            </a:pPr>
            <a:fld id="{A4788B40-00D1-4B55-BC7A-E1163E52561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07822126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8"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4" name="Slide Number Placeholder 5"/>
          <p:cNvSpPr>
            <a:spLocks noGrp="1"/>
          </p:cNvSpPr>
          <p:nvPr>
            <p:ph type="sldNum" sz="quarter" idx="15"/>
          </p:nvPr>
        </p:nvSpPr>
        <p:spPr/>
        <p:txBody>
          <a:bodyPr/>
          <a:lstStyle>
            <a:lvl1pPr>
              <a:defRPr/>
            </a:lvl1pPr>
          </a:lstStyle>
          <a:p>
            <a:pPr>
              <a:defRPr/>
            </a:pPr>
            <a:fld id="{5D30C6CB-589D-4F27-B149-BB39C01DBCE8}"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09014996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324600" y="1219200"/>
            <a:ext cx="2514600" cy="4843463"/>
          </a:xfrm>
          <a:prstGeom prst="rect">
            <a:avLst/>
          </a:prstGeo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1219200"/>
            <a:ext cx="5715000" cy="4800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3"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453DF601-C2FA-4D11-B18B-CFFBADC96B61}"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6207917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21492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1259632" y="1556792"/>
            <a:ext cx="6192837" cy="3816350"/>
          </a:xfrm>
          <a:prstGeom prst="rect">
            <a:avLst/>
          </a:prstGeom>
        </p:spPr>
        <p:txBody>
          <a:bodyPr/>
          <a:lstStyle/>
          <a:p>
            <a:pPr lvl="0"/>
            <a:r>
              <a:rPr lang="en-US" smtClean="0"/>
              <a:t>Click to edit Master text styles</a:t>
            </a:r>
          </a:p>
        </p:txBody>
      </p:sp>
      <p:sp>
        <p:nvSpPr>
          <p:cNvPr id="3" name="Slide Number Placeholder 5"/>
          <p:cNvSpPr>
            <a:spLocks noGrp="1"/>
          </p:cNvSpPr>
          <p:nvPr>
            <p:ph type="sldNum" sz="quarter" idx="14"/>
          </p:nvPr>
        </p:nvSpPr>
        <p:spPr/>
        <p:txBody>
          <a:bodyPr/>
          <a:lstStyle>
            <a:lvl1pPr>
              <a:defRPr/>
            </a:lvl1pPr>
          </a:lstStyle>
          <a:p>
            <a:pPr>
              <a:defRPr/>
            </a:pPr>
            <a:fld id="{974D2B27-024F-4245-BBC7-9185CB73D089}"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3083054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944271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extLst>
      <p:ext uri="{BB962C8B-B14F-4D97-AF65-F5344CB8AC3E}">
        <p14:creationId xmlns:p14="http://schemas.microsoft.com/office/powerpoint/2010/main" val="2151785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67052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65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extLst>
      <p:ext uri="{BB962C8B-B14F-4D97-AF65-F5344CB8AC3E}">
        <p14:creationId xmlns:p14="http://schemas.microsoft.com/office/powerpoint/2010/main" val="3352938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12624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C:\Users\j1012091\Desktop\2013 PPT Templates\JDA-TemplateCorporate2012_Classic_Updated.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7347" name="Rectangle 3"/>
          <p:cNvSpPr>
            <a:spLocks noGrp="1" noChangeArrowheads="1"/>
          </p:cNvSpPr>
          <p:nvPr>
            <p:ph type="ctrTitle"/>
          </p:nvPr>
        </p:nvSpPr>
        <p:spPr>
          <a:xfrm>
            <a:off x="413944" y="423440"/>
            <a:ext cx="6248400" cy="1069975"/>
          </a:xfrm>
          <a:prstGeom prst="rect">
            <a:avLst/>
          </a:prstGeom>
        </p:spPr>
        <p:txBody>
          <a:bodyPr anchor="b"/>
          <a:lstStyle>
            <a:lvl1pPr algn="l">
              <a:defRPr sz="3200">
                <a:solidFill>
                  <a:schemeClr val="bg1"/>
                </a:solidFill>
              </a:defRPr>
            </a:lvl1pPr>
          </a:lstStyle>
          <a:p>
            <a:r>
              <a:rPr lang="en-US" altLang="zh-CN" smtClean="0"/>
              <a:t>Click to edit Master title style</a:t>
            </a:r>
            <a:endParaRPr lang="en-US" dirty="0"/>
          </a:p>
        </p:txBody>
      </p:sp>
      <p:sp>
        <p:nvSpPr>
          <p:cNvPr id="57348" name="Rectangle 4"/>
          <p:cNvSpPr>
            <a:spLocks noGrp="1" noChangeArrowheads="1"/>
          </p:cNvSpPr>
          <p:nvPr>
            <p:ph type="subTitle" idx="1"/>
          </p:nvPr>
        </p:nvSpPr>
        <p:spPr>
          <a:xfrm>
            <a:off x="413944" y="1569615"/>
            <a:ext cx="6248400" cy="990600"/>
          </a:xfrm>
        </p:spPr>
        <p:txBody>
          <a:bodyPr/>
          <a:lstStyle>
            <a:lvl1pPr marL="0" indent="0" algn="l">
              <a:buFontTx/>
              <a:buNone/>
              <a:defRPr sz="2400" b="1">
                <a:solidFill>
                  <a:schemeClr val="accent3"/>
                </a:solidFill>
              </a:defRPr>
            </a:lvl1pPr>
          </a:lstStyle>
          <a:p>
            <a:r>
              <a:rPr lang="en-US" altLang="zh-CN" smtClean="0"/>
              <a:t>Click to edit Master subtitle style</a:t>
            </a:r>
            <a:endParaRPr lang="en-US" dirty="0"/>
          </a:p>
        </p:txBody>
      </p:sp>
    </p:spTree>
    <p:extLst>
      <p:ext uri="{BB962C8B-B14F-4D97-AF65-F5344CB8AC3E}">
        <p14:creationId xmlns:p14="http://schemas.microsoft.com/office/powerpoint/2010/main" val="55418071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Section Divider">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15429"/>
          <a:stretch/>
        </p:blipFill>
        <p:spPr>
          <a:xfrm>
            <a:off x="0" y="0"/>
            <a:ext cx="9144000" cy="5799909"/>
          </a:xfrm>
          <a:prstGeom prst="rect">
            <a:avLst/>
          </a:prstGeom>
        </p:spPr>
      </p:pic>
      <p:sp>
        <p:nvSpPr>
          <p:cNvPr id="2" name="Title 1"/>
          <p:cNvSpPr>
            <a:spLocks noGrp="1"/>
          </p:cNvSpPr>
          <p:nvPr>
            <p:ph type="title"/>
          </p:nvPr>
        </p:nvSpPr>
        <p:spPr bwMode="gray">
          <a:xfrm>
            <a:off x="1415773" y="4508062"/>
            <a:ext cx="4557189" cy="682626"/>
          </a:xfrm>
          <a:prstGeom prst="rect">
            <a:avLst/>
          </a:prstGeom>
        </p:spPr>
        <p:txBody>
          <a:bodyPr anchor="b" anchorCtr="0">
            <a:normAutofit/>
          </a:bodyPr>
          <a:lstStyle>
            <a:lvl1pPr algn="l">
              <a:defRPr sz="3200" b="0" cap="none">
                <a:solidFill>
                  <a:schemeClr val="accent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bwMode="gray">
          <a:xfrm>
            <a:off x="1415774" y="5150840"/>
            <a:ext cx="4557188" cy="908109"/>
          </a:xfrm>
        </p:spPr>
        <p:txBody>
          <a:bodyPr anchor="t" anchorCtr="0"/>
          <a:lstStyle>
            <a:lvl1pPr marL="0" indent="0" algn="l">
              <a:buNone/>
              <a:defRPr lang="en-US" sz="2800" b="0" dirty="0" smtClean="0">
                <a:solidFill>
                  <a:schemeClr val="accent3"/>
                </a:solidFill>
                <a:latin typeface="+mn-lt"/>
                <a:ea typeface="ＭＳ Ｐゴシック" pitchFamily="-105" charset="-128"/>
                <a:cs typeface="ＭＳ Ｐゴシック" pitchFamily="-105"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extLst>
      <p:ext uri="{BB962C8B-B14F-4D97-AF65-F5344CB8AC3E}">
        <p14:creationId xmlns:p14="http://schemas.microsoft.com/office/powerpoint/2010/main" val="1891680527"/>
      </p:ext>
    </p:extLst>
  </p:cSld>
  <p:clrMapOvr>
    <a:masterClrMapping/>
  </p:clrMapOvr>
  <p:transition>
    <p:wipe dir="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2597" y="2054431"/>
            <a:ext cx="5450773" cy="4222734"/>
          </a:xfrm>
        </p:spPr>
        <p:txBody>
          <a:bodyPr/>
          <a:lstStyle>
            <a:lvl1pPr>
              <a:defRPr sz="2800">
                <a:solidFill>
                  <a:schemeClr val="bg2"/>
                </a:solidFill>
              </a:defRPr>
            </a:lvl1pPr>
            <a:lvl2pPr>
              <a:spcBef>
                <a:spcPts val="600"/>
              </a:spcBef>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grpSp>
        <p:nvGrpSpPr>
          <p:cNvPr id="10" name="Group 9"/>
          <p:cNvGrpSpPr/>
          <p:nvPr userDrawn="1"/>
        </p:nvGrpSpPr>
        <p:grpSpPr>
          <a:xfrm>
            <a:off x="-152397" y="1779320"/>
            <a:ext cx="3468450" cy="4304196"/>
            <a:chOff x="6096003" y="2057400"/>
            <a:chExt cx="3468450" cy="4304196"/>
          </a:xfrm>
        </p:grpSpPr>
        <p:pic>
          <p:nvPicPr>
            <p:cNvPr id="11" name="Picture 10" descr="shutterstock_24045112[1].jpg"/>
            <p:cNvPicPr>
              <a:picLocks noChangeAspect="1"/>
            </p:cNvPicPr>
            <p:nvPr/>
          </p:nvPicPr>
          <p:blipFill>
            <a:blip r:embed="rId2" cstate="print"/>
            <a:srcRect r="34972"/>
            <a:stretch>
              <a:fillRect/>
            </a:stretch>
          </p:blipFill>
          <p:spPr>
            <a:xfrm>
              <a:off x="6096003" y="2057400"/>
              <a:ext cx="3429000" cy="4304196"/>
            </a:xfrm>
            <a:prstGeom prst="roundRect">
              <a:avLst>
                <a:gd name="adj" fmla="val 4562"/>
              </a:avLst>
            </a:prstGeom>
            <a:solidFill>
              <a:srgbClr val="FFFFFF">
                <a:shade val="85000"/>
              </a:srgbClr>
            </a:solidFill>
            <a:ln w="38100">
              <a:solidFill>
                <a:schemeClr val="bg1"/>
              </a:solidFill>
            </a:ln>
            <a:effectLst>
              <a:innerShdw blurRad="304800" dist="50800">
                <a:prstClr val="black">
                  <a:alpha val="97000"/>
                </a:prstClr>
              </a:innerShdw>
            </a:effectLst>
          </p:spPr>
        </p:pic>
        <p:sp>
          <p:nvSpPr>
            <p:cNvPr id="12" name="Isosceles Triangle 11"/>
            <p:cNvSpPr/>
            <p:nvPr/>
          </p:nvSpPr>
          <p:spPr bwMode="auto">
            <a:xfrm rot="16200000" flipH="1">
              <a:off x="9152970" y="2560320"/>
              <a:ext cx="518163" cy="304802"/>
            </a:xfrm>
            <a:prstGeom prst="triangle">
              <a:avLst/>
            </a:prstGeom>
            <a:solidFill>
              <a:schemeClr val="bg1"/>
            </a:solidFill>
            <a:ln w="12700" cap="sq" algn="ctr">
              <a:noFill/>
              <a:miter lim="800000"/>
              <a:headEnd/>
              <a:tailEnd/>
            </a:ln>
            <a:effectLst>
              <a:outerShdw blurRad="50800" dist="38100" dir="10800000" algn="r" rotWithShape="0">
                <a:prstClr val="black">
                  <a:alpha val="40000"/>
                </a:prstClr>
              </a:outerShdw>
            </a:effectLst>
          </p:spPr>
          <p:txBody>
            <a:bodyPr wrap="none" rtlCol="0" anchor="ctr"/>
            <a:lstStyle/>
            <a:p>
              <a:pPr algn="ctr"/>
              <a:endParaRPr lang="en-US" b="1" dirty="0">
                <a:solidFill>
                  <a:srgbClr val="FFFFFF"/>
                </a:solidFill>
                <a:latin typeface="Arial"/>
                <a:ea typeface="ＭＳ Ｐゴシック" pitchFamily="-105" charset="-128"/>
                <a:cs typeface="+mn-cs"/>
              </a:endParaRPr>
            </a:p>
          </p:txBody>
        </p:sp>
      </p:grpSp>
    </p:spTree>
    <p:extLst>
      <p:ext uri="{BB962C8B-B14F-4D97-AF65-F5344CB8AC3E}">
        <p14:creationId xmlns:p14="http://schemas.microsoft.com/office/powerpoint/2010/main" val="58964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genda-CustomPhot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2597" y="2054431"/>
            <a:ext cx="5450773" cy="4222734"/>
          </a:xfrm>
        </p:spPr>
        <p:txBody>
          <a:bodyPr/>
          <a:lstStyle>
            <a:lvl1pPr>
              <a:defRPr sz="2800">
                <a:solidFill>
                  <a:schemeClr val="bg2"/>
                </a:solidFill>
              </a:defRPr>
            </a:lvl1pPr>
            <a:lvl2pPr>
              <a:spcBef>
                <a:spcPts val="600"/>
              </a:spcBef>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39631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solidFill>
              </a:defRPr>
            </a:lvl1pPr>
            <a:lvl2pPr>
              <a:spcBef>
                <a:spcPts val="600"/>
              </a:spcBef>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8742639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7200" y="762000"/>
            <a:ext cx="6858000" cy="609600"/>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Aft>
                <a:spcPct val="0"/>
              </a:spcAft>
              <a:buFontTx/>
              <a:buNone/>
              <a:defRPr lang="en-US" sz="2800" i="1" dirty="0" smtClean="0">
                <a:solidFill>
                  <a:schemeClr val="accent3"/>
                </a:solidFill>
                <a:latin typeface="+mn-lt"/>
                <a:ea typeface="ＭＳ Ｐゴシック" pitchFamily="-105" charset="-128"/>
                <a:cs typeface="ＭＳ Ｐゴシック" pitchFamily="-105" charset="-128"/>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altLang="zh-CN" smtClean="0"/>
              <a:t>Click to edit Master text styles</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Rectangle 3"/>
          <p:cNvSpPr>
            <a:spLocks noGrp="1" noChangeArrowheads="1"/>
          </p:cNvSpPr>
          <p:nvPr>
            <p:ph type="title"/>
          </p:nvPr>
        </p:nvSpPr>
        <p:spPr bwMode="auto">
          <a:xfrm>
            <a:off x="457200" y="228600"/>
            <a:ext cx="6858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endParaRPr lang="en-US" dirty="0"/>
          </a:p>
        </p:txBody>
      </p:sp>
      <p:sp>
        <p:nvSpPr>
          <p:cNvPr id="11"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8621425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ith Featu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
        <p:nvSpPr>
          <p:cNvPr id="4" name="Text Placeholder 8"/>
          <p:cNvSpPr>
            <a:spLocks noGrp="1"/>
          </p:cNvSpPr>
          <p:nvPr>
            <p:ph type="body" sz="quarter" idx="11"/>
          </p:nvPr>
        </p:nvSpPr>
        <p:spPr>
          <a:xfrm>
            <a:off x="457200" y="762000"/>
            <a:ext cx="6858000" cy="609600"/>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Aft>
                <a:spcPct val="0"/>
              </a:spcAft>
              <a:buFontTx/>
              <a:buNone/>
              <a:defRPr lang="en-US" sz="2800" i="1" dirty="0" smtClean="0">
                <a:solidFill>
                  <a:schemeClr val="accent3"/>
                </a:solidFill>
                <a:latin typeface="+mn-lt"/>
                <a:ea typeface="ＭＳ Ｐゴシック" pitchFamily="-105" charset="-128"/>
                <a:cs typeface="ＭＳ Ｐゴシック" pitchFamily="-105" charset="-128"/>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altLang="zh-CN" smtClean="0"/>
              <a:t>Click to edit Master text styles</a:t>
            </a:r>
          </a:p>
        </p:txBody>
      </p:sp>
      <p:sp>
        <p:nvSpPr>
          <p:cNvPr id="5" name="Rectangle 3"/>
          <p:cNvSpPr>
            <a:spLocks noGrp="1" noChangeArrowheads="1"/>
          </p:cNvSpPr>
          <p:nvPr>
            <p:ph type="title"/>
          </p:nvPr>
        </p:nvSpPr>
        <p:spPr bwMode="auto">
          <a:xfrm>
            <a:off x="457200" y="228600"/>
            <a:ext cx="6858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endParaRPr lang="en-US" dirty="0"/>
          </a:p>
        </p:txBody>
      </p:sp>
      <p:sp>
        <p:nvSpPr>
          <p:cNvPr id="6" name="Content Placeholder 2"/>
          <p:cNvSpPr>
            <a:spLocks noGrp="1"/>
          </p:cNvSpPr>
          <p:nvPr>
            <p:ph idx="1"/>
          </p:nvPr>
        </p:nvSpPr>
        <p:spPr>
          <a:xfrm>
            <a:off x="457200" y="2362200"/>
            <a:ext cx="8229600" cy="3763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Text Placeholder 3"/>
          <p:cNvSpPr>
            <a:spLocks noGrp="1"/>
          </p:cNvSpPr>
          <p:nvPr>
            <p:ph type="body" sz="quarter" idx="12"/>
          </p:nvPr>
        </p:nvSpPr>
        <p:spPr>
          <a:xfrm>
            <a:off x="457200" y="1524000"/>
            <a:ext cx="8516405" cy="608013"/>
          </a:xfrm>
        </p:spPr>
        <p:txBody>
          <a:bodyPr anchor="ctr" anchorCtr="0"/>
          <a:lstStyle>
            <a:lvl1pPr marL="0" indent="0" algn="l">
              <a:buNone/>
              <a:defRPr lang="en-US" sz="2800" kern="1200" dirty="0" smtClean="0">
                <a:solidFill>
                  <a:schemeClr val="accent2"/>
                </a:solidFill>
                <a:latin typeface="Arial" pitchFamily="-105" charset="0"/>
                <a:ea typeface="ＭＳ Ｐゴシック" pitchFamily="-105" charset="-128"/>
                <a:cs typeface="ＭＳ Ｐゴシック" pitchFamily="-105" charset="-128"/>
              </a:defRPr>
            </a:lvl1pPr>
          </a:lstStyle>
          <a:p>
            <a:pPr lvl="0"/>
            <a:r>
              <a:rPr lang="en-US" altLang="zh-CN" smtClean="0"/>
              <a:t>Click to edit Master text styles</a:t>
            </a:r>
          </a:p>
        </p:txBody>
      </p:sp>
    </p:spTree>
    <p:extLst>
      <p:ext uri="{BB962C8B-B14F-4D97-AF65-F5344CB8AC3E}">
        <p14:creationId xmlns:p14="http://schemas.microsoft.com/office/powerpoint/2010/main" val="32777131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55648"/>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8200" y="1755648"/>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en-US" dirty="0"/>
          </a:p>
        </p:txBody>
      </p:sp>
      <p:sp>
        <p:nvSpPr>
          <p:cNvPr id="8"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96721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53023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55648"/>
            <a:ext cx="4040188" cy="639762"/>
          </a:xfrm>
        </p:spPr>
        <p:txBody>
          <a:bodyPr anchor="b"/>
          <a:lstStyle>
            <a:lvl1pPr marL="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65589" y="2392988"/>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45025" y="1755648"/>
            <a:ext cx="4041775" cy="639762"/>
          </a:xfrm>
        </p:spPr>
        <p:txBody>
          <a:bodyPr anchor="b"/>
          <a:lstStyle>
            <a:lvl1pPr marL="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53414" y="2392988"/>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en-US" dirty="0"/>
          </a:p>
        </p:txBody>
      </p:sp>
      <p:sp>
        <p:nvSpPr>
          <p:cNvPr id="10" name="Slide Number Placeholder 10"/>
          <p:cNvSpPr>
            <a:spLocks noGrp="1" noChangeArrowheads="1"/>
          </p:cNvSpPr>
          <p:nvPr>
            <p:ph type="sldNum" sz="quarter" idx="10"/>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1247263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858000" cy="1143000"/>
          </a:xfrm>
          <a:prstGeom prst="rect">
            <a:avLst/>
          </a:prstGeom>
        </p:spPr>
        <p:txBody>
          <a:bodyPr/>
          <a:lstStyle/>
          <a:p>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5162731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Slide Number Placeholder 10"/>
          <p:cNvSpPr txBox="1">
            <a:spLocks noChangeArrowheads="1"/>
          </p:cNvSpPr>
          <p:nvPr userDrawn="1"/>
        </p:nvSpPr>
        <p:spPr>
          <a:xfrm>
            <a:off x="7815943" y="6629400"/>
            <a:ext cx="567813" cy="228600"/>
          </a:xfrm>
          <a:prstGeom prst="rect">
            <a:avLst/>
          </a:prstGeom>
        </p:spPr>
        <p:txBody>
          <a:bodyPr/>
          <a:lstStyle>
            <a:defPPr>
              <a:defRPr lang="en-US"/>
            </a:defPPr>
            <a:lvl1pPr algn="r" rtl="0" fontAlgn="base">
              <a:spcBef>
                <a:spcPct val="0"/>
              </a:spcBef>
              <a:spcAft>
                <a:spcPct val="0"/>
              </a:spcAft>
              <a:defRPr sz="1000" kern="1200">
                <a:solidFill>
                  <a:schemeClr val="tx1"/>
                </a:solidFill>
                <a:latin typeface="Arial" pitchFamily="-105" charset="0"/>
                <a:ea typeface="ＭＳ Ｐゴシック" pitchFamily="-105" charset="-128"/>
                <a:cs typeface="ＭＳ Ｐゴシック" pitchFamily="-105" charset="-128"/>
              </a:defRPr>
            </a:lvl1pPr>
            <a:lvl2pPr marL="4572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2pPr>
            <a:lvl3pPr marL="9144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3pPr>
            <a:lvl4pPr marL="13716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4pPr>
            <a:lvl5pPr marL="18288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9pPr>
          </a:lstStyle>
          <a:p>
            <a:pPr>
              <a:defRPr/>
            </a:pPr>
            <a:fld id="{A86557AE-D911-0F4C-AC53-EAE0FE81A38E}" type="slidenum">
              <a:rPr lang="en-US" smtClean="0">
                <a:solidFill>
                  <a:srgbClr val="FFFFFF"/>
                </a:solidFill>
              </a:rPr>
              <a:pPr>
                <a:defRPr/>
              </a:pPr>
              <a:t>‹#›</a:t>
            </a:fld>
            <a:endParaRPr lang="en-US" dirty="0">
              <a:solidFill>
                <a:srgbClr val="FFFFFF"/>
              </a:solidFill>
            </a:endParaRPr>
          </a:p>
        </p:txBody>
      </p:sp>
      <p:sp>
        <p:nvSpPr>
          <p:cNvPr id="6" name="TextBox 5"/>
          <p:cNvSpPr txBox="1"/>
          <p:nvPr userDrawn="1"/>
        </p:nvSpPr>
        <p:spPr>
          <a:xfrm>
            <a:off x="457200" y="6660775"/>
            <a:ext cx="4648200" cy="215444"/>
          </a:xfrm>
          <a:prstGeom prst="rect">
            <a:avLst/>
          </a:prstGeom>
          <a:noFill/>
        </p:spPr>
        <p:txBody>
          <a:bodyPr>
            <a:prstTxWarp prst="textNoShape">
              <a:avLst/>
            </a:prstTxWarp>
            <a:spAutoFit/>
          </a:bodyPr>
          <a:lstStyle/>
          <a:p>
            <a:pPr>
              <a:defRPr/>
            </a:pPr>
            <a:r>
              <a:rPr lang="en-US" sz="800" dirty="0">
                <a:solidFill>
                  <a:srgbClr val="FFFFFF"/>
                </a:solidFill>
                <a:latin typeface="Arial"/>
                <a:ea typeface="ＭＳ Ｐゴシック" pitchFamily="-105" charset="-128"/>
                <a:cs typeface="+mn-cs"/>
              </a:rPr>
              <a:t>Copyright 2013 JDA Software Group, Inc. - CONFIDENTIAL</a:t>
            </a:r>
          </a:p>
        </p:txBody>
      </p:sp>
    </p:spTree>
    <p:extLst>
      <p:ext uri="{BB962C8B-B14F-4D97-AF65-F5344CB8AC3E}">
        <p14:creationId xmlns:p14="http://schemas.microsoft.com/office/powerpoint/2010/main" val="8134314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9881033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Warehouse Managment - Detail">
    <p:spTree>
      <p:nvGrpSpPr>
        <p:cNvPr id="1" name=""/>
        <p:cNvGrpSpPr/>
        <p:nvPr/>
      </p:nvGrpSpPr>
      <p:grpSpPr>
        <a:xfrm>
          <a:off x="0" y="0"/>
          <a:ext cx="0" cy="0"/>
          <a:chOff x="0" y="0"/>
          <a:chExt cx="0" cy="0"/>
        </a:xfrm>
      </p:grpSpPr>
      <p:pic>
        <p:nvPicPr>
          <p:cNvPr id="3" name="Picture 2" descr="C:\Users\mcampbell\AppData\Local\Microsoft\Windows\Temporary Internet Files\Content.Outlook\NBMD0P3X\warehouse_birds_eye_view_2.png"/>
          <p:cNvPicPr>
            <a:picLocks noChangeAspect="1" noChangeArrowheads="1"/>
          </p:cNvPicPr>
          <p:nvPr userDrawn="1"/>
        </p:nvPicPr>
        <p:blipFill>
          <a:blip r:embed="rId2" cstate="print"/>
          <a:srcRect/>
          <a:stretch>
            <a:fillRect/>
          </a:stretch>
        </p:blipFill>
        <p:spPr bwMode="auto">
          <a:xfrm>
            <a:off x="-76200" y="1343660"/>
            <a:ext cx="9234577" cy="5438140"/>
          </a:xfrm>
          <a:prstGeom prst="rect">
            <a:avLst/>
          </a:prstGeom>
          <a:noFill/>
        </p:spPr>
      </p:pic>
      <p:sp>
        <p:nvSpPr>
          <p:cNvPr id="4" name="Right Arrow 3"/>
          <p:cNvSpPr/>
          <p:nvPr userDrawn="1"/>
        </p:nvSpPr>
        <p:spPr>
          <a:xfrm>
            <a:off x="498848" y="833344"/>
            <a:ext cx="8568952" cy="50405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5" name="Picture 6" descr="C:\Users\mcampbell\Documents\Sales\Useful Stuff\Icon Library\Icon Library\Warehouse Scenes\pallet_QA.gif">
            <a:hlinkClick r:id="" action="ppaction://noaction"/>
          </p:cNvPr>
          <p:cNvPicPr>
            <a:picLocks noChangeAspect="1" noChangeArrowheads="1"/>
          </p:cNvPicPr>
          <p:nvPr userDrawn="1"/>
        </p:nvPicPr>
        <p:blipFill>
          <a:blip r:embed="rId3" cstate="print">
            <a:lum bright="20000" contrast="-50000"/>
          </a:blip>
          <a:srcRect/>
          <a:stretch>
            <a:fillRect/>
          </a:stretch>
        </p:blipFill>
        <p:spPr bwMode="auto">
          <a:xfrm>
            <a:off x="2443064" y="727800"/>
            <a:ext cx="720000" cy="720000"/>
          </a:xfrm>
          <a:prstGeom prst="rect">
            <a:avLst/>
          </a:prstGeom>
          <a:noFill/>
        </p:spPr>
      </p:pic>
      <p:pic>
        <p:nvPicPr>
          <p:cNvPr id="7" name="Picture 5" descr="C:\Users\mcampbell\Documents\Sales\Useful Stuff\Icon Library\Icon Library\Warehouse Scenes\forktruck_at_palletrack_01.gif">
            <a:hlinkClick r:id="" action="ppaction://noaction"/>
          </p:cNvPr>
          <p:cNvPicPr>
            <a:picLocks noChangeAspect="1" noChangeArrowheads="1"/>
          </p:cNvPicPr>
          <p:nvPr userDrawn="1"/>
        </p:nvPicPr>
        <p:blipFill>
          <a:blip r:embed="rId4" cstate="print">
            <a:lum bright="20000" contrast="-50000"/>
          </a:blip>
          <a:srcRect/>
          <a:stretch>
            <a:fillRect/>
          </a:stretch>
        </p:blipFill>
        <p:spPr bwMode="auto">
          <a:xfrm>
            <a:off x="3379168" y="727800"/>
            <a:ext cx="720000" cy="720000"/>
          </a:xfrm>
          <a:prstGeom prst="rect">
            <a:avLst/>
          </a:prstGeom>
          <a:noFill/>
          <a:ln w="9525">
            <a:noFill/>
            <a:miter lim="800000"/>
            <a:headEnd/>
            <a:tailEnd/>
          </a:ln>
        </p:spPr>
      </p:pic>
      <p:pic>
        <p:nvPicPr>
          <p:cNvPr id="8" name="Picture 2" descr="C:\Users\mcampbell\Documents\Sales\Useful Stuff\Icon Library\Icon Library\Warehouse Scenes\guard_shack.gif">
            <a:hlinkClick r:id="" action="ppaction://noaction"/>
          </p:cNvPr>
          <p:cNvPicPr>
            <a:picLocks noChangeAspect="1" noChangeArrowheads="1"/>
          </p:cNvPicPr>
          <p:nvPr userDrawn="1"/>
        </p:nvPicPr>
        <p:blipFill>
          <a:blip r:embed="rId5" cstate="print">
            <a:lum bright="20000" contrast="-50000"/>
          </a:blip>
          <a:srcRect/>
          <a:stretch>
            <a:fillRect/>
          </a:stretch>
        </p:blipFill>
        <p:spPr bwMode="auto">
          <a:xfrm>
            <a:off x="642864" y="727800"/>
            <a:ext cx="723013" cy="720000"/>
          </a:xfrm>
          <a:prstGeom prst="rect">
            <a:avLst/>
          </a:prstGeom>
          <a:noFill/>
        </p:spPr>
      </p:pic>
      <p:pic>
        <p:nvPicPr>
          <p:cNvPr id="9" name="Picture 7" descr="C:\Users\mcampbell\Documents\Sales\Useful Stuff\Icon Library\Icon Library\Warehouse Scenes\associate_with_palletjack_02.gif">
            <a:hlinkClick r:id="" action="ppaction://noaction"/>
          </p:cNvPr>
          <p:cNvPicPr>
            <a:picLocks noChangeAspect="1" noChangeArrowheads="1"/>
          </p:cNvPicPr>
          <p:nvPr userDrawn="1"/>
        </p:nvPicPr>
        <p:blipFill>
          <a:blip r:embed="rId6" cstate="print">
            <a:lum bright="20000" contrast="-50000"/>
          </a:blip>
          <a:srcRect/>
          <a:stretch>
            <a:fillRect/>
          </a:stretch>
        </p:blipFill>
        <p:spPr bwMode="auto">
          <a:xfrm>
            <a:off x="6187480" y="727800"/>
            <a:ext cx="720000" cy="720000"/>
          </a:xfrm>
          <a:prstGeom prst="rect">
            <a:avLst/>
          </a:prstGeom>
          <a:noFill/>
        </p:spPr>
      </p:pic>
      <p:pic>
        <p:nvPicPr>
          <p:cNvPr id="10" name="Picture 17" descr="C:\Users\mcampbell\Documents\Sales\Useful Stuff\Icon Library\Icon Library\RP Art\pallets.gif">
            <a:hlinkClick r:id="" action="ppaction://noaction"/>
          </p:cNvPr>
          <p:cNvPicPr>
            <a:picLocks noChangeAspect="1" noChangeArrowheads="1"/>
          </p:cNvPicPr>
          <p:nvPr userDrawn="1"/>
        </p:nvPicPr>
        <p:blipFill>
          <a:blip r:embed="rId7" cstate="print">
            <a:lum bright="20000" contrast="-50000"/>
          </a:blip>
          <a:srcRect/>
          <a:stretch>
            <a:fillRect/>
          </a:stretch>
        </p:blipFill>
        <p:spPr bwMode="auto">
          <a:xfrm>
            <a:off x="7051576" y="727800"/>
            <a:ext cx="726957" cy="720000"/>
          </a:xfrm>
          <a:prstGeom prst="rect">
            <a:avLst/>
          </a:prstGeom>
          <a:noFill/>
        </p:spPr>
      </p:pic>
      <p:pic>
        <p:nvPicPr>
          <p:cNvPr id="12" name="Picture 16" descr="C:\Users\mcampbell\Documents\Sales\Useful Stuff\Icon Library\Icon Library\RP Art\man_at_computer_02.gif">
            <a:hlinkClick r:id="rId8" action="ppaction://hlinksldjump"/>
          </p:cNvPr>
          <p:cNvPicPr>
            <a:picLocks noChangeAspect="1" noChangeArrowheads="1"/>
          </p:cNvPicPr>
          <p:nvPr userDrawn="1"/>
        </p:nvPicPr>
        <p:blipFill>
          <a:blip r:embed="rId9" cstate="print">
            <a:lum bright="20000" contrast="-50000"/>
          </a:blip>
          <a:srcRect/>
          <a:stretch>
            <a:fillRect/>
          </a:stretch>
        </p:blipFill>
        <p:spPr bwMode="auto">
          <a:xfrm>
            <a:off x="4315272" y="727800"/>
            <a:ext cx="716538" cy="720000"/>
          </a:xfrm>
          <a:prstGeom prst="rect">
            <a:avLst/>
          </a:prstGeom>
          <a:noFill/>
        </p:spPr>
      </p:pic>
      <p:pic>
        <p:nvPicPr>
          <p:cNvPr id="13" name="Picture 22" descr="C:\Users\mcampbell\Documents\Sales\Useful Stuff\Icon Library\Icon Library\RP Art\WorkforceMGMT.gif">
            <a:hlinkClick r:id="" action="ppaction://noaction"/>
          </p:cNvPr>
          <p:cNvPicPr>
            <a:picLocks noChangeAspect="1" noChangeArrowheads="1"/>
          </p:cNvPicPr>
          <p:nvPr userDrawn="1"/>
        </p:nvPicPr>
        <p:blipFill>
          <a:blip r:embed="rId10" cstate="print">
            <a:lum bright="20000" contrast="-50000"/>
          </a:blip>
          <a:srcRect/>
          <a:stretch>
            <a:fillRect/>
          </a:stretch>
        </p:blipFill>
        <p:spPr bwMode="auto">
          <a:xfrm>
            <a:off x="5179368" y="761336"/>
            <a:ext cx="834054" cy="575984"/>
          </a:xfrm>
          <a:prstGeom prst="rect">
            <a:avLst/>
          </a:prstGeom>
          <a:noFill/>
        </p:spPr>
      </p:pic>
      <p:sp>
        <p:nvSpPr>
          <p:cNvPr id="14" name="Title 1"/>
          <p:cNvSpPr>
            <a:spLocks noGrp="1"/>
          </p:cNvSpPr>
          <p:nvPr>
            <p:ph type="title" hasCustomPrompt="1"/>
          </p:nvPr>
        </p:nvSpPr>
        <p:spPr>
          <a:xfrm>
            <a:off x="609600" y="244475"/>
            <a:ext cx="7391400" cy="427038"/>
          </a:xfrm>
        </p:spPr>
        <p:txBody>
          <a:bodyPr/>
          <a:lstStyle>
            <a:lvl1pPr>
              <a:defRPr/>
            </a:lvl1pPr>
          </a:lstStyle>
          <a:p>
            <a:r>
              <a:rPr lang="en-US" dirty="0" smtClean="0"/>
              <a:t>Warehouse Management</a:t>
            </a:r>
            <a:endParaRPr lang="en-GB" dirty="0"/>
          </a:p>
        </p:txBody>
      </p:sp>
      <p:pic>
        <p:nvPicPr>
          <p:cNvPr id="19"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3886200" y="5662550"/>
            <a:ext cx="762000" cy="745554"/>
          </a:xfrm>
          <a:prstGeom prst="rect">
            <a:avLst/>
          </a:prstGeom>
          <a:noFill/>
        </p:spPr>
      </p:pic>
      <p:pic>
        <p:nvPicPr>
          <p:cNvPr id="20"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1014350" y="4002975"/>
            <a:ext cx="762000" cy="745554"/>
          </a:xfrm>
          <a:prstGeom prst="rect">
            <a:avLst/>
          </a:prstGeom>
          <a:noFill/>
        </p:spPr>
      </p:pic>
      <p:pic>
        <p:nvPicPr>
          <p:cNvPr id="21"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3505200" y="5426646"/>
            <a:ext cx="762000" cy="745554"/>
          </a:xfrm>
          <a:prstGeom prst="rect">
            <a:avLst/>
          </a:prstGeom>
          <a:noFill/>
        </p:spPr>
      </p:pic>
      <p:pic>
        <p:nvPicPr>
          <p:cNvPr id="22" name="Picture 2" descr="C:\Users\mcampbell\AppData\Local\Microsoft\Windows\Temporary Internet Files\Content.Outlook\NBMD0P3X\office.png"/>
          <p:cNvPicPr>
            <a:picLocks noChangeArrowheads="1"/>
          </p:cNvPicPr>
          <p:nvPr userDrawn="1"/>
        </p:nvPicPr>
        <p:blipFill>
          <a:blip r:embed="rId12" cstate="print"/>
          <a:srcRect/>
          <a:stretch>
            <a:fillRect/>
          </a:stretch>
        </p:blipFill>
        <p:spPr bwMode="auto">
          <a:xfrm rot="10800000" flipV="1">
            <a:off x="4876800" y="1828800"/>
            <a:ext cx="745200" cy="763200"/>
          </a:xfrm>
          <a:prstGeom prst="rect">
            <a:avLst/>
          </a:prstGeom>
          <a:noFill/>
        </p:spPr>
      </p:pic>
      <p:pic>
        <p:nvPicPr>
          <p:cNvPr id="23" name="Picture 22" descr="man_at_computer_01.gif">
            <a:hlinkClick r:id="" action="ppaction://noaction"/>
          </p:cNvPr>
          <p:cNvPicPr>
            <a:picLocks noChangeAspect="1"/>
          </p:cNvPicPr>
          <p:nvPr userDrawn="1"/>
        </p:nvPicPr>
        <p:blipFill>
          <a:blip r:embed="rId13" cstate="print">
            <a:lum bright="20000" contrast="-50000"/>
          </a:blip>
          <a:srcRect/>
          <a:stretch>
            <a:fillRect/>
          </a:stretch>
        </p:blipFill>
        <p:spPr bwMode="auto">
          <a:xfrm>
            <a:off x="7966075" y="727075"/>
            <a:ext cx="720725" cy="719138"/>
          </a:xfrm>
          <a:prstGeom prst="rect">
            <a:avLst/>
          </a:prstGeom>
          <a:noFill/>
          <a:ln w="9525">
            <a:noFill/>
            <a:miter lim="800000"/>
            <a:headEnd/>
            <a:tailEnd/>
          </a:ln>
        </p:spPr>
      </p:pic>
      <p:pic>
        <p:nvPicPr>
          <p:cNvPr id="24" name="Picture 38" descr="man_at_computer_01.gif">
            <a:hlinkClick r:id="" action="ppaction://noaction"/>
          </p:cNvPr>
          <p:cNvPicPr>
            <a:picLocks noChangeAspect="1"/>
          </p:cNvPicPr>
          <p:nvPr userDrawn="1"/>
        </p:nvPicPr>
        <p:blipFill>
          <a:blip r:embed="rId14" cstate="print">
            <a:lum bright="20000" contrast="-50000"/>
          </a:blip>
          <a:srcRect/>
          <a:stretch>
            <a:fillRect/>
          </a:stretch>
        </p:blipFill>
        <p:spPr bwMode="auto">
          <a:xfrm>
            <a:off x="1547813" y="738188"/>
            <a:ext cx="720725" cy="720725"/>
          </a:xfrm>
          <a:prstGeom prst="rect">
            <a:avLst/>
          </a:prstGeom>
          <a:noFill/>
          <a:ln w="9525">
            <a:noFill/>
            <a:miter lim="800000"/>
            <a:headEnd/>
            <a:tailEnd/>
          </a:ln>
        </p:spPr>
      </p:pic>
    </p:spTree>
    <p:extLst>
      <p:ext uri="{BB962C8B-B14F-4D97-AF65-F5344CB8AC3E}">
        <p14:creationId xmlns:p14="http://schemas.microsoft.com/office/powerpoint/2010/main" val="530264587"/>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ontent Slide - Blank">
    <p:bg>
      <p:bgPr>
        <a:solidFill>
          <a:schemeClr val="bg1"/>
        </a:solidFill>
        <a:effectLst/>
      </p:bgPr>
    </p:bg>
    <p:spTree>
      <p:nvGrpSpPr>
        <p:cNvPr id="1" name=""/>
        <p:cNvGrpSpPr/>
        <p:nvPr/>
      </p:nvGrpSpPr>
      <p:grpSpPr>
        <a:xfrm>
          <a:off x="0" y="0"/>
          <a:ext cx="0" cy="0"/>
          <a:chOff x="0" y="0"/>
          <a:chExt cx="0" cy="0"/>
        </a:xfrm>
      </p:grpSpPr>
      <p:pic>
        <p:nvPicPr>
          <p:cNvPr id="2" name="Picture 1" descr="RedPrairie_partWave_Graphic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973763"/>
            <a:ext cx="91440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Prairie_CIM_PPT_log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05638" y="5949950"/>
            <a:ext cx="17145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5561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Content Slide - Bullets">
    <p:bg>
      <p:bgPr>
        <a:solidFill>
          <a:schemeClr val="bg1"/>
        </a:solidFill>
        <a:effectLst/>
      </p:bgPr>
    </p:bg>
    <p:spTree>
      <p:nvGrpSpPr>
        <p:cNvPr id="1" name=""/>
        <p:cNvGrpSpPr/>
        <p:nvPr/>
      </p:nvGrpSpPr>
      <p:grpSpPr>
        <a:xfrm>
          <a:off x="0" y="0"/>
          <a:ext cx="0" cy="0"/>
          <a:chOff x="0" y="0"/>
          <a:chExt cx="0" cy="0"/>
        </a:xfrm>
      </p:grpSpPr>
      <p:pic>
        <p:nvPicPr>
          <p:cNvPr id="7" name="Picture 6" descr="RedPrairie_partWave_Graphic RGB.png"/>
          <p:cNvPicPr>
            <a:picLocks noChangeAspect="1"/>
          </p:cNvPicPr>
          <p:nvPr userDrawn="1"/>
        </p:nvPicPr>
        <p:blipFill>
          <a:blip r:embed="rId2"/>
          <a:stretch>
            <a:fillRect/>
          </a:stretch>
        </p:blipFill>
        <p:spPr>
          <a:xfrm>
            <a:off x="303" y="5974080"/>
            <a:ext cx="9144000" cy="883920"/>
          </a:xfrm>
          <a:prstGeom prst="rect">
            <a:avLst/>
          </a:prstGeom>
        </p:spPr>
      </p:pic>
      <p:sp>
        <p:nvSpPr>
          <p:cNvPr id="2" name="Title 1"/>
          <p:cNvSpPr>
            <a:spLocks noGrp="1"/>
          </p:cNvSpPr>
          <p:nvPr>
            <p:ph type="title"/>
          </p:nvPr>
        </p:nvSpPr>
        <p:spPr>
          <a:xfrm>
            <a:off x="457200" y="317500"/>
            <a:ext cx="8229600" cy="580451"/>
          </a:xfrm>
          <a:prstGeom prst="rect">
            <a:avLst/>
          </a:prstGeom>
        </p:spPr>
        <p:txBody>
          <a:bodyPr/>
          <a:lstStyle>
            <a:lvl1pPr algn="l">
              <a:defRPr b="0">
                <a:solidFill>
                  <a:srgbClr val="CC0000"/>
                </a:solidFill>
              </a:defRPr>
            </a:lvl1pPr>
          </a:lstStyle>
          <a:p>
            <a:r>
              <a:rPr lang="en-US" dirty="0" smtClean="0"/>
              <a:t>Click to edit Master title style</a:t>
            </a:r>
            <a:endParaRPr lang="en-US" dirty="0"/>
          </a:p>
        </p:txBody>
      </p:sp>
      <p:sp>
        <p:nvSpPr>
          <p:cNvPr id="11" name="Content Placeholder 2"/>
          <p:cNvSpPr>
            <a:spLocks noGrp="1"/>
          </p:cNvSpPr>
          <p:nvPr>
            <p:ph idx="1"/>
          </p:nvPr>
        </p:nvSpPr>
        <p:spPr>
          <a:xfrm>
            <a:off x="457200" y="1079500"/>
            <a:ext cx="8229600" cy="4436532"/>
          </a:xfrm>
          <a:prstGeom prst="rect">
            <a:avLst/>
          </a:prstGeom>
        </p:spPr>
        <p:txBody>
          <a:bodyPr lIns="0" tIns="0" rIns="0" bIns="0"/>
          <a:lstStyle>
            <a:lvl1pPr marL="317500" indent="-317500">
              <a:spcBef>
                <a:spcPts val="600"/>
              </a:spcBef>
              <a:buClr>
                <a:srgbClr val="CC0000"/>
              </a:buClr>
              <a:buFont typeface="Arial"/>
              <a:buChar char="•"/>
              <a:defRPr sz="2600" b="0" i="0">
                <a:solidFill>
                  <a:srgbClr val="6E6E6E"/>
                </a:solidFill>
                <a:latin typeface="Arial"/>
                <a:cs typeface="Arial"/>
              </a:defRPr>
            </a:lvl1pPr>
            <a:lvl2pPr marL="609600" indent="-279400">
              <a:spcBef>
                <a:spcPts val="600"/>
              </a:spcBef>
              <a:buClr>
                <a:srgbClr val="CC0000"/>
              </a:buClr>
              <a:buFont typeface="Arial"/>
              <a:buChar char="•"/>
              <a:defRPr sz="2200" b="0" i="0">
                <a:solidFill>
                  <a:srgbClr val="6E6E6E"/>
                </a:solidFill>
                <a:latin typeface="Arial"/>
                <a:cs typeface="Arial"/>
              </a:defRPr>
            </a:lvl2pPr>
            <a:lvl3pPr marL="838200" indent="-228600">
              <a:spcBef>
                <a:spcPts val="500"/>
              </a:spcBef>
              <a:buClr>
                <a:srgbClr val="CC0000"/>
              </a:buClr>
              <a:buFont typeface="Arial"/>
              <a:buChar char="•"/>
              <a:defRPr sz="1800" b="0" i="0">
                <a:solidFill>
                  <a:srgbClr val="6E6E6E"/>
                </a:solidFill>
                <a:latin typeface="Arial"/>
                <a:cs typeface="Arial"/>
              </a:defRPr>
            </a:lvl3pPr>
            <a:lvl4pPr marL="1066800" indent="-228600">
              <a:spcBef>
                <a:spcPts val="500"/>
              </a:spcBef>
              <a:buClr>
                <a:srgbClr val="CC0000"/>
              </a:buClr>
              <a:buFont typeface="Arial"/>
              <a:buChar char="•"/>
              <a:defRPr sz="1800" b="0" i="0">
                <a:solidFill>
                  <a:srgbClr val="6E6E6E"/>
                </a:solidFill>
                <a:latin typeface="Arial"/>
                <a:cs typeface="Arial"/>
              </a:defRPr>
            </a:lvl4pPr>
            <a:lvl5pPr marL="1295400" indent="-228600">
              <a:spcBef>
                <a:spcPts val="500"/>
              </a:spcBef>
              <a:buClr>
                <a:srgbClr val="CC0000"/>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descr="RedPrairie_CIM_PPT_logo.jpg"/>
          <p:cNvPicPr>
            <a:picLocks noChangeAspect="1"/>
          </p:cNvPicPr>
          <p:nvPr userDrawn="1"/>
        </p:nvPicPr>
        <p:blipFill>
          <a:blip r:embed="rId3"/>
          <a:stretch>
            <a:fillRect/>
          </a:stretch>
        </p:blipFill>
        <p:spPr>
          <a:xfrm>
            <a:off x="7005378" y="5949407"/>
            <a:ext cx="1714500" cy="426594"/>
          </a:xfrm>
          <a:prstGeom prst="rect">
            <a:avLst/>
          </a:prstGeom>
        </p:spPr>
      </p:pic>
      <p:pic>
        <p:nvPicPr>
          <p:cNvPr id="23654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53965" y="122237"/>
            <a:ext cx="13239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92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C:\Users\j1012091\Desktop\2013 PPT Templates\JDA-TemplateCorporate2012_Classic_Updated.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7347" name="Rectangle 3"/>
          <p:cNvSpPr>
            <a:spLocks noGrp="1" noChangeArrowheads="1"/>
          </p:cNvSpPr>
          <p:nvPr>
            <p:ph type="ctrTitle"/>
          </p:nvPr>
        </p:nvSpPr>
        <p:spPr>
          <a:xfrm>
            <a:off x="413944" y="423440"/>
            <a:ext cx="6248400" cy="1069975"/>
          </a:xfrm>
          <a:prstGeom prst="rect">
            <a:avLst/>
          </a:prstGeom>
        </p:spPr>
        <p:txBody>
          <a:bodyPr anchor="b"/>
          <a:lstStyle>
            <a:lvl1pPr algn="l">
              <a:defRPr sz="3200">
                <a:solidFill>
                  <a:schemeClr val="bg1"/>
                </a:solidFill>
              </a:defRPr>
            </a:lvl1pPr>
          </a:lstStyle>
          <a:p>
            <a:r>
              <a:rPr lang="en-US" altLang="zh-CN" smtClean="0"/>
              <a:t>Click to edit Master title style</a:t>
            </a:r>
            <a:endParaRPr lang="en-US" dirty="0"/>
          </a:p>
        </p:txBody>
      </p:sp>
      <p:sp>
        <p:nvSpPr>
          <p:cNvPr id="57348" name="Rectangle 4"/>
          <p:cNvSpPr>
            <a:spLocks noGrp="1" noChangeArrowheads="1"/>
          </p:cNvSpPr>
          <p:nvPr>
            <p:ph type="subTitle" idx="1"/>
          </p:nvPr>
        </p:nvSpPr>
        <p:spPr>
          <a:xfrm>
            <a:off x="413944" y="1569615"/>
            <a:ext cx="6248400" cy="990600"/>
          </a:xfrm>
        </p:spPr>
        <p:txBody>
          <a:bodyPr/>
          <a:lstStyle>
            <a:lvl1pPr marL="0" indent="0" algn="l">
              <a:buFontTx/>
              <a:buNone/>
              <a:defRPr sz="2400" b="1">
                <a:solidFill>
                  <a:schemeClr val="accent3"/>
                </a:solidFill>
              </a:defRPr>
            </a:lvl1pPr>
          </a:lstStyle>
          <a:p>
            <a:r>
              <a:rPr lang="en-US" altLang="zh-CN" smtClean="0"/>
              <a:t>Click to edit Master subtitle style</a:t>
            </a:r>
            <a:endParaRPr lang="en-US" dirty="0"/>
          </a:p>
        </p:txBody>
      </p:sp>
    </p:spTree>
    <p:extLst>
      <p:ext uri="{BB962C8B-B14F-4D97-AF65-F5344CB8AC3E}">
        <p14:creationId xmlns:p14="http://schemas.microsoft.com/office/powerpoint/2010/main" val="303924416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Divider">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15429"/>
          <a:stretch/>
        </p:blipFill>
        <p:spPr>
          <a:xfrm>
            <a:off x="0" y="0"/>
            <a:ext cx="9144000" cy="5799909"/>
          </a:xfrm>
          <a:prstGeom prst="rect">
            <a:avLst/>
          </a:prstGeom>
        </p:spPr>
      </p:pic>
      <p:sp>
        <p:nvSpPr>
          <p:cNvPr id="2" name="Title 1"/>
          <p:cNvSpPr>
            <a:spLocks noGrp="1"/>
          </p:cNvSpPr>
          <p:nvPr>
            <p:ph type="title"/>
          </p:nvPr>
        </p:nvSpPr>
        <p:spPr bwMode="gray">
          <a:xfrm>
            <a:off x="1415773" y="4508062"/>
            <a:ext cx="4557189" cy="682626"/>
          </a:xfrm>
          <a:prstGeom prst="rect">
            <a:avLst/>
          </a:prstGeom>
        </p:spPr>
        <p:txBody>
          <a:bodyPr anchor="b" anchorCtr="0">
            <a:normAutofit/>
          </a:bodyPr>
          <a:lstStyle>
            <a:lvl1pPr algn="l">
              <a:defRPr sz="3200" b="0" cap="none">
                <a:solidFill>
                  <a:schemeClr val="accent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bwMode="gray">
          <a:xfrm>
            <a:off x="1415774" y="5150840"/>
            <a:ext cx="4557188" cy="908109"/>
          </a:xfrm>
        </p:spPr>
        <p:txBody>
          <a:bodyPr anchor="t" anchorCtr="0"/>
          <a:lstStyle>
            <a:lvl1pPr marL="0" indent="0" algn="l">
              <a:buNone/>
              <a:defRPr lang="en-US" sz="2800" b="0" dirty="0" smtClean="0">
                <a:solidFill>
                  <a:schemeClr val="accent3"/>
                </a:solidFill>
                <a:latin typeface="+mn-lt"/>
                <a:ea typeface="ＭＳ Ｐゴシック" pitchFamily="-105" charset="-128"/>
                <a:cs typeface="ＭＳ Ｐゴシック" pitchFamily="-105"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extLst>
      <p:ext uri="{BB962C8B-B14F-4D97-AF65-F5344CB8AC3E}">
        <p14:creationId xmlns:p14="http://schemas.microsoft.com/office/powerpoint/2010/main" val="2593596552"/>
      </p:ext>
    </p:extLst>
  </p:cSld>
  <p:clrMapOvr>
    <a:masterClrMapping/>
  </p:clrMapOvr>
  <p:transition>
    <p:wipe dir="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2597" y="2054431"/>
            <a:ext cx="5450773" cy="4222734"/>
          </a:xfrm>
        </p:spPr>
        <p:txBody>
          <a:bodyPr/>
          <a:lstStyle>
            <a:lvl1pPr>
              <a:defRPr sz="2800">
                <a:solidFill>
                  <a:schemeClr val="bg2"/>
                </a:solidFill>
              </a:defRPr>
            </a:lvl1pPr>
            <a:lvl2pPr>
              <a:spcBef>
                <a:spcPts val="600"/>
              </a:spcBef>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grpSp>
        <p:nvGrpSpPr>
          <p:cNvPr id="10" name="Group 9"/>
          <p:cNvGrpSpPr/>
          <p:nvPr userDrawn="1"/>
        </p:nvGrpSpPr>
        <p:grpSpPr>
          <a:xfrm>
            <a:off x="-152397" y="1779320"/>
            <a:ext cx="3468450" cy="4304196"/>
            <a:chOff x="6096003" y="2057400"/>
            <a:chExt cx="3468450" cy="4304196"/>
          </a:xfrm>
        </p:grpSpPr>
        <p:pic>
          <p:nvPicPr>
            <p:cNvPr id="11" name="Picture 10" descr="shutterstock_24045112[1].jpg"/>
            <p:cNvPicPr>
              <a:picLocks noChangeAspect="1"/>
            </p:cNvPicPr>
            <p:nvPr/>
          </p:nvPicPr>
          <p:blipFill>
            <a:blip r:embed="rId2" cstate="print"/>
            <a:srcRect r="34972"/>
            <a:stretch>
              <a:fillRect/>
            </a:stretch>
          </p:blipFill>
          <p:spPr>
            <a:xfrm>
              <a:off x="6096003" y="2057400"/>
              <a:ext cx="3429000" cy="4304196"/>
            </a:xfrm>
            <a:prstGeom prst="roundRect">
              <a:avLst>
                <a:gd name="adj" fmla="val 4562"/>
              </a:avLst>
            </a:prstGeom>
            <a:solidFill>
              <a:srgbClr val="FFFFFF">
                <a:shade val="85000"/>
              </a:srgbClr>
            </a:solidFill>
            <a:ln w="38100">
              <a:solidFill>
                <a:schemeClr val="bg1"/>
              </a:solidFill>
            </a:ln>
            <a:effectLst>
              <a:innerShdw blurRad="304800" dist="50800">
                <a:prstClr val="black">
                  <a:alpha val="97000"/>
                </a:prstClr>
              </a:innerShdw>
            </a:effectLst>
          </p:spPr>
        </p:pic>
        <p:sp>
          <p:nvSpPr>
            <p:cNvPr id="12" name="Isosceles Triangle 11"/>
            <p:cNvSpPr/>
            <p:nvPr/>
          </p:nvSpPr>
          <p:spPr bwMode="auto">
            <a:xfrm rot="16200000" flipH="1">
              <a:off x="9152970" y="2560320"/>
              <a:ext cx="518163" cy="304802"/>
            </a:xfrm>
            <a:prstGeom prst="triangle">
              <a:avLst/>
            </a:prstGeom>
            <a:solidFill>
              <a:schemeClr val="bg1"/>
            </a:solidFill>
            <a:ln w="12700" cap="sq" algn="ctr">
              <a:noFill/>
              <a:miter lim="800000"/>
              <a:headEnd/>
              <a:tailEnd/>
            </a:ln>
            <a:effectLst>
              <a:outerShdw blurRad="50800" dist="38100" dir="10800000" algn="r" rotWithShape="0">
                <a:prstClr val="black">
                  <a:alpha val="40000"/>
                </a:prstClr>
              </a:outerShdw>
            </a:effectLst>
          </p:spPr>
          <p:txBody>
            <a:bodyPr wrap="none" rtlCol="0" anchor="ctr"/>
            <a:lstStyle/>
            <a:p>
              <a:pPr algn="ctr"/>
              <a:endParaRPr lang="en-US" b="1" dirty="0">
                <a:solidFill>
                  <a:srgbClr val="FFFFFF"/>
                </a:solidFill>
                <a:latin typeface="Arial"/>
                <a:ea typeface="ＭＳ Ｐゴシック" pitchFamily="-105" charset="-128"/>
                <a:cs typeface="+mn-cs"/>
              </a:endParaRPr>
            </a:p>
          </p:txBody>
        </p:sp>
      </p:grpSp>
    </p:spTree>
    <p:extLst>
      <p:ext uri="{BB962C8B-B14F-4D97-AF65-F5344CB8AC3E}">
        <p14:creationId xmlns:p14="http://schemas.microsoft.com/office/powerpoint/2010/main" val="36924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extLst>
      <p:ext uri="{BB962C8B-B14F-4D97-AF65-F5344CB8AC3E}">
        <p14:creationId xmlns:p14="http://schemas.microsoft.com/office/powerpoint/2010/main" val="3960956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CustomPhot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2597" y="2054431"/>
            <a:ext cx="5450773" cy="4222734"/>
          </a:xfrm>
        </p:spPr>
        <p:txBody>
          <a:bodyPr/>
          <a:lstStyle>
            <a:lvl1pPr>
              <a:defRPr sz="2800">
                <a:solidFill>
                  <a:schemeClr val="bg2"/>
                </a:solidFill>
              </a:defRPr>
            </a:lvl1pPr>
            <a:lvl2pPr>
              <a:spcBef>
                <a:spcPts val="600"/>
              </a:spcBef>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28566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solidFill>
              </a:defRPr>
            </a:lvl1pPr>
            <a:lvl2pPr>
              <a:spcBef>
                <a:spcPts val="600"/>
              </a:spcBef>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0938821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7200" y="762000"/>
            <a:ext cx="6858000" cy="609600"/>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Aft>
                <a:spcPct val="0"/>
              </a:spcAft>
              <a:buFontTx/>
              <a:buNone/>
              <a:defRPr lang="en-US" sz="2800" i="1" dirty="0" smtClean="0">
                <a:solidFill>
                  <a:schemeClr val="accent3"/>
                </a:solidFill>
                <a:latin typeface="+mn-lt"/>
                <a:ea typeface="ＭＳ Ｐゴシック" pitchFamily="-105" charset="-128"/>
                <a:cs typeface="ＭＳ Ｐゴシック" pitchFamily="-105" charset="-128"/>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altLang="zh-CN" smtClean="0"/>
              <a:t>Click to edit Master text styles</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Rectangle 3"/>
          <p:cNvSpPr>
            <a:spLocks noGrp="1" noChangeArrowheads="1"/>
          </p:cNvSpPr>
          <p:nvPr>
            <p:ph type="title"/>
          </p:nvPr>
        </p:nvSpPr>
        <p:spPr bwMode="auto">
          <a:xfrm>
            <a:off x="457200" y="228600"/>
            <a:ext cx="6858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endParaRPr lang="en-US" dirty="0"/>
          </a:p>
        </p:txBody>
      </p:sp>
      <p:sp>
        <p:nvSpPr>
          <p:cNvPr id="11"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6490146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with Featu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
        <p:nvSpPr>
          <p:cNvPr id="4" name="Text Placeholder 8"/>
          <p:cNvSpPr>
            <a:spLocks noGrp="1"/>
          </p:cNvSpPr>
          <p:nvPr>
            <p:ph type="body" sz="quarter" idx="11"/>
          </p:nvPr>
        </p:nvSpPr>
        <p:spPr>
          <a:xfrm>
            <a:off x="457200" y="762000"/>
            <a:ext cx="6858000" cy="609600"/>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Aft>
                <a:spcPct val="0"/>
              </a:spcAft>
              <a:buFontTx/>
              <a:buNone/>
              <a:defRPr lang="en-US" sz="2800" i="1" dirty="0" smtClean="0">
                <a:solidFill>
                  <a:schemeClr val="accent3"/>
                </a:solidFill>
                <a:latin typeface="+mn-lt"/>
                <a:ea typeface="ＭＳ Ｐゴシック" pitchFamily="-105" charset="-128"/>
                <a:cs typeface="ＭＳ Ｐゴシック" pitchFamily="-105" charset="-128"/>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altLang="zh-CN" smtClean="0"/>
              <a:t>Click to edit Master text styles</a:t>
            </a:r>
          </a:p>
        </p:txBody>
      </p:sp>
      <p:sp>
        <p:nvSpPr>
          <p:cNvPr id="5" name="Rectangle 3"/>
          <p:cNvSpPr>
            <a:spLocks noGrp="1" noChangeArrowheads="1"/>
          </p:cNvSpPr>
          <p:nvPr>
            <p:ph type="title"/>
          </p:nvPr>
        </p:nvSpPr>
        <p:spPr bwMode="auto">
          <a:xfrm>
            <a:off x="457200" y="228600"/>
            <a:ext cx="6858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endParaRPr lang="en-US" dirty="0"/>
          </a:p>
        </p:txBody>
      </p:sp>
      <p:sp>
        <p:nvSpPr>
          <p:cNvPr id="6" name="Content Placeholder 2"/>
          <p:cNvSpPr>
            <a:spLocks noGrp="1"/>
          </p:cNvSpPr>
          <p:nvPr>
            <p:ph idx="1"/>
          </p:nvPr>
        </p:nvSpPr>
        <p:spPr>
          <a:xfrm>
            <a:off x="457200" y="2362200"/>
            <a:ext cx="8229600" cy="3763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Text Placeholder 3"/>
          <p:cNvSpPr>
            <a:spLocks noGrp="1"/>
          </p:cNvSpPr>
          <p:nvPr>
            <p:ph type="body" sz="quarter" idx="12"/>
          </p:nvPr>
        </p:nvSpPr>
        <p:spPr>
          <a:xfrm>
            <a:off x="457200" y="1524000"/>
            <a:ext cx="8516405" cy="608013"/>
          </a:xfrm>
        </p:spPr>
        <p:txBody>
          <a:bodyPr anchor="ctr" anchorCtr="0"/>
          <a:lstStyle>
            <a:lvl1pPr marL="0" indent="0" algn="l">
              <a:buNone/>
              <a:defRPr lang="en-US" sz="2800" kern="1200" dirty="0" smtClean="0">
                <a:solidFill>
                  <a:schemeClr val="accent2"/>
                </a:solidFill>
                <a:latin typeface="Arial" pitchFamily="-105" charset="0"/>
                <a:ea typeface="ＭＳ Ｐゴシック" pitchFamily="-105" charset="-128"/>
                <a:cs typeface="ＭＳ Ｐゴシック" pitchFamily="-105" charset="-128"/>
              </a:defRPr>
            </a:lvl1pPr>
          </a:lstStyle>
          <a:p>
            <a:pPr lvl="0"/>
            <a:r>
              <a:rPr lang="en-US" altLang="zh-CN" smtClean="0"/>
              <a:t>Click to edit Master text styles</a:t>
            </a:r>
          </a:p>
        </p:txBody>
      </p:sp>
    </p:spTree>
    <p:extLst>
      <p:ext uri="{BB962C8B-B14F-4D97-AF65-F5344CB8AC3E}">
        <p14:creationId xmlns:p14="http://schemas.microsoft.com/office/powerpoint/2010/main" val="5921384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55648"/>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8200" y="1755648"/>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en-US" dirty="0"/>
          </a:p>
        </p:txBody>
      </p:sp>
      <p:sp>
        <p:nvSpPr>
          <p:cNvPr id="8"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2618105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55648"/>
            <a:ext cx="4040188" cy="639762"/>
          </a:xfrm>
        </p:spPr>
        <p:txBody>
          <a:bodyPr anchor="b"/>
          <a:lstStyle>
            <a:lvl1pPr marL="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65589" y="2392988"/>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45025" y="1755648"/>
            <a:ext cx="4041775" cy="639762"/>
          </a:xfrm>
        </p:spPr>
        <p:txBody>
          <a:bodyPr anchor="b"/>
          <a:lstStyle>
            <a:lvl1pPr marL="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53414" y="2392988"/>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en-US" dirty="0"/>
          </a:p>
        </p:txBody>
      </p:sp>
      <p:sp>
        <p:nvSpPr>
          <p:cNvPr id="10" name="Slide Number Placeholder 10"/>
          <p:cNvSpPr>
            <a:spLocks noGrp="1" noChangeArrowheads="1"/>
          </p:cNvSpPr>
          <p:nvPr>
            <p:ph type="sldNum" sz="quarter" idx="10"/>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8379288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858000" cy="1143000"/>
          </a:xfrm>
          <a:prstGeom prst="rect">
            <a:avLst/>
          </a:prstGeom>
        </p:spPr>
        <p:txBody>
          <a:bodyPr/>
          <a:lstStyle/>
          <a:p>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0260220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Slide Number Placeholder 10"/>
          <p:cNvSpPr txBox="1">
            <a:spLocks noChangeArrowheads="1"/>
          </p:cNvSpPr>
          <p:nvPr userDrawn="1"/>
        </p:nvSpPr>
        <p:spPr>
          <a:xfrm>
            <a:off x="7815943" y="6629400"/>
            <a:ext cx="567813" cy="228600"/>
          </a:xfrm>
          <a:prstGeom prst="rect">
            <a:avLst/>
          </a:prstGeom>
        </p:spPr>
        <p:txBody>
          <a:bodyPr/>
          <a:lstStyle>
            <a:defPPr>
              <a:defRPr lang="en-US"/>
            </a:defPPr>
            <a:lvl1pPr algn="r" rtl="0" fontAlgn="base">
              <a:spcBef>
                <a:spcPct val="0"/>
              </a:spcBef>
              <a:spcAft>
                <a:spcPct val="0"/>
              </a:spcAft>
              <a:defRPr sz="1000" kern="1200">
                <a:solidFill>
                  <a:schemeClr val="tx1"/>
                </a:solidFill>
                <a:latin typeface="Arial" pitchFamily="-105" charset="0"/>
                <a:ea typeface="ＭＳ Ｐゴシック" pitchFamily="-105" charset="-128"/>
                <a:cs typeface="ＭＳ Ｐゴシック" pitchFamily="-105" charset="-128"/>
              </a:defRPr>
            </a:lvl1pPr>
            <a:lvl2pPr marL="4572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2pPr>
            <a:lvl3pPr marL="9144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3pPr>
            <a:lvl4pPr marL="13716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4pPr>
            <a:lvl5pPr marL="18288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9pPr>
          </a:lstStyle>
          <a:p>
            <a:pPr>
              <a:defRPr/>
            </a:pPr>
            <a:fld id="{A86557AE-D911-0F4C-AC53-EAE0FE81A38E}" type="slidenum">
              <a:rPr lang="en-US" smtClean="0">
                <a:solidFill>
                  <a:srgbClr val="FFFFFF"/>
                </a:solidFill>
              </a:rPr>
              <a:pPr>
                <a:defRPr/>
              </a:pPr>
              <a:t>‹#›</a:t>
            </a:fld>
            <a:endParaRPr lang="en-US" dirty="0">
              <a:solidFill>
                <a:srgbClr val="FFFFFF"/>
              </a:solidFill>
            </a:endParaRPr>
          </a:p>
        </p:txBody>
      </p:sp>
      <p:sp>
        <p:nvSpPr>
          <p:cNvPr id="6" name="TextBox 5"/>
          <p:cNvSpPr txBox="1"/>
          <p:nvPr userDrawn="1"/>
        </p:nvSpPr>
        <p:spPr>
          <a:xfrm>
            <a:off x="457200" y="6660775"/>
            <a:ext cx="4648200" cy="215444"/>
          </a:xfrm>
          <a:prstGeom prst="rect">
            <a:avLst/>
          </a:prstGeom>
          <a:noFill/>
        </p:spPr>
        <p:txBody>
          <a:bodyPr>
            <a:prstTxWarp prst="textNoShape">
              <a:avLst/>
            </a:prstTxWarp>
            <a:spAutoFit/>
          </a:bodyPr>
          <a:lstStyle/>
          <a:p>
            <a:pPr>
              <a:defRPr/>
            </a:pPr>
            <a:r>
              <a:rPr lang="en-US" sz="800" dirty="0">
                <a:solidFill>
                  <a:srgbClr val="FFFFFF"/>
                </a:solidFill>
                <a:latin typeface="Arial"/>
                <a:ea typeface="ＭＳ Ｐゴシック" pitchFamily="-105" charset="-128"/>
                <a:cs typeface="+mn-cs"/>
              </a:rPr>
              <a:t>Copyright 2013 JDA Software Group, Inc. - CONFIDENTIAL</a:t>
            </a:r>
          </a:p>
        </p:txBody>
      </p:sp>
    </p:spTree>
    <p:extLst>
      <p:ext uri="{BB962C8B-B14F-4D97-AF65-F5344CB8AC3E}">
        <p14:creationId xmlns:p14="http://schemas.microsoft.com/office/powerpoint/2010/main" val="34271075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6798903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Warehouse Managment - Detail">
    <p:spTree>
      <p:nvGrpSpPr>
        <p:cNvPr id="1" name=""/>
        <p:cNvGrpSpPr/>
        <p:nvPr/>
      </p:nvGrpSpPr>
      <p:grpSpPr>
        <a:xfrm>
          <a:off x="0" y="0"/>
          <a:ext cx="0" cy="0"/>
          <a:chOff x="0" y="0"/>
          <a:chExt cx="0" cy="0"/>
        </a:xfrm>
      </p:grpSpPr>
      <p:pic>
        <p:nvPicPr>
          <p:cNvPr id="3" name="Picture 2" descr="C:\Users\mcampbell\AppData\Local\Microsoft\Windows\Temporary Internet Files\Content.Outlook\NBMD0P3X\warehouse_birds_eye_view_2.png"/>
          <p:cNvPicPr>
            <a:picLocks noChangeAspect="1" noChangeArrowheads="1"/>
          </p:cNvPicPr>
          <p:nvPr userDrawn="1"/>
        </p:nvPicPr>
        <p:blipFill>
          <a:blip r:embed="rId2" cstate="print"/>
          <a:srcRect/>
          <a:stretch>
            <a:fillRect/>
          </a:stretch>
        </p:blipFill>
        <p:spPr bwMode="auto">
          <a:xfrm>
            <a:off x="-76200" y="1343660"/>
            <a:ext cx="9234577" cy="5438140"/>
          </a:xfrm>
          <a:prstGeom prst="rect">
            <a:avLst/>
          </a:prstGeom>
          <a:noFill/>
        </p:spPr>
      </p:pic>
      <p:sp>
        <p:nvSpPr>
          <p:cNvPr id="4" name="Right Arrow 3"/>
          <p:cNvSpPr/>
          <p:nvPr userDrawn="1"/>
        </p:nvSpPr>
        <p:spPr>
          <a:xfrm>
            <a:off x="498848" y="833344"/>
            <a:ext cx="8568952" cy="50405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5" name="Picture 6" descr="C:\Users\mcampbell\Documents\Sales\Useful Stuff\Icon Library\Icon Library\Warehouse Scenes\pallet_QA.gif">
            <a:hlinkClick r:id="" action="ppaction://noaction"/>
          </p:cNvPr>
          <p:cNvPicPr>
            <a:picLocks noChangeAspect="1" noChangeArrowheads="1"/>
          </p:cNvPicPr>
          <p:nvPr userDrawn="1"/>
        </p:nvPicPr>
        <p:blipFill>
          <a:blip r:embed="rId3" cstate="print">
            <a:lum bright="20000" contrast="-50000"/>
          </a:blip>
          <a:srcRect/>
          <a:stretch>
            <a:fillRect/>
          </a:stretch>
        </p:blipFill>
        <p:spPr bwMode="auto">
          <a:xfrm>
            <a:off x="2443064" y="727800"/>
            <a:ext cx="720000" cy="720000"/>
          </a:xfrm>
          <a:prstGeom prst="rect">
            <a:avLst/>
          </a:prstGeom>
          <a:noFill/>
        </p:spPr>
      </p:pic>
      <p:pic>
        <p:nvPicPr>
          <p:cNvPr id="7" name="Picture 5" descr="C:\Users\mcampbell\Documents\Sales\Useful Stuff\Icon Library\Icon Library\Warehouse Scenes\forktruck_at_palletrack_01.gif">
            <a:hlinkClick r:id="" action="ppaction://noaction"/>
          </p:cNvPr>
          <p:cNvPicPr>
            <a:picLocks noChangeAspect="1" noChangeArrowheads="1"/>
          </p:cNvPicPr>
          <p:nvPr userDrawn="1"/>
        </p:nvPicPr>
        <p:blipFill>
          <a:blip r:embed="rId4" cstate="print">
            <a:lum bright="20000" contrast="-50000"/>
          </a:blip>
          <a:srcRect/>
          <a:stretch>
            <a:fillRect/>
          </a:stretch>
        </p:blipFill>
        <p:spPr bwMode="auto">
          <a:xfrm>
            <a:off x="3379168" y="727800"/>
            <a:ext cx="720000" cy="720000"/>
          </a:xfrm>
          <a:prstGeom prst="rect">
            <a:avLst/>
          </a:prstGeom>
          <a:noFill/>
          <a:ln w="9525">
            <a:noFill/>
            <a:miter lim="800000"/>
            <a:headEnd/>
            <a:tailEnd/>
          </a:ln>
        </p:spPr>
      </p:pic>
      <p:pic>
        <p:nvPicPr>
          <p:cNvPr id="8" name="Picture 2" descr="C:\Users\mcampbell\Documents\Sales\Useful Stuff\Icon Library\Icon Library\Warehouse Scenes\guard_shack.gif">
            <a:hlinkClick r:id="" action="ppaction://noaction"/>
          </p:cNvPr>
          <p:cNvPicPr>
            <a:picLocks noChangeAspect="1" noChangeArrowheads="1"/>
          </p:cNvPicPr>
          <p:nvPr userDrawn="1"/>
        </p:nvPicPr>
        <p:blipFill>
          <a:blip r:embed="rId5" cstate="print">
            <a:lum bright="20000" contrast="-50000"/>
          </a:blip>
          <a:srcRect/>
          <a:stretch>
            <a:fillRect/>
          </a:stretch>
        </p:blipFill>
        <p:spPr bwMode="auto">
          <a:xfrm>
            <a:off x="642864" y="727800"/>
            <a:ext cx="723013" cy="720000"/>
          </a:xfrm>
          <a:prstGeom prst="rect">
            <a:avLst/>
          </a:prstGeom>
          <a:noFill/>
        </p:spPr>
      </p:pic>
      <p:pic>
        <p:nvPicPr>
          <p:cNvPr id="9" name="Picture 7" descr="C:\Users\mcampbell\Documents\Sales\Useful Stuff\Icon Library\Icon Library\Warehouse Scenes\associate_with_palletjack_02.gif">
            <a:hlinkClick r:id="" action="ppaction://noaction"/>
          </p:cNvPr>
          <p:cNvPicPr>
            <a:picLocks noChangeAspect="1" noChangeArrowheads="1"/>
          </p:cNvPicPr>
          <p:nvPr userDrawn="1"/>
        </p:nvPicPr>
        <p:blipFill>
          <a:blip r:embed="rId6" cstate="print">
            <a:lum bright="20000" contrast="-50000"/>
          </a:blip>
          <a:srcRect/>
          <a:stretch>
            <a:fillRect/>
          </a:stretch>
        </p:blipFill>
        <p:spPr bwMode="auto">
          <a:xfrm>
            <a:off x="6187480" y="727800"/>
            <a:ext cx="720000" cy="720000"/>
          </a:xfrm>
          <a:prstGeom prst="rect">
            <a:avLst/>
          </a:prstGeom>
          <a:noFill/>
        </p:spPr>
      </p:pic>
      <p:pic>
        <p:nvPicPr>
          <p:cNvPr id="10" name="Picture 17" descr="C:\Users\mcampbell\Documents\Sales\Useful Stuff\Icon Library\Icon Library\RP Art\pallets.gif">
            <a:hlinkClick r:id="" action="ppaction://noaction"/>
          </p:cNvPr>
          <p:cNvPicPr>
            <a:picLocks noChangeAspect="1" noChangeArrowheads="1"/>
          </p:cNvPicPr>
          <p:nvPr userDrawn="1"/>
        </p:nvPicPr>
        <p:blipFill>
          <a:blip r:embed="rId7" cstate="print">
            <a:lum bright="20000" contrast="-50000"/>
          </a:blip>
          <a:srcRect/>
          <a:stretch>
            <a:fillRect/>
          </a:stretch>
        </p:blipFill>
        <p:spPr bwMode="auto">
          <a:xfrm>
            <a:off x="7051576" y="727800"/>
            <a:ext cx="726957" cy="720000"/>
          </a:xfrm>
          <a:prstGeom prst="rect">
            <a:avLst/>
          </a:prstGeom>
          <a:noFill/>
        </p:spPr>
      </p:pic>
      <p:pic>
        <p:nvPicPr>
          <p:cNvPr id="12" name="Picture 16" descr="C:\Users\mcampbell\Documents\Sales\Useful Stuff\Icon Library\Icon Library\RP Art\man_at_computer_02.gif">
            <a:hlinkClick r:id="rId8" action="ppaction://hlinksldjump"/>
          </p:cNvPr>
          <p:cNvPicPr>
            <a:picLocks noChangeAspect="1" noChangeArrowheads="1"/>
          </p:cNvPicPr>
          <p:nvPr userDrawn="1"/>
        </p:nvPicPr>
        <p:blipFill>
          <a:blip r:embed="rId9" cstate="print">
            <a:lum bright="20000" contrast="-50000"/>
          </a:blip>
          <a:srcRect/>
          <a:stretch>
            <a:fillRect/>
          </a:stretch>
        </p:blipFill>
        <p:spPr bwMode="auto">
          <a:xfrm>
            <a:off x="4315272" y="727800"/>
            <a:ext cx="716538" cy="720000"/>
          </a:xfrm>
          <a:prstGeom prst="rect">
            <a:avLst/>
          </a:prstGeom>
          <a:noFill/>
        </p:spPr>
      </p:pic>
      <p:pic>
        <p:nvPicPr>
          <p:cNvPr id="13" name="Picture 22" descr="C:\Users\mcampbell\Documents\Sales\Useful Stuff\Icon Library\Icon Library\RP Art\WorkforceMGMT.gif">
            <a:hlinkClick r:id="" action="ppaction://noaction"/>
          </p:cNvPr>
          <p:cNvPicPr>
            <a:picLocks noChangeAspect="1" noChangeArrowheads="1"/>
          </p:cNvPicPr>
          <p:nvPr userDrawn="1"/>
        </p:nvPicPr>
        <p:blipFill>
          <a:blip r:embed="rId10" cstate="print">
            <a:lum bright="20000" contrast="-50000"/>
          </a:blip>
          <a:srcRect/>
          <a:stretch>
            <a:fillRect/>
          </a:stretch>
        </p:blipFill>
        <p:spPr bwMode="auto">
          <a:xfrm>
            <a:off x="5179368" y="761336"/>
            <a:ext cx="834054" cy="575984"/>
          </a:xfrm>
          <a:prstGeom prst="rect">
            <a:avLst/>
          </a:prstGeom>
          <a:noFill/>
        </p:spPr>
      </p:pic>
      <p:sp>
        <p:nvSpPr>
          <p:cNvPr id="14" name="Title 1"/>
          <p:cNvSpPr>
            <a:spLocks noGrp="1"/>
          </p:cNvSpPr>
          <p:nvPr>
            <p:ph type="title" hasCustomPrompt="1"/>
          </p:nvPr>
        </p:nvSpPr>
        <p:spPr>
          <a:xfrm>
            <a:off x="609600" y="244475"/>
            <a:ext cx="7391400" cy="427038"/>
          </a:xfrm>
        </p:spPr>
        <p:txBody>
          <a:bodyPr/>
          <a:lstStyle>
            <a:lvl1pPr>
              <a:defRPr/>
            </a:lvl1pPr>
          </a:lstStyle>
          <a:p>
            <a:r>
              <a:rPr lang="en-US" dirty="0" smtClean="0"/>
              <a:t>Warehouse Management</a:t>
            </a:r>
            <a:endParaRPr lang="en-GB" dirty="0"/>
          </a:p>
        </p:txBody>
      </p:sp>
      <p:pic>
        <p:nvPicPr>
          <p:cNvPr id="19"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3886200" y="5662550"/>
            <a:ext cx="762000" cy="745554"/>
          </a:xfrm>
          <a:prstGeom prst="rect">
            <a:avLst/>
          </a:prstGeom>
          <a:noFill/>
        </p:spPr>
      </p:pic>
      <p:pic>
        <p:nvPicPr>
          <p:cNvPr id="20"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1014350" y="4002975"/>
            <a:ext cx="762000" cy="745554"/>
          </a:xfrm>
          <a:prstGeom prst="rect">
            <a:avLst/>
          </a:prstGeom>
          <a:noFill/>
        </p:spPr>
      </p:pic>
      <p:pic>
        <p:nvPicPr>
          <p:cNvPr id="21"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3505200" y="5426646"/>
            <a:ext cx="762000" cy="745554"/>
          </a:xfrm>
          <a:prstGeom prst="rect">
            <a:avLst/>
          </a:prstGeom>
          <a:noFill/>
        </p:spPr>
      </p:pic>
      <p:pic>
        <p:nvPicPr>
          <p:cNvPr id="22" name="Picture 2" descr="C:\Users\mcampbell\AppData\Local\Microsoft\Windows\Temporary Internet Files\Content.Outlook\NBMD0P3X\office.png"/>
          <p:cNvPicPr>
            <a:picLocks noChangeArrowheads="1"/>
          </p:cNvPicPr>
          <p:nvPr userDrawn="1"/>
        </p:nvPicPr>
        <p:blipFill>
          <a:blip r:embed="rId12" cstate="print"/>
          <a:srcRect/>
          <a:stretch>
            <a:fillRect/>
          </a:stretch>
        </p:blipFill>
        <p:spPr bwMode="auto">
          <a:xfrm rot="10800000" flipV="1">
            <a:off x="4876800" y="1828800"/>
            <a:ext cx="745200" cy="763200"/>
          </a:xfrm>
          <a:prstGeom prst="rect">
            <a:avLst/>
          </a:prstGeom>
          <a:noFill/>
        </p:spPr>
      </p:pic>
      <p:pic>
        <p:nvPicPr>
          <p:cNvPr id="23" name="Picture 22" descr="man_at_computer_01.gif">
            <a:hlinkClick r:id="" action="ppaction://noaction"/>
          </p:cNvPr>
          <p:cNvPicPr>
            <a:picLocks noChangeAspect="1"/>
          </p:cNvPicPr>
          <p:nvPr userDrawn="1"/>
        </p:nvPicPr>
        <p:blipFill>
          <a:blip r:embed="rId13" cstate="print">
            <a:lum bright="20000" contrast="-50000"/>
          </a:blip>
          <a:srcRect/>
          <a:stretch>
            <a:fillRect/>
          </a:stretch>
        </p:blipFill>
        <p:spPr bwMode="auto">
          <a:xfrm>
            <a:off x="7966075" y="727075"/>
            <a:ext cx="720725" cy="719138"/>
          </a:xfrm>
          <a:prstGeom prst="rect">
            <a:avLst/>
          </a:prstGeom>
          <a:noFill/>
          <a:ln w="9525">
            <a:noFill/>
            <a:miter lim="800000"/>
            <a:headEnd/>
            <a:tailEnd/>
          </a:ln>
        </p:spPr>
      </p:pic>
      <p:pic>
        <p:nvPicPr>
          <p:cNvPr id="24" name="Picture 38" descr="man_at_computer_01.gif">
            <a:hlinkClick r:id="" action="ppaction://noaction"/>
          </p:cNvPr>
          <p:cNvPicPr>
            <a:picLocks noChangeAspect="1"/>
          </p:cNvPicPr>
          <p:nvPr userDrawn="1"/>
        </p:nvPicPr>
        <p:blipFill>
          <a:blip r:embed="rId14" cstate="print">
            <a:lum bright="20000" contrast="-50000"/>
          </a:blip>
          <a:srcRect/>
          <a:stretch>
            <a:fillRect/>
          </a:stretch>
        </p:blipFill>
        <p:spPr bwMode="auto">
          <a:xfrm>
            <a:off x="1547813" y="738188"/>
            <a:ext cx="720725" cy="720725"/>
          </a:xfrm>
          <a:prstGeom prst="rect">
            <a:avLst/>
          </a:prstGeom>
          <a:noFill/>
          <a:ln w="9525">
            <a:noFill/>
            <a:miter lim="800000"/>
            <a:headEnd/>
            <a:tailEnd/>
          </a:ln>
        </p:spPr>
      </p:pic>
    </p:spTree>
    <p:extLst>
      <p:ext uri="{BB962C8B-B14F-4D97-AF65-F5344CB8AC3E}">
        <p14:creationId xmlns:p14="http://schemas.microsoft.com/office/powerpoint/2010/main" val="3828038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1259632" y="1556792"/>
            <a:ext cx="6192837" cy="3816350"/>
          </a:xfrm>
          <a:prstGeom prst="rect">
            <a:avLst/>
          </a:prstGeom>
        </p:spPr>
        <p:txBody>
          <a:bodyPr/>
          <a:lstStyle/>
          <a:p>
            <a:pPr lvl="0"/>
            <a:r>
              <a:rPr lang="en-US" smtClean="0"/>
              <a:t>Click to edit Master text styles</a:t>
            </a:r>
          </a:p>
        </p:txBody>
      </p:sp>
      <p:sp>
        <p:nvSpPr>
          <p:cNvPr id="3"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38402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Content Slide - Blank">
    <p:bg>
      <p:bgPr>
        <a:solidFill>
          <a:schemeClr val="bg1"/>
        </a:solidFill>
        <a:effectLst/>
      </p:bgPr>
    </p:bg>
    <p:spTree>
      <p:nvGrpSpPr>
        <p:cNvPr id="1" name=""/>
        <p:cNvGrpSpPr/>
        <p:nvPr/>
      </p:nvGrpSpPr>
      <p:grpSpPr>
        <a:xfrm>
          <a:off x="0" y="0"/>
          <a:ext cx="0" cy="0"/>
          <a:chOff x="0" y="0"/>
          <a:chExt cx="0" cy="0"/>
        </a:xfrm>
      </p:grpSpPr>
      <p:pic>
        <p:nvPicPr>
          <p:cNvPr id="2" name="Picture 1" descr="RedPrairie_partWave_Graphic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973763"/>
            <a:ext cx="91440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Prairie_CIM_PPT_log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05638" y="5949950"/>
            <a:ext cx="17145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0662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Content Slide - Bullets">
    <p:bg>
      <p:bgPr>
        <a:solidFill>
          <a:schemeClr val="bg1"/>
        </a:solidFill>
        <a:effectLst/>
      </p:bgPr>
    </p:bg>
    <p:spTree>
      <p:nvGrpSpPr>
        <p:cNvPr id="1" name=""/>
        <p:cNvGrpSpPr/>
        <p:nvPr/>
      </p:nvGrpSpPr>
      <p:grpSpPr>
        <a:xfrm>
          <a:off x="0" y="0"/>
          <a:ext cx="0" cy="0"/>
          <a:chOff x="0" y="0"/>
          <a:chExt cx="0" cy="0"/>
        </a:xfrm>
      </p:grpSpPr>
      <p:pic>
        <p:nvPicPr>
          <p:cNvPr id="7" name="Picture 6" descr="RedPrairie_partWave_Graphic RGB.png"/>
          <p:cNvPicPr>
            <a:picLocks noChangeAspect="1"/>
          </p:cNvPicPr>
          <p:nvPr userDrawn="1"/>
        </p:nvPicPr>
        <p:blipFill>
          <a:blip r:embed="rId2"/>
          <a:stretch>
            <a:fillRect/>
          </a:stretch>
        </p:blipFill>
        <p:spPr>
          <a:xfrm>
            <a:off x="303" y="5974080"/>
            <a:ext cx="9144000" cy="883920"/>
          </a:xfrm>
          <a:prstGeom prst="rect">
            <a:avLst/>
          </a:prstGeom>
        </p:spPr>
      </p:pic>
      <p:sp>
        <p:nvSpPr>
          <p:cNvPr id="2" name="Title 1"/>
          <p:cNvSpPr>
            <a:spLocks noGrp="1"/>
          </p:cNvSpPr>
          <p:nvPr>
            <p:ph type="title"/>
          </p:nvPr>
        </p:nvSpPr>
        <p:spPr>
          <a:xfrm>
            <a:off x="457200" y="317500"/>
            <a:ext cx="8229600" cy="580451"/>
          </a:xfrm>
          <a:prstGeom prst="rect">
            <a:avLst/>
          </a:prstGeom>
        </p:spPr>
        <p:txBody>
          <a:bodyPr/>
          <a:lstStyle>
            <a:lvl1pPr algn="l">
              <a:defRPr b="0">
                <a:solidFill>
                  <a:srgbClr val="CC0000"/>
                </a:solidFill>
              </a:defRPr>
            </a:lvl1pPr>
          </a:lstStyle>
          <a:p>
            <a:r>
              <a:rPr lang="en-US" dirty="0" smtClean="0"/>
              <a:t>Click to edit Master title style</a:t>
            </a:r>
            <a:endParaRPr lang="en-US" dirty="0"/>
          </a:p>
        </p:txBody>
      </p:sp>
      <p:sp>
        <p:nvSpPr>
          <p:cNvPr id="11" name="Content Placeholder 2"/>
          <p:cNvSpPr>
            <a:spLocks noGrp="1"/>
          </p:cNvSpPr>
          <p:nvPr>
            <p:ph idx="1"/>
          </p:nvPr>
        </p:nvSpPr>
        <p:spPr>
          <a:xfrm>
            <a:off x="457200" y="1079500"/>
            <a:ext cx="8229600" cy="4436532"/>
          </a:xfrm>
          <a:prstGeom prst="rect">
            <a:avLst/>
          </a:prstGeom>
        </p:spPr>
        <p:txBody>
          <a:bodyPr lIns="0" tIns="0" rIns="0" bIns="0"/>
          <a:lstStyle>
            <a:lvl1pPr marL="317500" indent="-317500">
              <a:spcBef>
                <a:spcPts val="600"/>
              </a:spcBef>
              <a:buClr>
                <a:srgbClr val="CC0000"/>
              </a:buClr>
              <a:buFont typeface="Arial"/>
              <a:buChar char="•"/>
              <a:defRPr sz="2600" b="0" i="0">
                <a:solidFill>
                  <a:srgbClr val="6E6E6E"/>
                </a:solidFill>
                <a:latin typeface="Arial"/>
                <a:cs typeface="Arial"/>
              </a:defRPr>
            </a:lvl1pPr>
            <a:lvl2pPr marL="609600" indent="-279400">
              <a:spcBef>
                <a:spcPts val="600"/>
              </a:spcBef>
              <a:buClr>
                <a:srgbClr val="CC0000"/>
              </a:buClr>
              <a:buFont typeface="Arial"/>
              <a:buChar char="•"/>
              <a:defRPr sz="2200" b="0" i="0">
                <a:solidFill>
                  <a:srgbClr val="6E6E6E"/>
                </a:solidFill>
                <a:latin typeface="Arial"/>
                <a:cs typeface="Arial"/>
              </a:defRPr>
            </a:lvl2pPr>
            <a:lvl3pPr marL="838200" indent="-228600">
              <a:spcBef>
                <a:spcPts val="500"/>
              </a:spcBef>
              <a:buClr>
                <a:srgbClr val="CC0000"/>
              </a:buClr>
              <a:buFont typeface="Arial"/>
              <a:buChar char="•"/>
              <a:defRPr sz="1800" b="0" i="0">
                <a:solidFill>
                  <a:srgbClr val="6E6E6E"/>
                </a:solidFill>
                <a:latin typeface="Arial"/>
                <a:cs typeface="Arial"/>
              </a:defRPr>
            </a:lvl3pPr>
            <a:lvl4pPr marL="1066800" indent="-228600">
              <a:spcBef>
                <a:spcPts val="500"/>
              </a:spcBef>
              <a:buClr>
                <a:srgbClr val="CC0000"/>
              </a:buClr>
              <a:buFont typeface="Arial"/>
              <a:buChar char="•"/>
              <a:defRPr sz="1800" b="0" i="0">
                <a:solidFill>
                  <a:srgbClr val="6E6E6E"/>
                </a:solidFill>
                <a:latin typeface="Arial"/>
                <a:cs typeface="Arial"/>
              </a:defRPr>
            </a:lvl4pPr>
            <a:lvl5pPr marL="1295400" indent="-228600">
              <a:spcBef>
                <a:spcPts val="500"/>
              </a:spcBef>
              <a:buClr>
                <a:srgbClr val="CC0000"/>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descr="RedPrairie_CIM_PPT_logo.jpg"/>
          <p:cNvPicPr>
            <a:picLocks noChangeAspect="1"/>
          </p:cNvPicPr>
          <p:nvPr userDrawn="1"/>
        </p:nvPicPr>
        <p:blipFill>
          <a:blip r:embed="rId3"/>
          <a:stretch>
            <a:fillRect/>
          </a:stretch>
        </p:blipFill>
        <p:spPr>
          <a:xfrm>
            <a:off x="7005378" y="5949407"/>
            <a:ext cx="1714500" cy="426594"/>
          </a:xfrm>
          <a:prstGeom prst="rect">
            <a:avLst/>
          </a:prstGeom>
        </p:spPr>
      </p:pic>
      <p:pic>
        <p:nvPicPr>
          <p:cNvPr id="23654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53965" y="122237"/>
            <a:ext cx="13239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8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7" name="Content Placeholder 6"/>
          <p:cNvSpPr>
            <a:spLocks noGrp="1"/>
          </p:cNvSpPr>
          <p:nvPr>
            <p:ph sz="quarter" idx="11"/>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dirty="0" smtClean="0"/>
              <a:t>Click to edit Master text styles</a:t>
            </a:r>
          </a:p>
        </p:txBody>
      </p:sp>
      <p:sp>
        <p:nvSpPr>
          <p:cNvPr id="5" name="Slide Number Placeholder 5"/>
          <p:cNvSpPr>
            <a:spLocks noGrp="1"/>
          </p:cNvSpPr>
          <p:nvPr>
            <p:ph type="sldNum" sz="quarter" idx="13"/>
          </p:nvPr>
        </p:nvSpPr>
        <p:spPr/>
        <p:txBody>
          <a:bodyPr/>
          <a:lstStyle>
            <a:lvl1pPr>
              <a:defRPr/>
            </a:lvl1pPr>
          </a:lstStyle>
          <a:p>
            <a:pPr>
              <a:defRPr/>
            </a:pPr>
            <a:fld id="{ED6207D6-DB65-4714-BAF1-BABA43F2BA2B}"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8920340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smtClean="0"/>
              <a:t>Click to edit Master text styles</a:t>
            </a:r>
          </a:p>
        </p:txBody>
      </p:sp>
      <p:sp>
        <p:nvSpPr>
          <p:cNvPr id="5" name="Slide Number Placeholder 5"/>
          <p:cNvSpPr>
            <a:spLocks noGrp="1"/>
          </p:cNvSpPr>
          <p:nvPr>
            <p:ph type="sldNum" sz="quarter" idx="15"/>
          </p:nvPr>
        </p:nvSpPr>
        <p:spPr/>
        <p:txBody>
          <a:bodyPr/>
          <a:lstStyle>
            <a:lvl1pPr>
              <a:defRPr/>
            </a:lvl1pPr>
          </a:lstStyle>
          <a:p>
            <a:pPr>
              <a:defRPr/>
            </a:pPr>
            <a:fld id="{CBFEC92A-12B2-40BB-870E-E6BA89531D72}"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4855928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 Id="rId4" Type="http://schemas.openxmlformats.org/officeDocument/2006/relationships/image" Target="../media/image3.pn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2.png"/><Relationship Id="rId5" Type="http://schemas.openxmlformats.org/officeDocument/2006/relationships/slideLayout" Target="../slideLayouts/slideLayout25.xml"/><Relationship Id="rId10" Type="http://schemas.openxmlformats.org/officeDocument/2006/relationships/image" Target="../media/image5.jpeg"/><Relationship Id="rId4" Type="http://schemas.openxmlformats.org/officeDocument/2006/relationships/slideLayout" Target="../slideLayouts/slideLayout24.xml"/><Relationship Id="rId9"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2.png"/><Relationship Id="rId5" Type="http://schemas.openxmlformats.org/officeDocument/2006/relationships/slideLayout" Target="../slideLayouts/slideLayout33.xml"/><Relationship Id="rId10" Type="http://schemas.openxmlformats.org/officeDocument/2006/relationships/image" Target="../media/image5.jpeg"/><Relationship Id="rId4" Type="http://schemas.openxmlformats.org/officeDocument/2006/relationships/slideLayout" Target="../slideLayouts/slideLayout32.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5" Type="http://schemas.openxmlformats.org/officeDocument/2006/relationships/image" Target="../media/image2.png"/><Relationship Id="rId4" Type="http://schemas.openxmlformats.org/officeDocument/2006/relationships/image" Target="../media/image5.jpeg"/></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9.jpeg"/><Relationship Id="rId2" Type="http://schemas.openxmlformats.org/officeDocument/2006/relationships/slideLayout" Target="../slideLayouts/slideLayout43.xml"/><Relationship Id="rId16" Type="http://schemas.openxmlformats.org/officeDocument/2006/relationships/theme" Target="../theme/theme16.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image" Target="../media/image9.jpeg"/><Relationship Id="rId2" Type="http://schemas.openxmlformats.org/officeDocument/2006/relationships/slideLayout" Target="../slideLayouts/slideLayout58.xml"/><Relationship Id="rId16" Type="http://schemas.openxmlformats.org/officeDocument/2006/relationships/theme" Target="../theme/theme17.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4.xm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6.xml"/><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png"/><Relationship Id="rId4" Type="http://schemas.openxmlformats.org/officeDocument/2006/relationships/slideLayout" Target="../slideLayouts/slideLayout11.x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schemeClr val="bg1"/>
                </a:solidFill>
                <a:latin typeface="Century Gothic" pitchFamily="34" charset="0"/>
              </a:rPr>
              <a:t>Content</a:t>
            </a:r>
            <a:endParaRPr lang="en-US" sz="3600" dirty="0">
              <a:solidFill>
                <a:schemeClr val="bg1"/>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7F7F7F"/>
                </a:solidFill>
                <a:latin typeface="Century Gothic" pitchFamily="34" charset="0"/>
              </a:rPr>
              <a:t>CMMI Level 5 | ISO 27001  |  Copyright © 2013 Bleum Inc.</a:t>
            </a:r>
          </a:p>
          <a:p>
            <a:endParaRPr lang="en-US" sz="1200" dirty="0">
              <a:latin typeface="Century Gothic" pitchFamily="34" charset="0"/>
            </a:endParaRPr>
          </a:p>
        </p:txBody>
      </p:sp>
    </p:spTree>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6"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algn="ctr">
              <a:defRPr/>
            </a:pPr>
            <a:r>
              <a:rPr lang="en-US" sz="1200" dirty="0" smtClean="0">
                <a:solidFill>
                  <a:prstClr val="white"/>
                </a:solidFill>
                <a:latin typeface="Century Gothic"/>
                <a:cs typeface="Century Gothic"/>
              </a:rPr>
              <a:t>CMMI Level 5 | ISO 27001  |  Copyright © 2013 Bleum Inc.</a:t>
            </a:r>
          </a:p>
          <a:p>
            <a:endParaRPr lang="en-US" sz="1200" dirty="0">
              <a:solidFill>
                <a:prstClr val="black"/>
              </a:solidFill>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9762832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9" r:id="rId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6"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algn="ctr">
              <a:defRPr/>
            </a:pPr>
            <a:r>
              <a:rPr lang="en-US" sz="1200" dirty="0" smtClean="0">
                <a:solidFill>
                  <a:prstClr val="white"/>
                </a:solidFill>
                <a:latin typeface="Century Gothic"/>
                <a:cs typeface="Century Gothic"/>
              </a:rPr>
              <a:t>CMMI Level 5 | ISO 27001  |  Copyright © 2013 Bleum Inc.</a:t>
            </a:r>
          </a:p>
          <a:p>
            <a:endParaRPr lang="en-US" sz="1200" dirty="0">
              <a:solidFill>
                <a:prstClr val="black"/>
              </a:solidFill>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9762832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4" r:id="rId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pic>
        <p:nvPicPr>
          <p:cNvPr id="5122" name="Picture 11" descr="BGLOGO.png"/>
          <p:cNvPicPr>
            <a:picLocks noChangeAspect="1"/>
          </p:cNvPicPr>
          <p:nvPr/>
        </p:nvPicPr>
        <p:blipFill>
          <a:blip r:embed="rId11" cstate="print"/>
          <a:srcRect/>
          <a:stretch>
            <a:fillRect/>
          </a:stretch>
        </p:blipFill>
        <p:spPr bwMode="auto">
          <a:xfrm>
            <a:off x="7620000" y="0"/>
            <a:ext cx="1524000" cy="441325"/>
          </a:xfrm>
          <a:prstGeom prst="rect">
            <a:avLst/>
          </a:prstGeom>
          <a:noFill/>
          <a:ln w="9525">
            <a:noFill/>
            <a:miter lim="800000"/>
            <a:headEnd/>
            <a:tailEnd/>
          </a:ln>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76" name="TextBox 7"/>
          <p:cNvSpPr txBox="1">
            <a:spLocks noChangeArrowheads="1"/>
          </p:cNvSpPr>
          <p:nvPr/>
        </p:nvSpPr>
        <p:spPr bwMode="auto">
          <a:xfrm>
            <a:off x="0" y="6553200"/>
            <a:ext cx="9144000" cy="461665"/>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1200" dirty="0" smtClean="0">
                <a:solidFill>
                  <a:prstClr val="white"/>
                </a:solidFill>
                <a:latin typeface="Century Gothic" pitchFamily="34" charset="0"/>
              </a:rPr>
              <a:t>CMMi Level 5 | ISO 27001  |  Copyright © 2013 Bleum Inc.</a:t>
            </a:r>
          </a:p>
          <a:p>
            <a:pPr eaLnBrk="1" hangingPunct="1">
              <a:defRPr/>
            </a:pPr>
            <a:endParaRPr lang="en-US" sz="1200" dirty="0" smtClean="0">
              <a:solidFill>
                <a:prstClr val="black"/>
              </a:solidFill>
              <a:latin typeface="Century Gothic" pitchFamily="34" charset="0"/>
            </a:endParaRPr>
          </a:p>
        </p:txBody>
      </p:sp>
      <p:sp>
        <p:nvSpPr>
          <p:cNvPr id="5" name="Slide Number Placeholder 5"/>
          <p:cNvSpPr>
            <a:spLocks noGrp="1"/>
          </p:cNvSpPr>
          <p:nvPr>
            <p:ph type="sldNum" sz="quarter" idx="4"/>
          </p:nvPr>
        </p:nvSpPr>
        <p:spPr>
          <a:xfrm>
            <a:off x="7162800" y="6562725"/>
            <a:ext cx="1981200" cy="365125"/>
          </a:xfrm>
          <a:prstGeom prst="rect">
            <a:avLst/>
          </a:prstGeom>
        </p:spPr>
        <p:txBody>
          <a:bodyPr/>
          <a:lstStyle>
            <a:lvl1pPr algn="r">
              <a:defRPr sz="1200">
                <a:solidFill>
                  <a:schemeClr val="bg1"/>
                </a:solidFill>
                <a:latin typeface="Century Gothic" pitchFamily="34" charset="0"/>
                <a:cs typeface="Arial" charset="0"/>
              </a:defRPr>
            </a:lvl1pPr>
          </a:lstStyle>
          <a:p>
            <a:pPr>
              <a:defRPr/>
            </a:pPr>
            <a:fld id="{1B59A7D8-9FD8-4DDF-8839-B0B21309F413}"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31801431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3200" kern="1200">
          <a:solidFill>
            <a:srgbClr val="528693"/>
          </a:solidFill>
          <a:latin typeface="Century Gothic"/>
          <a:ea typeface="Century Gothic" pitchFamily="34" charset="0"/>
          <a:cs typeface="Century Gothic"/>
        </a:defRPr>
      </a:lvl1pPr>
      <a:lvl2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2pPr>
      <a:lvl3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3pPr>
      <a:lvl4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4pPr>
      <a:lvl5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5pPr>
      <a:lvl6pPr marL="4572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6pPr>
      <a:lvl7pPr marL="9144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7pPr>
      <a:lvl8pPr marL="13716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8pPr>
      <a:lvl9pPr marL="18288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9pPr>
    </p:titleStyle>
    <p:bodyStyle>
      <a:lvl1pPr marL="273050" indent="-273050" algn="l" rtl="0" eaLnBrk="0" fontAlgn="base" hangingPunct="0">
        <a:spcBef>
          <a:spcPts val="600"/>
        </a:spcBef>
        <a:spcAft>
          <a:spcPct val="0"/>
        </a:spcAft>
        <a:buClr>
          <a:schemeClr val="accent1"/>
        </a:buClr>
        <a:buSzPct val="100000"/>
        <a:buFont typeface="Arial" pitchFamily="34" charset="0"/>
        <a:defRPr sz="2400" kern="1200">
          <a:solidFill>
            <a:srgbClr val="595959"/>
          </a:solidFill>
          <a:latin typeface="Century Gothic"/>
          <a:ea typeface="Century Gothic" pitchFamily="34" charset="0"/>
          <a:cs typeface="Century Gothic"/>
        </a:defRPr>
      </a:lvl1pPr>
      <a:lvl2pPr marL="547688" indent="-273050" algn="l" rtl="0" eaLnBrk="0" fontAlgn="base" hangingPunct="0">
        <a:spcBef>
          <a:spcPts val="5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2pPr>
      <a:lvl3pPr marL="822325" indent="-228600" algn="l" rtl="0" eaLnBrk="0" fontAlgn="base" hangingPunct="0">
        <a:spcBef>
          <a:spcPts val="500"/>
        </a:spcBef>
        <a:spcAft>
          <a:spcPct val="0"/>
        </a:spcAft>
        <a:buClr>
          <a:srgbClr val="BCBCBC"/>
        </a:buClr>
        <a:buSzPct val="100000"/>
        <a:buFont typeface="Arial" pitchFamily="34" charset="0"/>
        <a:defRPr sz="2400" kern="1200">
          <a:solidFill>
            <a:srgbClr val="595959"/>
          </a:solidFill>
          <a:latin typeface="Century Gothic"/>
          <a:ea typeface="Century Gothic" pitchFamily="34" charset="0"/>
          <a:cs typeface="Century Gothic"/>
        </a:defRPr>
      </a:lvl3pPr>
      <a:lvl4pPr marL="1096963" indent="-228600" algn="l" rtl="0" eaLnBrk="0" fontAlgn="base" hangingPunct="0">
        <a:spcBef>
          <a:spcPts val="400"/>
        </a:spcBef>
        <a:spcAft>
          <a:spcPct val="0"/>
        </a:spcAft>
        <a:buClr>
          <a:srgbClr val="8BA2B4"/>
        </a:buClr>
        <a:buSzPct val="100000"/>
        <a:buFont typeface="Arial" pitchFamily="34" charset="0"/>
        <a:defRPr sz="2400" kern="1200">
          <a:solidFill>
            <a:srgbClr val="595959"/>
          </a:solidFill>
          <a:latin typeface="Century Gothic"/>
          <a:ea typeface="Century Gothic" pitchFamily="34" charset="0"/>
          <a:cs typeface="Century Gothic"/>
        </a:defRPr>
      </a:lvl4pPr>
      <a:lvl5pPr marL="1371600" indent="-228600" algn="l" rtl="0" eaLnBrk="0" fontAlgn="base" hangingPunct="0">
        <a:spcBef>
          <a:spcPts val="3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pic>
        <p:nvPicPr>
          <p:cNvPr id="5122" name="Picture 11" descr="BGLOGO.png"/>
          <p:cNvPicPr>
            <a:picLocks noChangeAspect="1"/>
          </p:cNvPicPr>
          <p:nvPr/>
        </p:nvPicPr>
        <p:blipFill>
          <a:blip r:embed="rId11" cstate="print"/>
          <a:srcRect/>
          <a:stretch>
            <a:fillRect/>
          </a:stretch>
        </p:blipFill>
        <p:spPr bwMode="auto">
          <a:xfrm>
            <a:off x="7620000" y="0"/>
            <a:ext cx="1524000" cy="441325"/>
          </a:xfrm>
          <a:prstGeom prst="rect">
            <a:avLst/>
          </a:prstGeom>
          <a:noFill/>
          <a:ln w="9525">
            <a:noFill/>
            <a:miter lim="800000"/>
            <a:headEnd/>
            <a:tailEnd/>
          </a:ln>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76" name="TextBox 7"/>
          <p:cNvSpPr txBox="1">
            <a:spLocks noChangeArrowheads="1"/>
          </p:cNvSpPr>
          <p:nvPr/>
        </p:nvSpPr>
        <p:spPr bwMode="auto">
          <a:xfrm>
            <a:off x="0" y="6553200"/>
            <a:ext cx="9144000" cy="461665"/>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1200" dirty="0" smtClean="0">
                <a:solidFill>
                  <a:prstClr val="white"/>
                </a:solidFill>
                <a:latin typeface="Century Gothic" pitchFamily="34" charset="0"/>
              </a:rPr>
              <a:t>CMMi Level 5 | ISO 27001  |  Copyright © 2013 Bleum Inc.</a:t>
            </a:r>
          </a:p>
          <a:p>
            <a:pPr eaLnBrk="1" hangingPunct="1">
              <a:defRPr/>
            </a:pPr>
            <a:endParaRPr lang="en-US" sz="1200" dirty="0" smtClean="0">
              <a:solidFill>
                <a:prstClr val="black"/>
              </a:solidFill>
              <a:latin typeface="Century Gothic" pitchFamily="34" charset="0"/>
            </a:endParaRPr>
          </a:p>
        </p:txBody>
      </p:sp>
      <p:sp>
        <p:nvSpPr>
          <p:cNvPr id="5" name="Slide Number Placeholder 5"/>
          <p:cNvSpPr>
            <a:spLocks noGrp="1"/>
          </p:cNvSpPr>
          <p:nvPr>
            <p:ph type="sldNum" sz="quarter" idx="4"/>
          </p:nvPr>
        </p:nvSpPr>
        <p:spPr>
          <a:xfrm>
            <a:off x="7162800" y="6562725"/>
            <a:ext cx="1981200" cy="365125"/>
          </a:xfrm>
          <a:prstGeom prst="rect">
            <a:avLst/>
          </a:prstGeom>
        </p:spPr>
        <p:txBody>
          <a:bodyPr/>
          <a:lstStyle>
            <a:lvl1pPr algn="r">
              <a:defRPr sz="1200">
                <a:solidFill>
                  <a:schemeClr val="bg1"/>
                </a:solidFill>
                <a:latin typeface="Century Gothic" pitchFamily="34" charset="0"/>
                <a:cs typeface="Arial" charset="0"/>
              </a:defRPr>
            </a:lvl1pPr>
          </a:lstStyle>
          <a:p>
            <a:pPr>
              <a:defRPr/>
            </a:pPr>
            <a:fld id="{1B59A7D8-9FD8-4DDF-8839-B0B21309F413}"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57147903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3200" kern="1200">
          <a:solidFill>
            <a:srgbClr val="528693"/>
          </a:solidFill>
          <a:latin typeface="Century Gothic"/>
          <a:ea typeface="Century Gothic" pitchFamily="34" charset="0"/>
          <a:cs typeface="Century Gothic"/>
        </a:defRPr>
      </a:lvl1pPr>
      <a:lvl2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2pPr>
      <a:lvl3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3pPr>
      <a:lvl4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4pPr>
      <a:lvl5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5pPr>
      <a:lvl6pPr marL="4572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6pPr>
      <a:lvl7pPr marL="9144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7pPr>
      <a:lvl8pPr marL="13716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8pPr>
      <a:lvl9pPr marL="18288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9pPr>
    </p:titleStyle>
    <p:bodyStyle>
      <a:lvl1pPr marL="273050" indent="-273050" algn="l" rtl="0" eaLnBrk="0" fontAlgn="base" hangingPunct="0">
        <a:spcBef>
          <a:spcPts val="600"/>
        </a:spcBef>
        <a:spcAft>
          <a:spcPct val="0"/>
        </a:spcAft>
        <a:buClr>
          <a:schemeClr val="accent1"/>
        </a:buClr>
        <a:buSzPct val="100000"/>
        <a:buFont typeface="Arial" pitchFamily="34" charset="0"/>
        <a:defRPr sz="2400" kern="1200">
          <a:solidFill>
            <a:srgbClr val="595959"/>
          </a:solidFill>
          <a:latin typeface="Century Gothic"/>
          <a:ea typeface="Century Gothic" pitchFamily="34" charset="0"/>
          <a:cs typeface="Century Gothic"/>
        </a:defRPr>
      </a:lvl1pPr>
      <a:lvl2pPr marL="547688" indent="-273050" algn="l" rtl="0" eaLnBrk="0" fontAlgn="base" hangingPunct="0">
        <a:spcBef>
          <a:spcPts val="5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2pPr>
      <a:lvl3pPr marL="822325" indent="-228600" algn="l" rtl="0" eaLnBrk="0" fontAlgn="base" hangingPunct="0">
        <a:spcBef>
          <a:spcPts val="500"/>
        </a:spcBef>
        <a:spcAft>
          <a:spcPct val="0"/>
        </a:spcAft>
        <a:buClr>
          <a:srgbClr val="BCBCBC"/>
        </a:buClr>
        <a:buSzPct val="100000"/>
        <a:buFont typeface="Arial" pitchFamily="34" charset="0"/>
        <a:defRPr sz="2400" kern="1200">
          <a:solidFill>
            <a:srgbClr val="595959"/>
          </a:solidFill>
          <a:latin typeface="Century Gothic"/>
          <a:ea typeface="Century Gothic" pitchFamily="34" charset="0"/>
          <a:cs typeface="Century Gothic"/>
        </a:defRPr>
      </a:lvl3pPr>
      <a:lvl4pPr marL="1096963" indent="-228600" algn="l" rtl="0" eaLnBrk="0" fontAlgn="base" hangingPunct="0">
        <a:spcBef>
          <a:spcPts val="400"/>
        </a:spcBef>
        <a:spcAft>
          <a:spcPct val="0"/>
        </a:spcAft>
        <a:buClr>
          <a:srgbClr val="8BA2B4"/>
        </a:buClr>
        <a:buSzPct val="100000"/>
        <a:buFont typeface="Arial" pitchFamily="34" charset="0"/>
        <a:defRPr sz="2400" kern="1200">
          <a:solidFill>
            <a:srgbClr val="595959"/>
          </a:solidFill>
          <a:latin typeface="Century Gothic"/>
          <a:ea typeface="Century Gothic" pitchFamily="34" charset="0"/>
          <a:cs typeface="Century Gothic"/>
        </a:defRPr>
      </a:lvl4pPr>
      <a:lvl5pPr marL="1371600" indent="-228600" algn="l" rtl="0" eaLnBrk="0" fontAlgn="base" hangingPunct="0">
        <a:spcBef>
          <a:spcPts val="3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5"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algn="ctr">
              <a:defRPr/>
            </a:pPr>
            <a:r>
              <a:rPr lang="en-US" sz="1200" dirty="0" smtClean="0">
                <a:solidFill>
                  <a:prstClr val="white"/>
                </a:solidFill>
                <a:latin typeface="Century Gothic"/>
                <a:cs typeface="Century Gothic"/>
              </a:rPr>
              <a:t>CMMI Level 5 | ISO 27001  |  Copyright © 2013 Bleum Inc.</a:t>
            </a:r>
          </a:p>
          <a:p>
            <a:endParaRPr lang="en-US" sz="1200" dirty="0">
              <a:solidFill>
                <a:prstClr val="black"/>
              </a:solidFill>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34508974"/>
      </p:ext>
    </p:extLst>
  </p:cSld>
  <p:clrMap bg1="lt1" tx1="dk1" bg2="lt2" tx2="dk2" accent1="accent1" accent2="accent2" accent3="accent3" accent4="accent4" accent5="accent5" accent6="accent6" hlink="hlink" folHlink="folHlink"/>
  <p:sldLayoutIdLst>
    <p:sldLayoutId id="2147483814" r:id="rId1"/>
    <p:sldLayoutId id="2147483815" r:id="rId2"/>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6"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algn="ctr">
              <a:defRPr/>
            </a:pPr>
            <a:r>
              <a:rPr lang="en-US" sz="1200" dirty="0" smtClean="0">
                <a:solidFill>
                  <a:prstClr val="white"/>
                </a:solidFill>
                <a:latin typeface="Century Gothic"/>
                <a:cs typeface="Century Gothic"/>
              </a:rPr>
              <a:t>CMMI Level 5 | ISO 27001  |  Copyright © 2013 Bleum Inc.</a:t>
            </a:r>
          </a:p>
          <a:p>
            <a:endParaRPr lang="en-US" sz="1200" dirty="0">
              <a:solidFill>
                <a:prstClr val="black"/>
              </a:solidFill>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90496599"/>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2" r:id="rId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7651" name="Rectangle 4"/>
          <p:cNvSpPr>
            <a:spLocks noGrp="1" noChangeArrowheads="1"/>
          </p:cNvSpPr>
          <p:nvPr>
            <p:ph type="body" idx="1"/>
          </p:nvPr>
        </p:nvSpPr>
        <p:spPr bwMode="auto">
          <a:xfrm>
            <a:off x="457200" y="1751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12"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latin typeface="Arial"/>
                <a:ea typeface="ＭＳ Ｐゴシック" pitchFamily="-105" charset="-128"/>
                <a:cs typeface="+mn-cs"/>
              </a:rPr>
              <a:pPr>
                <a:defRPr/>
              </a:pPr>
              <a:t>‹#›</a:t>
            </a:fld>
            <a:endParaRPr lang="en-US" dirty="0">
              <a:solidFill>
                <a:srgbClr val="000000"/>
              </a:solidFill>
              <a:latin typeface="Arial"/>
              <a:ea typeface="ＭＳ Ｐゴシック" pitchFamily="-105" charset="-128"/>
              <a:cs typeface="+mn-cs"/>
            </a:endParaRPr>
          </a:p>
        </p:txBody>
      </p:sp>
      <p:sp>
        <p:nvSpPr>
          <p:cNvPr id="10" name="TextBox 9"/>
          <p:cNvSpPr txBox="1"/>
          <p:nvPr/>
        </p:nvSpPr>
        <p:spPr>
          <a:xfrm>
            <a:off x="457200" y="6634649"/>
            <a:ext cx="4648200" cy="215444"/>
          </a:xfrm>
          <a:prstGeom prst="rect">
            <a:avLst/>
          </a:prstGeom>
          <a:noFill/>
        </p:spPr>
        <p:txBody>
          <a:bodyPr>
            <a:prstTxWarp prst="textNoShape">
              <a:avLst/>
            </a:prstTxWarp>
            <a:spAutoFit/>
          </a:bodyPr>
          <a:lstStyle/>
          <a:p>
            <a:pPr>
              <a:defRPr/>
            </a:pPr>
            <a:r>
              <a:rPr lang="en-US" sz="800" dirty="0">
                <a:solidFill>
                  <a:srgbClr val="919195"/>
                </a:solidFill>
                <a:latin typeface="Arial"/>
                <a:ea typeface="ＭＳ Ｐゴシック" pitchFamily="-105" charset="-128"/>
                <a:cs typeface="+mn-cs"/>
              </a:rPr>
              <a:t>Copyright 2013 JDA Software Group, Inc. - CONFIDENTIAL</a:t>
            </a:r>
          </a:p>
        </p:txBody>
      </p:sp>
    </p:spTree>
    <p:extLst>
      <p:ext uri="{BB962C8B-B14F-4D97-AF65-F5344CB8AC3E}">
        <p14:creationId xmlns:p14="http://schemas.microsoft.com/office/powerpoint/2010/main" val="142328135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Lst>
  <p:hf hdr="0" ftr="0" dt="0"/>
  <p:txStyles>
    <p:titleStyle>
      <a:lvl1pPr algn="l" rtl="0" eaLnBrk="1" fontAlgn="base" hangingPunct="1">
        <a:lnSpc>
          <a:spcPts val="4200"/>
        </a:lnSpc>
        <a:spcBef>
          <a:spcPct val="0"/>
        </a:spcBef>
        <a:spcAft>
          <a:spcPct val="0"/>
        </a:spcAft>
        <a:defRPr lang="en-US" sz="3600" dirty="0">
          <a:solidFill>
            <a:schemeClr val="bg1"/>
          </a:solidFill>
          <a:latin typeface="Arial" pitchFamily="34" charset="0"/>
          <a:ea typeface="ＭＳ Ｐゴシック" pitchFamily="-105" charset="-128"/>
          <a:cs typeface="Arial" pitchFamily="34" charset="0"/>
        </a:defRPr>
      </a:lvl1pPr>
      <a:lvl2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2pPr>
      <a:lvl3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3pPr>
      <a:lvl4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4pPr>
      <a:lvl5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ts val="75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spcBef>
          <a:spcPct val="200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spcBef>
          <a:spcPct val="200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spcBef>
          <a:spcPct val="200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spcBef>
          <a:spcPct val="200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7651" name="Rectangle 4"/>
          <p:cNvSpPr>
            <a:spLocks noGrp="1" noChangeArrowheads="1"/>
          </p:cNvSpPr>
          <p:nvPr>
            <p:ph type="body" idx="1"/>
          </p:nvPr>
        </p:nvSpPr>
        <p:spPr bwMode="auto">
          <a:xfrm>
            <a:off x="457200" y="1751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12"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latin typeface="Arial"/>
                <a:ea typeface="ＭＳ Ｐゴシック" pitchFamily="-105" charset="-128"/>
                <a:cs typeface="+mn-cs"/>
              </a:rPr>
              <a:pPr>
                <a:defRPr/>
              </a:pPr>
              <a:t>‹#›</a:t>
            </a:fld>
            <a:endParaRPr lang="en-US" dirty="0">
              <a:solidFill>
                <a:srgbClr val="000000"/>
              </a:solidFill>
              <a:latin typeface="Arial"/>
              <a:ea typeface="ＭＳ Ｐゴシック" pitchFamily="-105" charset="-128"/>
              <a:cs typeface="+mn-cs"/>
            </a:endParaRPr>
          </a:p>
        </p:txBody>
      </p:sp>
      <p:sp>
        <p:nvSpPr>
          <p:cNvPr id="10" name="TextBox 9"/>
          <p:cNvSpPr txBox="1"/>
          <p:nvPr/>
        </p:nvSpPr>
        <p:spPr>
          <a:xfrm>
            <a:off x="457200" y="6634649"/>
            <a:ext cx="4648200" cy="215444"/>
          </a:xfrm>
          <a:prstGeom prst="rect">
            <a:avLst/>
          </a:prstGeom>
          <a:noFill/>
        </p:spPr>
        <p:txBody>
          <a:bodyPr>
            <a:prstTxWarp prst="textNoShape">
              <a:avLst/>
            </a:prstTxWarp>
            <a:spAutoFit/>
          </a:bodyPr>
          <a:lstStyle/>
          <a:p>
            <a:pPr>
              <a:defRPr/>
            </a:pPr>
            <a:r>
              <a:rPr lang="en-US" sz="800" dirty="0">
                <a:solidFill>
                  <a:srgbClr val="919195"/>
                </a:solidFill>
                <a:latin typeface="Arial"/>
                <a:ea typeface="ＭＳ Ｐゴシック" pitchFamily="-105" charset="-128"/>
                <a:cs typeface="+mn-cs"/>
              </a:rPr>
              <a:t>Copyright 2013 JDA Software Group, Inc. - CONFIDENTIAL</a:t>
            </a:r>
          </a:p>
        </p:txBody>
      </p:sp>
    </p:spTree>
    <p:extLst>
      <p:ext uri="{BB962C8B-B14F-4D97-AF65-F5344CB8AC3E}">
        <p14:creationId xmlns:p14="http://schemas.microsoft.com/office/powerpoint/2010/main" val="192649364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Lst>
  <p:hf hdr="0" ftr="0" dt="0"/>
  <p:txStyles>
    <p:titleStyle>
      <a:lvl1pPr algn="l" rtl="0" eaLnBrk="1" fontAlgn="base" hangingPunct="1">
        <a:lnSpc>
          <a:spcPts val="4200"/>
        </a:lnSpc>
        <a:spcBef>
          <a:spcPct val="0"/>
        </a:spcBef>
        <a:spcAft>
          <a:spcPct val="0"/>
        </a:spcAft>
        <a:defRPr lang="en-US" sz="3600" dirty="0">
          <a:solidFill>
            <a:schemeClr val="bg1"/>
          </a:solidFill>
          <a:latin typeface="Arial" pitchFamily="34" charset="0"/>
          <a:ea typeface="ＭＳ Ｐゴシック" pitchFamily="-105" charset="-128"/>
          <a:cs typeface="Arial" pitchFamily="34" charset="0"/>
        </a:defRPr>
      </a:lvl1pPr>
      <a:lvl2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2pPr>
      <a:lvl3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3pPr>
      <a:lvl4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4pPr>
      <a:lvl5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ts val="75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spcBef>
          <a:spcPct val="200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spcBef>
          <a:spcPct val="200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spcBef>
          <a:spcPct val="200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spcBef>
          <a:spcPct val="200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5"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sz="1200" dirty="0" smtClean="0">
                <a:solidFill>
                  <a:schemeClr val="bg1"/>
                </a:solidFill>
                <a:latin typeface="Century Gothic"/>
                <a:cs typeface="Century Gothic"/>
              </a:rPr>
              <a:t>CMMI Level 5 | ISO 27001  |  Copyright © 2013 Bleum Inc.</a:t>
            </a:r>
          </a:p>
          <a:p>
            <a:endParaRPr lang="en-US" sz="1200" dirty="0">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srcRect/>
          <a:stretch>
            <a:fillRect/>
          </a:stretch>
        </a:blipFill>
        <a:effectLst/>
      </p:bgPr>
    </p:bg>
    <p:spTree>
      <p:nvGrpSpPr>
        <p:cNvPr id="1" name=""/>
        <p:cNvGrpSpPr/>
        <p:nvPr/>
      </p:nvGrpSpPr>
      <p:grpSpPr>
        <a:xfrm>
          <a:off x="0" y="0"/>
          <a:ext cx="0" cy="0"/>
          <a:chOff x="0" y="0"/>
          <a:chExt cx="0" cy="0"/>
        </a:xfrm>
      </p:grpSpPr>
      <p:pic>
        <p:nvPicPr>
          <p:cNvPr id="8" name="Picture 7" descr="curve.png"/>
          <p:cNvPicPr>
            <a:picLocks noChangeAspect="1"/>
          </p:cNvPicPr>
          <p:nvPr/>
        </p:nvPicPr>
        <p:blipFill>
          <a:blip r:embed="rId5" cstate="print"/>
          <a:stretch>
            <a:fillRect/>
          </a:stretch>
        </p:blipFill>
        <p:spPr>
          <a:xfrm>
            <a:off x="0" y="5266944"/>
            <a:ext cx="9144000" cy="1591056"/>
          </a:xfrm>
          <a:prstGeom prst="rect">
            <a:avLst/>
          </a:prstGeom>
        </p:spPr>
      </p:pic>
    </p:spTree>
  </p:cSld>
  <p:clrMap bg1="lt1" tx1="dk1" bg2="lt2" tx2="dk2" accent1="accent1" accent2="accent2" accent3="accent3" accent4="accent4" accent5="accent5" accent6="accent6" hlink="hlink" folHlink="folHlink"/>
  <p:sldLayoutIdLst>
    <p:sldLayoutId id="2147483727" r:id="rId1"/>
    <p:sldLayoutId id="2147483826" r:id="rId2"/>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prstClr val="white"/>
                </a:solidFill>
                <a:latin typeface="Century Gothic" pitchFamily="34" charset="0"/>
              </a:rPr>
              <a:t>Content</a:t>
            </a:r>
            <a:endParaRPr lang="en-US" sz="3600" dirty="0">
              <a:solidFill>
                <a:prstClr val="white"/>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fontAlgn="auto">
              <a:spcBef>
                <a:spcPts val="0"/>
              </a:spcBef>
              <a:spcAft>
                <a:spcPts val="0"/>
              </a:spcAft>
              <a:defRPr/>
            </a:pPr>
            <a:r>
              <a:rPr lang="en-US" sz="1200" dirty="0" smtClean="0">
                <a:solidFill>
                  <a:srgbClr val="7F7F7F"/>
                </a:solidFill>
                <a:latin typeface="Century Gothic" pitchFamily="34" charset="0"/>
              </a:rPr>
              <a:t>CMMI Level 5 | ISO 27001  |  Copyright © 2013 Bleum Inc.</a:t>
            </a:r>
          </a:p>
          <a:p>
            <a:endParaRPr lang="en-US" sz="1200" dirty="0">
              <a:solidFill>
                <a:prstClr val="black"/>
              </a:solidFill>
              <a:latin typeface="Century Gothic" pitchFamily="34" charset="0"/>
            </a:endParaRPr>
          </a:p>
        </p:txBody>
      </p:sp>
    </p:spTree>
    <p:extLst>
      <p:ext uri="{BB962C8B-B14F-4D97-AF65-F5344CB8AC3E}">
        <p14:creationId xmlns:p14="http://schemas.microsoft.com/office/powerpoint/2010/main" val="175882421"/>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prstClr val="white"/>
                </a:solidFill>
                <a:latin typeface="Century Gothic" pitchFamily="34" charset="0"/>
              </a:rPr>
              <a:t>Content</a:t>
            </a:r>
            <a:endParaRPr lang="en-US" sz="3600" dirty="0">
              <a:solidFill>
                <a:prstClr val="white"/>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fontAlgn="auto">
              <a:spcBef>
                <a:spcPts val="0"/>
              </a:spcBef>
              <a:spcAft>
                <a:spcPts val="0"/>
              </a:spcAft>
              <a:defRPr/>
            </a:pPr>
            <a:r>
              <a:rPr lang="en-US" sz="1200" dirty="0" smtClean="0">
                <a:solidFill>
                  <a:srgbClr val="7F7F7F"/>
                </a:solidFill>
                <a:latin typeface="Century Gothic" pitchFamily="34" charset="0"/>
              </a:rPr>
              <a:t>CMMI Level 5 | ISO 27001  |  Copyright © 2013 Bleum Inc.</a:t>
            </a:r>
          </a:p>
          <a:p>
            <a:endParaRPr lang="en-US" sz="1200" dirty="0">
              <a:solidFill>
                <a:prstClr val="black"/>
              </a:solidFill>
              <a:latin typeface="Century Gothic" pitchFamily="34" charset="0"/>
            </a:endParaRPr>
          </a:p>
        </p:txBody>
      </p:sp>
    </p:spTree>
    <p:extLst>
      <p:ext uri="{BB962C8B-B14F-4D97-AF65-F5344CB8AC3E}">
        <p14:creationId xmlns:p14="http://schemas.microsoft.com/office/powerpoint/2010/main" val="109376466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prstClr val="white"/>
                </a:solidFill>
                <a:latin typeface="Century Gothic" pitchFamily="34" charset="0"/>
              </a:rPr>
              <a:t>Content</a:t>
            </a:r>
            <a:endParaRPr lang="en-US" sz="3600" dirty="0">
              <a:solidFill>
                <a:prstClr val="white"/>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fontAlgn="auto">
              <a:spcBef>
                <a:spcPts val="0"/>
              </a:spcBef>
              <a:spcAft>
                <a:spcPts val="0"/>
              </a:spcAft>
              <a:defRPr/>
            </a:pPr>
            <a:r>
              <a:rPr lang="en-US" sz="1200" dirty="0" smtClean="0">
                <a:solidFill>
                  <a:srgbClr val="7F7F7F"/>
                </a:solidFill>
                <a:latin typeface="Century Gothic" pitchFamily="34" charset="0"/>
              </a:rPr>
              <a:t>CMMI Level 5 | ISO 27001  |  Copyright © 2013 Bleum Inc.</a:t>
            </a:r>
          </a:p>
          <a:p>
            <a:endParaRPr lang="en-US" sz="1200" dirty="0">
              <a:solidFill>
                <a:prstClr val="black"/>
              </a:solidFill>
              <a:latin typeface="Century Gothic" pitchFamily="34" charset="0"/>
            </a:endParaRPr>
          </a:p>
        </p:txBody>
      </p:sp>
    </p:spTree>
    <p:extLst>
      <p:ext uri="{BB962C8B-B14F-4D97-AF65-F5344CB8AC3E}">
        <p14:creationId xmlns:p14="http://schemas.microsoft.com/office/powerpoint/2010/main" val="106048276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6"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algn="ctr">
              <a:defRPr/>
            </a:pPr>
            <a:r>
              <a:rPr lang="en-US" sz="1200" dirty="0" smtClean="0">
                <a:solidFill>
                  <a:prstClr val="white"/>
                </a:solidFill>
                <a:latin typeface="Century Gothic"/>
                <a:cs typeface="Century Gothic"/>
              </a:rPr>
              <a:t>CMMI Level 5 | ISO 27001  |  Copyright © 2013 Bleum Inc.</a:t>
            </a:r>
          </a:p>
          <a:p>
            <a:endParaRPr lang="en-US" sz="1200" dirty="0">
              <a:solidFill>
                <a:prstClr val="black"/>
              </a:solidFill>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058856172"/>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prstClr val="white"/>
                </a:solidFill>
                <a:latin typeface="Century Gothic" pitchFamily="34" charset="0"/>
              </a:rPr>
              <a:t>Content</a:t>
            </a:r>
            <a:endParaRPr lang="en-US" sz="3600" dirty="0">
              <a:solidFill>
                <a:prstClr val="white"/>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fontAlgn="auto">
              <a:spcBef>
                <a:spcPts val="0"/>
              </a:spcBef>
              <a:spcAft>
                <a:spcPts val="0"/>
              </a:spcAft>
              <a:defRPr/>
            </a:pPr>
            <a:r>
              <a:rPr lang="en-US" sz="1200" dirty="0" smtClean="0">
                <a:solidFill>
                  <a:srgbClr val="7F7F7F"/>
                </a:solidFill>
                <a:latin typeface="Century Gothic" pitchFamily="34" charset="0"/>
              </a:rPr>
              <a:t>CMMI Level 5 | ISO 27001  |  Copyright © 2013 Bleum Inc.</a:t>
            </a:r>
          </a:p>
          <a:p>
            <a:endParaRPr lang="en-US" sz="1200" dirty="0">
              <a:solidFill>
                <a:prstClr val="black"/>
              </a:solidFill>
              <a:latin typeface="Century Gothic" pitchFamily="34" charset="0"/>
            </a:endParaRPr>
          </a:p>
        </p:txBody>
      </p:sp>
    </p:spTree>
    <p:extLst>
      <p:ext uri="{BB962C8B-B14F-4D97-AF65-F5344CB8AC3E}">
        <p14:creationId xmlns:p14="http://schemas.microsoft.com/office/powerpoint/2010/main" val="236311645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pic>
        <p:nvPicPr>
          <p:cNvPr id="5122" name="Picture 11" descr="BGLOGO.png"/>
          <p:cNvPicPr>
            <a:picLocks noChangeAspect="1"/>
          </p:cNvPicPr>
          <p:nvPr/>
        </p:nvPicPr>
        <p:blipFill>
          <a:blip r:embed="rId10" cstate="print"/>
          <a:srcRect/>
          <a:stretch>
            <a:fillRect/>
          </a:stretch>
        </p:blipFill>
        <p:spPr bwMode="auto">
          <a:xfrm>
            <a:off x="7620000" y="0"/>
            <a:ext cx="1524000" cy="441325"/>
          </a:xfrm>
          <a:prstGeom prst="rect">
            <a:avLst/>
          </a:prstGeom>
          <a:noFill/>
          <a:ln w="9525">
            <a:noFill/>
            <a:miter lim="800000"/>
            <a:headEnd/>
            <a:tailEnd/>
          </a:ln>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76" name="TextBox 7"/>
          <p:cNvSpPr txBox="1">
            <a:spLocks noChangeArrowheads="1"/>
          </p:cNvSpPr>
          <p:nvPr/>
        </p:nvSpPr>
        <p:spPr bwMode="auto">
          <a:xfrm>
            <a:off x="0" y="6553200"/>
            <a:ext cx="9144000" cy="461665"/>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1200" dirty="0" smtClean="0">
                <a:solidFill>
                  <a:prstClr val="white"/>
                </a:solidFill>
                <a:latin typeface="Century Gothic" pitchFamily="34" charset="0"/>
              </a:rPr>
              <a:t>CMMi Level 5 | ISO 27001  |  Copyright © 2013 Bleum Inc.</a:t>
            </a:r>
          </a:p>
          <a:p>
            <a:pPr eaLnBrk="1" hangingPunct="1">
              <a:defRPr/>
            </a:pPr>
            <a:endParaRPr lang="en-US" sz="1200" dirty="0" smtClean="0">
              <a:solidFill>
                <a:prstClr val="black"/>
              </a:solidFill>
              <a:latin typeface="Century Gothic" pitchFamily="34" charset="0"/>
            </a:endParaRPr>
          </a:p>
        </p:txBody>
      </p:sp>
      <p:sp>
        <p:nvSpPr>
          <p:cNvPr id="5" name="Slide Number Placeholder 5"/>
          <p:cNvSpPr>
            <a:spLocks noGrp="1"/>
          </p:cNvSpPr>
          <p:nvPr>
            <p:ph type="sldNum" sz="quarter" idx="4"/>
          </p:nvPr>
        </p:nvSpPr>
        <p:spPr>
          <a:xfrm>
            <a:off x="7162800" y="6562725"/>
            <a:ext cx="1981200" cy="365125"/>
          </a:xfrm>
          <a:prstGeom prst="rect">
            <a:avLst/>
          </a:prstGeom>
        </p:spPr>
        <p:txBody>
          <a:bodyPr/>
          <a:lstStyle>
            <a:lvl1pPr algn="r">
              <a:defRPr sz="1200">
                <a:solidFill>
                  <a:schemeClr val="bg1"/>
                </a:solidFill>
                <a:latin typeface="Century Gothic" pitchFamily="34" charset="0"/>
                <a:cs typeface="Arial" charset="0"/>
              </a:defRPr>
            </a:lvl1pPr>
          </a:lstStyle>
          <a:p>
            <a:pPr>
              <a:defRPr/>
            </a:pPr>
            <a:fld id="{1B59A7D8-9FD8-4DDF-8839-B0B21309F413}"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9864736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3200" kern="1200">
          <a:solidFill>
            <a:srgbClr val="528693"/>
          </a:solidFill>
          <a:latin typeface="Century Gothic"/>
          <a:ea typeface="Century Gothic" pitchFamily="34" charset="0"/>
          <a:cs typeface="Century Gothic"/>
        </a:defRPr>
      </a:lvl1pPr>
      <a:lvl2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2pPr>
      <a:lvl3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3pPr>
      <a:lvl4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4pPr>
      <a:lvl5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5pPr>
      <a:lvl6pPr marL="4572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6pPr>
      <a:lvl7pPr marL="9144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7pPr>
      <a:lvl8pPr marL="13716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8pPr>
      <a:lvl9pPr marL="18288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9pPr>
    </p:titleStyle>
    <p:bodyStyle>
      <a:lvl1pPr marL="273050" indent="-273050" algn="l" rtl="0" eaLnBrk="0" fontAlgn="base" hangingPunct="0">
        <a:spcBef>
          <a:spcPts val="600"/>
        </a:spcBef>
        <a:spcAft>
          <a:spcPct val="0"/>
        </a:spcAft>
        <a:buClr>
          <a:schemeClr val="accent1"/>
        </a:buClr>
        <a:buSzPct val="100000"/>
        <a:buFont typeface="Arial" pitchFamily="34" charset="0"/>
        <a:defRPr sz="2400" kern="1200">
          <a:solidFill>
            <a:srgbClr val="595959"/>
          </a:solidFill>
          <a:latin typeface="Century Gothic"/>
          <a:ea typeface="Century Gothic" pitchFamily="34" charset="0"/>
          <a:cs typeface="Century Gothic"/>
        </a:defRPr>
      </a:lvl1pPr>
      <a:lvl2pPr marL="547688" indent="-273050" algn="l" rtl="0" eaLnBrk="0" fontAlgn="base" hangingPunct="0">
        <a:spcBef>
          <a:spcPts val="5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2pPr>
      <a:lvl3pPr marL="822325" indent="-228600" algn="l" rtl="0" eaLnBrk="0" fontAlgn="base" hangingPunct="0">
        <a:spcBef>
          <a:spcPts val="500"/>
        </a:spcBef>
        <a:spcAft>
          <a:spcPct val="0"/>
        </a:spcAft>
        <a:buClr>
          <a:srgbClr val="BCBCBC"/>
        </a:buClr>
        <a:buSzPct val="100000"/>
        <a:buFont typeface="Arial" pitchFamily="34" charset="0"/>
        <a:defRPr sz="2400" kern="1200">
          <a:solidFill>
            <a:srgbClr val="595959"/>
          </a:solidFill>
          <a:latin typeface="Century Gothic"/>
          <a:ea typeface="Century Gothic" pitchFamily="34" charset="0"/>
          <a:cs typeface="Century Gothic"/>
        </a:defRPr>
      </a:lvl3pPr>
      <a:lvl4pPr marL="1096963" indent="-228600" algn="l" rtl="0" eaLnBrk="0" fontAlgn="base" hangingPunct="0">
        <a:spcBef>
          <a:spcPts val="400"/>
        </a:spcBef>
        <a:spcAft>
          <a:spcPct val="0"/>
        </a:spcAft>
        <a:buClr>
          <a:srgbClr val="8BA2B4"/>
        </a:buClr>
        <a:buSzPct val="100000"/>
        <a:buFont typeface="Arial" pitchFamily="34" charset="0"/>
        <a:defRPr sz="2400" kern="1200">
          <a:solidFill>
            <a:srgbClr val="595959"/>
          </a:solidFill>
          <a:latin typeface="Century Gothic"/>
          <a:ea typeface="Century Gothic" pitchFamily="34" charset="0"/>
          <a:cs typeface="Century Gothic"/>
        </a:defRPr>
      </a:lvl4pPr>
      <a:lvl5pPr marL="1371600" indent="-228600" algn="l" rtl="0" eaLnBrk="0" fontAlgn="base" hangingPunct="0">
        <a:spcBef>
          <a:spcPts val="3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Microsoft YaHei" panose="020B0503020204020204" pitchFamily="34" charset="-122"/>
                <a:ea typeface="Microsoft YaHei" panose="020B0503020204020204" pitchFamily="34" charset="-122"/>
              </a:rPr>
              <a:t>JDA WMS </a:t>
            </a:r>
            <a:r>
              <a:rPr lang="zh-CN" altLang="en-US" dirty="0" smtClean="0">
                <a:latin typeface="Microsoft YaHei" panose="020B0503020204020204" pitchFamily="34" charset="-122"/>
                <a:ea typeface="Microsoft YaHei" panose="020B0503020204020204" pitchFamily="34" charset="-122"/>
              </a:rPr>
              <a:t>介绍</a:t>
            </a:r>
            <a:endParaRPr lang="en-US" dirty="0">
              <a:latin typeface="Microsoft YaHei" panose="020B0503020204020204" pitchFamily="34" charset="-122"/>
              <a:ea typeface="Microsoft YaHei" panose="020B0503020204020204" pitchFamily="34" charset="-122"/>
            </a:endParaRPr>
          </a:p>
        </p:txBody>
      </p:sp>
      <p:sp>
        <p:nvSpPr>
          <p:cNvPr id="3" name="Subtitle 2"/>
          <p:cNvSpPr>
            <a:spLocks noGrp="1"/>
          </p:cNvSpPr>
          <p:nvPr>
            <p:ph type="subTitle" idx="1"/>
          </p:nvPr>
        </p:nvSpPr>
        <p:spPr/>
        <p:txBody>
          <a:bodyPr/>
          <a:lstStyle/>
          <a:p>
            <a:r>
              <a:rPr lang="en-US" dirty="0" smtClean="0"/>
              <a:t>                                         </a:t>
            </a:r>
          </a:p>
          <a:p>
            <a:r>
              <a:rPr lang="en-US" altLang="zh-CN" dirty="0"/>
              <a:t> </a:t>
            </a:r>
            <a:r>
              <a:rPr lang="en-US" altLang="zh-CN" dirty="0" smtClean="0"/>
              <a:t>                                                    </a:t>
            </a:r>
            <a:endParaRPr lang="en-US" dirty="0">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4294967295"/>
          </p:nvPr>
        </p:nvSpPr>
        <p:spPr>
          <a:xfrm>
            <a:off x="7162800" y="6562725"/>
            <a:ext cx="1981200" cy="365125"/>
          </a:xfrm>
          <a:prstGeom prst="rect">
            <a:avLst/>
          </a:prstGeom>
        </p:spPr>
        <p:txBody>
          <a:bodyPr/>
          <a:lstStyle/>
          <a:p>
            <a:fld id="{1E271111-F451-4F40-BCBE-9613D3148906}" type="slidenum">
              <a:rPr lang="en-US" smtClean="0">
                <a:solidFill>
                  <a:prstClr val="white"/>
                </a:solidFill>
              </a:rPr>
              <a:pPr/>
              <a:t>1</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marL="274320" marR="0" lvl="0" indent="-274320" algn="l" defTabSz="914400" rtl="0" eaLnBrk="1" fontAlgn="auto" latinLnBrk="0" hangingPunct="1">
              <a:lnSpc>
                <a:spcPct val="170000"/>
              </a:lnSpc>
              <a:spcBef>
                <a:spcPts val="600"/>
              </a:spcBef>
              <a:spcAft>
                <a:spcPts val="0"/>
              </a:spcAft>
              <a:buClr>
                <a:schemeClr val="accent1"/>
              </a:buClr>
              <a:buSzPct val="100000"/>
              <a:buFont typeface="Arial" pitchFamily="34" charset="0"/>
              <a:buChar char="•"/>
              <a:tabLst/>
              <a:defRPr/>
            </a:pPr>
            <a:endParaRPr lang="en-US" sz="2300" dirty="0">
              <a:solidFill>
                <a:schemeClr val="tx1">
                  <a:lumMod val="65000"/>
                  <a:lumOff val="35000"/>
                </a:schemeClr>
              </a:solidFill>
              <a:latin typeface="Century Gothic"/>
              <a:cs typeface="Century Gothic"/>
            </a:endParaRPr>
          </a:p>
        </p:txBody>
      </p:sp>
    </p:spTree>
    <p:extLst>
      <p:ext uri="{BB962C8B-B14F-4D97-AF65-F5344CB8AC3E}">
        <p14:creationId xmlns:p14="http://schemas.microsoft.com/office/powerpoint/2010/main" val="1410496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4" y="480219"/>
            <a:ext cx="9505752" cy="8913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短缺</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10</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755576" y="1268760"/>
            <a:ext cx="7992888" cy="2246769"/>
          </a:xfrm>
          <a:prstGeom prst="rect">
            <a:avLst/>
          </a:prstGeom>
        </p:spPr>
        <p:txBody>
          <a:bodyPr wrap="square">
            <a:spAutoFit/>
          </a:bodyPr>
          <a:lstStyle/>
          <a:p>
            <a:r>
              <a:rPr lang="zh-CN" altLang="en-US" sz="2000" dirty="0" smtClean="0">
                <a:latin typeface="Microsoft YaHei" panose="020B0503020204020204" pitchFamily="34" charset="-122"/>
                <a:ea typeface="Microsoft YaHei" panose="020B0503020204020204" pitchFamily="34" charset="-122"/>
              </a:rPr>
              <a:t>在库存分配过程中，如果出现以下情况会造成短缺：</a:t>
            </a:r>
            <a:endParaRPr lang="en-US" altLang="zh-CN" sz="2000" dirty="0" smtClean="0">
              <a:latin typeface="Microsoft YaHei" panose="020B0503020204020204" pitchFamily="34" charset="-122"/>
              <a:ea typeface="Microsoft YaHei" panose="020B0503020204020204" pitchFamily="34" charset="-122"/>
            </a:endParaRPr>
          </a:p>
          <a:p>
            <a:endParaRPr lang="en-US" altLang="zh-CN" sz="2000" dirty="0" smtClean="0">
              <a:latin typeface="Microsoft YaHei" panose="020B0503020204020204" pitchFamily="34" charset="-122"/>
              <a:ea typeface="Microsoft YaHei" panose="020B0503020204020204" pitchFamily="34" charset="-122"/>
            </a:endParaRPr>
          </a:p>
          <a:p>
            <a:pPr marL="800100" lvl="1"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rPr>
              <a:t>拣</a:t>
            </a:r>
            <a:r>
              <a:rPr lang="zh-CN" altLang="en-US" sz="2000" dirty="0" smtClean="0">
                <a:latin typeface="Microsoft YaHei" panose="020B0503020204020204" pitchFamily="34" charset="-122"/>
                <a:ea typeface="Microsoft YaHei" panose="020B0503020204020204" pitchFamily="34" charset="-122"/>
              </a:rPr>
              <a:t>货区没有所需的库存</a:t>
            </a:r>
            <a:endParaRPr lang="en-US" altLang="zh-CN" sz="2000" dirty="0" smtClean="0">
              <a:latin typeface="Microsoft YaHei" panose="020B0503020204020204" pitchFamily="34" charset="-122"/>
              <a:ea typeface="Microsoft YaHei" panose="020B0503020204020204" pitchFamily="34" charset="-122"/>
            </a:endParaRPr>
          </a:p>
          <a:p>
            <a:pPr lvl="1"/>
            <a:endParaRPr lang="en-US" altLang="zh-CN" sz="2000" dirty="0" smtClean="0">
              <a:latin typeface="Microsoft YaHei" panose="020B0503020204020204" pitchFamily="34" charset="-122"/>
              <a:ea typeface="Microsoft YaHei" panose="020B0503020204020204" pitchFamily="34" charset="-122"/>
            </a:endParaRPr>
          </a:p>
          <a:p>
            <a:pPr marL="800100" lvl="1"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rPr>
              <a:t>库</a:t>
            </a:r>
            <a:r>
              <a:rPr lang="zh-CN" altLang="en-US" sz="2000" dirty="0" smtClean="0">
                <a:latin typeface="Microsoft YaHei" panose="020B0503020204020204" pitchFamily="34" charset="-122"/>
                <a:ea typeface="Microsoft YaHei" panose="020B0503020204020204" pitchFamily="34" charset="-122"/>
              </a:rPr>
              <a:t>存需要通过交叉转运获得</a:t>
            </a:r>
            <a:endParaRPr lang="en-US" altLang="zh-CN" sz="2000" dirty="0" smtClean="0">
              <a:latin typeface="Microsoft YaHei" panose="020B0503020204020204" pitchFamily="34" charset="-122"/>
              <a:ea typeface="Microsoft YaHei" panose="020B0503020204020204" pitchFamily="34" charset="-122"/>
            </a:endParaRPr>
          </a:p>
          <a:p>
            <a:pPr marL="800100" lvl="1" indent="-342900">
              <a:buFont typeface="Wingdings" panose="05000000000000000000" pitchFamily="2" charset="2"/>
              <a:buChar char="q"/>
            </a:pPr>
            <a:endParaRPr lang="en-US" altLang="zh-CN" sz="2000" dirty="0" smtClean="0">
              <a:latin typeface="Microsoft YaHei" panose="020B0503020204020204" pitchFamily="34" charset="-122"/>
              <a:ea typeface="Microsoft YaHei" panose="020B0503020204020204" pitchFamily="34" charset="-122"/>
            </a:endParaRPr>
          </a:p>
          <a:p>
            <a:pPr marL="800100" lvl="1"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rPr>
              <a:t>所</a:t>
            </a:r>
            <a:r>
              <a:rPr lang="zh-CN" altLang="en-US" sz="2000" dirty="0" smtClean="0">
                <a:latin typeface="Microsoft YaHei" panose="020B0503020204020204" pitchFamily="34" charset="-122"/>
                <a:ea typeface="Microsoft YaHei" panose="020B0503020204020204" pitchFamily="34" charset="-122"/>
              </a:rPr>
              <a:t>需拣货的单位不满足客户要求</a:t>
            </a:r>
            <a:endParaRPr 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55859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4" y="480219"/>
            <a:ext cx="9505752" cy="8913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补货</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11</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755576" y="1268760"/>
            <a:ext cx="7992888" cy="1631216"/>
          </a:xfrm>
          <a:prstGeom prst="rect">
            <a:avLst/>
          </a:prstGeom>
        </p:spPr>
        <p:txBody>
          <a:bodyPr wrap="square">
            <a:spAutoFit/>
          </a:bodyPr>
          <a:lstStyle/>
          <a:p>
            <a:r>
              <a:rPr lang="zh-CN" altLang="en-US" sz="2000" dirty="0" smtClean="0">
                <a:latin typeface="Microsoft YaHei" panose="020B0503020204020204" pitchFamily="34" charset="-122"/>
                <a:ea typeface="Microsoft YaHei" panose="020B0503020204020204" pitchFamily="34" charset="-122"/>
              </a:rPr>
              <a:t>当短缺出现时，系统会根据短缺的信息产生紧急补货任务。</a:t>
            </a:r>
            <a:endParaRPr lang="en-US" altLang="zh-CN" sz="2000" dirty="0" smtClean="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或者计划人员会发部分预定的库存。</a:t>
            </a:r>
            <a:endParaRPr lang="en-US" altLang="zh-CN" sz="2000" dirty="0" smtClean="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仓库的操作者也有可能暂时保留短缺知道更多的库存到达并收进仓库。</a:t>
            </a:r>
            <a:endParaRPr 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36614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主题</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12</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57200" y="1371600"/>
            <a:ext cx="4572000" cy="1631216"/>
          </a:xfrm>
          <a:prstGeom prst="rect">
            <a:avLst/>
          </a:prstGeom>
        </p:spPr>
        <p:txBody>
          <a:bodyPr>
            <a:spAutoFit/>
          </a:bodyPr>
          <a:lstStyle/>
          <a:p>
            <a:pPr marL="800100" lvl="1" indent="-342900">
              <a:buFont typeface="Wingdings" panose="05000000000000000000" pitchFamily="2" charset="2"/>
              <a:buChar char="v"/>
            </a:pPr>
            <a:r>
              <a:rPr lang="zh-CN" altLang="en-US" sz="2000" dirty="0">
                <a:latin typeface="Microsoft YaHei" panose="020B0503020204020204" pitchFamily="34" charset="-122"/>
                <a:ea typeface="Microsoft YaHei" panose="020B0503020204020204" pitchFamily="34" charset="-122"/>
                <a:cs typeface="Century Gothic"/>
              </a:rPr>
              <a:t>出库计划</a:t>
            </a:r>
            <a:endParaRPr lang="en-US" altLang="zh-CN" sz="2000" dirty="0">
              <a:latin typeface="Microsoft YaHei" panose="020B0503020204020204" pitchFamily="34" charset="-122"/>
              <a:ea typeface="Microsoft YaHei" panose="020B0503020204020204" pitchFamily="34" charset="-122"/>
              <a:cs typeface="Century Gothic"/>
            </a:endParaRPr>
          </a:p>
          <a:p>
            <a:pPr lvl="1"/>
            <a:endParaRPr lang="en-US"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r>
              <a:rPr lang="zh-CN" altLang="en-US" sz="2000" dirty="0">
                <a:solidFill>
                  <a:schemeClr val="accent2">
                    <a:lumMod val="75000"/>
                  </a:schemeClr>
                </a:solidFill>
                <a:latin typeface="Microsoft YaHei" panose="020B0503020204020204" pitchFamily="34" charset="-122"/>
                <a:ea typeface="Microsoft YaHei" panose="020B0503020204020204" pitchFamily="34" charset="-122"/>
                <a:cs typeface="Century Gothic"/>
              </a:rPr>
              <a:t>拣货</a:t>
            </a:r>
            <a:endParaRPr lang="en-US" sz="2000" dirty="0">
              <a:solidFill>
                <a:schemeClr val="accent2">
                  <a:lumMod val="75000"/>
                </a:schemeClr>
              </a:solidFill>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endParaRPr lang="en-US"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r>
              <a:rPr lang="zh-CN" altLang="en-US" sz="2000" dirty="0">
                <a:latin typeface="Microsoft YaHei" panose="020B0503020204020204" pitchFamily="34" charset="-122"/>
                <a:ea typeface="Microsoft YaHei" panose="020B0503020204020204" pitchFamily="34" charset="-122"/>
                <a:cs typeface="Century Gothic"/>
              </a:rPr>
              <a:t>打包</a:t>
            </a:r>
            <a:endParaRPr lang="en-US" sz="2000" dirty="0">
              <a:latin typeface="Microsoft YaHei" panose="020B0503020204020204" pitchFamily="34" charset="-122"/>
              <a:ea typeface="Microsoft YaHei" panose="020B0503020204020204" pitchFamily="34" charset="-122"/>
              <a:cs typeface="Century Gothic"/>
            </a:endParaRPr>
          </a:p>
        </p:txBody>
      </p:sp>
    </p:spTree>
    <p:extLst>
      <p:ext uri="{BB962C8B-B14F-4D97-AF65-F5344CB8AC3E}">
        <p14:creationId xmlns:p14="http://schemas.microsoft.com/office/powerpoint/2010/main" val="2706698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拣货 </a:t>
            </a:r>
            <a:r>
              <a:rPr lang="en-US" altLang="zh-CN"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a:solidFill>
                  <a:schemeClr val="tx1"/>
                </a:solidFill>
                <a:latin typeface="Microsoft YaHei" panose="020B0503020204020204" pitchFamily="34" charset="-122"/>
                <a:ea typeface="Microsoft YaHei" panose="020B0503020204020204" pitchFamily="34" charset="-122"/>
              </a:rPr>
              <a:t>目标</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13</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91886" y="1538496"/>
            <a:ext cx="8064896" cy="2862322"/>
          </a:xfrm>
          <a:prstGeom prst="rect">
            <a:avLst/>
          </a:prstGeom>
          <a:noFill/>
        </p:spPr>
        <p:txBody>
          <a:bodyPr wrap="square" rtlCol="0">
            <a:spAutoFit/>
          </a:bodyPr>
          <a:lstStyle/>
          <a:p>
            <a:pPr marL="285750" indent="-285750">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如何管理拣货者的任务</a:t>
            </a:r>
            <a:endParaRPr lang="en-US" altLang="zh-CN" sz="2000" dirty="0" smtClean="0">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q"/>
            </a:pPr>
            <a:endParaRPr lang="en-US" sz="2000" dirty="0">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如何执行各种拣货类型</a:t>
            </a:r>
            <a:endParaRPr lang="en-US" altLang="zh-CN" sz="2000" dirty="0" smtClean="0">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q"/>
            </a:pPr>
            <a:endParaRPr lang="en-US" sz="2000" dirty="0">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定时拣货任务的释放规则</a:t>
            </a:r>
            <a:endParaRPr lang="en-US" altLang="zh-CN" sz="2000" dirty="0" smtClean="0">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q"/>
            </a:pPr>
            <a:endParaRPr lang="en-US" sz="2000" dirty="0">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如何处理拣货中遇到的异常</a:t>
            </a:r>
            <a:r>
              <a:rPr lang="en-US" sz="2000" dirty="0" smtClean="0">
                <a:latin typeface="Microsoft YaHei" panose="020B0503020204020204" pitchFamily="34" charset="-122"/>
                <a:ea typeface="Microsoft YaHei" panose="020B0503020204020204" pitchFamily="34" charset="-122"/>
              </a:rPr>
              <a:t/>
            </a:r>
            <a:br>
              <a:rPr lang="en-US" sz="2000" dirty="0" smtClean="0">
                <a:latin typeface="Microsoft YaHei" panose="020B0503020204020204" pitchFamily="34" charset="-122"/>
                <a:ea typeface="Microsoft YaHei" panose="020B0503020204020204" pitchFamily="34" charset="-122"/>
              </a:rPr>
            </a:br>
            <a:endParaRPr lang="en-US" sz="2000" dirty="0" smtClean="0">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rPr>
              <a:t>查看订单状态和订单历史</a:t>
            </a:r>
            <a:endParaRPr lang="en-US" sz="2000" dirty="0">
              <a:latin typeface="Microsoft YaHei" panose="020B0503020204020204" pitchFamily="34" charset="-122"/>
              <a:ea typeface="Microsoft YaHei" panose="020B0503020204020204" pitchFamily="34" charset="-122"/>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9028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拣货</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14</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29854" y="1371600"/>
            <a:ext cx="8064896" cy="3170099"/>
          </a:xfrm>
          <a:prstGeom prst="rect">
            <a:avLst/>
          </a:prstGeom>
          <a:noFill/>
        </p:spPr>
        <p:txBody>
          <a:bodyPr wrap="square" rtlCol="0">
            <a:spAutoFit/>
          </a:bodyPr>
          <a:lstStyle/>
          <a:p>
            <a:r>
              <a:rPr lang="zh-CN" altLang="en-US" sz="2000" dirty="0" smtClean="0">
                <a:latin typeface="Microsoft YaHei" panose="020B0503020204020204" pitchFamily="34" charset="-122"/>
                <a:ea typeface="Microsoft YaHei" panose="020B0503020204020204" pitchFamily="34" charset="-122"/>
              </a:rPr>
              <a:t>拣货是从仓库的库存中拣选相应的商品来满足出库订单的需求。拣货过程直接影响着客户的满意程度。</a:t>
            </a:r>
            <a:endParaRPr lang="en-US" sz="2000" dirty="0" smtClean="0">
              <a:latin typeface="Microsoft YaHei" panose="020B0503020204020204" pitchFamily="34" charset="-122"/>
              <a:ea typeface="Microsoft YaHei" panose="020B0503020204020204" pitchFamily="34" charset="-122"/>
            </a:endParaRPr>
          </a:p>
          <a:p>
            <a:endParaRPr lang="en-US" sz="2000" dirty="0" smtClean="0">
              <a:solidFill>
                <a:schemeClr val="bg2">
                  <a:lumMod val="50000"/>
                </a:schemeClr>
              </a:solidFill>
              <a:latin typeface="Microsoft YaHei" panose="020B0503020204020204" pitchFamily="34" charset="-122"/>
              <a:ea typeface="Microsoft YaHei" panose="020B0503020204020204" pitchFamily="34" charset="-122"/>
              <a:cs typeface="Century Gothic"/>
            </a:endParaRPr>
          </a:p>
          <a:p>
            <a:r>
              <a:rPr lang="zh-CN" altLang="en-US" sz="2000" dirty="0">
                <a:latin typeface="Microsoft YaHei" panose="020B0503020204020204" pitchFamily="34" charset="-122"/>
                <a:ea typeface="Microsoft YaHei" panose="020B0503020204020204" pitchFamily="34" charset="-122"/>
                <a:cs typeface="Century Gothic"/>
              </a:rPr>
              <a:t>拣</a:t>
            </a:r>
            <a:r>
              <a:rPr lang="zh-CN" altLang="en-US" sz="2000" dirty="0" smtClean="0">
                <a:latin typeface="Microsoft YaHei" panose="020B0503020204020204" pitchFamily="34" charset="-122"/>
                <a:ea typeface="Microsoft YaHei" panose="020B0503020204020204" pitchFamily="34" charset="-122"/>
                <a:cs typeface="Century Gothic"/>
              </a:rPr>
              <a:t>货菜单包含以下内容：</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457200" indent="-457200">
              <a:spcBef>
                <a:spcPts val="600"/>
              </a:spcBef>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cs typeface="Century Gothic"/>
              </a:rPr>
              <a:t>释放补货给仓库操作者</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457200" indent="-457200">
              <a:spcBef>
                <a:spcPts val="600"/>
              </a:spcBef>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释</a:t>
            </a:r>
            <a:r>
              <a:rPr lang="zh-CN" altLang="en-US" sz="2000" dirty="0" smtClean="0">
                <a:latin typeface="Microsoft YaHei" panose="020B0503020204020204" pitchFamily="34" charset="-122"/>
                <a:ea typeface="Microsoft YaHei" panose="020B0503020204020204" pitchFamily="34" charset="-122"/>
                <a:cs typeface="Century Gothic"/>
              </a:rPr>
              <a:t>放拣货给仓库操作者</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457200" indent="-457200">
              <a:spcBef>
                <a:spcPts val="600"/>
              </a:spcBef>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验</a:t>
            </a:r>
            <a:r>
              <a:rPr lang="zh-CN" altLang="en-US" sz="2000" dirty="0" smtClean="0">
                <a:latin typeface="Microsoft YaHei" panose="020B0503020204020204" pitchFamily="34" charset="-122"/>
                <a:ea typeface="Microsoft YaHei" panose="020B0503020204020204" pitchFamily="34" charset="-122"/>
                <a:cs typeface="Century Gothic"/>
              </a:rPr>
              <a:t>证合适的订单选择满足出库运单的请求</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457200" indent="-457200">
              <a:spcBef>
                <a:spcPts val="600"/>
              </a:spcBef>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取</a:t>
            </a:r>
            <a:r>
              <a:rPr lang="zh-CN" altLang="en-US" sz="2000" dirty="0" smtClean="0">
                <a:latin typeface="Microsoft YaHei" panose="020B0503020204020204" pitchFamily="34" charset="-122"/>
                <a:ea typeface="Microsoft YaHei" panose="020B0503020204020204" pitchFamily="34" charset="-122"/>
                <a:cs typeface="Century Gothic"/>
              </a:rPr>
              <a:t>消不需要完全完成的短缺或者订单</a:t>
            </a:r>
            <a:r>
              <a:rPr lang="en-US" altLang="zh-CN" sz="2000" dirty="0" smtClean="0">
                <a:latin typeface="Microsoft YaHei" panose="020B0503020204020204" pitchFamily="34" charset="-122"/>
                <a:ea typeface="Microsoft YaHei" panose="020B0503020204020204" pitchFamily="34" charset="-122"/>
                <a:cs typeface="Century Gothic"/>
              </a:rPr>
              <a:t>/</a:t>
            </a:r>
            <a:r>
              <a:rPr lang="zh-CN" altLang="en-US" sz="2000" dirty="0" smtClean="0">
                <a:latin typeface="Microsoft YaHei" panose="020B0503020204020204" pitchFamily="34" charset="-122"/>
                <a:ea typeface="Microsoft YaHei" panose="020B0503020204020204" pitchFamily="34" charset="-122"/>
                <a:cs typeface="Century Gothic"/>
              </a:rPr>
              <a:t>拣货</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457200" indent="-457200">
              <a:buAutoNum type="arabicPeriod"/>
            </a:pPr>
            <a:endParaRPr lang="en-US" sz="2000" dirty="0">
              <a:solidFill>
                <a:schemeClr val="bg2">
                  <a:lumMod val="50000"/>
                </a:schemeClr>
              </a:solidFill>
              <a:latin typeface="Century Gothic"/>
              <a:ea typeface="+mj-ea"/>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5618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任务管理</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15</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21904" y="1556792"/>
            <a:ext cx="8064896" cy="2554545"/>
          </a:xfrm>
          <a:prstGeom prst="rect">
            <a:avLst/>
          </a:prstGeom>
          <a:noFill/>
        </p:spPr>
        <p:txBody>
          <a:bodyPr wrap="square" rtlCol="0">
            <a:spAutoFit/>
          </a:bodyPr>
          <a:lstStyle/>
          <a:p>
            <a:pPr marL="342900" indent="-342900">
              <a:spcBef>
                <a:spcPts val="600"/>
              </a:spcBef>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cs typeface="Century Gothic"/>
              </a:rPr>
              <a:t>观察拣货任务的状态，如还没有释放，需要释放任务。</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342900" indent="-342900">
              <a:spcBef>
                <a:spcPts val="600"/>
              </a:spcBef>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需</a:t>
            </a:r>
            <a:r>
              <a:rPr lang="zh-CN" altLang="en-US" sz="2000" dirty="0" smtClean="0">
                <a:latin typeface="Microsoft YaHei" panose="020B0503020204020204" pitchFamily="34" charset="-122"/>
                <a:ea typeface="Microsoft YaHei" panose="020B0503020204020204" pitchFamily="34" charset="-122"/>
                <a:cs typeface="Century Gothic"/>
              </a:rPr>
              <a:t>要识别是否需要执行补货以满足需求。</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342900" indent="-342900">
              <a:spcBef>
                <a:spcPts val="600"/>
              </a:spcBef>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查</a:t>
            </a:r>
            <a:r>
              <a:rPr lang="zh-CN" altLang="en-US" sz="2000" dirty="0" smtClean="0">
                <a:latin typeface="Microsoft YaHei" panose="020B0503020204020204" pitchFamily="34" charset="-122"/>
                <a:ea typeface="Microsoft YaHei" panose="020B0503020204020204" pitchFamily="34" charset="-122"/>
                <a:cs typeface="Century Gothic"/>
              </a:rPr>
              <a:t>看任务队列里的任务。如果被通知承运商会早到，需要增加拣货的优先级以提前完成。</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342900" indent="-342900">
              <a:spcBef>
                <a:spcPts val="600"/>
              </a:spcBef>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需</a:t>
            </a:r>
            <a:r>
              <a:rPr lang="zh-CN" altLang="en-US" sz="2000" dirty="0" smtClean="0">
                <a:latin typeface="Microsoft YaHei" panose="020B0503020204020204" pitchFamily="34" charset="-122"/>
                <a:ea typeface="Microsoft YaHei" panose="020B0503020204020204" pitchFamily="34" charset="-122"/>
                <a:cs typeface="Century Gothic"/>
              </a:rPr>
              <a:t>要指定任务到具体的操作者。</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342900" indent="-342900">
              <a:spcBef>
                <a:spcPts val="600"/>
              </a:spcBef>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管</a:t>
            </a:r>
            <a:r>
              <a:rPr lang="zh-CN" altLang="en-US" sz="2000" dirty="0" smtClean="0">
                <a:latin typeface="Microsoft YaHei" panose="020B0503020204020204" pitchFamily="34" charset="-122"/>
                <a:ea typeface="Microsoft YaHei" panose="020B0503020204020204" pitchFamily="34" charset="-122"/>
                <a:cs typeface="Century Gothic"/>
              </a:rPr>
              <a:t>理任务的这些方法会影响到任务的优先级，这些会进一步影响到具体订单的任务拣货情况。</a:t>
            </a:r>
            <a:endParaRPr lang="en-US" sz="2000" dirty="0">
              <a:latin typeface="Microsoft YaHei" panose="020B0503020204020204" pitchFamily="34" charset="-122"/>
              <a:ea typeface="Microsoft YaHei" panose="020B0503020204020204" pitchFamily="34" charset="-122"/>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3319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释放保留任务</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16</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21904" y="1556792"/>
            <a:ext cx="8064896" cy="707886"/>
          </a:xfrm>
          <a:prstGeom prst="rect">
            <a:avLst/>
          </a:prstGeom>
          <a:noFill/>
        </p:spPr>
        <p:txBody>
          <a:bodyPr wrap="square" rtlCol="0">
            <a:spAutoFit/>
          </a:bodyPr>
          <a:lstStyle/>
          <a:p>
            <a:r>
              <a:rPr lang="zh-CN" altLang="en-US" sz="2000" dirty="0" smtClean="0">
                <a:latin typeface="Microsoft YaHei" panose="020B0503020204020204" pitchFamily="34" charset="-122"/>
                <a:ea typeface="Microsoft YaHei" panose="020B0503020204020204" pitchFamily="34" charset="-122"/>
                <a:cs typeface="Century Gothic"/>
              </a:rPr>
              <a:t>分配之后，如果你不想立即释放拣货，可以先保留这些拣货任务直到需要释放。</a:t>
            </a:r>
            <a:endParaRPr lang="en-US" sz="2000" dirty="0">
              <a:latin typeface="Microsoft YaHei" panose="020B0503020204020204" pitchFamily="34" charset="-122"/>
              <a:ea typeface="Microsoft YaHei" panose="020B0503020204020204" pitchFamily="34" charset="-122"/>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344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latin typeface="Microsoft YaHei" panose="020B0503020204020204" pitchFamily="34" charset="-122"/>
                <a:ea typeface="Microsoft YaHei" panose="020B0503020204020204" pitchFamily="34" charset="-122"/>
              </a:rPr>
              <a:t>管理补货</a:t>
            </a:r>
            <a:endParaRPr lang="en-US" sz="2400" dirty="0">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17</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21904" y="1556792"/>
            <a:ext cx="8064896" cy="2477601"/>
          </a:xfrm>
          <a:prstGeom prst="rect">
            <a:avLst/>
          </a:prstGeom>
          <a:noFill/>
        </p:spPr>
        <p:txBody>
          <a:bodyPr wrap="square" rtlCol="0">
            <a:spAutoFit/>
          </a:bodyPr>
          <a:lstStyle/>
          <a:p>
            <a:pPr marL="342900" indent="-342900">
              <a:spcBef>
                <a:spcPts val="600"/>
              </a:spcBef>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补货是一个填满拣货库位的过程，这样就会有足够的库存满足订单。</a:t>
            </a:r>
            <a:endParaRPr lang="en-US" altLang="zh-CN" sz="2000" dirty="0" smtClean="0">
              <a:latin typeface="Microsoft YaHei" panose="020B0503020204020204" pitchFamily="34" charset="-122"/>
              <a:ea typeface="Microsoft YaHei" panose="020B0503020204020204" pitchFamily="34" charset="-122"/>
            </a:endParaRPr>
          </a:p>
          <a:p>
            <a:pPr marL="342900" indent="-342900">
              <a:spcBef>
                <a:spcPts val="600"/>
              </a:spcBef>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rPr>
              <a:t>补</a:t>
            </a:r>
            <a:r>
              <a:rPr lang="zh-CN" altLang="en-US" sz="2000" dirty="0" smtClean="0">
                <a:latin typeface="Microsoft YaHei" panose="020B0503020204020204" pitchFamily="34" charset="-122"/>
                <a:ea typeface="Microsoft YaHei" panose="020B0503020204020204" pitchFamily="34" charset="-122"/>
              </a:rPr>
              <a:t>货是用于维护拣货库位的库存保持一个恒定和可接受的量级。</a:t>
            </a:r>
            <a:endParaRPr lang="en-US" altLang="zh-CN" sz="2000" dirty="0" smtClean="0">
              <a:latin typeface="Microsoft YaHei" panose="020B0503020204020204" pitchFamily="34" charset="-122"/>
              <a:ea typeface="Microsoft YaHei" panose="020B0503020204020204" pitchFamily="34" charset="-122"/>
            </a:endParaRPr>
          </a:p>
          <a:p>
            <a:pPr marL="342900" indent="-342900">
              <a:spcBef>
                <a:spcPts val="600"/>
              </a:spcBef>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rPr>
              <a:t>补</a:t>
            </a:r>
            <a:r>
              <a:rPr lang="zh-CN" altLang="en-US" sz="2000" dirty="0" smtClean="0">
                <a:latin typeface="Microsoft YaHei" panose="020B0503020204020204" pitchFamily="34" charset="-122"/>
                <a:ea typeface="Microsoft YaHei" panose="020B0503020204020204" pitchFamily="34" charset="-122"/>
              </a:rPr>
              <a:t>货被一组用户定义级别所管理，这里包含多少相关数量的库存需要被维护。</a:t>
            </a:r>
            <a:endParaRPr lang="en-US" altLang="zh-CN" sz="2000" dirty="0" smtClean="0">
              <a:latin typeface="Microsoft YaHei" panose="020B0503020204020204" pitchFamily="34" charset="-122"/>
              <a:ea typeface="Microsoft YaHei" panose="020B0503020204020204" pitchFamily="34" charset="-122"/>
            </a:endParaRPr>
          </a:p>
          <a:p>
            <a:pPr marL="342900" indent="-342900">
              <a:spcBef>
                <a:spcPts val="600"/>
              </a:spcBef>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当执行库存补货时，用户被引导着拣起托盘并并放到临时的地方，并进一步放到小一点的拣货单位的区域。</a:t>
            </a:r>
            <a:endParaRPr lang="en-US" altLang="zh-CN" sz="2000" dirty="0" smtClean="0">
              <a:latin typeface="Microsoft YaHei" panose="020B0503020204020204" pitchFamily="34" charset="-122"/>
              <a:ea typeface="Microsoft YaHei" panose="020B0503020204020204" pitchFamily="34" charset="-122"/>
            </a:endParaRPr>
          </a:p>
          <a:p>
            <a:endParaRPr lang="en-US" sz="2000" dirty="0" smtClean="0"/>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682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查看工作队列的任务</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18</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21904" y="1556792"/>
            <a:ext cx="8064896" cy="3785652"/>
          </a:xfrm>
          <a:prstGeom prst="rect">
            <a:avLst/>
          </a:prstGeom>
          <a:noFill/>
        </p:spPr>
        <p:txBody>
          <a:bodyPr wrap="square" rtlCol="0">
            <a:spAutoFit/>
          </a:bodyPr>
          <a:lstStyle/>
          <a:p>
            <a:r>
              <a:rPr lang="zh-CN" altLang="en-US" sz="2000" dirty="0" smtClean="0">
                <a:latin typeface="Microsoft YaHei" panose="020B0503020204020204" pitchFamily="34" charset="-122"/>
                <a:ea typeface="Microsoft YaHei" panose="020B0503020204020204" pitchFamily="34" charset="-122"/>
              </a:rPr>
              <a:t>工</a:t>
            </a:r>
            <a:r>
              <a:rPr lang="zh-CN" altLang="en-US" sz="2000" dirty="0">
                <a:latin typeface="Microsoft YaHei" panose="020B0503020204020204" pitchFamily="34" charset="-122"/>
                <a:ea typeface="Microsoft YaHei" panose="020B0503020204020204" pitchFamily="34" charset="-122"/>
              </a:rPr>
              <a:t>作队</a:t>
            </a:r>
            <a:r>
              <a:rPr lang="zh-CN" altLang="en-US" sz="2000" dirty="0" smtClean="0">
                <a:latin typeface="Microsoft YaHei" panose="020B0503020204020204" pitchFamily="34" charset="-122"/>
                <a:ea typeface="Microsoft YaHei" panose="020B0503020204020204" pitchFamily="34" charset="-122"/>
              </a:rPr>
              <a:t>列显示程序中需要被执行的任务，比如拣选库存，移动运输设备或者执行库存盘点。</a:t>
            </a:r>
            <a:endParaRPr lang="en-US" sz="2000" dirty="0" smtClean="0">
              <a:latin typeface="Microsoft YaHei" panose="020B0503020204020204" pitchFamily="34" charset="-122"/>
              <a:ea typeface="Microsoft YaHei" panose="020B0503020204020204" pitchFamily="34" charset="-122"/>
            </a:endParaRPr>
          </a:p>
          <a:p>
            <a:endParaRPr lang="en-US" sz="2000" dirty="0">
              <a:solidFill>
                <a:schemeClr val="bg2">
                  <a:lumMod val="50000"/>
                </a:schemeClr>
              </a:solidFill>
              <a:latin typeface="Microsoft YaHei" panose="020B0503020204020204" pitchFamily="34" charset="-122"/>
              <a:ea typeface="Microsoft YaHei" panose="020B0503020204020204" pitchFamily="34" charset="-122"/>
              <a:cs typeface="Century Gothic"/>
            </a:endParaRPr>
          </a:p>
          <a:p>
            <a:r>
              <a:rPr lang="zh-CN" altLang="en-US" sz="2000" dirty="0" smtClean="0">
                <a:latin typeface="Microsoft YaHei" panose="020B0503020204020204" pitchFamily="34" charset="-122"/>
                <a:ea typeface="Microsoft YaHei" panose="020B0503020204020204" pitchFamily="34" charset="-122"/>
              </a:rPr>
              <a:t>工作队列中标明两种类型的任务，引导任务或者非引导任务。</a:t>
            </a:r>
            <a:endParaRPr lang="en-US" altLang="zh-CN" sz="2000" dirty="0" smtClean="0">
              <a:latin typeface="Microsoft YaHei" panose="020B0503020204020204" pitchFamily="34" charset="-122"/>
              <a:ea typeface="Microsoft YaHei" panose="020B0503020204020204" pitchFamily="34" charset="-122"/>
            </a:endParaRPr>
          </a:p>
          <a:p>
            <a:endParaRPr lang="en-US" altLang="zh-CN" sz="2000" dirty="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关于引导性的任务，系统会优化任务的级别给用户并且用户被指定相应的任务去执行。</a:t>
            </a:r>
            <a:endParaRPr lang="en-US" altLang="zh-CN" sz="2000" dirty="0" smtClean="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关于非引导性的任务，这里有个释放的活动要执行，但是不一定通过工作队列来调度。系统提示用户通过其他的方式，比如拣选的纸张或者打印的标签。</a:t>
            </a:r>
            <a:endParaRPr lang="en-US" sz="2000" dirty="0" smtClean="0">
              <a:latin typeface="Microsoft YaHei" panose="020B0503020204020204" pitchFamily="34" charset="-122"/>
              <a:ea typeface="Microsoft YaHei" panose="020B0503020204020204" pitchFamily="34" charset="-122"/>
            </a:endParaRPr>
          </a:p>
          <a:p>
            <a:endParaRPr lang="en-US" sz="2000" dirty="0"/>
          </a:p>
        </p:txBody>
      </p:sp>
    </p:spTree>
    <p:extLst>
      <p:ext uri="{BB962C8B-B14F-4D97-AF65-F5344CB8AC3E}">
        <p14:creationId xmlns:p14="http://schemas.microsoft.com/office/powerpoint/2010/main" val="2683025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改变波次的优先级</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19</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21904" y="1556792"/>
            <a:ext cx="8064896" cy="1323439"/>
          </a:xfrm>
          <a:prstGeom prst="rect">
            <a:avLst/>
          </a:prstGeom>
          <a:noFill/>
        </p:spPr>
        <p:txBody>
          <a:bodyPr wrap="square" rtlCol="0">
            <a:spAutoFit/>
          </a:bodyPr>
          <a:lstStyle/>
          <a:p>
            <a:r>
              <a:rPr lang="zh-CN" altLang="en-US" sz="2000" dirty="0" smtClean="0">
                <a:latin typeface="Microsoft YaHei" panose="020B0503020204020204" pitchFamily="34" charset="-122"/>
                <a:ea typeface="Microsoft YaHei" panose="020B0503020204020204" pitchFamily="34" charset="-122"/>
                <a:cs typeface="Century Gothic"/>
              </a:rPr>
              <a:t>波次的优先级决定波次相关的任务所在的工作队列跟其他的工作队列</a:t>
            </a:r>
            <a:r>
              <a:rPr lang="zh-CN" altLang="en-US" sz="2000" dirty="0">
                <a:latin typeface="Microsoft YaHei" panose="020B0503020204020204" pitchFamily="34" charset="-122"/>
                <a:ea typeface="Microsoft YaHei" panose="020B0503020204020204" pitchFamily="34" charset="-122"/>
                <a:cs typeface="Century Gothic"/>
              </a:rPr>
              <a:t>如何</a:t>
            </a:r>
            <a:r>
              <a:rPr lang="zh-CN" altLang="en-US" sz="2000" dirty="0" smtClean="0">
                <a:latin typeface="Microsoft YaHei" panose="020B0503020204020204" pitchFamily="34" charset="-122"/>
                <a:ea typeface="Microsoft YaHei" panose="020B0503020204020204" pitchFamily="34" charset="-122"/>
                <a:cs typeface="Century Gothic"/>
              </a:rPr>
              <a:t>排序。</a:t>
            </a:r>
            <a:endParaRPr lang="en-US" altLang="zh-CN" sz="2000" dirty="0" smtClean="0">
              <a:latin typeface="Microsoft YaHei" panose="020B0503020204020204" pitchFamily="34" charset="-122"/>
              <a:ea typeface="Microsoft YaHei" panose="020B0503020204020204" pitchFamily="34" charset="-122"/>
              <a:cs typeface="Century Gothic"/>
            </a:endParaRPr>
          </a:p>
          <a:p>
            <a:endParaRPr lang="en-US" sz="2000" dirty="0">
              <a:latin typeface="Microsoft YaHei" panose="020B0503020204020204" pitchFamily="34" charset="-122"/>
              <a:ea typeface="Microsoft YaHei" panose="020B0503020204020204" pitchFamily="34" charset="-122"/>
              <a:cs typeface="Century Gothic"/>
            </a:endParaRPr>
          </a:p>
          <a:p>
            <a:r>
              <a:rPr lang="en-US" altLang="zh-CN" sz="2000" dirty="0" smtClean="0">
                <a:latin typeface="Microsoft YaHei" panose="020B0503020204020204" pitchFamily="34" charset="-122"/>
                <a:ea typeface="Microsoft YaHei" panose="020B0503020204020204" pitchFamily="34" charset="-122"/>
                <a:cs typeface="Century Gothic"/>
              </a:rPr>
              <a:t>WMS</a:t>
            </a:r>
            <a:r>
              <a:rPr lang="zh-CN" altLang="en-US" sz="2000" dirty="0" smtClean="0">
                <a:latin typeface="Microsoft YaHei" panose="020B0503020204020204" pitchFamily="34" charset="-122"/>
                <a:ea typeface="Microsoft YaHei" panose="020B0503020204020204" pitchFamily="34" charset="-122"/>
                <a:cs typeface="Century Gothic"/>
              </a:rPr>
              <a:t>用优先级决定那个任务先被分配。</a:t>
            </a:r>
            <a:endParaRPr lang="en-US" sz="2000" dirty="0">
              <a:latin typeface="Microsoft YaHei" panose="020B0503020204020204" pitchFamily="34" charset="-122"/>
              <a:ea typeface="Microsoft YaHei" panose="020B0503020204020204" pitchFamily="34" charset="-122"/>
              <a:cs typeface="Century Gothic"/>
            </a:endParaRPr>
          </a:p>
        </p:txBody>
      </p:sp>
    </p:spTree>
    <p:extLst>
      <p:ext uri="{BB962C8B-B14F-4D97-AF65-F5344CB8AC3E}">
        <p14:creationId xmlns:p14="http://schemas.microsoft.com/office/powerpoint/2010/main" val="2553283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latin typeface="Microsoft YaHei" panose="020B0503020204020204" pitchFamily="34" charset="-122"/>
                <a:ea typeface="Microsoft YaHei" panose="020B0503020204020204" pitchFamily="34" charset="-122"/>
              </a:rPr>
              <a:t> </a:t>
            </a:r>
            <a:r>
              <a:rPr lang="zh-CN" altLang="en-US" sz="2400" dirty="0" smtClean="0">
                <a:solidFill>
                  <a:schemeClr val="tx1"/>
                </a:solidFill>
                <a:latin typeface="Microsoft YaHei" panose="020B0503020204020204" pitchFamily="34" charset="-122"/>
                <a:ea typeface="Microsoft YaHei" panose="020B0503020204020204" pitchFamily="34" charset="-122"/>
              </a:rPr>
              <a:t>主题</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83568" y="1556792"/>
            <a:ext cx="2018501" cy="1938992"/>
          </a:xfrm>
          <a:prstGeom prst="rect">
            <a:avLst/>
          </a:prstGeom>
          <a:noFill/>
        </p:spPr>
        <p:txBody>
          <a:bodyPr wrap="none" rtlCol="0">
            <a:spAutoFit/>
          </a:bodyPr>
          <a:lstStyle/>
          <a:p>
            <a:pPr marL="800100" lvl="1" indent="-342900">
              <a:buFont typeface="Wingdings" panose="05000000000000000000" pitchFamily="2" charset="2"/>
              <a:buChar char="v"/>
            </a:pPr>
            <a:r>
              <a:rPr lang="zh-CN" altLang="en-US" sz="2000" dirty="0" smtClean="0">
                <a:solidFill>
                  <a:schemeClr val="accent2">
                    <a:lumMod val="75000"/>
                  </a:schemeClr>
                </a:solidFill>
                <a:latin typeface="Microsoft YaHei" panose="020B0503020204020204" pitchFamily="34" charset="-122"/>
                <a:ea typeface="Microsoft YaHei" panose="020B0503020204020204" pitchFamily="34" charset="-122"/>
                <a:cs typeface="Century Gothic"/>
              </a:rPr>
              <a:t>出库计划</a:t>
            </a:r>
            <a:endParaRPr lang="en-US" altLang="zh-CN" sz="2000" dirty="0" smtClean="0">
              <a:solidFill>
                <a:schemeClr val="accent2">
                  <a:lumMod val="75000"/>
                </a:schemeClr>
              </a:solidFill>
              <a:latin typeface="Microsoft YaHei" panose="020B0503020204020204" pitchFamily="34" charset="-122"/>
              <a:ea typeface="Microsoft YaHei" panose="020B0503020204020204" pitchFamily="34" charset="-122"/>
              <a:cs typeface="Century Gothic"/>
            </a:endParaRPr>
          </a:p>
          <a:p>
            <a:pPr lvl="1"/>
            <a:endParaRPr lang="en-US"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r>
              <a:rPr lang="zh-CN" altLang="en-US" sz="2000" dirty="0" smtClean="0">
                <a:latin typeface="Microsoft YaHei" panose="020B0503020204020204" pitchFamily="34" charset="-122"/>
                <a:ea typeface="Microsoft YaHei" panose="020B0503020204020204" pitchFamily="34" charset="-122"/>
                <a:cs typeface="Century Gothic"/>
              </a:rPr>
              <a:t>拣货</a:t>
            </a:r>
            <a:endParaRPr lang="en-US"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endParaRPr lang="en-US"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r>
              <a:rPr lang="zh-CN" altLang="en-US" sz="2000" dirty="0" smtClean="0">
                <a:latin typeface="Microsoft YaHei" panose="020B0503020204020204" pitchFamily="34" charset="-122"/>
                <a:ea typeface="Microsoft YaHei" panose="020B0503020204020204" pitchFamily="34" charset="-122"/>
                <a:cs typeface="Century Gothic"/>
              </a:rPr>
              <a:t>打包</a:t>
            </a:r>
            <a:endParaRPr lang="en-US" sz="2000" dirty="0" smtClean="0">
              <a:latin typeface="Microsoft YaHei" panose="020B0503020204020204" pitchFamily="34" charset="-122"/>
              <a:ea typeface="Microsoft YaHei" panose="020B0503020204020204" pitchFamily="34" charset="-122"/>
              <a:cs typeface="Century Gothic"/>
            </a:endParaRPr>
          </a:p>
          <a:p>
            <a:pPr lvl="1"/>
            <a:endParaRPr lang="en-US" sz="2000" dirty="0">
              <a:solidFill>
                <a:schemeClr val="bg2">
                  <a:lumMod val="50000"/>
                </a:schemeClr>
              </a:solidFill>
              <a:latin typeface="Century Gothic"/>
              <a:ea typeface="+mj-ea"/>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9871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分配任务给具体的用户</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20</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21904" y="1556792"/>
            <a:ext cx="8064896" cy="1015663"/>
          </a:xfrm>
          <a:prstGeom prst="rect">
            <a:avLst/>
          </a:prstGeom>
          <a:noFill/>
        </p:spPr>
        <p:txBody>
          <a:bodyPr wrap="square" rtlCol="0">
            <a:spAutoFit/>
          </a:bodyPr>
          <a:lstStyle/>
          <a:p>
            <a:r>
              <a:rPr lang="zh-CN" altLang="en-US" sz="2000" dirty="0" smtClean="0">
                <a:latin typeface="Microsoft YaHei" panose="020B0503020204020204" pitchFamily="34" charset="-122"/>
                <a:ea typeface="Microsoft YaHei" panose="020B0503020204020204" pitchFamily="34" charset="-122"/>
                <a:cs typeface="Century Gothic"/>
              </a:rPr>
              <a:t>对于引导性的拣货任务，你需要指定操作者对应的拣货任务。</a:t>
            </a:r>
            <a:endParaRPr lang="en-US" altLang="zh-CN" sz="2000" dirty="0" smtClean="0">
              <a:latin typeface="Microsoft YaHei" panose="020B0503020204020204" pitchFamily="34" charset="-122"/>
              <a:ea typeface="Microsoft YaHei" panose="020B0503020204020204" pitchFamily="34" charset="-122"/>
              <a:cs typeface="Century Gothic"/>
            </a:endParaRPr>
          </a:p>
          <a:p>
            <a:endParaRPr lang="en-US" sz="2000" dirty="0">
              <a:latin typeface="Microsoft YaHei" panose="020B0503020204020204" pitchFamily="34" charset="-122"/>
              <a:ea typeface="Microsoft YaHei" panose="020B0503020204020204" pitchFamily="34" charset="-122"/>
              <a:cs typeface="Century Gothic"/>
            </a:endParaRPr>
          </a:p>
          <a:p>
            <a:r>
              <a:rPr lang="zh-CN" altLang="en-US" sz="2000" dirty="0" smtClean="0">
                <a:latin typeface="Microsoft YaHei" panose="020B0503020204020204" pitchFamily="34" charset="-122"/>
                <a:ea typeface="Microsoft YaHei" panose="020B0503020204020204" pitchFamily="34" charset="-122"/>
                <a:cs typeface="Century Gothic"/>
              </a:rPr>
              <a:t>引导性的任务是通过操作代码来区分什么类型的任务的。</a:t>
            </a:r>
            <a:endParaRPr lang="en-US" sz="2000" dirty="0">
              <a:latin typeface="Microsoft YaHei" panose="020B0503020204020204" pitchFamily="34" charset="-122"/>
              <a:ea typeface="Microsoft YaHei" panose="020B0503020204020204" pitchFamily="34" charset="-122"/>
              <a:cs typeface="Century Gothic"/>
            </a:endParaRPr>
          </a:p>
        </p:txBody>
      </p:sp>
    </p:spTree>
    <p:extLst>
      <p:ext uri="{BB962C8B-B14F-4D97-AF65-F5344CB8AC3E}">
        <p14:creationId xmlns:p14="http://schemas.microsoft.com/office/powerpoint/2010/main" val="2445859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引导性的托盘拣货</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21</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21904" y="1556792"/>
            <a:ext cx="8064896" cy="2862322"/>
          </a:xfrm>
          <a:prstGeom prst="rect">
            <a:avLst/>
          </a:prstGeom>
          <a:noFill/>
        </p:spPr>
        <p:txBody>
          <a:bodyPr wrap="square" rtlCol="0">
            <a:spAutoFit/>
          </a:bodyPr>
          <a:lstStyle/>
          <a:p>
            <a:pPr marL="342900" indent="-342900">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cs typeface="Century Gothic"/>
              </a:rPr>
              <a:t>基</a:t>
            </a:r>
            <a:r>
              <a:rPr lang="zh-CN" altLang="en-US" sz="2000" dirty="0">
                <a:latin typeface="Microsoft YaHei" panose="020B0503020204020204" pitchFamily="34" charset="-122"/>
                <a:ea typeface="Microsoft YaHei" panose="020B0503020204020204" pitchFamily="34" charset="-122"/>
                <a:cs typeface="Century Gothic"/>
              </a:rPr>
              <a:t>本</a:t>
            </a:r>
            <a:r>
              <a:rPr lang="zh-CN" altLang="en-US" sz="2000" dirty="0" smtClean="0">
                <a:latin typeface="Microsoft YaHei" panose="020B0503020204020204" pitchFamily="34" charset="-122"/>
                <a:ea typeface="Microsoft YaHei" panose="020B0503020204020204" pitchFamily="34" charset="-122"/>
                <a:cs typeface="Century Gothic"/>
              </a:rPr>
              <a:t>的单位级别的拣货包含托盘，纸箱，件。有时，单位级别的任务会打包在一起给操作者拣。举个例子，你可以根据出库订单将一个拣货区域的所有托盘组合在一起。这个例子里，假如一个大的出库订单需要的拣货托盘被收到，操作者可以被分配任务去拣所有的托盘。 </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342900" indent="-342900">
              <a:buFont typeface="Wingdings" panose="05000000000000000000" pitchFamily="2" charset="2"/>
              <a:buChar char="q"/>
            </a:pPr>
            <a:endParaRPr lang="en-US" altLang="zh-CN" sz="2000" dirty="0">
              <a:latin typeface="Microsoft YaHei" panose="020B0503020204020204" pitchFamily="34" charset="-122"/>
              <a:ea typeface="Microsoft YaHei" panose="020B0503020204020204" pitchFamily="34" charset="-122"/>
              <a:cs typeface="Century Gothic"/>
            </a:endParaRPr>
          </a:p>
          <a:p>
            <a:pPr marL="342900" indent="-342900">
              <a:buFont typeface="Wingdings" panose="05000000000000000000" pitchFamily="2" charset="2"/>
              <a:buChar char="q"/>
            </a:pPr>
            <a:endParaRPr lang="en-US" altLang="zh-CN" sz="2000" dirty="0" smtClean="0">
              <a:latin typeface="Microsoft YaHei" panose="020B0503020204020204" pitchFamily="34" charset="-122"/>
              <a:ea typeface="Microsoft YaHei" panose="020B0503020204020204" pitchFamily="34" charset="-122"/>
              <a:cs typeface="Century Gothic"/>
            </a:endParaRPr>
          </a:p>
          <a:p>
            <a:pPr marL="342900" indent="-342900">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cs typeface="Century Gothic"/>
              </a:rPr>
              <a:t>基本的托盘拣货可能是超过一个托盘的拣货分拨出来的。对于任务的数目没有限制，而且每个人接多少任务也没有控制。</a:t>
            </a:r>
            <a:endParaRPr lang="en-US" altLang="zh-CN" sz="2000" dirty="0" smtClean="0">
              <a:latin typeface="Microsoft YaHei" panose="020B0503020204020204" pitchFamily="34" charset="-122"/>
              <a:ea typeface="Microsoft YaHei" panose="020B0503020204020204" pitchFamily="34" charset="-122"/>
              <a:cs typeface="Century Gothic"/>
            </a:endParaRPr>
          </a:p>
        </p:txBody>
      </p:sp>
    </p:spTree>
    <p:extLst>
      <p:ext uri="{BB962C8B-B14F-4D97-AF65-F5344CB8AC3E}">
        <p14:creationId xmlns:p14="http://schemas.microsoft.com/office/powerpoint/2010/main" val="187844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纸箱拣货</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22</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21904" y="1556792"/>
            <a:ext cx="8064896" cy="1631216"/>
          </a:xfrm>
          <a:prstGeom prst="rect">
            <a:avLst/>
          </a:prstGeom>
          <a:noFill/>
        </p:spPr>
        <p:txBody>
          <a:bodyPr wrap="square" rtlCol="0">
            <a:spAutoFit/>
          </a:bodyPr>
          <a:lstStyle/>
          <a:p>
            <a:r>
              <a:rPr lang="zh-CN" altLang="en-US" sz="2000" dirty="0" smtClean="0">
                <a:latin typeface="Microsoft YaHei" panose="020B0503020204020204" pitchFamily="34" charset="-122"/>
                <a:ea typeface="Microsoft YaHei" panose="020B0503020204020204" pitchFamily="34" charset="-122"/>
                <a:cs typeface="Century Gothic"/>
              </a:rPr>
              <a:t>纸箱拣货是说操作者直接拣商品到容器，比如纸箱。这个功能有助于拣选少量的库存给客户。在释放拣选任务过程中，</a:t>
            </a:r>
            <a:r>
              <a:rPr lang="en-US" altLang="zh-CN" sz="2000" dirty="0" smtClean="0">
                <a:latin typeface="Microsoft YaHei" panose="020B0503020204020204" pitchFamily="34" charset="-122"/>
                <a:ea typeface="Microsoft YaHei" panose="020B0503020204020204" pitchFamily="34" charset="-122"/>
                <a:cs typeface="Century Gothic"/>
              </a:rPr>
              <a:t>WMS</a:t>
            </a:r>
            <a:r>
              <a:rPr lang="zh-CN" altLang="en-US" sz="2000" dirty="0" smtClean="0">
                <a:latin typeface="Microsoft YaHei" panose="020B0503020204020204" pitchFamily="34" charset="-122"/>
                <a:ea typeface="Microsoft YaHei" panose="020B0503020204020204" pitchFamily="34" charset="-122"/>
                <a:cs typeface="Century Gothic"/>
              </a:rPr>
              <a:t>会根据用户的配置来选择合适的箱子并且指定这些箱子给对应的拣货任务。</a:t>
            </a:r>
            <a:endParaRPr lang="en-US" altLang="zh-CN" sz="2000" dirty="0" smtClean="0">
              <a:latin typeface="Microsoft YaHei" panose="020B0503020204020204" pitchFamily="34" charset="-122"/>
              <a:ea typeface="Microsoft YaHei" panose="020B0503020204020204" pitchFamily="34" charset="-122"/>
              <a:cs typeface="Century Gothic"/>
            </a:endParaRPr>
          </a:p>
          <a:p>
            <a:endParaRPr lang="en-US" altLang="zh-CN" sz="2000" dirty="0">
              <a:latin typeface="Microsoft YaHei" panose="020B0503020204020204" pitchFamily="34" charset="-122"/>
              <a:ea typeface="Microsoft YaHei" panose="020B0503020204020204" pitchFamily="34" charset="-122"/>
              <a:cs typeface="Century Gothic"/>
            </a:endParaRPr>
          </a:p>
          <a:p>
            <a:r>
              <a:rPr lang="zh-CN" altLang="en-US" sz="2000" dirty="0" smtClean="0">
                <a:latin typeface="Microsoft YaHei" panose="020B0503020204020204" pitchFamily="34" charset="-122"/>
                <a:ea typeface="Microsoft YaHei" panose="020B0503020204020204" pitchFamily="34" charset="-122"/>
                <a:cs typeface="Century Gothic"/>
              </a:rPr>
              <a:t>操作者仅仅可以使用那些预配置的拣货纸箱。</a:t>
            </a:r>
            <a:endParaRPr lang="en-US" sz="2000" dirty="0">
              <a:latin typeface="Microsoft YaHei" panose="020B0503020204020204" pitchFamily="34" charset="-122"/>
              <a:ea typeface="Microsoft YaHei" panose="020B0503020204020204" pitchFamily="34" charset="-122"/>
              <a:cs typeface="Century Gothic"/>
            </a:endParaRPr>
          </a:p>
        </p:txBody>
      </p:sp>
    </p:spTree>
    <p:extLst>
      <p:ext uri="{BB962C8B-B14F-4D97-AF65-F5344CB8AC3E}">
        <p14:creationId xmlns:p14="http://schemas.microsoft.com/office/powerpoint/2010/main" val="2376945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工作列表</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23</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21904" y="1556792"/>
            <a:ext cx="8064896" cy="707886"/>
          </a:xfrm>
          <a:prstGeom prst="rect">
            <a:avLst/>
          </a:prstGeom>
          <a:noFill/>
        </p:spPr>
        <p:txBody>
          <a:bodyPr wrap="square" rtlCol="0">
            <a:spAutoFit/>
          </a:bodyPr>
          <a:lstStyle/>
          <a:p>
            <a:r>
              <a:rPr lang="zh-CN" altLang="en-US" sz="2000" dirty="0" smtClean="0">
                <a:latin typeface="Microsoft YaHei" panose="020B0503020204020204" pitchFamily="34" charset="-122"/>
                <a:ea typeface="Microsoft YaHei" panose="020B0503020204020204" pitchFamily="34" charset="-122"/>
                <a:cs typeface="Century Gothic"/>
              </a:rPr>
              <a:t>在工作列表的拣货中，</a:t>
            </a:r>
            <a:r>
              <a:rPr lang="en-US" altLang="zh-CN" sz="2000" dirty="0" smtClean="0">
                <a:latin typeface="Microsoft YaHei" panose="020B0503020204020204" pitchFamily="34" charset="-122"/>
                <a:ea typeface="Microsoft YaHei" panose="020B0503020204020204" pitchFamily="34" charset="-122"/>
                <a:cs typeface="Century Gothic"/>
              </a:rPr>
              <a:t>WMS</a:t>
            </a:r>
            <a:r>
              <a:rPr lang="zh-CN" altLang="en-US" sz="2000" dirty="0" smtClean="0">
                <a:latin typeface="Microsoft YaHei" panose="020B0503020204020204" pitchFamily="34" charset="-122"/>
                <a:ea typeface="Microsoft YaHei" panose="020B0503020204020204" pitchFamily="34" charset="-122"/>
                <a:cs typeface="Century Gothic"/>
              </a:rPr>
              <a:t>合并单独的拣货到一个列表中，计划者可以直接分配整个列表到一个执行者。</a:t>
            </a:r>
            <a:endParaRPr lang="en-US" sz="2000" dirty="0">
              <a:latin typeface="Microsoft YaHei" panose="020B0503020204020204" pitchFamily="34" charset="-122"/>
              <a:ea typeface="Microsoft YaHei" panose="020B0503020204020204" pitchFamily="34" charset="-122"/>
              <a:cs typeface="Century Gothic"/>
            </a:endParaRPr>
          </a:p>
        </p:txBody>
      </p:sp>
    </p:spTree>
    <p:extLst>
      <p:ext uri="{BB962C8B-B14F-4D97-AF65-F5344CB8AC3E}">
        <p14:creationId xmlns:p14="http://schemas.microsoft.com/office/powerpoint/2010/main" val="3232794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大批量拣货</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24</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457200" y="1347786"/>
            <a:ext cx="8229600" cy="2831544"/>
          </a:xfrm>
          <a:prstGeom prst="rect">
            <a:avLst/>
          </a:prstGeom>
        </p:spPr>
        <p:txBody>
          <a:bodyPr wrap="square">
            <a:spAutoFit/>
          </a:bodyPr>
          <a:lstStyle/>
          <a:p>
            <a:r>
              <a:rPr lang="zh-CN" altLang="en-US" sz="2000" dirty="0" smtClean="0">
                <a:latin typeface="Microsoft YaHei" panose="020B0503020204020204" pitchFamily="34" charset="-122"/>
                <a:ea typeface="Microsoft YaHei" panose="020B0503020204020204" pitchFamily="34" charset="-122"/>
              </a:rPr>
              <a:t>大</a:t>
            </a:r>
            <a:r>
              <a:rPr lang="zh-CN" altLang="en-US" sz="2000" dirty="0">
                <a:latin typeface="Microsoft YaHei" panose="020B0503020204020204" pitchFamily="34" charset="-122"/>
                <a:ea typeface="Microsoft YaHei" panose="020B0503020204020204" pitchFamily="34" charset="-122"/>
              </a:rPr>
              <a:t>批</a:t>
            </a:r>
            <a:r>
              <a:rPr lang="zh-CN" altLang="en-US" sz="2000" dirty="0" smtClean="0">
                <a:latin typeface="Microsoft YaHei" panose="020B0503020204020204" pitchFamily="34" charset="-122"/>
                <a:ea typeface="Microsoft YaHei" panose="020B0503020204020204" pitchFamily="34" charset="-122"/>
              </a:rPr>
              <a:t>量拣货，</a:t>
            </a:r>
            <a:r>
              <a:rPr lang="en-US" altLang="zh-CN" sz="2000" dirty="0" smtClean="0">
                <a:latin typeface="Microsoft YaHei" panose="020B0503020204020204" pitchFamily="34" charset="-122"/>
                <a:ea typeface="Microsoft YaHei" panose="020B0503020204020204" pitchFamily="34" charset="-122"/>
              </a:rPr>
              <a:t>WMS</a:t>
            </a:r>
            <a:r>
              <a:rPr lang="zh-CN" altLang="en-US" sz="2000" dirty="0" smtClean="0">
                <a:latin typeface="Microsoft YaHei" panose="020B0503020204020204" pitchFamily="34" charset="-122"/>
                <a:ea typeface="Microsoft YaHei" panose="020B0503020204020204" pitchFamily="34" charset="-122"/>
              </a:rPr>
              <a:t>分配匹配的库存给多个出库订单或者工作订单时可以合并到一个大单位的拣货进而减少小单位拣货的数量。这些大批量的拣货所对应的出库订单或者工作订单必须拥有相同的商品标号和商品包规。</a:t>
            </a:r>
            <a:endParaRPr lang="en-US" altLang="zh-CN" sz="2000" dirty="0" smtClean="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举个例子，一个托盘拥有</a:t>
            </a:r>
            <a:r>
              <a:rPr lang="en-US" altLang="zh-CN" sz="2000" dirty="0" smtClean="0">
                <a:latin typeface="Microsoft YaHei" panose="020B0503020204020204" pitchFamily="34" charset="-122"/>
                <a:ea typeface="Microsoft YaHei" panose="020B0503020204020204" pitchFamily="34" charset="-122"/>
              </a:rPr>
              <a:t>50</a:t>
            </a:r>
            <a:r>
              <a:rPr lang="zh-CN" altLang="en-US" sz="2000" dirty="0" smtClean="0">
                <a:latin typeface="Microsoft YaHei" panose="020B0503020204020204" pitchFamily="34" charset="-122"/>
                <a:ea typeface="Microsoft YaHei" panose="020B0503020204020204" pitchFamily="34" charset="-122"/>
              </a:rPr>
              <a:t>个箱子。有</a:t>
            </a:r>
            <a:r>
              <a:rPr lang="en-US" altLang="zh-CN" sz="2000" dirty="0" smtClean="0">
                <a:latin typeface="Microsoft YaHei" panose="020B0503020204020204" pitchFamily="34" charset="-122"/>
                <a:ea typeface="Microsoft YaHei" panose="020B0503020204020204" pitchFamily="34" charset="-122"/>
              </a:rPr>
              <a:t>5</a:t>
            </a:r>
            <a:r>
              <a:rPr lang="zh-CN" altLang="en-US" sz="2000" dirty="0" smtClean="0">
                <a:latin typeface="Microsoft YaHei" panose="020B0503020204020204" pitchFamily="34" charset="-122"/>
                <a:ea typeface="Microsoft YaHei" panose="020B0503020204020204" pitchFamily="34" charset="-122"/>
              </a:rPr>
              <a:t>个订单需要</a:t>
            </a:r>
            <a:r>
              <a:rPr lang="en-US" altLang="zh-CN" sz="2000" dirty="0" smtClean="0">
                <a:latin typeface="Microsoft YaHei" panose="020B0503020204020204" pitchFamily="34" charset="-122"/>
                <a:ea typeface="Microsoft YaHei" panose="020B0503020204020204" pitchFamily="34" charset="-122"/>
              </a:rPr>
              <a:t>30,10,35,15</a:t>
            </a:r>
            <a:r>
              <a:rPr lang="zh-CN" altLang="en-US" sz="2000" dirty="0" smtClean="0">
                <a:latin typeface="Microsoft YaHei" panose="020B0503020204020204" pitchFamily="34" charset="-122"/>
                <a:ea typeface="Microsoft YaHei" panose="020B0503020204020204" pitchFamily="34" charset="-122"/>
              </a:rPr>
              <a:t>和</a:t>
            </a:r>
            <a:r>
              <a:rPr lang="en-US" altLang="zh-CN" sz="2000" dirty="0" smtClean="0">
                <a:latin typeface="Microsoft YaHei" panose="020B0503020204020204" pitchFamily="34" charset="-122"/>
                <a:ea typeface="Microsoft YaHei" panose="020B0503020204020204" pitchFamily="34" charset="-122"/>
              </a:rPr>
              <a:t>13</a:t>
            </a:r>
            <a:r>
              <a:rPr lang="zh-CN" altLang="en-US" sz="2000" dirty="0" smtClean="0">
                <a:latin typeface="Microsoft YaHei" panose="020B0503020204020204" pitchFamily="34" charset="-122"/>
                <a:ea typeface="Microsoft YaHei" panose="020B0503020204020204" pitchFamily="34" charset="-122"/>
              </a:rPr>
              <a:t>箱，总共</a:t>
            </a:r>
            <a:r>
              <a:rPr lang="en-US" altLang="zh-CN" sz="2000" dirty="0" smtClean="0">
                <a:latin typeface="Microsoft YaHei" panose="020B0503020204020204" pitchFamily="34" charset="-122"/>
                <a:ea typeface="Microsoft YaHei" panose="020B0503020204020204" pitchFamily="34" charset="-122"/>
              </a:rPr>
              <a:t>103</a:t>
            </a:r>
            <a:r>
              <a:rPr lang="zh-CN" altLang="en-US" sz="2000" dirty="0" smtClean="0">
                <a:latin typeface="Microsoft YaHei" panose="020B0503020204020204" pitchFamily="34" charset="-122"/>
                <a:ea typeface="Microsoft YaHei" panose="020B0503020204020204" pitchFamily="34" charset="-122"/>
              </a:rPr>
              <a:t>箱。如果是大批量拣货，就会生成两个托盘级别的拣货和三个箱级别的拣货。通过这种方式，节省了拣选每个 订单所需的劳力。 库存在存放的时候会被分配到对应的出库订单上。</a:t>
            </a:r>
            <a:endParaRPr lang="en-US" sz="2000" dirty="0">
              <a:latin typeface="Microsoft YaHei" panose="020B0503020204020204" pitchFamily="34" charset="-122"/>
              <a:ea typeface="Microsoft YaHei" panose="020B0503020204020204" pitchFamily="34" charset="-122"/>
            </a:endParaRPr>
          </a:p>
          <a:p>
            <a:endParaRPr lang="en-US" dirty="0"/>
          </a:p>
        </p:txBody>
      </p:sp>
    </p:spTree>
    <p:extLst>
      <p:ext uri="{BB962C8B-B14F-4D97-AF65-F5344CB8AC3E}">
        <p14:creationId xmlns:p14="http://schemas.microsoft.com/office/powerpoint/2010/main" val="2681887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门槛式拣货</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25</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457200" y="1462918"/>
            <a:ext cx="8286092" cy="2554545"/>
          </a:xfrm>
          <a:prstGeom prst="rect">
            <a:avLst/>
          </a:prstGeom>
        </p:spPr>
        <p:txBody>
          <a:bodyPr wrap="square">
            <a:spAutoFit/>
          </a:bodyPr>
          <a:lstStyle/>
          <a:p>
            <a:r>
              <a:rPr lang="zh-CN" altLang="en-US" sz="2000" dirty="0" smtClean="0">
                <a:latin typeface="Microsoft YaHei" panose="020B0503020204020204" pitchFamily="34" charset="-122"/>
                <a:ea typeface="Microsoft YaHei" panose="020B0503020204020204" pitchFamily="34" charset="-122"/>
              </a:rPr>
              <a:t>门槛式拣货是用于满足一个订货量少于整个单位数量的出库订单。假如出库订单行所需的数量少于高级别的单位数量，操作者会被引导去拣比所需更多的高级别的数量。</a:t>
            </a:r>
            <a:endParaRPr lang="en-US" altLang="zh-CN" sz="2000" dirty="0" smtClean="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举个例子，假如一个托盘有</a:t>
            </a:r>
            <a:r>
              <a:rPr lang="en-US" altLang="zh-CN" sz="2000" dirty="0" smtClean="0">
                <a:latin typeface="Microsoft YaHei" panose="020B0503020204020204" pitchFamily="34" charset="-122"/>
                <a:ea typeface="Microsoft YaHei" panose="020B0503020204020204" pitchFamily="34" charset="-122"/>
              </a:rPr>
              <a:t>10</a:t>
            </a:r>
            <a:r>
              <a:rPr lang="zh-CN" altLang="en-US" sz="2000" dirty="0" smtClean="0">
                <a:latin typeface="Microsoft YaHei" panose="020B0503020204020204" pitchFamily="34" charset="-122"/>
                <a:ea typeface="Microsoft YaHei" panose="020B0503020204020204" pitchFamily="34" charset="-122"/>
              </a:rPr>
              <a:t>箱，一个订单需要</a:t>
            </a:r>
            <a:r>
              <a:rPr lang="en-US" altLang="zh-CN" sz="2000" dirty="0" smtClean="0">
                <a:latin typeface="Microsoft YaHei" panose="020B0503020204020204" pitchFamily="34" charset="-122"/>
                <a:ea typeface="Microsoft YaHei" panose="020B0503020204020204" pitchFamily="34" charset="-122"/>
              </a:rPr>
              <a:t>9</a:t>
            </a:r>
            <a:r>
              <a:rPr lang="zh-CN" altLang="en-US" sz="2000" dirty="0" smtClean="0">
                <a:latin typeface="Microsoft YaHei" panose="020B0503020204020204" pitchFamily="34" charset="-122"/>
                <a:ea typeface="Microsoft YaHei" panose="020B0503020204020204" pitchFamily="34" charset="-122"/>
              </a:rPr>
              <a:t>箱。操作者会被引导去拣一个托盘并转移掉多余的一箱，而不是被指引着从箱级别的拣选库位拣</a:t>
            </a:r>
            <a:r>
              <a:rPr lang="en-US" altLang="zh-CN" sz="2000" dirty="0" smtClean="0">
                <a:latin typeface="Microsoft YaHei" panose="020B0503020204020204" pitchFamily="34" charset="-122"/>
                <a:ea typeface="Microsoft YaHei" panose="020B0503020204020204" pitchFamily="34" charset="-122"/>
              </a:rPr>
              <a:t>9</a:t>
            </a:r>
            <a:r>
              <a:rPr lang="zh-CN" altLang="en-US" sz="2000" dirty="0" smtClean="0">
                <a:latin typeface="Microsoft YaHei" panose="020B0503020204020204" pitchFamily="34" charset="-122"/>
                <a:ea typeface="Microsoft YaHei" panose="020B0503020204020204" pitchFamily="34" charset="-122"/>
              </a:rPr>
              <a:t>箱。 这个不需要的库存被分配到新的托盘上，上架到合适的存储位置或者拣选位置，或者留在</a:t>
            </a:r>
            <a:r>
              <a:rPr lang="en-US" altLang="zh-CN" sz="2000" dirty="0" smtClean="0">
                <a:latin typeface="Microsoft YaHei" panose="020B0503020204020204" pitchFamily="34" charset="-122"/>
                <a:ea typeface="Microsoft YaHei" panose="020B0503020204020204" pitchFamily="34" charset="-122"/>
              </a:rPr>
              <a:t>P&amp;D</a:t>
            </a:r>
            <a:r>
              <a:rPr lang="zh-CN" altLang="en-US" sz="2000" dirty="0" smtClean="0">
                <a:latin typeface="Microsoft YaHei" panose="020B0503020204020204" pitchFamily="34" charset="-122"/>
                <a:ea typeface="Microsoft YaHei" panose="020B0503020204020204" pitchFamily="34" charset="-122"/>
              </a:rPr>
              <a:t>库位。</a:t>
            </a:r>
            <a:endParaRPr 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37776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纸质拣货</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26</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457200" y="1406731"/>
            <a:ext cx="8506458" cy="1323439"/>
          </a:xfrm>
          <a:prstGeom prst="rect">
            <a:avLst/>
          </a:prstGeom>
        </p:spPr>
        <p:txBody>
          <a:bodyPr wrap="square">
            <a:spAutoFit/>
          </a:bodyPr>
          <a:lstStyle/>
          <a:p>
            <a:r>
              <a:rPr lang="zh-CN" altLang="en-US" sz="2000" dirty="0" smtClean="0">
                <a:latin typeface="Microsoft YaHei" panose="020B0503020204020204" pitchFamily="34" charset="-122"/>
                <a:ea typeface="Microsoft YaHei" panose="020B0503020204020204" pitchFamily="34" charset="-122"/>
              </a:rPr>
              <a:t>如果仓库不能使用</a:t>
            </a:r>
            <a:r>
              <a:rPr lang="en-US" altLang="zh-CN" sz="2000" dirty="0" smtClean="0">
                <a:latin typeface="Microsoft YaHei" panose="020B0503020204020204" pitchFamily="34" charset="-122"/>
                <a:ea typeface="Microsoft YaHei" panose="020B0503020204020204" pitchFamily="34" charset="-122"/>
              </a:rPr>
              <a:t>RF</a:t>
            </a:r>
            <a:r>
              <a:rPr lang="zh-CN" altLang="en-US" sz="2000" dirty="0" smtClean="0">
                <a:latin typeface="Microsoft YaHei" panose="020B0503020204020204" pitchFamily="34" charset="-122"/>
                <a:ea typeface="Microsoft YaHei" panose="020B0503020204020204" pitchFamily="34" charset="-122"/>
              </a:rPr>
              <a:t>设备或者不能访问</a:t>
            </a:r>
            <a:r>
              <a:rPr lang="en-US" altLang="zh-CN" sz="2000" dirty="0" smtClean="0">
                <a:latin typeface="Microsoft YaHei" panose="020B0503020204020204" pitchFamily="34" charset="-122"/>
                <a:ea typeface="Microsoft YaHei" panose="020B0503020204020204" pitchFamily="34" charset="-122"/>
              </a:rPr>
              <a:t>RF</a:t>
            </a:r>
            <a:r>
              <a:rPr lang="zh-CN" altLang="en-US" sz="2000" dirty="0" smtClean="0">
                <a:latin typeface="Microsoft YaHei" panose="020B0503020204020204" pitchFamily="34" charset="-122"/>
                <a:ea typeface="Microsoft YaHei" panose="020B0503020204020204" pitchFamily="34" charset="-122"/>
              </a:rPr>
              <a:t>设备就可以使用纸质的拣选方式。 在纸质的拣货中，</a:t>
            </a:r>
            <a:r>
              <a:rPr lang="en-US" altLang="zh-CN" sz="2000" dirty="0" smtClean="0">
                <a:latin typeface="Microsoft YaHei" panose="020B0503020204020204" pitchFamily="34" charset="-122"/>
                <a:ea typeface="Microsoft YaHei" panose="020B0503020204020204" pitchFamily="34" charset="-122"/>
              </a:rPr>
              <a:t>WMS</a:t>
            </a:r>
            <a:r>
              <a:rPr lang="zh-CN" altLang="en-US" sz="2000" dirty="0" smtClean="0">
                <a:latin typeface="Microsoft YaHei" panose="020B0503020204020204" pitchFamily="34" charset="-122"/>
                <a:ea typeface="Microsoft YaHei" panose="020B0503020204020204" pitchFamily="34" charset="-122"/>
              </a:rPr>
              <a:t>被配置打印拣货列表去执行打印任务。 </a:t>
            </a:r>
            <a:endParaRPr lang="en-US" altLang="zh-CN" sz="2000" dirty="0" smtClean="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当拣货完成后，拣货任务必须在</a:t>
            </a:r>
            <a:r>
              <a:rPr lang="en-US" altLang="zh-CN" sz="2000" dirty="0" smtClean="0">
                <a:latin typeface="Microsoft YaHei" panose="020B0503020204020204" pitchFamily="34" charset="-122"/>
                <a:ea typeface="Microsoft YaHei" panose="020B0503020204020204" pitchFamily="34" charset="-122"/>
              </a:rPr>
              <a:t>WMS</a:t>
            </a:r>
            <a:r>
              <a:rPr lang="zh-CN" altLang="en-US" sz="2000" dirty="0" smtClean="0">
                <a:latin typeface="Microsoft YaHei" panose="020B0503020204020204" pitchFamily="34" charset="-122"/>
                <a:ea typeface="Microsoft YaHei" panose="020B0503020204020204" pitchFamily="34" charset="-122"/>
              </a:rPr>
              <a:t>中进行确认。</a:t>
            </a:r>
            <a:endParaRPr lang="en-US" altLang="zh-CN" sz="2000" dirty="0" smtClean="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50836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语音拣货</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27</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457200" y="1268760"/>
            <a:ext cx="8142076" cy="4247317"/>
          </a:xfrm>
          <a:prstGeom prst="rect">
            <a:avLst/>
          </a:prstGeom>
        </p:spPr>
        <p:txBody>
          <a:bodyPr wrap="square">
            <a:spAutoFit/>
          </a:bodyPr>
          <a:lstStyle/>
          <a:p>
            <a:pPr marL="285750" indent="-285750">
              <a:spcBef>
                <a:spcPts val="600"/>
              </a:spcBef>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语音拣货，仓库操作者能使用耳机，耳麦并通过说的方式而不是手动输入的方式促使各种拣货方式的执行。</a:t>
            </a:r>
            <a:endParaRPr lang="en-US" altLang="zh-CN" sz="2000" dirty="0" smtClean="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语音拣货能是操作者在脱离手的情况下完成任务并对任务进行追踪。这个创建更加有效的工作方式。</a:t>
            </a:r>
            <a:endParaRPr lang="en-US" altLang="zh-CN" sz="2000" dirty="0" smtClean="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语音设备的供应商负责将所有的语音翻译成文字并引导操作者到达过道或者需要拣货的库位。</a:t>
            </a:r>
            <a:endParaRPr lang="en-US" altLang="zh-CN" sz="2000" dirty="0" smtClean="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操</a:t>
            </a:r>
            <a:r>
              <a:rPr lang="zh-CN" altLang="en-US" sz="2000" dirty="0">
                <a:latin typeface="Microsoft YaHei" panose="020B0503020204020204" pitchFamily="34" charset="-122"/>
                <a:ea typeface="Microsoft YaHei" panose="020B0503020204020204" pitchFamily="34" charset="-122"/>
              </a:rPr>
              <a:t>作</a:t>
            </a:r>
            <a:r>
              <a:rPr lang="zh-CN" altLang="en-US" sz="2000" dirty="0" smtClean="0">
                <a:latin typeface="Microsoft YaHei" panose="020B0503020204020204" pitchFamily="34" charset="-122"/>
                <a:ea typeface="Microsoft YaHei" panose="020B0503020204020204" pitchFamily="34" charset="-122"/>
              </a:rPr>
              <a:t>者通过说数字码（又加数字检查）到设备的方式确认库位。</a:t>
            </a:r>
            <a:endParaRPr lang="en-US" altLang="zh-CN" sz="2000" dirty="0" smtClean="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对于额外的准确性，操作者也许被要求说出商品的验证码，托盘号，批号或者商品的其他属性。</a:t>
            </a:r>
            <a:endParaRPr lang="en-US" sz="2000" dirty="0" smtClean="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某些库内的活动也可以要求配合语音操作，比如盘点，捕捉序列号或者商品的重量。</a:t>
            </a:r>
            <a:endParaRPr lang="en-US" sz="2000" dirty="0" smtClean="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完成拣货任务之后，操作者被引导去到目的地存放。</a:t>
            </a:r>
            <a:endParaRPr 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80637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处理拣货异常</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28</a:t>
            </a:fld>
            <a:endParaRPr lang="en-US" dirty="0">
              <a:solidFill>
                <a:prstClr val="white"/>
              </a:solidFill>
            </a:endParaRPr>
          </a:p>
        </p:txBody>
      </p:sp>
      <p:sp>
        <p:nvSpPr>
          <p:cNvPr id="5" name="Content Placeholder 2"/>
          <p:cNvSpPr txBox="1">
            <a:spLocks/>
          </p:cNvSpPr>
          <p:nvPr/>
        </p:nvSpPr>
        <p:spPr>
          <a:xfrm>
            <a:off x="687809"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467544" y="1371599"/>
            <a:ext cx="8064896" cy="2800767"/>
          </a:xfrm>
          <a:prstGeom prst="rect">
            <a:avLst/>
          </a:prstGeom>
        </p:spPr>
        <p:txBody>
          <a:bodyPr wrap="square">
            <a:spAutoFit/>
          </a:bodyPr>
          <a:lstStyle/>
          <a:p>
            <a:r>
              <a:rPr lang="zh-CN" altLang="en-US" sz="2000" dirty="0" smtClean="0">
                <a:latin typeface="Microsoft YaHei" panose="020B0503020204020204" pitchFamily="34" charset="-122"/>
                <a:ea typeface="Microsoft YaHei" panose="020B0503020204020204" pitchFamily="34" charset="-122"/>
              </a:rPr>
              <a:t>在拣货异常页面，你能查看异常，看看是否影响拣货进程以至于影响客户订单的满足，是否可以按时发货。</a:t>
            </a:r>
            <a:endParaRPr lang="en-US" altLang="zh-CN" sz="2000" dirty="0" smtClean="0">
              <a:latin typeface="Microsoft YaHei" panose="020B0503020204020204" pitchFamily="34" charset="-122"/>
              <a:ea typeface="Microsoft YaHei" panose="020B0503020204020204" pitchFamily="34" charset="-122"/>
            </a:endParaRPr>
          </a:p>
          <a:p>
            <a:endParaRPr lang="en-US" altLang="zh-CN" sz="2000" dirty="0" smtClean="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拣货异常表述的问题是在拣货过程中影响库存被顺利拣起进而影响订单。</a:t>
            </a:r>
            <a:endParaRPr lang="en-US" altLang="zh-CN" sz="2000" dirty="0" smtClean="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举个例子，库存可能不能被拣起是因为程序不能在搜索路径上找到，或者拣货任务被取消了，或者库存因为某些原因不能被某一个订单分配。</a:t>
            </a:r>
            <a:endParaRPr lang="en-US" sz="2000" dirty="0" smtClean="0">
              <a:latin typeface="Microsoft YaHei" panose="020B0503020204020204" pitchFamily="34" charset="-122"/>
              <a:ea typeface="Microsoft YaHei" panose="020B0503020204020204" pitchFamily="34" charset="-122"/>
            </a:endParaRPr>
          </a:p>
          <a:p>
            <a:endParaRPr lang="en-US" dirty="0"/>
          </a:p>
          <a:p>
            <a:endParaRPr lang="en-US" dirty="0"/>
          </a:p>
        </p:txBody>
      </p:sp>
    </p:spTree>
    <p:extLst>
      <p:ext uri="{BB962C8B-B14F-4D97-AF65-F5344CB8AC3E}">
        <p14:creationId xmlns:p14="http://schemas.microsoft.com/office/powerpoint/2010/main" val="2680007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拣货异常 </a:t>
            </a:r>
            <a:r>
              <a:rPr lang="en-US" altLang="zh-CN"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smtClean="0">
                <a:solidFill>
                  <a:schemeClr val="tx1"/>
                </a:solidFill>
                <a:latin typeface="Microsoft YaHei" panose="020B0503020204020204" pitchFamily="34" charset="-122"/>
                <a:ea typeface="Microsoft YaHei" panose="020B0503020204020204" pitchFamily="34" charset="-122"/>
              </a:rPr>
              <a:t>取消的拣货</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29</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457200" y="1484784"/>
            <a:ext cx="8308344" cy="1938992"/>
          </a:xfrm>
          <a:prstGeom prst="rect">
            <a:avLst/>
          </a:prstGeom>
        </p:spPr>
        <p:txBody>
          <a:bodyPr wrap="square">
            <a:spAutoFit/>
          </a:bodyPr>
          <a:lstStyle/>
          <a:p>
            <a:r>
              <a:rPr lang="zh-CN" altLang="en-US" sz="2000" dirty="0" smtClean="0">
                <a:latin typeface="Microsoft YaHei" panose="020B0503020204020204" pitchFamily="34" charset="-122"/>
                <a:ea typeface="Microsoft YaHei" panose="020B0503020204020204" pitchFamily="34" charset="-122"/>
              </a:rPr>
              <a:t>当拣货不能完成时，拣货被目的性的取消。</a:t>
            </a:r>
            <a:endParaRPr lang="en-US" altLang="zh-CN" sz="2000" dirty="0" smtClean="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当一个拣货被取消时，操作者或者用户必须选择一个原因取消。</a:t>
            </a:r>
            <a:endParaRPr lang="en-US" altLang="zh-CN" sz="2000" dirty="0" smtClean="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取消拣货时产生的异常代表可能代表异常的形态，需要重新审视和考虑。（例如，是不是相同的商品或者库位或者用户总是取消。）</a:t>
            </a:r>
            <a:endParaRPr 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77595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出库计划</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3</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83568" y="1556792"/>
            <a:ext cx="4583306" cy="2862322"/>
          </a:xfrm>
          <a:prstGeom prst="rect">
            <a:avLst/>
          </a:prstGeom>
          <a:noFill/>
        </p:spPr>
        <p:txBody>
          <a:bodyPr wrap="none" rtlCol="0">
            <a:spAutoFit/>
          </a:bodyPr>
          <a:lstStyle/>
          <a:p>
            <a:pPr marL="800100" lvl="1"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出</a:t>
            </a:r>
            <a:r>
              <a:rPr lang="zh-CN" altLang="en-US" sz="2000" dirty="0" smtClean="0">
                <a:latin typeface="Microsoft YaHei" panose="020B0503020204020204" pitchFamily="34" charset="-122"/>
                <a:ea typeface="Microsoft YaHei" panose="020B0503020204020204" pitchFamily="34" charset="-122"/>
                <a:cs typeface="Century Gothic"/>
              </a:rPr>
              <a:t>库订单，</a:t>
            </a:r>
            <a:r>
              <a:rPr lang="zh-CN" altLang="en-US" sz="2000" dirty="0">
                <a:latin typeface="Microsoft YaHei" panose="020B0503020204020204" pitchFamily="34" charset="-122"/>
                <a:ea typeface="Microsoft YaHei" panose="020B0503020204020204" pitchFamily="34" charset="-122"/>
                <a:cs typeface="Century Gothic"/>
              </a:rPr>
              <a:t>运单，运输的维护</a:t>
            </a:r>
            <a:endParaRPr lang="en-US" altLang="zh-CN"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endParaRPr lang="en-US"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计划波次，分配波次，监控波次</a:t>
            </a:r>
            <a:endParaRPr lang="en-US" altLang="zh-CN"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endParaRPr lang="en-US"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计划紧急订单</a:t>
            </a:r>
            <a:endParaRPr lang="en-US" altLang="zh-CN"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endParaRPr lang="en-US"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计划多站点订单</a:t>
            </a:r>
            <a:endParaRPr lang="en-US" altLang="zh-CN"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endParaRPr lang="en-US"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处理计划运单中的异常</a:t>
            </a:r>
            <a:endParaRPr lang="en-US" sz="2000" dirty="0">
              <a:latin typeface="Microsoft YaHei" panose="020B0503020204020204" pitchFamily="34" charset="-122"/>
              <a:ea typeface="Microsoft YaHei" panose="020B0503020204020204" pitchFamily="34" charset="-122"/>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61658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拣货异常 </a:t>
            </a:r>
            <a:r>
              <a:rPr lang="en-US"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smtClean="0">
                <a:solidFill>
                  <a:schemeClr val="tx1"/>
                </a:solidFill>
                <a:latin typeface="Microsoft YaHei" panose="020B0503020204020204" pitchFamily="34" charset="-122"/>
                <a:ea typeface="Microsoft YaHei" panose="020B0503020204020204" pitchFamily="34" charset="-122"/>
              </a:rPr>
              <a:t>不能拣</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30</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427057" y="1406731"/>
            <a:ext cx="8039744" cy="2185214"/>
          </a:xfrm>
          <a:prstGeom prst="rect">
            <a:avLst/>
          </a:prstGeom>
        </p:spPr>
        <p:txBody>
          <a:bodyPr wrap="square">
            <a:spAutoFit/>
          </a:bodyPr>
          <a:lstStyle/>
          <a:p>
            <a:r>
              <a:rPr lang="zh-CN" altLang="en-US" sz="2000" dirty="0" smtClean="0">
                <a:latin typeface="Microsoft YaHei" panose="020B0503020204020204" pitchFamily="34" charset="-122"/>
                <a:ea typeface="Microsoft YaHei" panose="020B0503020204020204" pitchFamily="34" charset="-122"/>
              </a:rPr>
              <a:t>库存被认为不能被，是说可能</a:t>
            </a:r>
            <a:r>
              <a:rPr lang="en-US" altLang="zh-CN" sz="2000" dirty="0" smtClean="0">
                <a:latin typeface="Microsoft YaHei" panose="020B0503020204020204" pitchFamily="34" charset="-122"/>
                <a:ea typeface="Microsoft YaHei" panose="020B0503020204020204" pitchFamily="34" charset="-122"/>
              </a:rPr>
              <a:t>WMS</a:t>
            </a:r>
            <a:r>
              <a:rPr lang="zh-CN" altLang="en-US" sz="2000" dirty="0" smtClean="0">
                <a:latin typeface="Microsoft YaHei" panose="020B0503020204020204" pitchFamily="34" charset="-122"/>
                <a:ea typeface="Microsoft YaHei" panose="020B0503020204020204" pitchFamily="34" charset="-122"/>
              </a:rPr>
              <a:t>不能分配到这些库存或者拣货因为某种原因不能完成。</a:t>
            </a:r>
            <a:endParaRPr lang="en-US" altLang="zh-CN" sz="2000" dirty="0" smtClean="0">
              <a:latin typeface="Microsoft YaHei" panose="020B0503020204020204" pitchFamily="34" charset="-122"/>
              <a:ea typeface="Microsoft YaHei" panose="020B0503020204020204" pitchFamily="34" charset="-122"/>
            </a:endParaRPr>
          </a:p>
          <a:p>
            <a:endParaRPr lang="en-US" altLang="zh-CN" sz="2000" dirty="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在不能拣的页面，你可以查看存放库存的库位，但是 不能被拣起来满足订单。</a:t>
            </a:r>
            <a:endParaRPr lang="en-US" altLang="zh-CN" sz="2000" dirty="0" smtClean="0">
              <a:latin typeface="Microsoft YaHei" panose="020B0503020204020204" pitchFamily="34" charset="-122"/>
              <a:ea typeface="Microsoft YaHei" panose="020B0503020204020204" pitchFamily="34" charset="-122"/>
            </a:endParaRPr>
          </a:p>
          <a:p>
            <a:endParaRPr lang="en-US" dirty="0"/>
          </a:p>
          <a:p>
            <a:endParaRPr lang="en-US" dirty="0"/>
          </a:p>
        </p:txBody>
      </p:sp>
    </p:spTree>
    <p:extLst>
      <p:ext uri="{BB962C8B-B14F-4D97-AF65-F5344CB8AC3E}">
        <p14:creationId xmlns:p14="http://schemas.microsoft.com/office/powerpoint/2010/main" val="242657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拣货异常 </a:t>
            </a:r>
            <a:r>
              <a:rPr lang="en-US"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smtClean="0">
                <a:solidFill>
                  <a:schemeClr val="tx1"/>
                </a:solidFill>
                <a:latin typeface="Microsoft YaHei" panose="020B0503020204020204" pitchFamily="34" charset="-122"/>
                <a:ea typeface="Microsoft YaHei" panose="020B0503020204020204" pitchFamily="34" charset="-122"/>
              </a:rPr>
              <a:t>订单没被分配</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31</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484508" y="1484784"/>
            <a:ext cx="8174984" cy="1015663"/>
          </a:xfrm>
          <a:prstGeom prst="rect">
            <a:avLst/>
          </a:prstGeom>
        </p:spPr>
        <p:txBody>
          <a:bodyPr wrap="square">
            <a:spAutoFit/>
          </a:bodyPr>
          <a:lstStyle/>
          <a:p>
            <a:r>
              <a:rPr lang="zh-CN" altLang="en-US" sz="2000" dirty="0" smtClean="0">
                <a:latin typeface="Microsoft YaHei" panose="020B0503020204020204" pitchFamily="34" charset="-122"/>
                <a:ea typeface="Microsoft YaHei" panose="020B0503020204020204" pitchFamily="34" charset="-122"/>
              </a:rPr>
              <a:t>未被分配的订单变成问题是说当订单被一个运单包含，被决定在某个发货的预约时间发错或者订单行上定义了最晚发送时间，但是需要被分配的库存在此刻却没有被分配。</a:t>
            </a:r>
            <a:endParaRPr 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16632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查看订单的状态和历史</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32</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392950" y="1484784"/>
            <a:ext cx="8358100" cy="1631216"/>
          </a:xfrm>
          <a:prstGeom prst="rect">
            <a:avLst/>
          </a:prstGeom>
        </p:spPr>
        <p:txBody>
          <a:bodyPr wrap="square">
            <a:spAutoFit/>
          </a:bodyPr>
          <a:lstStyle/>
          <a:p>
            <a:r>
              <a:rPr lang="zh-CN" altLang="en-US" sz="2000" dirty="0" smtClean="0">
                <a:latin typeface="Microsoft YaHei" panose="020B0503020204020204" pitchFamily="34" charset="-122"/>
                <a:ea typeface="Microsoft YaHei" panose="020B0503020204020204" pitchFamily="34" charset="-122"/>
              </a:rPr>
              <a:t>历史界面提供订单在仓库被执行的一些细节的活动。你需要输入日期范围和时间范围查找已经完成的事务。</a:t>
            </a:r>
            <a:endParaRPr lang="en-US" altLang="zh-CN" sz="2000" dirty="0" smtClean="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你还能通过一些具体标准去过滤掉一些事务。一些例子包含</a:t>
            </a:r>
            <a:r>
              <a:rPr lang="en-US" altLang="zh-CN" sz="2000" dirty="0" smtClean="0">
                <a:latin typeface="Microsoft YaHei" panose="020B0503020204020204" pitchFamily="34" charset="-122"/>
                <a:ea typeface="Microsoft YaHei" panose="020B0503020204020204" pitchFamily="34" charset="-122"/>
              </a:rPr>
              <a:t>LPN</a:t>
            </a:r>
            <a:r>
              <a:rPr lang="zh-CN" altLang="en-US" sz="2000" dirty="0" smtClean="0">
                <a:latin typeface="Microsoft YaHei" panose="020B0503020204020204" pitchFamily="34" charset="-122"/>
                <a:ea typeface="Microsoft YaHei" panose="020B0503020204020204" pitchFamily="34" charset="-122"/>
              </a:rPr>
              <a:t>，一个库位，一个订单，或者一些活动或者一些执行的操作。</a:t>
            </a:r>
            <a:endParaRPr 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701221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a:solidFill>
                  <a:schemeClr val="tx1"/>
                </a:solidFill>
                <a:latin typeface="Microsoft YaHei" panose="020B0503020204020204" pitchFamily="34" charset="-122"/>
                <a:ea typeface="Microsoft YaHei" panose="020B0503020204020204" pitchFamily="34" charset="-122"/>
              </a:rPr>
              <a:t>主题</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33</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15616" y="1371600"/>
            <a:ext cx="4572000" cy="1631216"/>
          </a:xfrm>
          <a:prstGeom prst="rect">
            <a:avLst/>
          </a:prstGeom>
        </p:spPr>
        <p:txBody>
          <a:bodyPr>
            <a:spAutoFit/>
          </a:bodyPr>
          <a:lstStyle/>
          <a:p>
            <a:pPr marL="800100" lvl="1" indent="-342900">
              <a:buFont typeface="Wingdings" panose="05000000000000000000" pitchFamily="2" charset="2"/>
              <a:buChar char="v"/>
            </a:pPr>
            <a:r>
              <a:rPr lang="zh-CN" altLang="en-US" sz="2000" dirty="0">
                <a:latin typeface="Microsoft YaHei" panose="020B0503020204020204" pitchFamily="34" charset="-122"/>
                <a:ea typeface="Microsoft YaHei" panose="020B0503020204020204" pitchFamily="34" charset="-122"/>
                <a:cs typeface="Century Gothic"/>
              </a:rPr>
              <a:t>出库计划</a:t>
            </a:r>
            <a:endParaRPr lang="en-US" altLang="zh-CN" sz="2000" dirty="0">
              <a:latin typeface="Microsoft YaHei" panose="020B0503020204020204" pitchFamily="34" charset="-122"/>
              <a:ea typeface="Microsoft YaHei" panose="020B0503020204020204" pitchFamily="34" charset="-122"/>
              <a:cs typeface="Century Gothic"/>
            </a:endParaRPr>
          </a:p>
          <a:p>
            <a:pPr lvl="1"/>
            <a:endParaRPr lang="en-US"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r>
              <a:rPr lang="zh-CN" altLang="en-US" sz="2000" dirty="0">
                <a:latin typeface="Microsoft YaHei" panose="020B0503020204020204" pitchFamily="34" charset="-122"/>
                <a:ea typeface="Microsoft YaHei" panose="020B0503020204020204" pitchFamily="34" charset="-122"/>
                <a:cs typeface="Century Gothic"/>
              </a:rPr>
              <a:t>拣货</a:t>
            </a:r>
            <a:endParaRPr lang="en-US"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endParaRPr lang="en-US"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r>
              <a:rPr lang="zh-CN" altLang="en-US" sz="2000" dirty="0">
                <a:solidFill>
                  <a:schemeClr val="accent2">
                    <a:lumMod val="75000"/>
                  </a:schemeClr>
                </a:solidFill>
                <a:latin typeface="Microsoft YaHei" panose="020B0503020204020204" pitchFamily="34" charset="-122"/>
                <a:ea typeface="Microsoft YaHei" panose="020B0503020204020204" pitchFamily="34" charset="-122"/>
                <a:cs typeface="Century Gothic"/>
              </a:rPr>
              <a:t>打包</a:t>
            </a:r>
            <a:endParaRPr lang="en-US" sz="2000" dirty="0">
              <a:solidFill>
                <a:schemeClr val="accent2">
                  <a:lumMod val="75000"/>
                </a:schemeClr>
              </a:solidFill>
              <a:latin typeface="Microsoft YaHei" panose="020B0503020204020204" pitchFamily="34" charset="-122"/>
              <a:ea typeface="Microsoft YaHei" panose="020B0503020204020204" pitchFamily="34" charset="-122"/>
              <a:cs typeface="Century Gothic"/>
            </a:endParaRPr>
          </a:p>
        </p:txBody>
      </p:sp>
    </p:spTree>
    <p:extLst>
      <p:ext uri="{BB962C8B-B14F-4D97-AF65-F5344CB8AC3E}">
        <p14:creationId xmlns:p14="http://schemas.microsoft.com/office/powerpoint/2010/main" val="2855055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a:solidFill>
                  <a:schemeClr val="tx1"/>
                </a:solidFill>
                <a:latin typeface="Microsoft YaHei" panose="020B0503020204020204" pitchFamily="34" charset="-122"/>
                <a:ea typeface="Microsoft YaHei" panose="020B0503020204020204" pitchFamily="34" charset="-122"/>
              </a:rPr>
              <a:t>打</a:t>
            </a:r>
            <a:r>
              <a:rPr lang="zh-CN" altLang="en-US" sz="2400" dirty="0" smtClean="0">
                <a:solidFill>
                  <a:schemeClr val="tx1"/>
                </a:solidFill>
                <a:latin typeface="Microsoft YaHei" panose="020B0503020204020204" pitchFamily="34" charset="-122"/>
                <a:ea typeface="Microsoft YaHei" panose="020B0503020204020204" pitchFamily="34" charset="-122"/>
              </a:rPr>
              <a:t>包 </a:t>
            </a:r>
            <a:r>
              <a:rPr lang="en-US" altLang="zh-CN"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smtClean="0">
                <a:solidFill>
                  <a:schemeClr val="tx1"/>
                </a:solidFill>
                <a:latin typeface="Microsoft YaHei" panose="020B0503020204020204" pitchFamily="34" charset="-122"/>
                <a:ea typeface="Microsoft YaHei" panose="020B0503020204020204" pitchFamily="34" charset="-122"/>
              </a:rPr>
              <a:t>学习目标</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34</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bwMode="auto">
          <a:xfrm>
            <a:off x="696631" y="1396914"/>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marL="342900" indent="-342900">
              <a:buFont typeface="Wingdings" panose="05000000000000000000" pitchFamily="2" charset="2"/>
              <a:buChar char="q"/>
            </a:pPr>
            <a:r>
              <a:rPr lang="zh-CN" altLang="en-US" sz="2000" dirty="0">
                <a:solidFill>
                  <a:schemeClr val="tx1"/>
                </a:solidFill>
                <a:latin typeface="Microsoft YaHei" panose="020B0503020204020204" pitchFamily="34" charset="-122"/>
                <a:ea typeface="Microsoft YaHei" panose="020B0503020204020204" pitchFamily="34" charset="-122"/>
              </a:rPr>
              <a:t>了解被拣的商品准备打包</a:t>
            </a:r>
            <a:endParaRPr lang="en-US" altLang="zh-CN" sz="2000" dirty="0">
              <a:solidFill>
                <a:schemeClr val="tx1"/>
              </a:solidFill>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endParaRPr lang="en-US" sz="2000" dirty="0">
              <a:solidFill>
                <a:schemeClr val="tx1"/>
              </a:solidFill>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r>
              <a:rPr lang="zh-CN" altLang="en-US" sz="2000" dirty="0">
                <a:solidFill>
                  <a:schemeClr val="tx1"/>
                </a:solidFill>
                <a:latin typeface="Microsoft YaHei" panose="020B0503020204020204" pitchFamily="34" charset="-122"/>
                <a:ea typeface="Microsoft YaHei" panose="020B0503020204020204" pitchFamily="34" charset="-122"/>
              </a:rPr>
              <a:t>了解打包的过程</a:t>
            </a:r>
            <a:endParaRPr lang="en-US" sz="2000" dirty="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20535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b="1" dirty="0" smtClean="0"/>
              <a:t> </a:t>
            </a:r>
            <a:r>
              <a:rPr lang="zh-CN" altLang="en-US" sz="2400" dirty="0" smtClean="0">
                <a:solidFill>
                  <a:schemeClr val="tx1"/>
                </a:solidFill>
                <a:latin typeface="Microsoft YaHei" panose="020B0503020204020204" pitchFamily="34" charset="-122"/>
                <a:ea typeface="Microsoft YaHei" panose="020B0503020204020204" pitchFamily="34" charset="-122"/>
              </a:rPr>
              <a:t>打包</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35</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6" name="Title 1"/>
          <p:cNvSpPr txBox="1">
            <a:spLocks/>
          </p:cNvSpPr>
          <p:nvPr/>
        </p:nvSpPr>
        <p:spPr bwMode="auto">
          <a:xfrm>
            <a:off x="709695" y="153177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r>
              <a:rPr lang="zh-CN" altLang="en-US" sz="2000" dirty="0">
                <a:solidFill>
                  <a:schemeClr val="tx1"/>
                </a:solidFill>
                <a:latin typeface="Microsoft YaHei" panose="020B0503020204020204" pitchFamily="34" charset="-122"/>
                <a:ea typeface="Microsoft YaHei" panose="020B0503020204020204" pitchFamily="34" charset="-122"/>
              </a:rPr>
              <a:t>打包台是一个处理的库位，操作者从拣选容器中拿出拣过的库存，（拣选容器可以是一个箱子，一个格子，或者一个库位），然后系统引导他们放置到一个或者多个发货箱子里。</a:t>
            </a:r>
            <a:endParaRPr lang="en-US" sz="2000" dirty="0">
              <a:solidFill>
                <a:schemeClr val="tx1"/>
              </a:solidFill>
              <a:latin typeface="Microsoft YaHei" panose="020B0503020204020204" pitchFamily="34" charset="-122"/>
              <a:ea typeface="Microsoft YaHei" panose="020B0503020204020204" pitchFamily="34" charset="-122"/>
            </a:endParaRPr>
          </a:p>
          <a:p>
            <a:endParaRPr lang="en-US" sz="2000" dirty="0">
              <a:solidFill>
                <a:schemeClr val="tx1"/>
              </a:solidFill>
              <a:latin typeface="Microsoft YaHei" panose="020B0503020204020204" pitchFamily="34" charset="-122"/>
              <a:ea typeface="Microsoft YaHei" panose="020B0503020204020204" pitchFamily="34" charset="-122"/>
            </a:endParaRPr>
          </a:p>
          <a:p>
            <a:r>
              <a:rPr lang="zh-CN" altLang="en-US" sz="2000" dirty="0">
                <a:solidFill>
                  <a:schemeClr val="tx1"/>
                </a:solidFill>
                <a:latin typeface="Microsoft YaHei" panose="020B0503020204020204" pitchFamily="34" charset="-122"/>
                <a:ea typeface="Microsoft YaHei" panose="020B0503020204020204" pitchFamily="34" charset="-122"/>
              </a:rPr>
              <a:t>当包装完成，容器被移到包装暂存区。如果是损坏商品，未预期的商品，多余的商品，不足的商品或者其他在包装过程中错误发生，还有拣货任务没有完成，这些都会被移动到一个特殊的处理库位进行异常操作。</a:t>
            </a:r>
            <a:endParaRPr lang="en-US" sz="2000" dirty="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42349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b="1" dirty="0" smtClean="0"/>
              <a:t> </a:t>
            </a:r>
            <a:r>
              <a:rPr lang="zh-CN" altLang="en-US" sz="2400" dirty="0" smtClean="0">
                <a:solidFill>
                  <a:schemeClr val="tx1"/>
                </a:solidFill>
                <a:latin typeface="Microsoft YaHei" panose="020B0503020204020204" pitchFamily="34" charset="-122"/>
                <a:ea typeface="Microsoft YaHei" panose="020B0503020204020204" pitchFamily="34" charset="-122"/>
              </a:rPr>
              <a:t>包装 </a:t>
            </a:r>
            <a:r>
              <a:rPr lang="en-US"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smtClean="0">
                <a:solidFill>
                  <a:schemeClr val="tx1"/>
                </a:solidFill>
                <a:latin typeface="Microsoft YaHei" panose="020B0503020204020204" pitchFamily="34" charset="-122"/>
                <a:ea typeface="Microsoft YaHei" panose="020B0503020204020204" pitchFamily="34" charset="-122"/>
              </a:rPr>
              <a:t>功能</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36</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6" name="Title 1"/>
          <p:cNvSpPr txBox="1">
            <a:spLocks/>
          </p:cNvSpPr>
          <p:nvPr/>
        </p:nvSpPr>
        <p:spPr bwMode="auto">
          <a:xfrm>
            <a:off x="661742" y="1371600"/>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marL="342900" indent="-342900">
              <a:buFont typeface="Wingdings" panose="05000000000000000000" pitchFamily="2" charset="2"/>
              <a:buChar char="q"/>
            </a:pPr>
            <a:r>
              <a:rPr lang="zh-CN" altLang="en-US" sz="2000" dirty="0">
                <a:solidFill>
                  <a:schemeClr val="tx1"/>
                </a:solidFill>
                <a:latin typeface="Microsoft YaHei" panose="020B0503020204020204" pitchFamily="34" charset="-122"/>
                <a:ea typeface="Microsoft YaHei" panose="020B0503020204020204" pitchFamily="34" charset="-122"/>
              </a:rPr>
              <a:t>识别拣货中的异常</a:t>
            </a:r>
            <a:endParaRPr lang="en-US" altLang="zh-CN" sz="2000" dirty="0">
              <a:solidFill>
                <a:schemeClr val="tx1"/>
              </a:solidFill>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endParaRPr lang="en-US" sz="2000" dirty="0">
              <a:solidFill>
                <a:schemeClr val="tx1"/>
              </a:solidFill>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r>
              <a:rPr lang="zh-CN" altLang="en-US" sz="2000" dirty="0">
                <a:solidFill>
                  <a:schemeClr val="tx1"/>
                </a:solidFill>
                <a:latin typeface="Microsoft YaHei" panose="020B0503020204020204" pitchFamily="34" charset="-122"/>
                <a:ea typeface="Microsoft YaHei" panose="020B0503020204020204" pitchFamily="34" charset="-122"/>
              </a:rPr>
              <a:t>验证拣货箱中的商品是否满足订单的需求</a:t>
            </a:r>
            <a:endParaRPr lang="en-US" altLang="zh-CN" sz="2000" dirty="0">
              <a:solidFill>
                <a:schemeClr val="tx1"/>
              </a:solidFill>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endParaRPr lang="en-US" sz="2000" dirty="0">
              <a:solidFill>
                <a:schemeClr val="tx1"/>
              </a:solidFill>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r>
              <a:rPr lang="zh-CN" altLang="en-US" sz="2000" dirty="0">
                <a:solidFill>
                  <a:schemeClr val="tx1"/>
                </a:solidFill>
                <a:latin typeface="Microsoft YaHei" panose="020B0503020204020204" pitchFamily="34" charset="-122"/>
                <a:ea typeface="Microsoft YaHei" panose="020B0503020204020204" pitchFamily="34" charset="-122"/>
              </a:rPr>
              <a:t>包装拣选的商品到发货容器</a:t>
            </a:r>
            <a:endParaRPr lang="en-US" altLang="zh-CN" sz="2000" dirty="0">
              <a:solidFill>
                <a:schemeClr val="tx1"/>
              </a:solidFill>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endParaRPr lang="en-US" sz="2000" dirty="0">
              <a:solidFill>
                <a:schemeClr val="tx1"/>
              </a:solidFill>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r>
              <a:rPr lang="zh-CN" altLang="en-US" sz="2000" dirty="0">
                <a:solidFill>
                  <a:schemeClr val="tx1"/>
                </a:solidFill>
                <a:latin typeface="Microsoft YaHei" panose="020B0503020204020204" pitchFamily="34" charset="-122"/>
                <a:ea typeface="Microsoft YaHei" panose="020B0503020204020204" pitchFamily="34" charset="-122"/>
              </a:rPr>
              <a:t>打印所需的报表</a:t>
            </a:r>
            <a:endParaRPr lang="en-US" sz="2000" dirty="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88054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打包</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37</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4" y="1437731"/>
            <a:ext cx="8820472" cy="4583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347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E271111-F451-4F40-BCBE-9613D3148906}" type="slidenum">
              <a:rPr lang="en-US" smtClean="0">
                <a:solidFill>
                  <a:prstClr val="white"/>
                </a:solidFill>
              </a:rPr>
              <a:pPr/>
              <a:t>38</a:t>
            </a:fld>
            <a:endParaRPr lang="en-US" dirty="0">
              <a:solidFill>
                <a:prstClr val="white"/>
              </a:solidFill>
            </a:endParaRPr>
          </a:p>
        </p:txBody>
      </p:sp>
      <p:pic>
        <p:nvPicPr>
          <p:cNvPr id="4" name="Picture 4" descr="question_mark.jpg"/>
          <p:cNvPicPr>
            <a:picLocks noChangeAspect="1"/>
          </p:cNvPicPr>
          <p:nvPr/>
        </p:nvPicPr>
        <p:blipFill>
          <a:blip r:embed="rId2" cstate="print"/>
          <a:srcRect/>
          <a:stretch>
            <a:fillRect/>
          </a:stretch>
        </p:blipFill>
        <p:spPr bwMode="auto">
          <a:xfrm>
            <a:off x="1763688" y="1628800"/>
            <a:ext cx="4690852" cy="3336776"/>
          </a:xfrm>
          <a:prstGeom prst="rect">
            <a:avLst/>
          </a:prstGeom>
          <a:noFill/>
          <a:ln w="9525">
            <a:noFill/>
            <a:miter lim="800000"/>
            <a:headEnd/>
            <a:tailEnd/>
          </a:ln>
        </p:spPr>
      </p:pic>
      <p:sp>
        <p:nvSpPr>
          <p:cNvPr id="5" name="TextBox 8"/>
          <p:cNvSpPr txBox="1"/>
          <p:nvPr/>
        </p:nvSpPr>
        <p:spPr>
          <a:xfrm>
            <a:off x="268783" y="519063"/>
            <a:ext cx="918841" cy="461665"/>
          </a:xfrm>
          <a:prstGeom prst="rect">
            <a:avLst/>
          </a:prstGeom>
          <a:noFill/>
        </p:spPr>
        <p:txBody>
          <a:bodyPr wrap="none" rtlCol="0">
            <a:spAutoFit/>
          </a:bodyPr>
          <a:ls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altLang="zh-CN" sz="2400" dirty="0" smtClean="0">
                <a:latin typeface="Microsoft YaHei" panose="020B0503020204020204" pitchFamily="34" charset="-122"/>
                <a:ea typeface="Microsoft YaHei" panose="020B0503020204020204" pitchFamily="34" charset="-122"/>
              </a:rPr>
              <a:t>Q&amp;A</a:t>
            </a:r>
            <a:endParaRPr lang="en-US"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73923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t> </a:t>
            </a:r>
            <a:r>
              <a:rPr lang="zh-CN" altLang="en-US" sz="2400" dirty="0" smtClean="0">
                <a:solidFill>
                  <a:schemeClr val="tx1"/>
                </a:solidFill>
                <a:latin typeface="Microsoft YaHei" panose="020B0503020204020204" pitchFamily="34" charset="-122"/>
                <a:ea typeface="Microsoft YaHei" panose="020B0503020204020204" pitchFamily="34" charset="-122"/>
              </a:rPr>
              <a:t>出库订单</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4</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83568" y="1556792"/>
            <a:ext cx="8003232" cy="3046988"/>
          </a:xfrm>
          <a:prstGeom prst="rect">
            <a:avLst/>
          </a:prstGeom>
          <a:noFill/>
        </p:spPr>
        <p:txBody>
          <a:bodyPr wrap="square" rtlCol="0">
            <a:spAutoFit/>
          </a:bodyPr>
          <a:lstStyle/>
          <a:p>
            <a:r>
              <a:rPr lang="zh-CN" altLang="en-US" dirty="0" smtClean="0">
                <a:latin typeface="Microsoft YaHei" panose="020B0503020204020204" pitchFamily="34" charset="-122"/>
                <a:ea typeface="Microsoft YaHei" panose="020B0503020204020204" pitchFamily="34" charset="-122"/>
              </a:rPr>
              <a:t>出</a:t>
            </a:r>
            <a:r>
              <a:rPr lang="zh-CN" altLang="en-US" dirty="0">
                <a:latin typeface="Microsoft YaHei" panose="020B0503020204020204" pitchFamily="34" charset="-122"/>
                <a:ea typeface="Microsoft YaHei" panose="020B0503020204020204" pitchFamily="34" charset="-122"/>
              </a:rPr>
              <a:t>库订</a:t>
            </a:r>
            <a:r>
              <a:rPr lang="zh-CN" altLang="en-US" dirty="0" smtClean="0">
                <a:latin typeface="Microsoft YaHei" panose="020B0503020204020204" pitchFamily="34" charset="-122"/>
                <a:ea typeface="Microsoft YaHei" panose="020B0503020204020204" pitchFamily="34" charset="-122"/>
              </a:rPr>
              <a:t>单是给客户或者零售商供应需求而制定的。在</a:t>
            </a:r>
            <a:r>
              <a:rPr lang="en-US" altLang="zh-CN" dirty="0" smtClean="0">
                <a:latin typeface="Microsoft YaHei" panose="020B0503020204020204" pitchFamily="34" charset="-122"/>
                <a:ea typeface="Microsoft YaHei" panose="020B0503020204020204" pitchFamily="34" charset="-122"/>
              </a:rPr>
              <a:t>WMS</a:t>
            </a:r>
            <a:r>
              <a:rPr lang="zh-CN" altLang="en-US" dirty="0" smtClean="0">
                <a:latin typeface="Microsoft YaHei" panose="020B0503020204020204" pitchFamily="34" charset="-122"/>
                <a:ea typeface="Microsoft YaHei" panose="020B0503020204020204" pitchFamily="34" charset="-122"/>
              </a:rPr>
              <a:t>里面，通过出库订单，仓库的库存可以满足客户的需求。出库订单包含以下信息：</a:t>
            </a:r>
            <a:endParaRPr lang="en-US" dirty="0" smtClean="0">
              <a:latin typeface="Microsoft YaHei" panose="020B0503020204020204" pitchFamily="34" charset="-122"/>
              <a:ea typeface="Microsoft YaHei" panose="020B0503020204020204" pitchFamily="34" charset="-122"/>
            </a:endParaRPr>
          </a:p>
          <a:p>
            <a:endParaRPr lang="en-US" dirty="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dirty="0" smtClean="0">
                <a:latin typeface="Microsoft YaHei" panose="020B0503020204020204" pitchFamily="34" charset="-122"/>
                <a:ea typeface="Microsoft YaHei" panose="020B0503020204020204" pitchFamily="34" charset="-122"/>
              </a:rPr>
              <a:t>谁计划的订单</a:t>
            </a:r>
            <a:endParaRPr lang="en-US" altLang="zh-CN" dirty="0" smtClean="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dirty="0">
                <a:latin typeface="Microsoft YaHei" panose="020B0503020204020204" pitchFamily="34" charset="-122"/>
                <a:ea typeface="Microsoft YaHei" panose="020B0503020204020204" pitchFamily="34" charset="-122"/>
              </a:rPr>
              <a:t>需</a:t>
            </a:r>
            <a:r>
              <a:rPr lang="zh-CN" altLang="en-US" dirty="0" smtClean="0">
                <a:latin typeface="Microsoft YaHei" panose="020B0503020204020204" pitchFamily="34" charset="-122"/>
                <a:ea typeface="Microsoft YaHei" panose="020B0503020204020204" pitchFamily="34" charset="-122"/>
              </a:rPr>
              <a:t>要哪些库存</a:t>
            </a:r>
            <a:endParaRPr lang="en-US" altLang="zh-CN" dirty="0" smtClean="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dirty="0">
                <a:latin typeface="Microsoft YaHei" panose="020B0503020204020204" pitchFamily="34" charset="-122"/>
                <a:ea typeface="Microsoft YaHei" panose="020B0503020204020204" pitchFamily="34" charset="-122"/>
              </a:rPr>
              <a:t>库存</a:t>
            </a:r>
            <a:r>
              <a:rPr lang="zh-CN" altLang="en-US" dirty="0" smtClean="0">
                <a:latin typeface="Microsoft YaHei" panose="020B0503020204020204" pitchFamily="34" charset="-122"/>
                <a:ea typeface="Microsoft YaHei" panose="020B0503020204020204" pitchFamily="34" charset="-122"/>
              </a:rPr>
              <a:t>的价值是多少</a:t>
            </a:r>
            <a:endParaRPr lang="en-US" altLang="zh-CN" dirty="0" smtClean="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dirty="0">
                <a:latin typeface="Microsoft YaHei" panose="020B0503020204020204" pitchFamily="34" charset="-122"/>
                <a:ea typeface="Microsoft YaHei" panose="020B0503020204020204" pitchFamily="34" charset="-122"/>
              </a:rPr>
              <a:t>何</a:t>
            </a:r>
            <a:r>
              <a:rPr lang="zh-CN" altLang="en-US" dirty="0" smtClean="0">
                <a:latin typeface="Microsoft YaHei" panose="020B0503020204020204" pitchFamily="34" charset="-122"/>
                <a:ea typeface="Microsoft YaHei" panose="020B0503020204020204" pitchFamily="34" charset="-122"/>
              </a:rPr>
              <a:t>时发送</a:t>
            </a:r>
            <a:endParaRPr lang="en-US" altLang="zh-CN" dirty="0" smtClean="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dirty="0">
                <a:latin typeface="Microsoft YaHei" panose="020B0503020204020204" pitchFamily="34" charset="-122"/>
                <a:ea typeface="Microsoft YaHei" panose="020B0503020204020204" pitchFamily="34" charset="-122"/>
              </a:rPr>
              <a:t>发送到那</a:t>
            </a:r>
            <a:r>
              <a:rPr lang="zh-CN" altLang="en-US" dirty="0" smtClean="0">
                <a:latin typeface="Microsoft YaHei" panose="020B0503020204020204" pitchFamily="34" charset="-122"/>
                <a:ea typeface="Microsoft YaHei" panose="020B0503020204020204" pitchFamily="34" charset="-122"/>
              </a:rPr>
              <a:t>里</a:t>
            </a:r>
            <a:endParaRPr lang="en-US" altLang="zh-CN" dirty="0" smtClean="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dirty="0">
                <a:latin typeface="Microsoft YaHei" panose="020B0503020204020204" pitchFamily="34" charset="-122"/>
                <a:ea typeface="Microsoft YaHei" panose="020B0503020204020204" pitchFamily="34" charset="-122"/>
              </a:rPr>
              <a:t>如</a:t>
            </a:r>
            <a:r>
              <a:rPr lang="zh-CN" altLang="en-US" dirty="0" smtClean="0">
                <a:latin typeface="Microsoft YaHei" panose="020B0503020204020204" pitchFamily="34" charset="-122"/>
                <a:ea typeface="Microsoft YaHei" panose="020B0503020204020204" pitchFamily="34" charset="-122"/>
              </a:rPr>
              <a:t>何发送</a:t>
            </a:r>
            <a:endParaRPr lang="en-US" altLang="zh-CN" dirty="0" smtClean="0">
              <a:latin typeface="Microsoft YaHei" panose="020B0503020204020204" pitchFamily="34" charset="-122"/>
              <a:ea typeface="Microsoft YaHei" panose="020B0503020204020204" pitchFamily="34" charset="-122"/>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96987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4" y="480219"/>
            <a:ext cx="8569647"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rPr>
              <a:t>出库订单，运单，运输的定义</a:t>
            </a:r>
            <a:endParaRPr lang="en-US" sz="2400" dirty="0">
              <a:solidFill>
                <a:schemeClr val="tx1"/>
              </a:solidFill>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5</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83567" y="1340768"/>
            <a:ext cx="8136903" cy="3708708"/>
          </a:xfrm>
          <a:prstGeom prst="rect">
            <a:avLst/>
          </a:prstGeom>
          <a:noFill/>
        </p:spPr>
        <p:txBody>
          <a:bodyPr wrap="square" rtlCol="0">
            <a:spAutoFit/>
          </a:bodyPr>
          <a:lstStyle/>
          <a:p>
            <a:pPr marL="342900" indent="-342900">
              <a:spcBef>
                <a:spcPts val="600"/>
              </a:spcBef>
              <a:buFont typeface="Courier New" panose="02070309020205020404" pitchFamily="49" charset="0"/>
              <a:buChar char="o"/>
            </a:pPr>
            <a:r>
              <a:rPr lang="zh-CN" altLang="en-US" sz="2000" dirty="0" smtClean="0">
                <a:latin typeface="Microsoft YaHei" panose="020B0503020204020204" pitchFamily="34" charset="-122"/>
                <a:ea typeface="Microsoft YaHei" panose="020B0503020204020204" pitchFamily="34" charset="-122"/>
              </a:rPr>
              <a:t>出库订单</a:t>
            </a:r>
            <a:endParaRPr lang="en-US" altLang="zh-CN" sz="2000" dirty="0" smtClean="0">
              <a:latin typeface="Microsoft YaHei" panose="020B0503020204020204" pitchFamily="34" charset="-122"/>
              <a:ea typeface="Microsoft YaHei" panose="020B0503020204020204" pitchFamily="34" charset="-122"/>
            </a:endParaRPr>
          </a:p>
          <a:p>
            <a:pPr>
              <a:spcBef>
                <a:spcPts val="600"/>
              </a:spcBef>
            </a:pPr>
            <a:r>
              <a:rPr lang="zh-CN" altLang="en-US" sz="2000" dirty="0" smtClean="0">
                <a:latin typeface="Microsoft YaHei" panose="020B0503020204020204" pitchFamily="34" charset="-122"/>
                <a:ea typeface="Microsoft YaHei" panose="020B0503020204020204" pitchFamily="34" charset="-122"/>
              </a:rPr>
              <a:t>  出库订单是原材料或者库存的一种需求。</a:t>
            </a:r>
            <a:endParaRPr lang="en-US" altLang="zh-CN" sz="2000" dirty="0" smtClean="0">
              <a:latin typeface="Microsoft YaHei" panose="020B0503020204020204" pitchFamily="34" charset="-122"/>
              <a:ea typeface="Microsoft YaHei" panose="020B0503020204020204" pitchFamily="34" charset="-122"/>
            </a:endParaRPr>
          </a:p>
          <a:p>
            <a:pPr>
              <a:spcBef>
                <a:spcPts val="600"/>
              </a:spcBef>
            </a:pPr>
            <a:endParaRPr lang="en-US" sz="2000" dirty="0">
              <a:latin typeface="Microsoft YaHei" panose="020B0503020204020204" pitchFamily="34" charset="-122"/>
              <a:ea typeface="Microsoft YaHei" panose="020B0503020204020204" pitchFamily="34" charset="-122"/>
            </a:endParaRPr>
          </a:p>
          <a:p>
            <a:pPr marL="342900" indent="-342900">
              <a:spcBef>
                <a:spcPts val="600"/>
              </a:spcBef>
              <a:buFont typeface="Courier New" panose="02070309020205020404" pitchFamily="49" charset="0"/>
              <a:buChar char="o"/>
            </a:pPr>
            <a:r>
              <a:rPr lang="zh-CN" altLang="en-US" sz="2000" dirty="0" smtClean="0">
                <a:latin typeface="Microsoft YaHei" panose="020B0503020204020204" pitchFamily="34" charset="-122"/>
                <a:ea typeface="Microsoft YaHei" panose="020B0503020204020204" pitchFamily="34" charset="-122"/>
              </a:rPr>
              <a:t>出库运单</a:t>
            </a:r>
            <a:endParaRPr lang="en-US" altLang="zh-CN" sz="2000" dirty="0" smtClean="0">
              <a:latin typeface="Microsoft YaHei" panose="020B0503020204020204" pitchFamily="34" charset="-122"/>
              <a:ea typeface="Microsoft YaHei" panose="020B0503020204020204" pitchFamily="34" charset="-122"/>
            </a:endParaRPr>
          </a:p>
          <a:p>
            <a:pPr>
              <a:spcBef>
                <a:spcPts val="600"/>
              </a:spcBef>
            </a:pPr>
            <a:r>
              <a:rPr lang="zh-CN" altLang="en-US" sz="2000" dirty="0" smtClean="0">
                <a:latin typeface="Microsoft YaHei" panose="020B0503020204020204" pitchFamily="34" charset="-122"/>
                <a:ea typeface="Microsoft YaHei" panose="020B0503020204020204" pitchFamily="34" charset="-122"/>
              </a:rPr>
              <a:t>  出</a:t>
            </a:r>
            <a:r>
              <a:rPr lang="zh-CN" altLang="en-US" sz="2000" dirty="0">
                <a:latin typeface="Microsoft YaHei" panose="020B0503020204020204" pitchFamily="34" charset="-122"/>
                <a:ea typeface="Microsoft YaHei" panose="020B0503020204020204" pitchFamily="34" charset="-122"/>
              </a:rPr>
              <a:t>库运</a:t>
            </a:r>
            <a:r>
              <a:rPr lang="zh-CN" altLang="en-US" sz="2000" dirty="0" smtClean="0">
                <a:latin typeface="Microsoft YaHei" panose="020B0503020204020204" pitchFamily="34" charset="-122"/>
                <a:ea typeface="Microsoft YaHei" panose="020B0503020204020204" pitchFamily="34" charset="-122"/>
              </a:rPr>
              <a:t>单是订单的集合或者是订单行分配到一起并且发送到同一个地方。</a:t>
            </a:r>
            <a:endParaRPr lang="en-US" sz="2000" dirty="0" smtClean="0">
              <a:latin typeface="Microsoft YaHei" panose="020B0503020204020204" pitchFamily="34" charset="-122"/>
              <a:ea typeface="Microsoft YaHei" panose="020B0503020204020204" pitchFamily="34" charset="-122"/>
            </a:endParaRPr>
          </a:p>
          <a:p>
            <a:pPr>
              <a:spcBef>
                <a:spcPts val="600"/>
              </a:spcBef>
            </a:pPr>
            <a:endParaRPr lang="en-US" sz="2000" dirty="0">
              <a:latin typeface="Microsoft YaHei" panose="020B0503020204020204" pitchFamily="34" charset="-122"/>
              <a:ea typeface="Microsoft YaHei" panose="020B0503020204020204" pitchFamily="34" charset="-122"/>
            </a:endParaRPr>
          </a:p>
          <a:p>
            <a:pPr marL="342900" indent="-342900">
              <a:spcBef>
                <a:spcPts val="600"/>
              </a:spcBef>
              <a:buFont typeface="Courier New" panose="02070309020205020404" pitchFamily="49" charset="0"/>
              <a:buChar char="o"/>
            </a:pPr>
            <a:r>
              <a:rPr lang="zh-CN" altLang="en-US" sz="2000" dirty="0" smtClean="0">
                <a:latin typeface="Microsoft YaHei" panose="020B0503020204020204" pitchFamily="34" charset="-122"/>
                <a:ea typeface="Microsoft YaHei" panose="020B0503020204020204" pitchFamily="34" charset="-122"/>
              </a:rPr>
              <a:t>出库运输</a:t>
            </a:r>
            <a:endParaRPr lang="en-US" altLang="zh-CN" sz="2000" dirty="0" smtClean="0">
              <a:latin typeface="Microsoft YaHei" panose="020B0503020204020204" pitchFamily="34" charset="-122"/>
              <a:ea typeface="Microsoft YaHei" panose="020B0503020204020204" pitchFamily="34" charset="-122"/>
            </a:endParaRPr>
          </a:p>
          <a:p>
            <a:pPr>
              <a:spcBef>
                <a:spcPts val="600"/>
              </a:spcBef>
            </a:pPr>
            <a:r>
              <a:rPr lang="zh-CN" altLang="en-US" sz="2000" dirty="0" smtClean="0">
                <a:latin typeface="Microsoft YaHei" panose="020B0503020204020204" pitchFamily="34" charset="-122"/>
                <a:ea typeface="Microsoft YaHei" panose="020B0503020204020204" pitchFamily="34" charset="-122"/>
              </a:rPr>
              <a:t>  出</a:t>
            </a:r>
            <a:r>
              <a:rPr lang="zh-CN" altLang="en-US" sz="2000" dirty="0">
                <a:latin typeface="Microsoft YaHei" panose="020B0503020204020204" pitchFamily="34" charset="-122"/>
                <a:ea typeface="Microsoft YaHei" panose="020B0503020204020204" pitchFamily="34" charset="-122"/>
              </a:rPr>
              <a:t>库运</a:t>
            </a:r>
            <a:r>
              <a:rPr lang="zh-CN" altLang="en-US" sz="2000" dirty="0" smtClean="0">
                <a:latin typeface="Microsoft YaHei" panose="020B0503020204020204" pitchFamily="34" charset="-122"/>
                <a:ea typeface="Microsoft YaHei" panose="020B0503020204020204" pitchFamily="34" charset="-122"/>
              </a:rPr>
              <a:t>输可以是订单计划的操作者创建的，因为他知道运输计划。这个手动的创建也在运单的那个目录。同时出库运输可以是从</a:t>
            </a:r>
            <a:r>
              <a:rPr lang="en-US" altLang="zh-CN" sz="2000" dirty="0" smtClean="0">
                <a:latin typeface="Microsoft YaHei" panose="020B0503020204020204" pitchFamily="34" charset="-122"/>
                <a:ea typeface="Microsoft YaHei" panose="020B0503020204020204" pitchFamily="34" charset="-122"/>
              </a:rPr>
              <a:t>TMS</a:t>
            </a:r>
            <a:r>
              <a:rPr lang="zh-CN" altLang="en-US" sz="2000" dirty="0" smtClean="0">
                <a:latin typeface="Microsoft YaHei" panose="020B0503020204020204" pitchFamily="34" charset="-122"/>
                <a:ea typeface="Microsoft YaHei" panose="020B0503020204020204" pitchFamily="34" charset="-122"/>
              </a:rPr>
              <a:t>创建。</a:t>
            </a:r>
            <a:endParaRPr 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71774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4" y="480219"/>
            <a:ext cx="8569647"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波次计划，分配，释放，监控</a:t>
            </a:r>
            <a:r>
              <a:rPr lang="en-US" altLang="zh-CN" sz="2400" dirty="0" smtClean="0">
                <a:solidFill>
                  <a:schemeClr val="tx1"/>
                </a:solidFill>
              </a:rPr>
              <a:t/>
            </a:r>
            <a:br>
              <a:rPr lang="en-US" altLang="zh-CN" sz="2400" dirty="0" smtClean="0">
                <a:solidFill>
                  <a:schemeClr val="tx1"/>
                </a:solidFill>
              </a:rPr>
            </a:br>
            <a:endParaRPr lang="en-US" sz="2400" dirty="0">
              <a:solidFill>
                <a:schemeClr val="tx1"/>
              </a:solidFill>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6</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83567" y="1340768"/>
            <a:ext cx="8136903" cy="2862322"/>
          </a:xfrm>
          <a:prstGeom prst="rect">
            <a:avLst/>
          </a:prstGeom>
          <a:noFill/>
        </p:spPr>
        <p:txBody>
          <a:bodyPr wrap="square" rtlCol="0">
            <a:spAutoFit/>
          </a:bodyPr>
          <a:lstStyle/>
          <a:p>
            <a:r>
              <a:rPr lang="zh-CN" altLang="en-US" sz="2000" dirty="0" smtClean="0">
                <a:latin typeface="Microsoft YaHei" panose="020B0503020204020204" pitchFamily="34" charset="-122"/>
                <a:ea typeface="Microsoft YaHei" panose="020B0503020204020204" pitchFamily="34" charset="-122"/>
              </a:rPr>
              <a:t>订单集被计划到波次中来分配。所选的订单或者运单可以通过具体的条件进行选择（比如：紧急的标示），系统根据选择显示所有满足条件的订单和运单。</a:t>
            </a:r>
            <a:endParaRPr lang="en-US" altLang="zh-CN" sz="2000" dirty="0" smtClean="0">
              <a:latin typeface="Microsoft YaHei" panose="020B0503020204020204" pitchFamily="34" charset="-122"/>
              <a:ea typeface="Microsoft YaHei" panose="020B0503020204020204" pitchFamily="34" charset="-122"/>
            </a:endParaRPr>
          </a:p>
          <a:p>
            <a:endParaRPr lang="en-US" altLang="zh-CN" sz="2000" dirty="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所有的订单或运单会同时分配。</a:t>
            </a:r>
            <a:endParaRPr lang="en-US" altLang="zh-CN" sz="2000" dirty="0" smtClean="0">
              <a:latin typeface="Microsoft YaHei" panose="020B0503020204020204" pitchFamily="34" charset="-122"/>
              <a:ea typeface="Microsoft YaHei" panose="020B0503020204020204" pitchFamily="34" charset="-122"/>
            </a:endParaRPr>
          </a:p>
          <a:p>
            <a:endParaRPr lang="en-US" altLang="zh-CN" sz="2000" dirty="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对应订单的拣货任务会相继的释放。</a:t>
            </a:r>
            <a:endParaRPr lang="en-US" altLang="zh-CN" sz="2000" dirty="0">
              <a:latin typeface="Microsoft YaHei" panose="020B0503020204020204" pitchFamily="34" charset="-122"/>
              <a:ea typeface="Microsoft YaHei" panose="020B0503020204020204" pitchFamily="34" charset="-122"/>
            </a:endParaRPr>
          </a:p>
          <a:p>
            <a:endParaRPr lang="en-US" altLang="zh-CN" sz="2000" dirty="0" smtClean="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监控波次涉及检查拣货过程以及异常，比如短缺或者相关的补货。</a:t>
            </a:r>
            <a:endParaRPr 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204527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4" y="480219"/>
            <a:ext cx="8569647"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计划紧急订单</a:t>
            </a:r>
            <a:r>
              <a:rPr lang="en-US" altLang="zh-CN" sz="2400" dirty="0" smtClean="0">
                <a:solidFill>
                  <a:schemeClr val="tx1"/>
                </a:solidFill>
              </a:rPr>
              <a:t/>
            </a:r>
            <a:br>
              <a:rPr lang="en-US" altLang="zh-CN" sz="2400" dirty="0" smtClean="0">
                <a:solidFill>
                  <a:schemeClr val="tx1"/>
                </a:solidFill>
              </a:rPr>
            </a:br>
            <a:endParaRPr lang="en-US" sz="2400" dirty="0">
              <a:solidFill>
                <a:schemeClr val="tx1"/>
              </a:solidFill>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7</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83567" y="1340768"/>
            <a:ext cx="8136903" cy="1631216"/>
          </a:xfrm>
          <a:prstGeom prst="rect">
            <a:avLst/>
          </a:prstGeom>
          <a:noFill/>
        </p:spPr>
        <p:txBody>
          <a:bodyPr wrap="square" rtlCol="0">
            <a:spAutoFit/>
          </a:bodyPr>
          <a:lstStyle/>
          <a:p>
            <a:pPr marL="342900"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rPr>
              <a:t>紧</a:t>
            </a:r>
            <a:r>
              <a:rPr lang="zh-CN" altLang="en-US" sz="2000" dirty="0" smtClean="0">
                <a:latin typeface="Microsoft YaHei" panose="020B0503020204020204" pitchFamily="34" charset="-122"/>
                <a:ea typeface="Microsoft YaHei" panose="020B0503020204020204" pitchFamily="34" charset="-122"/>
              </a:rPr>
              <a:t>急订单需要紧急处理。</a:t>
            </a:r>
            <a:endParaRPr lang="en-US" altLang="zh-CN" sz="2000" dirty="0" smtClean="0">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endParaRPr lang="en-US" sz="2000" dirty="0">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可以通过创建单独的波次。</a:t>
            </a:r>
            <a:endParaRPr lang="en-US" altLang="zh-CN" sz="2000" dirty="0" smtClean="0">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endParaRPr lang="en-US" altLang="zh-CN" sz="2000" dirty="0">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或者同个波次里作为优先的任务先处理。</a:t>
            </a:r>
            <a:endParaRPr 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9821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4" y="480219"/>
            <a:ext cx="9505752" cy="8913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a:solidFill>
                  <a:schemeClr val="tx1"/>
                </a:solidFill>
                <a:latin typeface="Microsoft YaHei" panose="020B0503020204020204" pitchFamily="34" charset="-122"/>
                <a:ea typeface="Microsoft YaHei" panose="020B0503020204020204" pitchFamily="34" charset="-122"/>
              </a:rPr>
              <a:t>订</a:t>
            </a:r>
            <a:r>
              <a:rPr lang="zh-CN" altLang="en-US" sz="2400" dirty="0" smtClean="0">
                <a:solidFill>
                  <a:schemeClr val="tx1"/>
                </a:solidFill>
                <a:latin typeface="Microsoft YaHei" panose="020B0503020204020204" pitchFamily="34" charset="-122"/>
                <a:ea typeface="Microsoft YaHei" panose="020B0503020204020204" pitchFamily="34" charset="-122"/>
              </a:rPr>
              <a:t>单取消</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8</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755576" y="1268760"/>
            <a:ext cx="7992888" cy="3785652"/>
          </a:xfrm>
          <a:prstGeom prst="rect">
            <a:avLst/>
          </a:prstGeom>
        </p:spPr>
        <p:txBody>
          <a:bodyPr wrap="square">
            <a:spAutoFit/>
          </a:bodyPr>
          <a:lstStyle/>
          <a:p>
            <a:r>
              <a:rPr lang="zh-CN" altLang="en-US" sz="2000" dirty="0" smtClean="0">
                <a:latin typeface="Microsoft YaHei" panose="020B0503020204020204" pitchFamily="34" charset="-122"/>
                <a:ea typeface="Microsoft YaHei" panose="020B0503020204020204" pitchFamily="34" charset="-122"/>
              </a:rPr>
              <a:t>当任务已经释放但是还没开始操作，订单可以取消。同时关联的拣货，补货，以及分配的库存都会取消，如果想要恢复需要创建新的订单。</a:t>
            </a:r>
            <a:endParaRPr lang="en-US" altLang="zh-CN" sz="2000" dirty="0" smtClean="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r>
              <a:rPr lang="zh-CN" altLang="en-US" sz="2000" dirty="0" smtClean="0">
                <a:latin typeface="Microsoft YaHei" panose="020B0503020204020204" pitchFamily="34" charset="-122"/>
                <a:ea typeface="Microsoft YaHei" panose="020B0503020204020204" pitchFamily="34" charset="-122"/>
              </a:rPr>
              <a:t>包含的状态如下：</a:t>
            </a:r>
            <a:endParaRPr lang="en-US" altLang="zh-CN" sz="2000" dirty="0" smtClean="0">
              <a:latin typeface="Microsoft YaHei" panose="020B0503020204020204" pitchFamily="34" charset="-122"/>
              <a:ea typeface="Microsoft YaHei" panose="020B0503020204020204" pitchFamily="34" charset="-122"/>
            </a:endParaRPr>
          </a:p>
          <a:p>
            <a:endParaRPr lang="en-US" altLang="zh-CN" sz="2000" dirty="0" smtClean="0">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rPr>
              <a:t>波次未分配</a:t>
            </a:r>
            <a:endParaRPr lang="en-US" altLang="zh-CN" sz="2000" dirty="0" smtClean="0">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endParaRPr lang="en-US" altLang="zh-CN" sz="2000" dirty="0" smtClean="0">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rPr>
              <a:t>波</a:t>
            </a:r>
            <a:r>
              <a:rPr lang="zh-CN" altLang="en-US" sz="2000" dirty="0" smtClean="0">
                <a:latin typeface="Microsoft YaHei" panose="020B0503020204020204" pitchFamily="34" charset="-122"/>
                <a:ea typeface="Microsoft YaHei" panose="020B0503020204020204" pitchFamily="34" charset="-122"/>
              </a:rPr>
              <a:t>次分配</a:t>
            </a:r>
            <a:endParaRPr lang="en-US" altLang="zh-CN" sz="2000" dirty="0" smtClean="0">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endParaRPr lang="en-US" altLang="zh-CN" sz="2000" dirty="0" smtClean="0">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rPr>
              <a:t>波</a:t>
            </a:r>
            <a:r>
              <a:rPr lang="zh-CN" altLang="en-US" sz="2000" dirty="0" smtClean="0">
                <a:latin typeface="Microsoft YaHei" panose="020B0503020204020204" pitchFamily="34" charset="-122"/>
                <a:ea typeface="Microsoft YaHei" panose="020B0503020204020204" pitchFamily="34" charset="-122"/>
              </a:rPr>
              <a:t>次中的任务释放</a:t>
            </a:r>
            <a:endParaRPr lang="en-US" altLang="zh-CN" sz="2000" dirty="0" smtClean="0">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endParaRPr lang="en-US" altLang="zh-CN" sz="2000" dirty="0" smtClean="0">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rPr>
              <a:t>运</a:t>
            </a:r>
            <a:r>
              <a:rPr lang="zh-CN" altLang="en-US" sz="2000" dirty="0" smtClean="0">
                <a:latin typeface="Microsoft YaHei" panose="020B0503020204020204" pitchFamily="34" charset="-122"/>
                <a:ea typeface="Microsoft YaHei" panose="020B0503020204020204" pitchFamily="34" charset="-122"/>
              </a:rPr>
              <a:t>单已取消</a:t>
            </a:r>
            <a:endParaRPr 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83530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4" y="480219"/>
            <a:ext cx="9505752" cy="8913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出库计划的异常</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9</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755576" y="1268760"/>
            <a:ext cx="7992888" cy="1015663"/>
          </a:xfrm>
          <a:prstGeom prst="rect">
            <a:avLst/>
          </a:prstGeom>
        </p:spPr>
        <p:txBody>
          <a:bodyPr wrap="square">
            <a:spAutoFit/>
          </a:bodyPr>
          <a:lstStyle/>
          <a:p>
            <a:pPr marL="457200" indent="-457200">
              <a:buFont typeface="Wingdings" panose="05000000000000000000" pitchFamily="2" charset="2"/>
              <a:buChar char="v"/>
            </a:pPr>
            <a:r>
              <a:rPr lang="zh-CN" altLang="en-US" sz="2000" dirty="0" smtClean="0">
                <a:latin typeface="Microsoft YaHei" panose="020B0503020204020204" pitchFamily="34" charset="-122"/>
                <a:ea typeface="Microsoft YaHei" panose="020B0503020204020204" pitchFamily="34" charset="-122"/>
              </a:rPr>
              <a:t>短</a:t>
            </a:r>
            <a:r>
              <a:rPr lang="zh-CN" altLang="en-US" sz="2000" dirty="0">
                <a:latin typeface="Microsoft YaHei" panose="020B0503020204020204" pitchFamily="34" charset="-122"/>
                <a:ea typeface="Microsoft YaHei" panose="020B0503020204020204" pitchFamily="34" charset="-122"/>
              </a:rPr>
              <a:t>缺</a:t>
            </a:r>
            <a:endParaRPr lang="en-US" sz="2000" dirty="0" smtClean="0">
              <a:latin typeface="Microsoft YaHei" panose="020B0503020204020204" pitchFamily="34" charset="-122"/>
              <a:ea typeface="Microsoft YaHei" panose="020B0503020204020204" pitchFamily="34" charset="-122"/>
            </a:endParaRPr>
          </a:p>
          <a:p>
            <a:pPr marL="457200" indent="-457200">
              <a:buFont typeface="Wingdings" panose="05000000000000000000" pitchFamily="2" charset="2"/>
              <a:buChar char="v"/>
            </a:pPr>
            <a:endParaRPr lang="en-US" sz="2000" dirty="0">
              <a:latin typeface="Microsoft YaHei" panose="020B0503020204020204" pitchFamily="34" charset="-122"/>
              <a:ea typeface="Microsoft YaHei" panose="020B0503020204020204" pitchFamily="34" charset="-122"/>
            </a:endParaRPr>
          </a:p>
          <a:p>
            <a:pPr marL="457200" indent="-457200">
              <a:buFont typeface="Wingdings" panose="05000000000000000000" pitchFamily="2" charset="2"/>
              <a:buChar char="v"/>
            </a:pPr>
            <a:r>
              <a:rPr lang="zh-CN" altLang="en-US" sz="2000" dirty="0" smtClean="0">
                <a:latin typeface="Microsoft YaHei" panose="020B0503020204020204" pitchFamily="34" charset="-122"/>
                <a:ea typeface="Microsoft YaHei" panose="020B0503020204020204" pitchFamily="34" charset="-122"/>
              </a:rPr>
              <a:t>补</a:t>
            </a:r>
            <a:r>
              <a:rPr lang="zh-CN" altLang="en-US" sz="2000" dirty="0">
                <a:latin typeface="Microsoft YaHei" panose="020B0503020204020204" pitchFamily="34" charset="-122"/>
                <a:ea typeface="Microsoft YaHei" panose="020B0503020204020204" pitchFamily="34" charset="-122"/>
              </a:rPr>
              <a:t>货</a:t>
            </a:r>
            <a:endParaRPr 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0008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83"/>
</p:tagLst>
</file>

<file path=ppt/theme/_rels/theme10.xml.rels><?xml version="1.0" encoding="UTF-8" standalone="yes"?>
<Relationships xmlns="http://schemas.openxmlformats.org/package/2006/relationships"><Relationship Id="rId1" Type="http://schemas.openxmlformats.org/officeDocument/2006/relationships/image" Target="../media/image4.jpeg"/></Relationships>
</file>

<file path=ppt/theme/_rels/theme11.xml.rels><?xml version="1.0" encoding="UTF-8" standalone="yes"?>
<Relationships xmlns="http://schemas.openxmlformats.org/package/2006/relationships"><Relationship Id="rId1" Type="http://schemas.openxmlformats.org/officeDocument/2006/relationships/image" Target="../media/image4.jpeg"/></Relationships>
</file>

<file path=ppt/theme/_rels/theme12.xml.rels><?xml version="1.0" encoding="UTF-8" standalone="yes"?>
<Relationships xmlns="http://schemas.openxmlformats.org/package/2006/relationships"><Relationship Id="rId1" Type="http://schemas.openxmlformats.org/officeDocument/2006/relationships/image" Target="../media/image4.jpeg"/></Relationships>
</file>

<file path=ppt/theme/_rels/theme13.xml.rels><?xml version="1.0" encoding="UTF-8" standalone="yes"?>
<Relationships xmlns="http://schemas.openxmlformats.org/package/2006/relationships"><Relationship Id="rId1" Type="http://schemas.openxmlformats.org/officeDocument/2006/relationships/image" Target="../media/image4.jpeg"/></Relationships>
</file>

<file path=ppt/theme/_rels/theme14.xml.rels><?xml version="1.0" encoding="UTF-8" standalone="yes"?>
<Relationships xmlns="http://schemas.openxmlformats.org/package/2006/relationships"><Relationship Id="rId1" Type="http://schemas.openxmlformats.org/officeDocument/2006/relationships/image" Target="../media/image4.jpeg"/></Relationships>
</file>

<file path=ppt/theme/_rels/theme15.xml.rels><?xml version="1.0" encoding="UTF-8" standalone="yes"?>
<Relationships xmlns="http://schemas.openxmlformats.org/package/2006/relationships"><Relationship Id="rId1" Type="http://schemas.openxmlformats.org/officeDocument/2006/relationships/image" Target="../media/image4.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7.xml.rels><?xml version="1.0" encoding="UTF-8" standalone="yes"?>
<Relationships xmlns="http://schemas.openxmlformats.org/package/2006/relationships"><Relationship Id="rId1" Type="http://schemas.openxmlformats.org/officeDocument/2006/relationships/image" Target="../media/image4.jpeg"/></Relationships>
</file>

<file path=ppt/theme/_rels/theme9.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2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3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1_Content">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2_Content">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4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5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JDA Software Group 2013 Corporate PowerPoint Template - REGULAR SCREEN">
  <a:themeElements>
    <a:clrScheme name="JDACorporate2012">
      <a:dk1>
        <a:srgbClr val="000000"/>
      </a:dk1>
      <a:lt1>
        <a:srgbClr val="FFFFFF"/>
      </a:lt1>
      <a:dk2>
        <a:srgbClr val="000000"/>
      </a:dk2>
      <a:lt2>
        <a:srgbClr val="919195"/>
      </a:lt2>
      <a:accent1>
        <a:srgbClr val="009DDC"/>
      </a:accent1>
      <a:accent2>
        <a:srgbClr val="1E5DA7"/>
      </a:accent2>
      <a:accent3>
        <a:srgbClr val="F58025"/>
      </a:accent3>
      <a:accent4>
        <a:srgbClr val="8FA144"/>
      </a:accent4>
      <a:accent5>
        <a:srgbClr val="8B0F04"/>
      </a:accent5>
      <a:accent6>
        <a:srgbClr val="919195"/>
      </a:accent6>
      <a:hlink>
        <a:srgbClr val="009DDC"/>
      </a:hlink>
      <a:folHlink>
        <a:srgbClr val="8B0F0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defRPr b="1" dirty="0" smtClean="0">
            <a:solidFill>
              <a:schemeClr val="bg1"/>
            </a:solidFill>
            <a:latin typeface="+mn-lt"/>
          </a:defRPr>
        </a:defPPr>
      </a:lstStyle>
    </a:spDef>
    <a:lnDef>
      <a:spPr bwMode="auto">
        <a:solidFill>
          <a:schemeClr val="accent2"/>
        </a:solidFill>
        <a:ln w="19050" cap="sq" cmpd="sng" algn="ctr">
          <a:solidFill>
            <a:schemeClr val="tx2"/>
          </a:solidFill>
          <a:prstDash val="solid"/>
          <a:round/>
          <a:headEnd type="triangle" w="med" len="med"/>
          <a:tailEnd type="triangle" w="med" len="med"/>
        </a:ln>
        <a:effectLst/>
      </a:spPr>
      <a:bodyPr/>
      <a:lstStyle/>
    </a:lnDef>
    <a:txDef>
      <a:spPr>
        <a:noFill/>
      </a:spPr>
      <a:bodyPr wrap="none" rtlCol="0">
        <a:spAutoFit/>
      </a:bodyPr>
      <a:lstStyle>
        <a:defPPr algn="ctr">
          <a:defRPr dirty="0" err="1" smtClean="0">
            <a:latin typeface="+mn-lt"/>
          </a:defRPr>
        </a:defPPr>
      </a:lstStyle>
    </a:txDef>
  </a:objectDefaults>
  <a:extraClrSchemeLst>
    <a:extraClrScheme>
      <a:clrScheme name="Presentation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_JDA Software Group 2013 Corporate PowerPoint Template - REGULAR SCREEN">
  <a:themeElements>
    <a:clrScheme name="JDACorporate2012">
      <a:dk1>
        <a:srgbClr val="000000"/>
      </a:dk1>
      <a:lt1>
        <a:srgbClr val="FFFFFF"/>
      </a:lt1>
      <a:dk2>
        <a:srgbClr val="000000"/>
      </a:dk2>
      <a:lt2>
        <a:srgbClr val="919195"/>
      </a:lt2>
      <a:accent1>
        <a:srgbClr val="009DDC"/>
      </a:accent1>
      <a:accent2>
        <a:srgbClr val="1E5DA7"/>
      </a:accent2>
      <a:accent3>
        <a:srgbClr val="F58025"/>
      </a:accent3>
      <a:accent4>
        <a:srgbClr val="8FA144"/>
      </a:accent4>
      <a:accent5>
        <a:srgbClr val="8B0F04"/>
      </a:accent5>
      <a:accent6>
        <a:srgbClr val="919195"/>
      </a:accent6>
      <a:hlink>
        <a:srgbClr val="009DDC"/>
      </a:hlink>
      <a:folHlink>
        <a:srgbClr val="8B0F0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defRPr b="1" dirty="0" smtClean="0">
            <a:solidFill>
              <a:schemeClr val="bg1"/>
            </a:solidFill>
            <a:latin typeface="+mn-lt"/>
          </a:defRPr>
        </a:defPPr>
      </a:lstStyle>
    </a:spDef>
    <a:lnDef>
      <a:spPr bwMode="auto">
        <a:solidFill>
          <a:schemeClr val="accent2"/>
        </a:solidFill>
        <a:ln w="19050" cap="sq" cmpd="sng" algn="ctr">
          <a:solidFill>
            <a:schemeClr val="tx2"/>
          </a:solidFill>
          <a:prstDash val="solid"/>
          <a:round/>
          <a:headEnd type="triangle" w="med" len="med"/>
          <a:tailEnd type="triangle" w="med" len="med"/>
        </a:ln>
        <a:effectLst/>
      </a:spPr>
      <a:bodyPr/>
      <a:lstStyle/>
    </a:lnDef>
    <a:txDef>
      <a:spPr>
        <a:noFill/>
      </a:spPr>
      <a:bodyPr wrap="none" rtlCol="0">
        <a:spAutoFit/>
      </a:bodyPr>
      <a:lstStyle>
        <a:defPPr algn="ctr">
          <a:defRPr dirty="0" err="1" smtClean="0">
            <a:latin typeface="+mn-lt"/>
          </a:defRPr>
        </a:defPPr>
      </a:lstStyle>
    </a:txDef>
  </a:objectDefaults>
  <a:extraClrSchemeLst>
    <a:extraClrScheme>
      <a:clrScheme name="Presentation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st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2_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3_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4_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ontent">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Bleum Presentation Template 2012</Template>
  <TotalTime>72315</TotalTime>
  <Words>3566</Words>
  <Application>Microsoft Office PowerPoint</Application>
  <PresentationFormat>On-screen Show (4:3)</PresentationFormat>
  <Paragraphs>359</Paragraphs>
  <Slides>38</Slides>
  <Notes>37</Notes>
  <HiddenSlides>0</HiddenSlides>
  <MMClips>0</MMClips>
  <ScaleCrop>false</ScaleCrop>
  <HeadingPairs>
    <vt:vector size="4" baseType="variant">
      <vt:variant>
        <vt:lpstr>Theme</vt:lpstr>
      </vt:variant>
      <vt:variant>
        <vt:i4>17</vt:i4>
      </vt:variant>
      <vt:variant>
        <vt:lpstr>Slide Titles</vt:lpstr>
      </vt:variant>
      <vt:variant>
        <vt:i4>38</vt:i4>
      </vt:variant>
    </vt:vector>
  </HeadingPairs>
  <TitlesOfParts>
    <vt:vector size="55" baseType="lpstr">
      <vt:lpstr>Table of Content</vt:lpstr>
      <vt:lpstr>Origin</vt:lpstr>
      <vt:lpstr>test3</vt:lpstr>
      <vt:lpstr>1_Table of Content</vt:lpstr>
      <vt:lpstr>2_Table of Content</vt:lpstr>
      <vt:lpstr>3_Table of Content</vt:lpstr>
      <vt:lpstr>1_Origin</vt:lpstr>
      <vt:lpstr>4_Table of Content</vt:lpstr>
      <vt:lpstr>Content</vt:lpstr>
      <vt:lpstr>2_Origin</vt:lpstr>
      <vt:lpstr>3_Origin</vt:lpstr>
      <vt:lpstr>1_Content</vt:lpstr>
      <vt:lpstr>2_Content</vt:lpstr>
      <vt:lpstr>4_Origin</vt:lpstr>
      <vt:lpstr>5_Origin</vt:lpstr>
      <vt:lpstr>JDA Software Group 2013 Corporate PowerPoint Template - REGULAR SCREEN</vt:lpstr>
      <vt:lpstr>1_JDA Software Group 2013 Corporate PowerPoint Template - REGULAR SCREEN</vt:lpstr>
      <vt:lpstr>JDA WMS 介绍</vt:lpstr>
      <vt:lpstr> 主题</vt:lpstr>
      <vt:lpstr>出库计划</vt:lpstr>
      <vt:lpstr> 出库订单</vt:lpstr>
      <vt:lpstr>出库订单，运单，运输的定义</vt:lpstr>
      <vt:lpstr>波次计划，分配，释放，监控 </vt:lpstr>
      <vt:lpstr>计划紧急订单 </vt:lpstr>
      <vt:lpstr>订单取消</vt:lpstr>
      <vt:lpstr>出库计划的异常</vt:lpstr>
      <vt:lpstr>短缺</vt:lpstr>
      <vt:lpstr>补货</vt:lpstr>
      <vt:lpstr>主题</vt:lpstr>
      <vt:lpstr>拣货 – 目标</vt:lpstr>
      <vt:lpstr>拣货</vt:lpstr>
      <vt:lpstr>任务管理</vt:lpstr>
      <vt:lpstr>释放保留任务</vt:lpstr>
      <vt:lpstr>管理补货</vt:lpstr>
      <vt:lpstr>查看工作队列的任务</vt:lpstr>
      <vt:lpstr>改变波次的优先级</vt:lpstr>
      <vt:lpstr>分配任务给具体的用户</vt:lpstr>
      <vt:lpstr>引导性的托盘拣货</vt:lpstr>
      <vt:lpstr>纸箱拣货</vt:lpstr>
      <vt:lpstr>工作列表</vt:lpstr>
      <vt:lpstr>大批量拣货</vt:lpstr>
      <vt:lpstr>门槛式拣货</vt:lpstr>
      <vt:lpstr>纸质拣货</vt:lpstr>
      <vt:lpstr>语音拣货</vt:lpstr>
      <vt:lpstr>处理拣货异常</vt:lpstr>
      <vt:lpstr>拣货异常 – 取消的拣货</vt:lpstr>
      <vt:lpstr>拣货异常 – 不能拣</vt:lpstr>
      <vt:lpstr>拣货异常 – 订单没被分配</vt:lpstr>
      <vt:lpstr>查看订单的状态和历史</vt:lpstr>
      <vt:lpstr>主题</vt:lpstr>
      <vt:lpstr>打包 – 学习目标</vt:lpstr>
      <vt:lpstr> 打包</vt:lpstr>
      <vt:lpstr> 包装 – 功能</vt:lpstr>
      <vt:lpstr>打包</vt:lpstr>
      <vt:lpstr>PowerPoint Presentation</vt:lpstr>
    </vt:vector>
  </TitlesOfParts>
  <Manager>Alpay Akdemir</Manager>
  <Company>Peppers &amp; Rogers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Document</dc:title>
  <dc:creator>Alpay Akdemir</dc:creator>
  <cp:lastModifiedBy>Sam Li</cp:lastModifiedBy>
  <cp:revision>2257</cp:revision>
  <cp:lastPrinted>2012-08-13T21:40:49Z</cp:lastPrinted>
  <dcterms:created xsi:type="dcterms:W3CDTF">2011-02-17T19:03:56Z</dcterms:created>
  <dcterms:modified xsi:type="dcterms:W3CDTF">2017-07-10T23:16:28Z</dcterms:modified>
</cp:coreProperties>
</file>