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4"/>
  </p:notesMasterIdLst>
  <p:sldIdLst>
    <p:sldId id="261" r:id="rId5"/>
    <p:sldId id="304" r:id="rId6"/>
    <p:sldId id="276" r:id="rId7"/>
    <p:sldId id="265" r:id="rId8"/>
    <p:sldId id="279" r:id="rId9"/>
    <p:sldId id="280" r:id="rId10"/>
    <p:sldId id="281" r:id="rId11"/>
    <p:sldId id="305" r:id="rId12"/>
    <p:sldId id="306" r:id="rId13"/>
    <p:sldId id="310" r:id="rId14"/>
    <p:sldId id="286" r:id="rId15"/>
    <p:sldId id="282" r:id="rId16"/>
    <p:sldId id="287" r:id="rId17"/>
    <p:sldId id="289" r:id="rId18"/>
    <p:sldId id="290" r:id="rId19"/>
    <p:sldId id="291" r:id="rId20"/>
    <p:sldId id="292" r:id="rId21"/>
    <p:sldId id="284" r:id="rId22"/>
    <p:sldId id="293" r:id="rId23"/>
    <p:sldId id="294" r:id="rId24"/>
    <p:sldId id="295" r:id="rId25"/>
    <p:sldId id="308" r:id="rId26"/>
    <p:sldId id="296" r:id="rId27"/>
    <p:sldId id="309" r:id="rId28"/>
    <p:sldId id="297" r:id="rId29"/>
    <p:sldId id="285" r:id="rId30"/>
    <p:sldId id="298" r:id="rId31"/>
    <p:sldId id="311" r:id="rId32"/>
    <p:sldId id="300" r:id="rId33"/>
    <p:sldId id="301" r:id="rId34"/>
    <p:sldId id="302" r:id="rId35"/>
    <p:sldId id="312" r:id="rId36"/>
    <p:sldId id="313" r:id="rId37"/>
    <p:sldId id="314" r:id="rId38"/>
    <p:sldId id="315" r:id="rId39"/>
    <p:sldId id="316" r:id="rId40"/>
    <p:sldId id="299" r:id="rId41"/>
    <p:sldId id="307" r:id="rId42"/>
    <p:sldId id="267" r:id="rId43"/>
  </p:sldIdLst>
  <p:sldSz cx="24387175" cy="13716000"/>
  <p:notesSz cx="13716000" cy="2438717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500"/>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18"/>
    <p:restoredTop sz="94610"/>
  </p:normalViewPr>
  <p:slideViewPr>
    <p:cSldViewPr snapToGrid="0" snapToObjects="1">
      <p:cViewPr varScale="1">
        <p:scale>
          <a:sx n="57" d="100"/>
          <a:sy n="57" d="100"/>
        </p:scale>
        <p:origin x="25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2279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F17DDC-F49D-7373-0996-7C364D684E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64A4E7-BA79-499E-20B1-690F08D70E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EFD6AE-8F67-BFBC-408B-735B3B0DB18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11C7A80-2625-D26B-DD14-BF2FF4802052}"/>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500548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C405C0-4EA7-24C7-78FB-4D92F0A9E2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92CCA5-92EA-9ED9-AB01-AAE00B39B1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EE0389-1D04-7289-53ED-B4EA9B89F38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E2E1F95-8551-E1C9-C9D1-55D266635996}"/>
              </a:ext>
            </a:extLst>
          </p:cNvPr>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871711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E5860-04FC-8FD1-3C3B-E76CED4D4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D10451-6FFB-3A21-AFD1-8942081F50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06CEAC-D660-F5F4-05F5-3C3122F647E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4715252-B602-3E54-A47E-49A1261499F7}"/>
              </a:ext>
            </a:extLst>
          </p:cNvPr>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3024721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49F4E-1911-00FC-B76C-F451E70DB7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8745AD-3DCE-8B82-7C9F-F3ADE3975E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8CFC46-65F9-3C3C-B443-AB07BDC8E2F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550646D-467D-74A2-8961-03CA8BD80D45}"/>
              </a:ext>
            </a:extLst>
          </p:cNvPr>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2060102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8F102-BD7D-961F-6A68-C1F67B6CA5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66CC7E-097A-FA40-9292-4CE2F35EDA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702E42-002A-ACF6-297B-5FF59B016C6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18BB47C-2A01-0EC9-6068-7598908296CA}"/>
              </a:ext>
            </a:extLst>
          </p:cNvPr>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29689065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7A0E6-8A76-3517-1CE8-4A914ED0C8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2F3530-0320-A4EA-EAF8-BB2FFF2B6A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3D0AFE-3A9E-E2EA-990C-D13DE8B16A7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1CD48BD-8100-C87A-63E3-133EF27515F1}"/>
              </a:ext>
            </a:extLst>
          </p:cNvPr>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928203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DFC44-3362-D9FB-F58B-455238C9FE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2AA5A6-C688-0827-5EFD-6247277D4E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E00C78-36CF-190D-781B-A703D026F1D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9A3AE94-D2EC-371C-3F71-6399886FB05F}"/>
              </a:ext>
            </a:extLst>
          </p:cNvPr>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3803653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38BEA4-35C9-A7CE-91A5-0BD46B4299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43A38B-40D7-3915-5005-DED944B356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C99048-6214-8251-C9E0-4CA02CF1CE6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E44F35D-56C3-7CF5-F529-876AB9631B1C}"/>
              </a:ext>
            </a:extLst>
          </p:cNvPr>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3195883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A17030-8B2B-1BAD-337E-B10543B59E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65DEC6-1B71-3CBE-1DD6-98E45A1960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7DF5B6-EA2E-6110-108F-1374D78659A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DDDA1FE-51CA-41E8-8883-4566A51969BD}"/>
              </a:ext>
            </a:extLst>
          </p:cNvPr>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9993630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046C3E-316F-965A-B0E8-4BDAD7720E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E9FCDA-934F-FA33-53EB-0B2C559AE5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6F8AB1-B4D7-FB5B-5F29-CD72EFC25B9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80D8FFF-4176-9255-3A5F-0F2061CE829E}"/>
              </a:ext>
            </a:extLst>
          </p:cNvPr>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662256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B84E12-37F3-927F-C60F-8E540F8971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AD5FD1-FFB0-3FE5-DABD-B10904CEA2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556DF1-4DD5-E1B6-53B1-FB1E0D4D6A4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EA58FF5-DEF4-E210-21E8-509F65B5E684}"/>
              </a:ext>
            </a:extLst>
          </p:cNvPr>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0038394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3DA2AA-972B-BFDB-9E5E-6AC5FC7DC3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569A33-FCB6-0F7A-C886-AE071106CA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8E99E5-405D-ADBD-B768-671ED24B41A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A80C229-2A9C-7BBC-CD61-8F808E117BAC}"/>
              </a:ext>
            </a:extLst>
          </p:cNvPr>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3998032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0FF615-535C-77B4-E2C0-09E1943ACF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37F1DB-5771-F2AE-E8BB-1B15C6E724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AC672F-E7BD-1F2F-F317-10311742BFD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FD280C7-3738-3D3C-2229-A47FC1E691B4}"/>
              </a:ext>
            </a:extLst>
          </p:cNvPr>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39588677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FB33F-3F43-9C37-3F13-32F8E79F87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C408B0-1BCD-65DB-5990-4AA708DA95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A9B0D0-E1B0-C05B-C50C-8172BECFC27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3CCDEF1-4D5C-1363-30A2-45D48C007040}"/>
              </a:ext>
            </a:extLst>
          </p:cNvPr>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962517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45A886-2D92-EED0-1D49-E228569601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0739C7-E462-3209-531C-13FA5A3951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BF97BA-C14F-06BD-AAFA-9D844525BB5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32BF7AE-A079-A84D-802D-993E61A708B1}"/>
              </a:ext>
            </a:extLst>
          </p:cNvPr>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32935763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15F5F6-81B9-5C3D-6ED9-747C2554B7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BA5079-8184-E063-E7D7-52CB11A5DB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127494-9CB6-0461-60BC-D512BF00971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A22F1DF-9B9A-AE8F-BF62-7B73D09E2559}"/>
              </a:ext>
            </a:extLst>
          </p:cNvPr>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6716291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B72C06-FADF-8A8F-B143-A6194D1449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6960D8-8D5B-B462-25EF-167140DA2A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880E4D-6C56-1CBD-745A-272F03270CF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DB63023-71EE-E79D-1691-4F6E5270302B}"/>
              </a:ext>
            </a:extLst>
          </p:cNvPr>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3138099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DA0D7-E0D0-47F9-C78C-D0C81C5FC4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D0BF2B-D0A1-6A53-8975-BC72C93BFA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8A6D7C-F0A0-CF25-98C9-74E5B716FAE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9B5C4D6-46A4-D1DF-7279-C054506787C7}"/>
              </a:ext>
            </a:extLst>
          </p:cNvPr>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2143513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21C349-DD82-F731-9541-7B92EC3927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F69210-1D30-AAFC-D755-6077E790D0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1339B3-3C61-1996-6F6A-C2973CAE3A9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E421ADC-BC57-E59F-7812-8FB459050742}"/>
              </a:ext>
            </a:extLst>
          </p:cNvPr>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909773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C36A5C-B0CD-58D8-688E-7D1C5B2869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A90F7C-93CF-B38D-0391-2393ECDFD8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4C8B9E-B3FA-932F-C2CC-E215435F2AD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66406A6-3558-72D1-93EE-ABC42F2680F2}"/>
              </a:ext>
            </a:extLst>
          </p:cNvPr>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4121915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023739-5CDE-A3FC-0C50-59E2403D92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A94FDD-DD84-835E-5766-3000DA580E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6BF8BA-C298-C909-5825-DA472E92ACC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EC2D4DF-9F24-4A1F-0295-D6B10A4B7F96}"/>
              </a:ext>
            </a:extLst>
          </p:cNvPr>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3039473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F1697-B0EC-5B13-541C-8D7230BE5F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555B2B-3A32-8BCE-7F20-10EB05C865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0755F2-E869-5F5C-2877-993EA9DC5D9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0A37521-E0FB-645D-4B3C-0BE04F3BF34B}"/>
              </a:ext>
            </a:extLst>
          </p:cNvPr>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36694010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CB676-AD6B-0A9F-75A8-5644D9B67A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A72B11-D0A3-E3A6-AAE8-75BF99549D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88B7CD-1726-B97F-E938-FD15304ECFB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75E6713-45DE-F8D5-04D9-D176421FE5C7}"/>
              </a:ext>
            </a:extLst>
          </p:cNvPr>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29024121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A8806-93BC-D5F6-5DF4-F2896E541F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1CA22F-F94C-4A63-6686-0381349461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7B673E-313E-6886-8408-A5B8D3E6D5C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B64CCBB-1E18-77E5-4234-E89FAE060861}"/>
              </a:ext>
            </a:extLst>
          </p:cNvPr>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9191667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54E7CD-DBA3-F96C-2BCE-1718A04AC6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3FE353-8405-4ABB-D375-2ACCE18D85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4DBB82-3B97-6E9D-605B-7E7DC7AB7F2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F23E126-77F0-6D3C-2716-ADC7B9592FAE}"/>
              </a:ext>
            </a:extLst>
          </p:cNvPr>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33521622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DFA09-F3DB-28C2-A701-B2AB00955C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01BDA-2059-37E9-AD17-7F1276AF22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04F126-A23B-CD1B-1F57-7E95DDD28D0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50E853A-BF07-367D-5224-F663EE8D872A}"/>
              </a:ext>
            </a:extLst>
          </p:cNvPr>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24206473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44C84E-5093-BA81-928A-BDA7DBA490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289783-84B4-F17C-2CF1-EFA7500CA1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C39752-2877-F1D3-E7CB-5510911E4E2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B21EDC1-EC3F-56B8-00C2-4C918C6F9B43}"/>
              </a:ext>
            </a:extLst>
          </p:cNvPr>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7059117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1B4F6D-1D1A-5724-006C-FB2D0A34A5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379168-58F8-D5F0-9035-06E02A41AF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5590EC-4040-3878-5FB3-4C66DA19088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DD80FC5-72E9-CD82-47A8-84CA7869BBA8}"/>
              </a:ext>
            </a:extLst>
          </p:cNvPr>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4593902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15EAB-3D84-3DD5-F56D-2C0BC7ED55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69F9B6-97D4-4DD4-2702-F218EDC0FF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792602-7047-27C6-D7CB-F50E962F948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29B4877-4F45-8394-9C99-4F86B951B787}"/>
              </a:ext>
            </a:extLst>
          </p:cNvPr>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27452626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357109-9409-8FA3-1957-C26DD07255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FB2550-BF51-C638-4A06-94A8041886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30A28E-6086-DBCF-53F9-D97BD82FA4F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0D71068-9050-D99D-EF28-4FDA68A7F4F1}"/>
              </a:ext>
            </a:extLst>
          </p:cNvPr>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33093938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5469A-6361-95C8-9B5E-294E9F408B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BB47A5-7A0E-F9F0-9AF3-DB07675A81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67FF49-627D-50A4-EC95-35609D425C1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541A4E9-DFAA-97A6-5552-342881939746}"/>
              </a:ext>
            </a:extLst>
          </p:cNvPr>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41207202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E8309-D9E7-1749-2001-D3D6FAE4B3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F07E41-8CE3-197C-FA97-66AF4331AD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8266BA-087E-0E25-218D-BF8C55D0B1A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CB4593D-ADC7-AFC4-4FFF-76C1381156F0}"/>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459269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70D1C-3C84-2CD2-71F8-33D4D0515A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AAC32E-B58B-3775-167F-6E22455A6D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E64DAF-5A75-8981-CC47-E8E73288703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8F8AE94-C092-FDDD-E109-BDDC06770E81}"/>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635696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CE162A-503D-5A93-FA98-6C64012CE9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6C7740-A6C0-83F5-9F66-D4363E4972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37D263-7548-79B7-3EB3-8D390C51299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6317576-08A3-32D1-B058-FE0421D6DE50}"/>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385169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0FE89-BFF4-8B03-36DB-9711F802B0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98CA5F-4BCA-0CB8-875C-A7956E95BE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3DE443-DECB-A889-C583-F46DB6892A3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CB0AE16-314D-2160-A39E-ECC2175021A1}"/>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678457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67943A-C679-9FCC-4A03-CB402A2835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FBF45A-DBAD-0F0D-F9A0-5E9B3D27EC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5F2524-4792-FCCE-01D6-C65B81C96DD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6896C49-033C-6C11-8B00-5B693C25BFBD}"/>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784389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A232A81E-A344-9E3B-064D-24653EE3B5C1}"/>
              </a:ext>
            </a:extLst>
          </p:cNvPr>
          <p:cNvSpPr txBox="1"/>
          <p:nvPr userDrawn="1">
            <p:extLst>
              <p:ext uri="{1162E1C5-73C7-4A58-AE30-91384D911F3F}">
                <p184:classification xmlns:p184="http://schemas.microsoft.com/office/powerpoint/2018/4/main" val="ftr"/>
              </p:ext>
            </p:extLst>
          </p:nvPr>
        </p:nvSpPr>
        <p:spPr>
          <a:xfrm>
            <a:off x="0" y="13578840"/>
            <a:ext cx="1025525" cy="137160"/>
          </a:xfrm>
          <a:prstGeom prst="rect">
            <a:avLst/>
          </a:prstGeom>
        </p:spPr>
        <p:txBody>
          <a:bodyPr horzOverflow="overflow" lIns="0" tIns="0" rIns="0" bIns="0">
            <a:spAutoFit/>
          </a:bodyPr>
          <a:lstStyle/>
          <a:p>
            <a:pPr algn="l"/>
            <a:r>
              <a:rPr lang="pt-BR" sz="900">
                <a:solidFill>
                  <a:srgbClr val="000000"/>
                </a:solidFill>
                <a:latin typeface="Calibri" panose="020F0502020204030204" pitchFamily="34" charset="0"/>
                <a:cs typeface="Calibri" panose="020F0502020204030204" pitchFamily="34" charset="0"/>
              </a:rPr>
              <a:t>Corporativo | Interno</a:t>
            </a:r>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6">
    <p:bg>
      <p:bgPr>
        <a:solidFill>
          <a:srgbClr val="1E1E1E"/>
        </a:solidFill>
        <a:effectLst/>
      </p:bgPr>
    </p:bg>
    <p:spTree>
      <p:nvGrpSpPr>
        <p:cNvPr id="1" name=""/>
        <p:cNvGrpSpPr/>
        <p:nvPr/>
      </p:nvGrpSpPr>
      <p:grpSpPr>
        <a:xfrm>
          <a:off x="0" y="0"/>
          <a:ext cx="0" cy="0"/>
          <a:chOff x="0" y="0"/>
          <a:chExt cx="0" cy="0"/>
        </a:xfrm>
      </p:grpSpPr>
      <p:sp>
        <p:nvSpPr>
          <p:cNvPr id="2" name="Text 0"/>
          <p:cNvSpPr/>
          <p:nvPr/>
        </p:nvSpPr>
        <p:spPr>
          <a:xfrm>
            <a:off x="1343397" y="2857500"/>
            <a:ext cx="21499843" cy="7935686"/>
          </a:xfrm>
          <a:prstGeom prst="rect">
            <a:avLst/>
          </a:prstGeom>
          <a:noFill/>
          <a:ln/>
        </p:spPr>
        <p:txBody>
          <a:bodyPr wrap="square" lIns="0" tIns="0" rIns="0" bIns="0" rtlCol="0" anchor="t"/>
          <a:lstStyle/>
          <a:p>
            <a:pPr algn="ctr">
              <a:lnSpc>
                <a:spcPts val="19680"/>
              </a:lnSpc>
            </a:pPr>
            <a:r>
              <a:rPr lang="en-US" sz="164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Design Patterns </a:t>
            </a:r>
          </a:p>
          <a:p>
            <a:pPr algn="ctr">
              <a:lnSpc>
                <a:spcPts val="19680"/>
              </a:lnSpc>
            </a:pPr>
            <a:r>
              <a:rPr lang="en-US" sz="164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com </a:t>
            </a:r>
          </a:p>
          <a:p>
            <a:pPr algn="ctr">
              <a:lnSpc>
                <a:spcPts val="19680"/>
              </a:lnSpc>
            </a:pPr>
            <a:r>
              <a:rPr lang="en-US" sz="164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Kotlin</a:t>
            </a:r>
            <a:endParaRPr lang="en-US" sz="16400" dirty="0">
              <a:latin typeface="Calibri" panose="020F0502020204030204" pitchFamily="34" charset="0"/>
              <a:ea typeface="Calibri" panose="020F0502020204030204" pitchFamily="34" charset="0"/>
              <a:cs typeface="Calibri" panose="020F0502020204030204" pitchFamily="34" charset="0"/>
            </a:endParaRPr>
          </a:p>
        </p:txBody>
      </p:sp>
      <p:pic>
        <p:nvPicPr>
          <p:cNvPr id="3" name="Image 0" descr="preencoded.png"/>
          <p:cNvPicPr>
            <a:picLocks noChangeAspect="1"/>
          </p:cNvPicPr>
          <p:nvPr/>
        </p:nvPicPr>
        <p:blipFill>
          <a:blip r:embed="rId3"/>
          <a:stretch>
            <a:fillRect/>
          </a:stretch>
        </p:blipFill>
        <p:spPr>
          <a:xfrm>
            <a:off x="1727416" y="1270000"/>
            <a:ext cx="25403" cy="304800"/>
          </a:xfrm>
          <a:prstGeom prst="rect">
            <a:avLst/>
          </a:prstGeom>
        </p:spPr>
      </p:pic>
      <p:sp>
        <p:nvSpPr>
          <p:cNvPr id="10" name="Shape 1"/>
          <p:cNvSpPr/>
          <p:nvPr/>
        </p:nvSpPr>
        <p:spPr>
          <a:xfrm>
            <a:off x="1524191" y="12065000"/>
            <a:ext cx="1041530" cy="368300"/>
          </a:xfrm>
          <a:prstGeom prst="rect">
            <a:avLst/>
          </a:prstGeom>
          <a:noFill/>
          <a:ln/>
        </p:spPr>
        <p:txBody>
          <a:bodyPr/>
          <a:lstStyle/>
          <a:p>
            <a:endParaRPr lang="pt-B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a:extLst>
            <a:ext uri="{FF2B5EF4-FFF2-40B4-BE49-F238E27FC236}">
              <a16:creationId xmlns:a16="http://schemas.microsoft.com/office/drawing/2014/main" id="{521602E2-E0CB-59A2-72F8-D7584E3EED62}"/>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8249A625-B258-78C3-505F-8FAF67C4BDD8}"/>
              </a:ext>
            </a:extLst>
          </p:cNvPr>
          <p:cNvSpPr/>
          <p:nvPr/>
        </p:nvSpPr>
        <p:spPr>
          <a:xfrm>
            <a:off x="1524190" y="2311400"/>
            <a:ext cx="19768267" cy="1834322"/>
          </a:xfrm>
          <a:prstGeom prst="rect">
            <a:avLst/>
          </a:prstGeom>
          <a:noFill/>
          <a:ln/>
        </p:spPr>
        <p:txBody>
          <a:bodyPr wrap="square" lIns="0" tIns="0" rIns="0" bIns="0" rtlCol="0" anchor="t"/>
          <a:lstStyle/>
          <a:p>
            <a:pPr algn="l"/>
            <a:endParaRPr lang="en-US" sz="8000" dirty="0"/>
          </a:p>
        </p:txBody>
      </p:sp>
      <p:sp>
        <p:nvSpPr>
          <p:cNvPr id="6" name="Text 3">
            <a:extLst>
              <a:ext uri="{FF2B5EF4-FFF2-40B4-BE49-F238E27FC236}">
                <a16:creationId xmlns:a16="http://schemas.microsoft.com/office/drawing/2014/main" id="{C2849C6B-8EB3-99EC-C28B-7741C3D9AC99}"/>
              </a:ext>
            </a:extLst>
          </p:cNvPr>
          <p:cNvSpPr/>
          <p:nvPr/>
        </p:nvSpPr>
        <p:spPr>
          <a:xfrm>
            <a:off x="1395706" y="2837701"/>
            <a:ext cx="4467153" cy="6732578"/>
          </a:xfrm>
          <a:prstGeom prst="rect">
            <a:avLst/>
          </a:prstGeom>
          <a:noFill/>
          <a:ln/>
        </p:spPr>
        <p:txBody>
          <a:bodyPr wrap="square" lIns="0" tIns="0" rIns="0" bIns="0" rtlCol="0" anchor="t"/>
          <a:lstStyle/>
          <a:p>
            <a:pPr>
              <a:lnSpc>
                <a:spcPts val="4800"/>
              </a:lnSpc>
            </a:pP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Creational</a:t>
            </a: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Patterns:</a:t>
            </a:r>
          </a:p>
          <a:p>
            <a:pPr marL="457200" indent="-457200" algn="l">
              <a:lnSpc>
                <a:spcPts val="4800"/>
              </a:lnSpc>
              <a:buFontTx/>
              <a:buChar char="-"/>
            </a:pP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Singleton</a:t>
            </a: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a:t>
            </a:r>
          </a:p>
          <a:p>
            <a:pPr marL="457200" indent="-457200" algn="l">
              <a:lnSpc>
                <a:spcPts val="4800"/>
              </a:lnSpc>
              <a:buFontTx/>
              <a:buChar char="-"/>
            </a:pP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Factory</a:t>
            </a: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a:t>
            </a: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Method</a:t>
            </a:r>
            <a:endPar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endParaRPr>
          </a:p>
          <a:p>
            <a:pPr marL="457200" indent="-457200" algn="l">
              <a:lnSpc>
                <a:spcPts val="4800"/>
              </a:lnSpc>
              <a:buFontTx/>
              <a:buChar char="-"/>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Abstract </a:t>
            </a: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Factory</a:t>
            </a:r>
            <a:endPar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endParaRPr>
          </a:p>
          <a:p>
            <a:pPr marL="457200" indent="-457200" algn="l">
              <a:lnSpc>
                <a:spcPts val="4800"/>
              </a:lnSpc>
              <a:buFontTx/>
              <a:buChar char="-"/>
            </a:pP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Builder</a:t>
            </a:r>
            <a:endPar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endParaRPr>
          </a:p>
          <a:p>
            <a:pPr marL="457200" indent="-457200" algn="l">
              <a:lnSpc>
                <a:spcPts val="4800"/>
              </a:lnSpc>
              <a:buFontTx/>
              <a:buChar char="-"/>
            </a:pP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Prototype</a:t>
            </a:r>
            <a:endPar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 3">
            <a:extLst>
              <a:ext uri="{FF2B5EF4-FFF2-40B4-BE49-F238E27FC236}">
                <a16:creationId xmlns:a16="http://schemas.microsoft.com/office/drawing/2014/main" id="{A519F085-318F-7655-2BB1-19FE6858F326}"/>
              </a:ext>
            </a:extLst>
          </p:cNvPr>
          <p:cNvSpPr/>
          <p:nvPr/>
        </p:nvSpPr>
        <p:spPr>
          <a:xfrm>
            <a:off x="8208919" y="2837701"/>
            <a:ext cx="4440281" cy="7119099"/>
          </a:xfrm>
          <a:prstGeom prst="rect">
            <a:avLst/>
          </a:prstGeom>
          <a:noFill/>
          <a:ln/>
        </p:spPr>
        <p:txBody>
          <a:bodyPr wrap="square" lIns="0" tIns="0" rIns="0" bIns="0" rtlCol="0" anchor="t"/>
          <a:lstStyle/>
          <a:p>
            <a:pPr algn="l">
              <a:lnSpc>
                <a:spcPts val="4800"/>
              </a:lnSpc>
            </a:pP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Structural</a:t>
            </a: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Patterns:</a:t>
            </a:r>
          </a:p>
          <a:p>
            <a:pPr marL="457200" indent="-457200" algn="l">
              <a:lnSpc>
                <a:spcPts val="4800"/>
              </a:lnSpc>
              <a:buFontTx/>
              <a:buChar char="-"/>
            </a:pP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Decorator</a:t>
            </a:r>
            <a:endPar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endParaRPr>
          </a:p>
          <a:p>
            <a:pPr marL="457200" indent="-457200" algn="l">
              <a:lnSpc>
                <a:spcPts val="4800"/>
              </a:lnSpc>
              <a:buFontTx/>
              <a:buChar char="-"/>
            </a:pP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Adapter</a:t>
            </a:r>
            <a:endPar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endParaRPr>
          </a:p>
          <a:p>
            <a:pPr marL="457200" indent="-457200" algn="l">
              <a:lnSpc>
                <a:spcPts val="4800"/>
              </a:lnSpc>
              <a:buFontTx/>
              <a:buChar char="-"/>
            </a:pP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Brigde</a:t>
            </a:r>
            <a:endPar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endParaRPr>
          </a:p>
          <a:p>
            <a:pPr marL="457200" indent="-457200" algn="l">
              <a:lnSpc>
                <a:spcPts val="4800"/>
              </a:lnSpc>
              <a:buFontTx/>
              <a:buChar char="-"/>
            </a:pP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Composite</a:t>
            </a:r>
            <a:endPar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endParaRPr>
          </a:p>
          <a:p>
            <a:pPr marL="457200" indent="-457200" algn="l">
              <a:lnSpc>
                <a:spcPts val="4800"/>
              </a:lnSpc>
              <a:buFontTx/>
              <a:buChar char="-"/>
            </a:pP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Facade</a:t>
            </a:r>
            <a:endPar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endParaRPr>
          </a:p>
          <a:p>
            <a:pPr marL="457200" indent="-457200" algn="l">
              <a:lnSpc>
                <a:spcPts val="4800"/>
              </a:lnSpc>
              <a:buFontTx/>
              <a:buChar char="-"/>
            </a:pP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Flyweight</a:t>
            </a:r>
            <a:endPar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endParaRPr>
          </a:p>
          <a:p>
            <a:pPr marL="457200" indent="-457200" algn="l">
              <a:lnSpc>
                <a:spcPts val="4800"/>
              </a:lnSpc>
              <a:buFontTx/>
              <a:buChar char="-"/>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Proxy</a:t>
            </a:r>
          </a:p>
        </p:txBody>
      </p:sp>
      <p:sp>
        <p:nvSpPr>
          <p:cNvPr id="5" name="Text 3">
            <a:extLst>
              <a:ext uri="{FF2B5EF4-FFF2-40B4-BE49-F238E27FC236}">
                <a16:creationId xmlns:a16="http://schemas.microsoft.com/office/drawing/2014/main" id="{69EFC053-F1D8-1D52-AD18-F7E24C628E72}"/>
              </a:ext>
            </a:extLst>
          </p:cNvPr>
          <p:cNvSpPr/>
          <p:nvPr/>
        </p:nvSpPr>
        <p:spPr>
          <a:xfrm>
            <a:off x="14995260" y="2837701"/>
            <a:ext cx="5985140" cy="8778566"/>
          </a:xfrm>
          <a:prstGeom prst="rect">
            <a:avLst/>
          </a:prstGeom>
          <a:noFill/>
          <a:ln/>
        </p:spPr>
        <p:txBody>
          <a:bodyPr wrap="square" lIns="0" tIns="0" rIns="0" bIns="0" rtlCol="0" anchor="t"/>
          <a:lstStyle/>
          <a:p>
            <a:pPr algn="l">
              <a:lnSpc>
                <a:spcPts val="4800"/>
              </a:lnSpc>
            </a:pP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Behavioral</a:t>
            </a: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Patterns:</a:t>
            </a:r>
          </a:p>
          <a:p>
            <a:pPr marL="457200" indent="-457200" algn="l">
              <a:lnSpc>
                <a:spcPts val="4800"/>
              </a:lnSpc>
              <a:buFontTx/>
              <a:buChar char="-"/>
            </a:pP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Strategy</a:t>
            </a:r>
            <a:endPar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endParaRPr>
          </a:p>
          <a:p>
            <a:pPr marL="457200" indent="-457200" algn="l">
              <a:lnSpc>
                <a:spcPts val="4800"/>
              </a:lnSpc>
              <a:buFontTx/>
              <a:buChar char="-"/>
            </a:pP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Iterator</a:t>
            </a:r>
            <a:endPar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endParaRPr>
          </a:p>
          <a:p>
            <a:pPr marL="457200" indent="-457200" algn="l">
              <a:lnSpc>
                <a:spcPts val="4800"/>
              </a:lnSpc>
              <a:buFontTx/>
              <a:buChar char="-"/>
            </a:pP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State</a:t>
            </a:r>
            <a:endPar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endParaRPr>
          </a:p>
          <a:p>
            <a:pPr marL="457200" indent="-457200" algn="l">
              <a:lnSpc>
                <a:spcPts val="4800"/>
              </a:lnSpc>
              <a:buFontTx/>
              <a:buChar char="-"/>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Command</a:t>
            </a:r>
          </a:p>
          <a:p>
            <a:pPr marL="457200" indent="-457200" algn="l">
              <a:lnSpc>
                <a:spcPts val="4800"/>
              </a:lnSpc>
              <a:buFontTx/>
              <a:buChar char="-"/>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Chain </a:t>
            </a: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of</a:t>
            </a: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a:t>
            </a: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Responsability</a:t>
            </a:r>
            <a:endPar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endParaRPr>
          </a:p>
          <a:p>
            <a:pPr marL="457200" indent="-457200" algn="l">
              <a:lnSpc>
                <a:spcPts val="4800"/>
              </a:lnSpc>
              <a:buFontTx/>
              <a:buChar char="-"/>
            </a:pP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Interpreter</a:t>
            </a:r>
            <a:endPar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endParaRPr>
          </a:p>
          <a:p>
            <a:pPr marL="457200" indent="-457200" algn="l">
              <a:lnSpc>
                <a:spcPts val="4800"/>
              </a:lnSpc>
              <a:buFontTx/>
              <a:buChar char="-"/>
            </a:pP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Mediator</a:t>
            </a:r>
            <a:endPar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endParaRPr>
          </a:p>
          <a:p>
            <a:pPr marL="457200" indent="-457200" algn="l">
              <a:lnSpc>
                <a:spcPts val="4800"/>
              </a:lnSpc>
              <a:buFontTx/>
              <a:buChar char="-"/>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Memento</a:t>
            </a:r>
          </a:p>
          <a:p>
            <a:pPr marL="457200" indent="-457200" algn="l">
              <a:lnSpc>
                <a:spcPts val="4800"/>
              </a:lnSpc>
              <a:buFontTx/>
              <a:buChar char="-"/>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Visitor</a:t>
            </a:r>
          </a:p>
          <a:p>
            <a:pPr marL="457200" indent="-457200" algn="l">
              <a:lnSpc>
                <a:spcPts val="4800"/>
              </a:lnSpc>
              <a:buFontTx/>
              <a:buChar char="-"/>
            </a:pP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Template</a:t>
            </a:r>
            <a:endPar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endParaRPr>
          </a:p>
          <a:p>
            <a:pPr marL="457200" indent="-457200" algn="l">
              <a:lnSpc>
                <a:spcPts val="4800"/>
              </a:lnSpc>
              <a:buFontTx/>
              <a:buChar char="-"/>
            </a:pP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Observer</a:t>
            </a: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75943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a:extLst>
            <a:ext uri="{FF2B5EF4-FFF2-40B4-BE49-F238E27FC236}">
              <a16:creationId xmlns:a16="http://schemas.microsoft.com/office/drawing/2014/main" id="{BDCABB22-7F8A-EEF8-B702-87F2C5AC57B9}"/>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EBA45EF0-A8EC-7BC1-A780-7FC001868E18}"/>
              </a:ext>
            </a:extLst>
          </p:cNvPr>
          <p:cNvSpPr/>
          <p:nvPr/>
        </p:nvSpPr>
        <p:spPr>
          <a:xfrm>
            <a:off x="1395706" y="2507421"/>
            <a:ext cx="21406626" cy="4165600"/>
          </a:xfrm>
          <a:prstGeom prst="rect">
            <a:avLst/>
          </a:prstGeom>
          <a:noFill/>
          <a:ln/>
        </p:spPr>
        <p:txBody>
          <a:bodyPr wrap="square" lIns="0" tIns="0" rIns="0" bIns="0" rtlCol="0" anchor="t"/>
          <a:lstStyle/>
          <a:p>
            <a:pPr algn="l">
              <a:lnSpc>
                <a:spcPts val="14400"/>
              </a:lnSpc>
            </a:pPr>
            <a:r>
              <a:rPr lang="en-US" sz="12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“Talk is cheap. Show me the code”</a:t>
            </a:r>
          </a:p>
          <a:p>
            <a:pPr algn="r">
              <a:lnSpc>
                <a:spcPts val="14400"/>
              </a:lnSpc>
            </a:pPr>
            <a:r>
              <a:rPr lang="en-US" sz="12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Linus Torvalds</a:t>
            </a:r>
            <a:endParaRPr lang="en-US" sz="1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2545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a:extLst>
            <a:ext uri="{FF2B5EF4-FFF2-40B4-BE49-F238E27FC236}">
              <a16:creationId xmlns:a16="http://schemas.microsoft.com/office/drawing/2014/main" id="{D82E77A4-6711-E52B-CC2F-6D99EC7D226B}"/>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D406BDFA-2086-CA9B-A7C3-D69D3120AE52}"/>
              </a:ext>
            </a:extLst>
          </p:cNvPr>
          <p:cNvSpPr/>
          <p:nvPr/>
        </p:nvSpPr>
        <p:spPr>
          <a:xfrm>
            <a:off x="1524190" y="2311400"/>
            <a:ext cx="19984088" cy="1783522"/>
          </a:xfrm>
          <a:prstGeom prst="rect">
            <a:avLst/>
          </a:prstGeom>
          <a:noFill/>
          <a:ln/>
        </p:spPr>
        <p:txBody>
          <a:bodyPr wrap="square" lIns="0" tIns="0" rIns="0" bIns="0" rtlCol="0" anchor="t"/>
          <a:lstStyle/>
          <a:p>
            <a:pPr algn="l"/>
            <a:r>
              <a:rPr lang="pt-BR" sz="8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Creational</a:t>
            </a:r>
            <a:r>
              <a:rPr lang="pt-BR" sz="8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Patterns / </a:t>
            </a:r>
            <a:r>
              <a:rPr lang="en-US" sz="8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Padrões</a:t>
            </a:r>
            <a:r>
              <a:rPr lang="en-US" sz="8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a:t>
            </a:r>
            <a:r>
              <a:rPr lang="en-US" sz="8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Criacionais</a:t>
            </a:r>
            <a:endParaRPr lang="en-US" sz="80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 3">
            <a:extLst>
              <a:ext uri="{FF2B5EF4-FFF2-40B4-BE49-F238E27FC236}">
                <a16:creationId xmlns:a16="http://schemas.microsoft.com/office/drawing/2014/main" id="{8ABFD608-11D6-C6B2-79F8-20708A1F2026}"/>
              </a:ext>
            </a:extLst>
          </p:cNvPr>
          <p:cNvSpPr/>
          <p:nvPr/>
        </p:nvSpPr>
        <p:spPr>
          <a:xfrm>
            <a:off x="1524190" y="4145722"/>
            <a:ext cx="8836071" cy="6632843"/>
          </a:xfrm>
          <a:prstGeom prst="rect">
            <a:avLst/>
          </a:prstGeom>
          <a:noFill/>
          <a:ln/>
        </p:spPr>
        <p:txBody>
          <a:bodyPr wrap="square" lIns="0" tIns="0" rIns="0" bIns="0" rtlCol="0" anchor="t"/>
          <a:lstStyle/>
          <a:p>
            <a:pPr marL="457200" indent="-457200" algn="l">
              <a:lnSpc>
                <a:spcPts val="4800"/>
              </a:lnSpc>
              <a:buFontTx/>
              <a:buChar char="-"/>
            </a:pP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Singleton</a:t>
            </a: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a:t>
            </a:r>
          </a:p>
          <a:p>
            <a:pPr marL="457200" indent="-457200" algn="l">
              <a:lnSpc>
                <a:spcPts val="4800"/>
              </a:lnSpc>
              <a:buFontTx/>
              <a:buChar char="-"/>
            </a:pP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Factory</a:t>
            </a: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a:t>
            </a: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Method</a:t>
            </a:r>
            <a:endPar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endParaRPr>
          </a:p>
          <a:p>
            <a:pPr marL="457200" indent="-457200" algn="l">
              <a:lnSpc>
                <a:spcPts val="4800"/>
              </a:lnSpc>
              <a:buFontTx/>
              <a:buChar char="-"/>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Abstract </a:t>
            </a: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Factory</a:t>
            </a:r>
            <a:endPar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endParaRPr>
          </a:p>
          <a:p>
            <a:pPr marL="457200" indent="-457200" algn="l">
              <a:lnSpc>
                <a:spcPts val="4800"/>
              </a:lnSpc>
              <a:buFontTx/>
              <a:buChar char="-"/>
            </a:pP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Builder</a:t>
            </a:r>
            <a:endPar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endParaRPr>
          </a:p>
          <a:p>
            <a:pPr marL="457200" indent="-457200" algn="l">
              <a:lnSpc>
                <a:spcPts val="4800"/>
              </a:lnSpc>
              <a:buFontTx/>
              <a:buChar char="-"/>
            </a:pP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Prototype</a:t>
            </a:r>
            <a:endPar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5831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a:extLst>
            <a:ext uri="{FF2B5EF4-FFF2-40B4-BE49-F238E27FC236}">
              <a16:creationId xmlns:a16="http://schemas.microsoft.com/office/drawing/2014/main" id="{64B2ECC0-1C04-F69B-25C6-4AC644788DAE}"/>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F4E4958A-3B6B-262C-6073-AC908FB73FF5}"/>
              </a:ext>
            </a:extLst>
          </p:cNvPr>
          <p:cNvSpPr/>
          <p:nvPr/>
        </p:nvSpPr>
        <p:spPr>
          <a:xfrm>
            <a:off x="1524190" y="2311400"/>
            <a:ext cx="19984088" cy="1783522"/>
          </a:xfrm>
          <a:prstGeom prst="rect">
            <a:avLst/>
          </a:prstGeom>
          <a:noFill/>
          <a:ln/>
        </p:spPr>
        <p:txBody>
          <a:bodyPr wrap="square" lIns="0" tIns="0" rIns="0" bIns="0" rtlCol="0" anchor="t"/>
          <a:lstStyle/>
          <a:p>
            <a:pPr algn="l"/>
            <a:r>
              <a:rPr lang="pt-BR" sz="8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Creational</a:t>
            </a:r>
            <a:r>
              <a:rPr lang="pt-BR" sz="8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Patterns - </a:t>
            </a:r>
            <a:r>
              <a:rPr lang="pt-BR" sz="8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Singleton</a:t>
            </a:r>
            <a:endParaRPr lang="en-US" sz="80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 3">
            <a:extLst>
              <a:ext uri="{FF2B5EF4-FFF2-40B4-BE49-F238E27FC236}">
                <a16:creationId xmlns:a16="http://schemas.microsoft.com/office/drawing/2014/main" id="{10C6EC8E-A314-6B43-9222-4117B5ED3A89}"/>
              </a:ext>
            </a:extLst>
          </p:cNvPr>
          <p:cNvSpPr/>
          <p:nvPr/>
        </p:nvSpPr>
        <p:spPr>
          <a:xfrm>
            <a:off x="1524190" y="4145722"/>
            <a:ext cx="8836071" cy="6632843"/>
          </a:xfrm>
          <a:prstGeom prst="rect">
            <a:avLst/>
          </a:prstGeom>
          <a:noFill/>
          <a:ln/>
        </p:spPr>
        <p:txBody>
          <a:bodyPr wrap="square" lIns="0" tIns="0" rIns="0" bIns="0" rtlCol="0" anchor="t"/>
          <a:lstStyle/>
          <a:p>
            <a:pPr marL="457200" indent="-457200" algn="l">
              <a:lnSpc>
                <a:spcPts val="4800"/>
              </a:lnSpc>
              <a:buFontTx/>
              <a:buChar char="-"/>
            </a:pPr>
            <a:endParaRPr lang="pt-BR" sz="3200" dirty="0">
              <a:solidFill>
                <a:srgbClr val="FFFFFF">
                  <a:alpha val="100000"/>
                </a:srgbClr>
              </a:solidFill>
              <a:latin typeface="Itau Text-Regular" pitchFamily="34" charset="0"/>
              <a:cs typeface="Itau Text-Regular" pitchFamily="34" charset="-120"/>
            </a:endParaRPr>
          </a:p>
        </p:txBody>
      </p:sp>
      <p:sp>
        <p:nvSpPr>
          <p:cNvPr id="5" name="Text 3">
            <a:extLst>
              <a:ext uri="{FF2B5EF4-FFF2-40B4-BE49-F238E27FC236}">
                <a16:creationId xmlns:a16="http://schemas.microsoft.com/office/drawing/2014/main" id="{57697D5C-5204-E8A9-F79A-9D415EFADF2C}"/>
              </a:ext>
            </a:extLst>
          </p:cNvPr>
          <p:cNvSpPr/>
          <p:nvPr/>
        </p:nvSpPr>
        <p:spPr>
          <a:xfrm>
            <a:off x="1676590" y="4298122"/>
            <a:ext cx="21314039" cy="6632843"/>
          </a:xfrm>
          <a:prstGeom prst="rect">
            <a:avLst/>
          </a:prstGeom>
          <a:noFill/>
          <a:ln/>
        </p:spPr>
        <p:txBody>
          <a:bodyPr wrap="square" lIns="0" tIns="0" rIns="0" bIns="0" rtlCol="0" anchor="t"/>
          <a:lstStyle/>
          <a:p>
            <a:pPr marL="457200" indent="-457200" algn="l">
              <a:lnSpc>
                <a:spcPts val="4800"/>
              </a:lnSpc>
              <a:buFontTx/>
              <a:buChar char="-"/>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Utilidade:</a:t>
            </a:r>
          </a:p>
          <a:p>
            <a:pPr lvl="1">
              <a:lnSpc>
                <a:spcPts val="4800"/>
              </a:lnSpc>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É um padrão de design que garante que uma classe tenha apenas uma única instância e que forneça um ponto global de acesso a ela. </a:t>
            </a:r>
          </a:p>
          <a:p>
            <a:pPr lvl="1">
              <a:lnSpc>
                <a:spcPts val="4800"/>
              </a:lnSpc>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Ele é útil em situações onde é necessário controlar o acesso a algum recurso compartilhado durante o ciclo de vida do App.</a:t>
            </a:r>
          </a:p>
          <a:p>
            <a:pPr lvl="1">
              <a:lnSpc>
                <a:spcPts val="4800"/>
              </a:lnSpc>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Exemplos: Conexão de banco de dados, </a:t>
            </a: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Loggers</a:t>
            </a: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gerenciadores de acesso a recursos como leitores de arquivos.</a:t>
            </a:r>
          </a:p>
        </p:txBody>
      </p:sp>
    </p:spTree>
    <p:extLst>
      <p:ext uri="{BB962C8B-B14F-4D97-AF65-F5344CB8AC3E}">
        <p14:creationId xmlns:p14="http://schemas.microsoft.com/office/powerpoint/2010/main" val="2556760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a:extLst>
            <a:ext uri="{FF2B5EF4-FFF2-40B4-BE49-F238E27FC236}">
              <a16:creationId xmlns:a16="http://schemas.microsoft.com/office/drawing/2014/main" id="{4A218000-1D9E-B894-2B93-BD8888DF2BFA}"/>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9E888486-5A02-4B87-CE62-8FBC46E4075A}"/>
              </a:ext>
            </a:extLst>
          </p:cNvPr>
          <p:cNvSpPr/>
          <p:nvPr/>
        </p:nvSpPr>
        <p:spPr>
          <a:xfrm>
            <a:off x="1524190" y="2311400"/>
            <a:ext cx="19984088" cy="1783522"/>
          </a:xfrm>
          <a:prstGeom prst="rect">
            <a:avLst/>
          </a:prstGeom>
          <a:noFill/>
          <a:ln/>
        </p:spPr>
        <p:txBody>
          <a:bodyPr wrap="square" lIns="0" tIns="0" rIns="0" bIns="0" rtlCol="0" anchor="t"/>
          <a:lstStyle/>
          <a:p>
            <a:r>
              <a:rPr lang="pt-BR" sz="8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Creational</a:t>
            </a:r>
            <a:r>
              <a:rPr lang="pt-BR" sz="8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Patterns - Factory Method</a:t>
            </a:r>
          </a:p>
        </p:txBody>
      </p:sp>
      <p:sp>
        <p:nvSpPr>
          <p:cNvPr id="6" name="Text 3">
            <a:extLst>
              <a:ext uri="{FF2B5EF4-FFF2-40B4-BE49-F238E27FC236}">
                <a16:creationId xmlns:a16="http://schemas.microsoft.com/office/drawing/2014/main" id="{01930B9B-5A8D-EEBA-B8A1-C458FA7895EA}"/>
              </a:ext>
            </a:extLst>
          </p:cNvPr>
          <p:cNvSpPr/>
          <p:nvPr/>
        </p:nvSpPr>
        <p:spPr>
          <a:xfrm>
            <a:off x="1524190" y="4145722"/>
            <a:ext cx="8836071" cy="6632843"/>
          </a:xfrm>
          <a:prstGeom prst="rect">
            <a:avLst/>
          </a:prstGeom>
          <a:noFill/>
          <a:ln/>
        </p:spPr>
        <p:txBody>
          <a:bodyPr wrap="square" lIns="0" tIns="0" rIns="0" bIns="0" rtlCol="0" anchor="t"/>
          <a:lstStyle/>
          <a:p>
            <a:pPr marL="457200" indent="-457200" algn="l">
              <a:lnSpc>
                <a:spcPts val="4800"/>
              </a:lnSpc>
              <a:buFontTx/>
              <a:buChar char="-"/>
            </a:pPr>
            <a:endParaRPr lang="pt-BR" sz="3200" dirty="0">
              <a:solidFill>
                <a:srgbClr val="FFFFFF">
                  <a:alpha val="100000"/>
                </a:srgbClr>
              </a:solidFill>
              <a:latin typeface="Itau Text-Regular" pitchFamily="34" charset="0"/>
              <a:cs typeface="Itau Text-Regular" pitchFamily="34" charset="-120"/>
            </a:endParaRPr>
          </a:p>
        </p:txBody>
      </p:sp>
      <p:sp>
        <p:nvSpPr>
          <p:cNvPr id="7" name="Text 3">
            <a:extLst>
              <a:ext uri="{FF2B5EF4-FFF2-40B4-BE49-F238E27FC236}">
                <a16:creationId xmlns:a16="http://schemas.microsoft.com/office/drawing/2014/main" id="{2CB85A9A-2072-BFE9-E794-2584D225529E}"/>
              </a:ext>
            </a:extLst>
          </p:cNvPr>
          <p:cNvSpPr/>
          <p:nvPr/>
        </p:nvSpPr>
        <p:spPr>
          <a:xfrm>
            <a:off x="1676590" y="4298122"/>
            <a:ext cx="21314039" cy="6632843"/>
          </a:xfrm>
          <a:prstGeom prst="rect">
            <a:avLst/>
          </a:prstGeom>
          <a:noFill/>
          <a:ln/>
        </p:spPr>
        <p:txBody>
          <a:bodyPr wrap="square" lIns="0" tIns="0" rIns="0" bIns="0" rtlCol="0" anchor="t"/>
          <a:lstStyle/>
          <a:p>
            <a:pPr marL="457200" indent="-457200" algn="l">
              <a:lnSpc>
                <a:spcPts val="4800"/>
              </a:lnSpc>
              <a:buFontTx/>
              <a:buChar char="-"/>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Utilidade:</a:t>
            </a:r>
          </a:p>
          <a:p>
            <a:pPr lvl="1">
              <a:lnSpc>
                <a:spcPts val="4800"/>
              </a:lnSpc>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Esse </a:t>
            </a: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Pattern</a:t>
            </a: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é uma espécie de super classe que serve de base para abstrair a criação, dessa forma promovendo o desacoplamento entre a criação e o uso.</a:t>
            </a:r>
          </a:p>
          <a:p>
            <a:pPr lvl="1">
              <a:lnSpc>
                <a:spcPts val="4800"/>
              </a:lnSpc>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Exemplos: Em </a:t>
            </a: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android</a:t>
            </a: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é muito comum para abstrair a criação de </a:t>
            </a: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viewModels</a:t>
            </a: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849636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a:extLst>
            <a:ext uri="{FF2B5EF4-FFF2-40B4-BE49-F238E27FC236}">
              <a16:creationId xmlns:a16="http://schemas.microsoft.com/office/drawing/2014/main" id="{40378908-4C7A-73E6-F45B-8300C8A04613}"/>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D4A4FC93-B950-4420-F62B-1BDE114D5F02}"/>
              </a:ext>
            </a:extLst>
          </p:cNvPr>
          <p:cNvSpPr/>
          <p:nvPr/>
        </p:nvSpPr>
        <p:spPr>
          <a:xfrm>
            <a:off x="1524190" y="2311400"/>
            <a:ext cx="19984088" cy="1783522"/>
          </a:xfrm>
          <a:prstGeom prst="rect">
            <a:avLst/>
          </a:prstGeom>
          <a:noFill/>
          <a:ln/>
        </p:spPr>
        <p:txBody>
          <a:bodyPr wrap="square" lIns="0" tIns="0" rIns="0" bIns="0" rtlCol="0" anchor="t"/>
          <a:lstStyle/>
          <a:p>
            <a:r>
              <a:rPr lang="pt-BR" sz="8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Creational</a:t>
            </a:r>
            <a:r>
              <a:rPr lang="pt-BR" sz="8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Patterns - Abstract Factory</a:t>
            </a:r>
          </a:p>
        </p:txBody>
      </p:sp>
      <p:sp>
        <p:nvSpPr>
          <p:cNvPr id="6" name="Text 3">
            <a:extLst>
              <a:ext uri="{FF2B5EF4-FFF2-40B4-BE49-F238E27FC236}">
                <a16:creationId xmlns:a16="http://schemas.microsoft.com/office/drawing/2014/main" id="{414C5984-0E72-4C2A-E2FB-D11CB74F210C}"/>
              </a:ext>
            </a:extLst>
          </p:cNvPr>
          <p:cNvSpPr/>
          <p:nvPr/>
        </p:nvSpPr>
        <p:spPr>
          <a:xfrm>
            <a:off x="1524190" y="4145722"/>
            <a:ext cx="8836071" cy="6632843"/>
          </a:xfrm>
          <a:prstGeom prst="rect">
            <a:avLst/>
          </a:prstGeom>
          <a:noFill/>
          <a:ln/>
        </p:spPr>
        <p:txBody>
          <a:bodyPr wrap="square" lIns="0" tIns="0" rIns="0" bIns="0" rtlCol="0" anchor="t"/>
          <a:lstStyle/>
          <a:p>
            <a:pPr marL="457200" indent="-457200" algn="l">
              <a:lnSpc>
                <a:spcPts val="4800"/>
              </a:lnSpc>
              <a:buFontTx/>
              <a:buChar char="-"/>
            </a:pPr>
            <a:endParaRPr lang="pt-BR" sz="3200" dirty="0">
              <a:solidFill>
                <a:srgbClr val="FFFFFF">
                  <a:alpha val="100000"/>
                </a:srgbClr>
              </a:solidFill>
              <a:latin typeface="Itau Text-Regular" pitchFamily="34" charset="0"/>
              <a:cs typeface="Itau Text-Regular" pitchFamily="34" charset="-120"/>
            </a:endParaRPr>
          </a:p>
        </p:txBody>
      </p:sp>
      <p:sp>
        <p:nvSpPr>
          <p:cNvPr id="3" name="Text 3">
            <a:extLst>
              <a:ext uri="{FF2B5EF4-FFF2-40B4-BE49-F238E27FC236}">
                <a16:creationId xmlns:a16="http://schemas.microsoft.com/office/drawing/2014/main" id="{2F4AC8C3-2031-3D8A-E2EC-E01190F0B539}"/>
              </a:ext>
            </a:extLst>
          </p:cNvPr>
          <p:cNvSpPr/>
          <p:nvPr/>
        </p:nvSpPr>
        <p:spPr>
          <a:xfrm>
            <a:off x="1676590" y="4298122"/>
            <a:ext cx="21314039" cy="6632843"/>
          </a:xfrm>
          <a:prstGeom prst="rect">
            <a:avLst/>
          </a:prstGeom>
          <a:noFill/>
          <a:ln/>
        </p:spPr>
        <p:txBody>
          <a:bodyPr wrap="square" lIns="0" tIns="0" rIns="0" bIns="0" rtlCol="0" anchor="t"/>
          <a:lstStyle/>
          <a:p>
            <a:pPr marL="457200" indent="-457200" algn="l">
              <a:lnSpc>
                <a:spcPts val="4800"/>
              </a:lnSpc>
              <a:buFontTx/>
              <a:buChar char="-"/>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Utilidade:</a:t>
            </a:r>
          </a:p>
          <a:p>
            <a:pPr lvl="1">
              <a:lnSpc>
                <a:spcPts val="4800"/>
              </a:lnSpc>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Esse </a:t>
            </a: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Pattern</a:t>
            </a: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é uma espécie de fábrica de fábricas. Isso por que ao invés de possuir uma só fábrica com uma só responsabilidade, podemos aninhar várias fábricas dentro de uma só.</a:t>
            </a:r>
          </a:p>
          <a:p>
            <a:pPr lvl="1">
              <a:lnSpc>
                <a:spcPts val="4800"/>
              </a:lnSpc>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Exemplos:  Implementar cadeia de dependências, manter estruturas de telas de acordo com um tema, etc...</a:t>
            </a:r>
          </a:p>
        </p:txBody>
      </p:sp>
    </p:spTree>
    <p:extLst>
      <p:ext uri="{BB962C8B-B14F-4D97-AF65-F5344CB8AC3E}">
        <p14:creationId xmlns:p14="http://schemas.microsoft.com/office/powerpoint/2010/main" val="2641339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a:extLst>
            <a:ext uri="{FF2B5EF4-FFF2-40B4-BE49-F238E27FC236}">
              <a16:creationId xmlns:a16="http://schemas.microsoft.com/office/drawing/2014/main" id="{EF06EEEA-3197-D6CE-E6C9-FF150B2DEAE4}"/>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DF1868F4-47B4-AA6C-AAFD-5A85EB7C3763}"/>
              </a:ext>
            </a:extLst>
          </p:cNvPr>
          <p:cNvSpPr/>
          <p:nvPr/>
        </p:nvSpPr>
        <p:spPr>
          <a:xfrm>
            <a:off x="1524190" y="2311400"/>
            <a:ext cx="19984088" cy="1783522"/>
          </a:xfrm>
          <a:prstGeom prst="rect">
            <a:avLst/>
          </a:prstGeom>
          <a:noFill/>
          <a:ln/>
        </p:spPr>
        <p:txBody>
          <a:bodyPr wrap="square" lIns="0" tIns="0" rIns="0" bIns="0" rtlCol="0" anchor="t"/>
          <a:lstStyle/>
          <a:p>
            <a:r>
              <a:rPr lang="pt-BR" sz="8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Creational</a:t>
            </a:r>
            <a:r>
              <a:rPr lang="pt-BR" sz="8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Patterns - </a:t>
            </a:r>
            <a:r>
              <a:rPr lang="pt-BR" sz="8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Builder</a:t>
            </a:r>
            <a:endParaRPr lang="pt-BR" sz="8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 3">
            <a:extLst>
              <a:ext uri="{FF2B5EF4-FFF2-40B4-BE49-F238E27FC236}">
                <a16:creationId xmlns:a16="http://schemas.microsoft.com/office/drawing/2014/main" id="{33E27632-E974-854A-FC97-2BEF2A669587}"/>
              </a:ext>
            </a:extLst>
          </p:cNvPr>
          <p:cNvSpPr/>
          <p:nvPr/>
        </p:nvSpPr>
        <p:spPr>
          <a:xfrm>
            <a:off x="1524190" y="4145722"/>
            <a:ext cx="8836071" cy="6632843"/>
          </a:xfrm>
          <a:prstGeom prst="rect">
            <a:avLst/>
          </a:prstGeom>
          <a:noFill/>
          <a:ln/>
        </p:spPr>
        <p:txBody>
          <a:bodyPr wrap="square" lIns="0" tIns="0" rIns="0" bIns="0" rtlCol="0" anchor="t"/>
          <a:lstStyle/>
          <a:p>
            <a:pPr marL="457200" indent="-457200" algn="l">
              <a:lnSpc>
                <a:spcPts val="4800"/>
              </a:lnSpc>
              <a:buFontTx/>
              <a:buChar char="-"/>
            </a:pPr>
            <a:endParaRPr lang="pt-BR" sz="3200" dirty="0">
              <a:solidFill>
                <a:srgbClr val="FFFFFF">
                  <a:alpha val="100000"/>
                </a:srgbClr>
              </a:solidFill>
              <a:latin typeface="Itau Text-Regular" pitchFamily="34" charset="0"/>
              <a:cs typeface="Itau Text-Regular" pitchFamily="34" charset="-120"/>
            </a:endParaRPr>
          </a:p>
        </p:txBody>
      </p:sp>
      <p:sp>
        <p:nvSpPr>
          <p:cNvPr id="3" name="Text 3">
            <a:extLst>
              <a:ext uri="{FF2B5EF4-FFF2-40B4-BE49-F238E27FC236}">
                <a16:creationId xmlns:a16="http://schemas.microsoft.com/office/drawing/2014/main" id="{DBD6D6D3-3EC9-6A22-9780-91AE9B6CF38B}"/>
              </a:ext>
            </a:extLst>
          </p:cNvPr>
          <p:cNvSpPr/>
          <p:nvPr/>
        </p:nvSpPr>
        <p:spPr>
          <a:xfrm>
            <a:off x="1676590" y="4298122"/>
            <a:ext cx="21314039" cy="6632843"/>
          </a:xfrm>
          <a:prstGeom prst="rect">
            <a:avLst/>
          </a:prstGeom>
          <a:noFill/>
          <a:ln/>
        </p:spPr>
        <p:txBody>
          <a:bodyPr wrap="square" lIns="0" tIns="0" rIns="0" bIns="0" rtlCol="0" anchor="t"/>
          <a:lstStyle/>
          <a:p>
            <a:pPr marL="457200" indent="-457200" algn="l">
              <a:lnSpc>
                <a:spcPts val="4800"/>
              </a:lnSpc>
              <a:buFontTx/>
              <a:buChar char="-"/>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Utilidade:</a:t>
            </a:r>
          </a:p>
          <a:p>
            <a:pPr lvl="1">
              <a:lnSpc>
                <a:spcPts val="4800"/>
              </a:lnSpc>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Esse </a:t>
            </a: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Pattern</a:t>
            </a: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ajuda na criação de objetos complexos, simplificando o construtor (reduzindo os parâmetros melhorando a legibilidade) e flexibilizando a informação dos atributos.</a:t>
            </a:r>
          </a:p>
        </p:txBody>
      </p:sp>
    </p:spTree>
    <p:extLst>
      <p:ext uri="{BB962C8B-B14F-4D97-AF65-F5344CB8AC3E}">
        <p14:creationId xmlns:p14="http://schemas.microsoft.com/office/powerpoint/2010/main" val="185447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a:extLst>
            <a:ext uri="{FF2B5EF4-FFF2-40B4-BE49-F238E27FC236}">
              <a16:creationId xmlns:a16="http://schemas.microsoft.com/office/drawing/2014/main" id="{9EA6FB86-A61F-E24F-3A8C-570D03F41477}"/>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C84FEA47-E6AD-FA5A-3D39-725F85394D83}"/>
              </a:ext>
            </a:extLst>
          </p:cNvPr>
          <p:cNvSpPr/>
          <p:nvPr/>
        </p:nvSpPr>
        <p:spPr>
          <a:xfrm>
            <a:off x="1524190" y="2311400"/>
            <a:ext cx="19984088" cy="1783522"/>
          </a:xfrm>
          <a:prstGeom prst="rect">
            <a:avLst/>
          </a:prstGeom>
          <a:noFill/>
          <a:ln/>
        </p:spPr>
        <p:txBody>
          <a:bodyPr wrap="square" lIns="0" tIns="0" rIns="0" bIns="0" rtlCol="0" anchor="t"/>
          <a:lstStyle/>
          <a:p>
            <a:r>
              <a:rPr lang="pt-BR" sz="8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Creational</a:t>
            </a:r>
            <a:r>
              <a:rPr lang="pt-BR" sz="8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Patterns - Prototype</a:t>
            </a:r>
          </a:p>
        </p:txBody>
      </p:sp>
      <p:sp>
        <p:nvSpPr>
          <p:cNvPr id="6" name="Text 3">
            <a:extLst>
              <a:ext uri="{FF2B5EF4-FFF2-40B4-BE49-F238E27FC236}">
                <a16:creationId xmlns:a16="http://schemas.microsoft.com/office/drawing/2014/main" id="{9BBF794E-2B7C-E90B-2548-448E6A4CE392}"/>
              </a:ext>
            </a:extLst>
          </p:cNvPr>
          <p:cNvSpPr/>
          <p:nvPr/>
        </p:nvSpPr>
        <p:spPr>
          <a:xfrm>
            <a:off x="1524190" y="4145722"/>
            <a:ext cx="8836071" cy="6632843"/>
          </a:xfrm>
          <a:prstGeom prst="rect">
            <a:avLst/>
          </a:prstGeom>
          <a:noFill/>
          <a:ln/>
        </p:spPr>
        <p:txBody>
          <a:bodyPr wrap="square" lIns="0" tIns="0" rIns="0" bIns="0" rtlCol="0" anchor="t"/>
          <a:lstStyle/>
          <a:p>
            <a:pPr marL="457200" indent="-457200" algn="l">
              <a:lnSpc>
                <a:spcPts val="4800"/>
              </a:lnSpc>
              <a:buFontTx/>
              <a:buChar char="-"/>
            </a:pPr>
            <a:endParaRPr lang="pt-BR" sz="3200" dirty="0">
              <a:solidFill>
                <a:srgbClr val="FFFFFF">
                  <a:alpha val="100000"/>
                </a:srgbClr>
              </a:solidFill>
              <a:latin typeface="Itau Text-Regular" pitchFamily="34" charset="0"/>
              <a:cs typeface="Itau Text-Regular" pitchFamily="34" charset="-120"/>
            </a:endParaRPr>
          </a:p>
        </p:txBody>
      </p:sp>
      <p:sp>
        <p:nvSpPr>
          <p:cNvPr id="3" name="Text 3">
            <a:extLst>
              <a:ext uri="{FF2B5EF4-FFF2-40B4-BE49-F238E27FC236}">
                <a16:creationId xmlns:a16="http://schemas.microsoft.com/office/drawing/2014/main" id="{200E68E0-E492-331C-4950-A5ED178CB3B4}"/>
              </a:ext>
            </a:extLst>
          </p:cNvPr>
          <p:cNvSpPr/>
          <p:nvPr/>
        </p:nvSpPr>
        <p:spPr>
          <a:xfrm>
            <a:off x="1676590" y="4298122"/>
            <a:ext cx="21314039" cy="6632843"/>
          </a:xfrm>
          <a:prstGeom prst="rect">
            <a:avLst/>
          </a:prstGeom>
          <a:noFill/>
          <a:ln/>
        </p:spPr>
        <p:txBody>
          <a:bodyPr wrap="square" lIns="0" tIns="0" rIns="0" bIns="0" rtlCol="0" anchor="t"/>
          <a:lstStyle/>
          <a:p>
            <a:pPr marL="457200" indent="-457200" algn="l">
              <a:lnSpc>
                <a:spcPts val="4800"/>
              </a:lnSpc>
              <a:buFontTx/>
              <a:buChar char="-"/>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Utilidade:</a:t>
            </a:r>
          </a:p>
          <a:p>
            <a:pPr lvl="1">
              <a:lnSpc>
                <a:spcPts val="4800"/>
              </a:lnSpc>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Esse </a:t>
            </a: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Pattern</a:t>
            </a: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age como uma espécie de </a:t>
            </a: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template</a:t>
            </a: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para criar objetos que são parecidos mas não iguais. É algo como uma personalização de um objeto “base”, que ao ser clonado, pode ter suas propriedades alteradas.</a:t>
            </a:r>
          </a:p>
        </p:txBody>
      </p:sp>
    </p:spTree>
    <p:extLst>
      <p:ext uri="{BB962C8B-B14F-4D97-AF65-F5344CB8AC3E}">
        <p14:creationId xmlns:p14="http://schemas.microsoft.com/office/powerpoint/2010/main" val="2713112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a:extLst>
            <a:ext uri="{FF2B5EF4-FFF2-40B4-BE49-F238E27FC236}">
              <a16:creationId xmlns:a16="http://schemas.microsoft.com/office/drawing/2014/main" id="{D9C8AA9D-6B57-6FCE-2ABA-77B8A5F1C8C7}"/>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A1E29EA0-3AD2-C064-3E8B-DDFFFCFC93BB}"/>
              </a:ext>
            </a:extLst>
          </p:cNvPr>
          <p:cNvSpPr/>
          <p:nvPr/>
        </p:nvSpPr>
        <p:spPr>
          <a:xfrm>
            <a:off x="1524190" y="2311400"/>
            <a:ext cx="19984088" cy="1783522"/>
          </a:xfrm>
          <a:prstGeom prst="rect">
            <a:avLst/>
          </a:prstGeom>
          <a:noFill/>
          <a:ln/>
        </p:spPr>
        <p:txBody>
          <a:bodyPr wrap="square" lIns="0" tIns="0" rIns="0" bIns="0" rtlCol="0" anchor="t"/>
          <a:lstStyle/>
          <a:p>
            <a:r>
              <a:rPr lang="pt-BR" sz="8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Structural</a:t>
            </a:r>
            <a:r>
              <a:rPr lang="pt-BR" sz="8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Patterns/ </a:t>
            </a:r>
            <a:r>
              <a:rPr lang="en-US" sz="8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Padrões</a:t>
            </a:r>
            <a:r>
              <a:rPr lang="en-US" sz="8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a:t>
            </a:r>
            <a:r>
              <a:rPr lang="en-US" sz="8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Estruturais</a:t>
            </a:r>
            <a:endParaRPr lang="en-US" sz="80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 3">
            <a:extLst>
              <a:ext uri="{FF2B5EF4-FFF2-40B4-BE49-F238E27FC236}">
                <a16:creationId xmlns:a16="http://schemas.microsoft.com/office/drawing/2014/main" id="{194C5C4A-8322-CE94-48D9-20831D8223D6}"/>
              </a:ext>
            </a:extLst>
          </p:cNvPr>
          <p:cNvSpPr/>
          <p:nvPr/>
        </p:nvSpPr>
        <p:spPr>
          <a:xfrm>
            <a:off x="1524190" y="4145722"/>
            <a:ext cx="8836071" cy="6632843"/>
          </a:xfrm>
          <a:prstGeom prst="rect">
            <a:avLst/>
          </a:prstGeom>
          <a:noFill/>
          <a:ln/>
        </p:spPr>
        <p:txBody>
          <a:bodyPr wrap="square" lIns="0" tIns="0" rIns="0" bIns="0" rtlCol="0" anchor="t"/>
          <a:lstStyle/>
          <a:p>
            <a:pPr marL="457200" indent="-457200" algn="l">
              <a:lnSpc>
                <a:spcPts val="4800"/>
              </a:lnSpc>
              <a:buFontTx/>
              <a:buChar char="-"/>
            </a:pP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Decorator</a:t>
            </a:r>
            <a:endPar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endParaRPr>
          </a:p>
          <a:p>
            <a:pPr marL="457200" indent="-457200" algn="l">
              <a:lnSpc>
                <a:spcPts val="4800"/>
              </a:lnSpc>
              <a:buFontTx/>
              <a:buChar char="-"/>
            </a:pP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Adapter</a:t>
            </a:r>
            <a:endPar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endParaRPr>
          </a:p>
          <a:p>
            <a:pPr marL="457200" indent="-457200" algn="l">
              <a:lnSpc>
                <a:spcPts val="4800"/>
              </a:lnSpc>
              <a:buFontTx/>
              <a:buChar char="-"/>
            </a:pP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Brigde</a:t>
            </a:r>
            <a:endPar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endParaRPr>
          </a:p>
          <a:p>
            <a:pPr marL="457200" indent="-457200" algn="l">
              <a:lnSpc>
                <a:spcPts val="4800"/>
              </a:lnSpc>
              <a:buFontTx/>
              <a:buChar char="-"/>
            </a:pP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Composite</a:t>
            </a:r>
            <a:endPar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endParaRPr>
          </a:p>
          <a:p>
            <a:pPr marL="457200" indent="-457200" algn="l">
              <a:lnSpc>
                <a:spcPts val="4800"/>
              </a:lnSpc>
              <a:buFontTx/>
              <a:buChar char="-"/>
            </a:pP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Facade</a:t>
            </a:r>
            <a:endPar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endParaRPr>
          </a:p>
          <a:p>
            <a:pPr marL="457200" indent="-457200" algn="l">
              <a:lnSpc>
                <a:spcPts val="4800"/>
              </a:lnSpc>
              <a:buFontTx/>
              <a:buChar char="-"/>
            </a:pP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Flyweight</a:t>
            </a:r>
            <a:endPar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endParaRPr>
          </a:p>
          <a:p>
            <a:pPr marL="457200" indent="-457200" algn="l">
              <a:lnSpc>
                <a:spcPts val="4800"/>
              </a:lnSpc>
              <a:buFontTx/>
              <a:buChar char="-"/>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Proxy</a:t>
            </a:r>
          </a:p>
        </p:txBody>
      </p:sp>
    </p:spTree>
    <p:extLst>
      <p:ext uri="{BB962C8B-B14F-4D97-AF65-F5344CB8AC3E}">
        <p14:creationId xmlns:p14="http://schemas.microsoft.com/office/powerpoint/2010/main" val="1981286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a:extLst>
            <a:ext uri="{FF2B5EF4-FFF2-40B4-BE49-F238E27FC236}">
              <a16:creationId xmlns:a16="http://schemas.microsoft.com/office/drawing/2014/main" id="{844A681A-9720-2EC0-2EF2-11B651311ACF}"/>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EDA4F30A-1341-8E7C-587A-063C42C4BB06}"/>
              </a:ext>
            </a:extLst>
          </p:cNvPr>
          <p:cNvSpPr/>
          <p:nvPr/>
        </p:nvSpPr>
        <p:spPr>
          <a:xfrm>
            <a:off x="1524190" y="2311400"/>
            <a:ext cx="19984088" cy="1783522"/>
          </a:xfrm>
          <a:prstGeom prst="rect">
            <a:avLst/>
          </a:prstGeom>
          <a:noFill/>
          <a:ln/>
        </p:spPr>
        <p:txBody>
          <a:bodyPr wrap="square" lIns="0" tIns="0" rIns="0" bIns="0" rtlCol="0" anchor="t"/>
          <a:lstStyle/>
          <a:p>
            <a:r>
              <a:rPr lang="pt-BR" sz="8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Structural</a:t>
            </a:r>
            <a:r>
              <a:rPr lang="pt-BR" sz="8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Patterns - </a:t>
            </a:r>
            <a:r>
              <a:rPr lang="pt-BR" sz="8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Decorator</a:t>
            </a:r>
            <a:endParaRPr lang="pt-BR" sz="8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 3">
            <a:extLst>
              <a:ext uri="{FF2B5EF4-FFF2-40B4-BE49-F238E27FC236}">
                <a16:creationId xmlns:a16="http://schemas.microsoft.com/office/drawing/2014/main" id="{07E8B427-0168-7B73-F4F1-AF6A38F951E8}"/>
              </a:ext>
            </a:extLst>
          </p:cNvPr>
          <p:cNvSpPr/>
          <p:nvPr/>
        </p:nvSpPr>
        <p:spPr>
          <a:xfrm>
            <a:off x="1524190" y="4145722"/>
            <a:ext cx="8836071" cy="6632843"/>
          </a:xfrm>
          <a:prstGeom prst="rect">
            <a:avLst/>
          </a:prstGeom>
          <a:noFill/>
          <a:ln/>
        </p:spPr>
        <p:txBody>
          <a:bodyPr wrap="square" lIns="0" tIns="0" rIns="0" bIns="0" rtlCol="0" anchor="t"/>
          <a:lstStyle/>
          <a:p>
            <a:pPr marL="457200" indent="-457200" algn="l">
              <a:lnSpc>
                <a:spcPts val="4800"/>
              </a:lnSpc>
              <a:buFontTx/>
              <a:buChar char="-"/>
            </a:pPr>
            <a:endParaRPr lang="pt-BR" sz="3200" dirty="0">
              <a:solidFill>
                <a:srgbClr val="FFFFFF">
                  <a:alpha val="100000"/>
                </a:srgbClr>
              </a:solidFill>
              <a:latin typeface="Itau Text-Regular" pitchFamily="34" charset="0"/>
              <a:cs typeface="Itau Text-Regular" pitchFamily="34" charset="-120"/>
            </a:endParaRPr>
          </a:p>
        </p:txBody>
      </p:sp>
      <p:sp>
        <p:nvSpPr>
          <p:cNvPr id="3" name="Text 3">
            <a:extLst>
              <a:ext uri="{FF2B5EF4-FFF2-40B4-BE49-F238E27FC236}">
                <a16:creationId xmlns:a16="http://schemas.microsoft.com/office/drawing/2014/main" id="{31E672C9-0997-9748-9A3E-7321D68C975F}"/>
              </a:ext>
            </a:extLst>
          </p:cNvPr>
          <p:cNvSpPr/>
          <p:nvPr/>
        </p:nvSpPr>
        <p:spPr>
          <a:xfrm>
            <a:off x="1676590" y="4298122"/>
            <a:ext cx="21314039" cy="6632843"/>
          </a:xfrm>
          <a:prstGeom prst="rect">
            <a:avLst/>
          </a:prstGeom>
          <a:noFill/>
          <a:ln/>
        </p:spPr>
        <p:txBody>
          <a:bodyPr wrap="square" lIns="0" tIns="0" rIns="0" bIns="0" rtlCol="0" anchor="t"/>
          <a:lstStyle/>
          <a:p>
            <a:pPr marL="457200" indent="-457200" algn="l">
              <a:lnSpc>
                <a:spcPts val="4800"/>
              </a:lnSpc>
              <a:buFontTx/>
              <a:buChar char="-"/>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Utilidade:</a:t>
            </a:r>
          </a:p>
          <a:p>
            <a:pPr lvl="1">
              <a:lnSpc>
                <a:spcPts val="4800"/>
              </a:lnSpc>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Esse </a:t>
            </a: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Pattern</a:t>
            </a: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define uma estrutura capaz de adicionar funcionalidades aos objetos de forma dinâmica. É bem útil quando precisamos estender a capacidade de uma classe de maneira flexível.</a:t>
            </a:r>
          </a:p>
        </p:txBody>
      </p:sp>
    </p:spTree>
    <p:extLst>
      <p:ext uri="{BB962C8B-B14F-4D97-AF65-F5344CB8AC3E}">
        <p14:creationId xmlns:p14="http://schemas.microsoft.com/office/powerpoint/2010/main" val="3799807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a:extLst>
            <a:ext uri="{FF2B5EF4-FFF2-40B4-BE49-F238E27FC236}">
              <a16:creationId xmlns:a16="http://schemas.microsoft.com/office/drawing/2014/main" id="{518BDB36-7BDB-ED7F-4C1B-B4BFF397B8CD}"/>
            </a:ext>
          </a:extLst>
        </p:cNvPr>
        <p:cNvGrpSpPr/>
        <p:nvPr/>
      </p:nvGrpSpPr>
      <p:grpSpPr>
        <a:xfrm>
          <a:off x="0" y="0"/>
          <a:ext cx="0" cy="0"/>
          <a:chOff x="0" y="0"/>
          <a:chExt cx="0" cy="0"/>
        </a:xfrm>
      </p:grpSpPr>
      <p:sp>
        <p:nvSpPr>
          <p:cNvPr id="5" name="Text 2">
            <a:extLst>
              <a:ext uri="{FF2B5EF4-FFF2-40B4-BE49-F238E27FC236}">
                <a16:creationId xmlns:a16="http://schemas.microsoft.com/office/drawing/2014/main" id="{03379326-118D-084A-7C96-281FC7CB2F07}"/>
              </a:ext>
            </a:extLst>
          </p:cNvPr>
          <p:cNvSpPr/>
          <p:nvPr/>
        </p:nvSpPr>
        <p:spPr>
          <a:xfrm>
            <a:off x="9625312" y="2302330"/>
            <a:ext cx="12545687" cy="10134394"/>
          </a:xfrm>
          <a:prstGeom prst="rect">
            <a:avLst/>
          </a:prstGeom>
          <a:noFill/>
          <a:ln/>
        </p:spPr>
        <p:txBody>
          <a:bodyPr wrap="square" lIns="0" tIns="0" rIns="0" bIns="0" rtlCol="0" anchor="t"/>
          <a:lstStyle/>
          <a:p>
            <a:pPr algn="l"/>
            <a:r>
              <a:rPr lang="pt-BR" sz="3200" noProof="0" dirty="0">
                <a:solidFill>
                  <a:schemeClr val="bg1"/>
                </a:solidFill>
                <a:latin typeface="Calibri" panose="020F0502020204030204" pitchFamily="34" charset="0"/>
                <a:ea typeface="Calibri" panose="020F0502020204030204" pitchFamily="34" charset="0"/>
                <a:cs typeface="Calibri" panose="020F0502020204030204" pitchFamily="34" charset="0"/>
              </a:rPr>
              <a:t>Tempo de Experiência Profissional: </a:t>
            </a:r>
          </a:p>
          <a:p>
            <a:pPr algn="l"/>
            <a:r>
              <a:rPr lang="pt-BR" sz="3200" noProof="0" dirty="0">
                <a:solidFill>
                  <a:schemeClr val="bg1"/>
                </a:solidFill>
                <a:latin typeface="Calibri" panose="020F0502020204030204" pitchFamily="34" charset="0"/>
                <a:ea typeface="Calibri" panose="020F0502020204030204" pitchFamily="34" charset="0"/>
                <a:cs typeface="Calibri" panose="020F0502020204030204" pitchFamily="34" charset="0"/>
              </a:rPr>
              <a:t>11  anos, sendo 9  anos em TI</a:t>
            </a:r>
          </a:p>
          <a:p>
            <a:pPr algn="l"/>
            <a:endParaRPr lang="pt-BR" sz="3200" noProof="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l"/>
            <a:r>
              <a:rPr lang="pt-BR" sz="3200" noProof="0" dirty="0">
                <a:solidFill>
                  <a:schemeClr val="bg1"/>
                </a:solidFill>
                <a:latin typeface="Calibri" panose="020F0502020204030204" pitchFamily="34" charset="0"/>
                <a:ea typeface="Calibri" panose="020F0502020204030204" pitchFamily="34" charset="0"/>
                <a:cs typeface="Calibri" panose="020F0502020204030204" pitchFamily="34" charset="0"/>
              </a:rPr>
              <a:t>Formação:  </a:t>
            </a:r>
          </a:p>
          <a:p>
            <a:pPr algn="l"/>
            <a:r>
              <a:rPr lang="pt-BR" sz="3200" noProof="0" dirty="0">
                <a:solidFill>
                  <a:schemeClr val="bg1"/>
                </a:solidFill>
                <a:latin typeface="Calibri" panose="020F0502020204030204" pitchFamily="34" charset="0"/>
                <a:ea typeface="Calibri" panose="020F0502020204030204" pitchFamily="34" charset="0"/>
                <a:cs typeface="Calibri" panose="020F0502020204030204" pitchFamily="34" charset="0"/>
              </a:rPr>
              <a:t>Pós Graduado/MBA – Instituto de Gestão e Tecnologia da Informação  – Desenvolvimento Mobile (2021)</a:t>
            </a:r>
          </a:p>
          <a:p>
            <a:pPr algn="l"/>
            <a:r>
              <a:rPr lang="pt-BR" sz="3200" noProof="0" dirty="0">
                <a:solidFill>
                  <a:schemeClr val="bg1"/>
                </a:solidFill>
                <a:latin typeface="Calibri" panose="020F0502020204030204" pitchFamily="34" charset="0"/>
                <a:ea typeface="Calibri" panose="020F0502020204030204" pitchFamily="34" charset="0"/>
                <a:cs typeface="Calibri" panose="020F0502020204030204" pitchFamily="34" charset="0"/>
              </a:rPr>
              <a:t>Graduado/Bacharel – Pontifícia Universidade Católica de Goiás – Ciências da Computação (2019)</a:t>
            </a:r>
          </a:p>
          <a:p>
            <a:pPr algn="l"/>
            <a:endParaRPr lang="pt-BR" sz="3200" noProof="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l"/>
            <a:r>
              <a:rPr lang="pt-BR" sz="3200" noProof="0" dirty="0">
                <a:solidFill>
                  <a:schemeClr val="bg1"/>
                </a:solidFill>
                <a:latin typeface="Calibri" panose="020F0502020204030204" pitchFamily="34" charset="0"/>
                <a:ea typeface="Calibri" panose="020F0502020204030204" pitchFamily="34" charset="0"/>
                <a:cs typeface="Calibri" panose="020F0502020204030204" pitchFamily="34" charset="0"/>
              </a:rPr>
              <a:t>Idiomas: </a:t>
            </a:r>
          </a:p>
          <a:p>
            <a:pPr algn="l"/>
            <a:r>
              <a:rPr lang="pt-BR" sz="3200" noProof="0" dirty="0">
                <a:solidFill>
                  <a:schemeClr val="bg1"/>
                </a:solidFill>
                <a:latin typeface="Calibri" panose="020F0502020204030204" pitchFamily="34" charset="0"/>
                <a:ea typeface="Calibri" panose="020F0502020204030204" pitchFamily="34" charset="0"/>
                <a:cs typeface="Calibri" panose="020F0502020204030204" pitchFamily="34" charset="0"/>
              </a:rPr>
              <a:t>Inglês – Quase intermediário 😆</a:t>
            </a:r>
          </a:p>
          <a:p>
            <a:pPr algn="l"/>
            <a:r>
              <a:rPr lang="pt-BR" sz="3200" noProof="0" dirty="0">
                <a:solidFill>
                  <a:schemeClr val="bg1"/>
                </a:solidFill>
                <a:latin typeface="Calibri" panose="020F0502020204030204" pitchFamily="34" charset="0"/>
                <a:ea typeface="Calibri" panose="020F0502020204030204" pitchFamily="34" charset="0"/>
                <a:cs typeface="Calibri" panose="020F0502020204030204" pitchFamily="34" charset="0"/>
              </a:rPr>
              <a:t>Espanhol – Tentando sair do básico</a:t>
            </a:r>
          </a:p>
          <a:p>
            <a:pPr algn="l"/>
            <a:endParaRPr lang="pt-BR" sz="3200" noProof="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l"/>
            <a:r>
              <a:rPr lang="pt-BR" sz="3200" noProof="0" dirty="0">
                <a:solidFill>
                  <a:schemeClr val="bg1"/>
                </a:solidFill>
                <a:latin typeface="Calibri" panose="020F0502020204030204" pitchFamily="34" charset="0"/>
                <a:ea typeface="Calibri" panose="020F0502020204030204" pitchFamily="34" charset="0"/>
                <a:cs typeface="Calibri" panose="020F0502020204030204" pitchFamily="34" charset="0"/>
              </a:rPr>
              <a:t>Cursos importantes :</a:t>
            </a:r>
          </a:p>
          <a:p>
            <a:pPr algn="l"/>
            <a:r>
              <a:rPr lang="pt-BR" sz="3200" noProof="0" dirty="0">
                <a:solidFill>
                  <a:schemeClr val="bg1"/>
                </a:solidFill>
                <a:latin typeface="Calibri" panose="020F0502020204030204" pitchFamily="34" charset="0"/>
                <a:ea typeface="Calibri" panose="020F0502020204030204" pitchFamily="34" charset="0"/>
                <a:cs typeface="Calibri" panose="020F0502020204030204" pitchFamily="34" charset="0"/>
              </a:rPr>
              <a:t>	Certificação Management 3.0 (2022) </a:t>
            </a:r>
          </a:p>
          <a:p>
            <a:pPr algn="l"/>
            <a:r>
              <a:rPr lang="pt-BR" sz="3200" noProof="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pt-BR" sz="3200" noProof="0" dirty="0" err="1">
                <a:solidFill>
                  <a:schemeClr val="bg1"/>
                </a:solidFill>
                <a:latin typeface="Calibri" panose="020F0502020204030204" pitchFamily="34" charset="0"/>
                <a:ea typeface="Calibri" panose="020F0502020204030204" pitchFamily="34" charset="0"/>
                <a:cs typeface="Calibri" panose="020F0502020204030204" pitchFamily="34" charset="0"/>
              </a:rPr>
              <a:t>Bootcamp</a:t>
            </a:r>
            <a:r>
              <a:rPr lang="pt-BR" sz="3200" noProof="0" dirty="0">
                <a:solidFill>
                  <a:schemeClr val="bg1"/>
                </a:solidFill>
                <a:latin typeface="Calibri" panose="020F0502020204030204" pitchFamily="34" charset="0"/>
                <a:ea typeface="Calibri" panose="020F0502020204030204" pitchFamily="34" charset="0"/>
                <a:cs typeface="Calibri" panose="020F0502020204030204" pitchFamily="34" charset="0"/>
              </a:rPr>
              <a:t> Carrefour Android </a:t>
            </a:r>
            <a:r>
              <a:rPr lang="pt-BR" sz="3200" noProof="0" dirty="0" err="1">
                <a:solidFill>
                  <a:schemeClr val="bg1"/>
                </a:solidFill>
                <a:latin typeface="Calibri" panose="020F0502020204030204" pitchFamily="34" charset="0"/>
                <a:ea typeface="Calibri" panose="020F0502020204030204" pitchFamily="34" charset="0"/>
                <a:cs typeface="Calibri" panose="020F0502020204030204" pitchFamily="34" charset="0"/>
              </a:rPr>
              <a:t>Developer</a:t>
            </a:r>
            <a:r>
              <a:rPr lang="pt-BR" sz="3200" noProof="0" dirty="0">
                <a:solidFill>
                  <a:schemeClr val="bg1"/>
                </a:solidFill>
                <a:latin typeface="Calibri" panose="020F0502020204030204" pitchFamily="34" charset="0"/>
                <a:ea typeface="Calibri" panose="020F0502020204030204" pitchFamily="34" charset="0"/>
                <a:cs typeface="Calibri" panose="020F0502020204030204" pitchFamily="34" charset="0"/>
              </a:rPr>
              <a:t> (2021 - DIO)</a:t>
            </a:r>
          </a:p>
          <a:p>
            <a:pPr algn="l"/>
            <a:r>
              <a:rPr lang="pt-BR" sz="3200" noProof="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pt-BR" sz="3200" noProof="0" dirty="0" err="1">
                <a:solidFill>
                  <a:schemeClr val="bg1"/>
                </a:solidFill>
                <a:latin typeface="Calibri" panose="020F0502020204030204" pitchFamily="34" charset="0"/>
                <a:ea typeface="Calibri" panose="020F0502020204030204" pitchFamily="34" charset="0"/>
                <a:cs typeface="Calibri" panose="020F0502020204030204" pitchFamily="34" charset="0"/>
              </a:rPr>
              <a:t>Bootcamp</a:t>
            </a:r>
            <a:r>
              <a:rPr lang="pt-BR" sz="3200" noProof="0" dirty="0">
                <a:solidFill>
                  <a:schemeClr val="bg1"/>
                </a:solidFill>
                <a:latin typeface="Calibri" panose="020F0502020204030204" pitchFamily="34" charset="0"/>
                <a:ea typeface="Calibri" panose="020F0502020204030204" pitchFamily="34" charset="0"/>
                <a:cs typeface="Calibri" panose="020F0502020204030204" pitchFamily="34" charset="0"/>
              </a:rPr>
              <a:t> Inter Android </a:t>
            </a:r>
            <a:r>
              <a:rPr lang="pt-BR" sz="3200" noProof="0" dirty="0" err="1">
                <a:solidFill>
                  <a:schemeClr val="bg1"/>
                </a:solidFill>
                <a:latin typeface="Calibri" panose="020F0502020204030204" pitchFamily="34" charset="0"/>
                <a:ea typeface="Calibri" panose="020F0502020204030204" pitchFamily="34" charset="0"/>
                <a:cs typeface="Calibri" panose="020F0502020204030204" pitchFamily="34" charset="0"/>
              </a:rPr>
              <a:t>Developer</a:t>
            </a:r>
            <a:r>
              <a:rPr lang="pt-BR" sz="3200" noProof="0" dirty="0">
                <a:solidFill>
                  <a:schemeClr val="bg1"/>
                </a:solidFill>
                <a:latin typeface="Calibri" panose="020F0502020204030204" pitchFamily="34" charset="0"/>
                <a:ea typeface="Calibri" panose="020F0502020204030204" pitchFamily="34" charset="0"/>
                <a:cs typeface="Calibri" panose="020F0502020204030204" pitchFamily="34" charset="0"/>
              </a:rPr>
              <a:t> (2021 - DIO)</a:t>
            </a:r>
          </a:p>
          <a:p>
            <a:pPr algn="l"/>
            <a:r>
              <a:rPr lang="pt-BR" sz="3200" noProof="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pt-BR" sz="3200" noProof="0" dirty="0" err="1">
                <a:solidFill>
                  <a:schemeClr val="bg1"/>
                </a:solidFill>
                <a:latin typeface="Calibri" panose="020F0502020204030204" pitchFamily="34" charset="0"/>
                <a:ea typeface="Calibri" panose="020F0502020204030204" pitchFamily="34" charset="0"/>
                <a:cs typeface="Calibri" panose="020F0502020204030204" pitchFamily="34" charset="0"/>
              </a:rPr>
              <a:t>Bootcamp</a:t>
            </a:r>
            <a:r>
              <a:rPr lang="pt-BR" sz="3200" noProof="0" dirty="0">
                <a:solidFill>
                  <a:schemeClr val="bg1"/>
                </a:solidFill>
                <a:latin typeface="Calibri" panose="020F0502020204030204" pitchFamily="34" charset="0"/>
                <a:ea typeface="Calibri" panose="020F0502020204030204" pitchFamily="34" charset="0"/>
                <a:cs typeface="Calibri" panose="020F0502020204030204" pitchFamily="34" charset="0"/>
              </a:rPr>
              <a:t> UX Design  (2020 - IGTI)</a:t>
            </a:r>
          </a:p>
          <a:p>
            <a:pPr algn="l"/>
            <a:r>
              <a:rPr lang="pt-BR" sz="3200" noProof="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pt-BR" sz="3200" noProof="0" dirty="0" err="1">
                <a:solidFill>
                  <a:schemeClr val="bg1"/>
                </a:solidFill>
                <a:latin typeface="Calibri" panose="020F0502020204030204" pitchFamily="34" charset="0"/>
                <a:ea typeface="Calibri" panose="020F0502020204030204" pitchFamily="34" charset="0"/>
                <a:cs typeface="Calibri" panose="020F0502020204030204" pitchFamily="34" charset="0"/>
              </a:rPr>
              <a:t>Bootcamp</a:t>
            </a:r>
            <a:r>
              <a:rPr lang="pt-BR" sz="3200" noProof="0" dirty="0">
                <a:solidFill>
                  <a:schemeClr val="bg1"/>
                </a:solidFill>
                <a:latin typeface="Calibri" panose="020F0502020204030204" pitchFamily="34" charset="0"/>
                <a:ea typeface="Calibri" panose="020F0502020204030204" pitchFamily="34" charset="0"/>
                <a:cs typeface="Calibri" panose="020F0502020204030204" pitchFamily="34" charset="0"/>
              </a:rPr>
              <a:t> Desenvolvedor Mobile (2020 - IGTI)</a:t>
            </a:r>
          </a:p>
          <a:p>
            <a:pPr algn="l"/>
            <a:r>
              <a:rPr lang="pt-BR" sz="3200" noProof="0" dirty="0">
                <a:solidFill>
                  <a:schemeClr val="bg1"/>
                </a:solidFill>
                <a:latin typeface="Calibri" panose="020F0502020204030204" pitchFamily="34" charset="0"/>
                <a:ea typeface="Calibri" panose="020F0502020204030204" pitchFamily="34" charset="0"/>
                <a:cs typeface="Calibri" panose="020F0502020204030204" pitchFamily="34" charset="0"/>
              </a:rPr>
              <a:t>	Programação de Computadores e Dispositivos Moveis (2017 - IFSP)</a:t>
            </a:r>
          </a:p>
          <a:p>
            <a:pPr algn="l"/>
            <a:endParaRPr lang="pt-BR" sz="3200" noProof="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Square">
            <a:extLst>
              <a:ext uri="{FF2B5EF4-FFF2-40B4-BE49-F238E27FC236}">
                <a16:creationId xmlns:a16="http://schemas.microsoft.com/office/drawing/2014/main" id="{659C8FD3-9A10-576D-7817-E13F10E8B6ED}"/>
              </a:ext>
            </a:extLst>
          </p:cNvPr>
          <p:cNvSpPr/>
          <p:nvPr/>
        </p:nvSpPr>
        <p:spPr>
          <a:xfrm>
            <a:off x="3137181" y="2969307"/>
            <a:ext cx="4330700" cy="4330700"/>
          </a:xfrm>
          <a:prstGeom prst="rect">
            <a:avLst/>
          </a:prstGeom>
          <a:solidFill>
            <a:srgbClr val="FFFFFF"/>
          </a:solidFill>
          <a:ln w="12700">
            <a:miter lim="400000"/>
          </a:ln>
        </p:spPr>
        <p:txBody>
          <a:bodyPr lIns="50800" tIns="50800" rIns="50800" bIns="50800" anchor="ctr"/>
          <a:lstStyle/>
          <a:p>
            <a:pPr defTabSz="584200">
              <a:defRPr sz="4000">
                <a:solidFill>
                  <a:srgbClr val="FFFFFF"/>
                </a:solidFill>
                <a:effectLst>
                  <a:outerShdw blurRad="38100" dist="12700" dir="5400000" rotWithShape="0">
                    <a:srgbClr val="000000">
                      <a:alpha val="50000"/>
                    </a:srgbClr>
                  </a:outerShdw>
                </a:effectLst>
                <a:latin typeface="Helvetica Neue UltraLight"/>
                <a:ea typeface="Helvetica Neue UltraLight"/>
                <a:cs typeface="Helvetica Neue UltraLight"/>
                <a:sym typeface="Helvetica Neue UltraLight"/>
              </a:defRPr>
            </a:pPr>
            <a:endParaRPr dirty="0">
              <a:solidFill>
                <a:schemeClr val="tx1"/>
              </a:solidFill>
              <a:latin typeface="Arial" panose="020B0604020202020204" pitchFamily="34" charset="0"/>
              <a:cs typeface="Arial" panose="020B0604020202020204" pitchFamily="34" charset="0"/>
            </a:endParaRPr>
          </a:p>
        </p:txBody>
      </p:sp>
      <p:sp>
        <p:nvSpPr>
          <p:cNvPr id="8" name="Alice Johnson">
            <a:extLst>
              <a:ext uri="{FF2B5EF4-FFF2-40B4-BE49-F238E27FC236}">
                <a16:creationId xmlns:a16="http://schemas.microsoft.com/office/drawing/2014/main" id="{4425459B-4F15-C7A5-0F2C-96E69D504373}"/>
              </a:ext>
            </a:extLst>
          </p:cNvPr>
          <p:cNvSpPr/>
          <p:nvPr/>
        </p:nvSpPr>
        <p:spPr>
          <a:xfrm>
            <a:off x="1950493" y="7886552"/>
            <a:ext cx="6691378" cy="3765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ctr">
            <a:spAutoFit/>
          </a:bodyPr>
          <a:lstStyle>
            <a:lvl1pPr defTabSz="1155700">
              <a:lnSpc>
                <a:spcPct val="80000"/>
              </a:lnSpc>
              <a:defRPr sz="3000" b="1">
                <a:solidFill>
                  <a:srgbClr val="323C40"/>
                </a:solidFill>
                <a:latin typeface="Ubuntu"/>
                <a:ea typeface="Ubuntu"/>
                <a:cs typeface="Ubuntu"/>
                <a:sym typeface="Ubuntu"/>
              </a:defRPr>
            </a:lvl1pPr>
          </a:lstStyle>
          <a:p>
            <a:r>
              <a:rPr lang="pt-BR" dirty="0">
                <a:solidFill>
                  <a:schemeClr val="bg1"/>
                </a:solidFill>
                <a:latin typeface="Calibri" panose="020F0502020204030204" pitchFamily="34" charset="0"/>
                <a:ea typeface="Calibri" panose="020F0502020204030204" pitchFamily="34" charset="0"/>
                <a:cs typeface="Calibri" panose="020F0502020204030204" pitchFamily="34" charset="0"/>
              </a:rPr>
              <a:t>Maurício José Benigno de Almeida Soares</a:t>
            </a:r>
            <a:endParaRPr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Head of Marketing Dept.">
            <a:extLst>
              <a:ext uri="{FF2B5EF4-FFF2-40B4-BE49-F238E27FC236}">
                <a16:creationId xmlns:a16="http://schemas.microsoft.com/office/drawing/2014/main" id="{C330D45D-E144-6DE8-C1EF-102DDA58B75E}"/>
              </a:ext>
            </a:extLst>
          </p:cNvPr>
          <p:cNvSpPr/>
          <p:nvPr/>
        </p:nvSpPr>
        <p:spPr>
          <a:xfrm>
            <a:off x="3054574" y="8537283"/>
            <a:ext cx="4483215" cy="4924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defTabSz="1155700">
              <a:defRPr sz="3000">
                <a:solidFill>
                  <a:srgbClr val="323C40"/>
                </a:solidFill>
                <a:latin typeface="Ubuntu"/>
                <a:ea typeface="Ubuntu"/>
                <a:cs typeface="Ubuntu"/>
                <a:sym typeface="Ubuntu"/>
              </a:defRPr>
            </a:lvl1pPr>
          </a:lstStyle>
          <a:p>
            <a:r>
              <a:rPr lang="pt-BR" sz="3200" dirty="0">
                <a:solidFill>
                  <a:schemeClr val="bg1"/>
                </a:solidFill>
                <a:latin typeface="Calibri" panose="020F0502020204030204" pitchFamily="34" charset="0"/>
                <a:ea typeface="Calibri" panose="020F0502020204030204" pitchFamily="34" charset="0"/>
                <a:cs typeface="Calibri" panose="020F0502020204030204" pitchFamily="34" charset="0"/>
              </a:rPr>
              <a:t>Engenheiro de Software Sr.</a:t>
            </a:r>
            <a:endParaRPr sz="32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AliceJohnson@strategy.com">
            <a:extLst>
              <a:ext uri="{FF2B5EF4-FFF2-40B4-BE49-F238E27FC236}">
                <a16:creationId xmlns:a16="http://schemas.microsoft.com/office/drawing/2014/main" id="{27BF9475-0959-0CF1-8013-CE3ED7927D19}"/>
              </a:ext>
            </a:extLst>
          </p:cNvPr>
          <p:cNvSpPr/>
          <p:nvPr/>
        </p:nvSpPr>
        <p:spPr>
          <a:xfrm>
            <a:off x="4318304" y="9323320"/>
            <a:ext cx="1300036" cy="4038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lvl1pPr defTabSz="1155700">
              <a:lnSpc>
                <a:spcPct val="80000"/>
              </a:lnSpc>
              <a:defRPr sz="3000">
                <a:solidFill>
                  <a:srgbClr val="323C40"/>
                </a:solidFill>
                <a:latin typeface="Ubuntu"/>
                <a:ea typeface="Ubuntu"/>
                <a:cs typeface="Ubuntu"/>
                <a:sym typeface="Ubuntu"/>
              </a:defRPr>
            </a:lvl1pPr>
          </a:lstStyle>
          <a:p>
            <a:r>
              <a:rPr lang="pt-BR" sz="3200" dirty="0">
                <a:solidFill>
                  <a:schemeClr val="bg1"/>
                </a:solidFill>
                <a:latin typeface="Calibri" panose="020F0502020204030204" pitchFamily="34" charset="0"/>
                <a:ea typeface="Calibri" panose="020F0502020204030204" pitchFamily="34" charset="0"/>
                <a:cs typeface="Calibri" panose="020F0502020204030204" pitchFamily="34" charset="0"/>
              </a:rPr>
              <a:t>30 anos</a:t>
            </a:r>
            <a:endParaRPr sz="32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27" name="Espaço Reservado para Imagem 5">
            <a:extLst>
              <a:ext uri="{FF2B5EF4-FFF2-40B4-BE49-F238E27FC236}">
                <a16:creationId xmlns:a16="http://schemas.microsoft.com/office/drawing/2014/main" id="{0D251DCE-75D4-200C-806F-665AC87ECCB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346732" y="3191557"/>
            <a:ext cx="3898900" cy="3898900"/>
          </a:xfrm>
          <a:prstGeom prst="rect">
            <a:avLst/>
          </a:prstGeom>
        </p:spPr>
      </p:pic>
    </p:spTree>
    <p:extLst>
      <p:ext uri="{BB962C8B-B14F-4D97-AF65-F5344CB8AC3E}">
        <p14:creationId xmlns:p14="http://schemas.microsoft.com/office/powerpoint/2010/main" val="985815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a:extLst>
            <a:ext uri="{FF2B5EF4-FFF2-40B4-BE49-F238E27FC236}">
              <a16:creationId xmlns:a16="http://schemas.microsoft.com/office/drawing/2014/main" id="{EC24951D-160C-6666-9919-CA0F4540EAF5}"/>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F9048D82-B541-5B0A-BBB5-CD44C67A7928}"/>
              </a:ext>
            </a:extLst>
          </p:cNvPr>
          <p:cNvSpPr/>
          <p:nvPr/>
        </p:nvSpPr>
        <p:spPr>
          <a:xfrm>
            <a:off x="1524190" y="2311400"/>
            <a:ext cx="19984088" cy="1783522"/>
          </a:xfrm>
          <a:prstGeom prst="rect">
            <a:avLst/>
          </a:prstGeom>
          <a:noFill/>
          <a:ln/>
        </p:spPr>
        <p:txBody>
          <a:bodyPr wrap="square" lIns="0" tIns="0" rIns="0" bIns="0" rtlCol="0" anchor="t"/>
          <a:lstStyle/>
          <a:p>
            <a:r>
              <a:rPr lang="pt-BR" sz="8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Structural</a:t>
            </a:r>
            <a:r>
              <a:rPr lang="pt-BR" sz="8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Patterns - </a:t>
            </a:r>
            <a:r>
              <a:rPr lang="pt-BR" sz="8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Adapter</a:t>
            </a:r>
            <a:endParaRPr lang="pt-BR" sz="8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 3">
            <a:extLst>
              <a:ext uri="{FF2B5EF4-FFF2-40B4-BE49-F238E27FC236}">
                <a16:creationId xmlns:a16="http://schemas.microsoft.com/office/drawing/2014/main" id="{BC4E3FFC-45CD-320A-401F-5E3FCFCD1C01}"/>
              </a:ext>
            </a:extLst>
          </p:cNvPr>
          <p:cNvSpPr/>
          <p:nvPr/>
        </p:nvSpPr>
        <p:spPr>
          <a:xfrm>
            <a:off x="1524190" y="4145722"/>
            <a:ext cx="8836071" cy="6632843"/>
          </a:xfrm>
          <a:prstGeom prst="rect">
            <a:avLst/>
          </a:prstGeom>
          <a:noFill/>
          <a:ln/>
        </p:spPr>
        <p:txBody>
          <a:bodyPr wrap="square" lIns="0" tIns="0" rIns="0" bIns="0" rtlCol="0" anchor="t"/>
          <a:lstStyle/>
          <a:p>
            <a:pPr marL="457200" indent="-457200" algn="l">
              <a:lnSpc>
                <a:spcPts val="4800"/>
              </a:lnSpc>
              <a:buFontTx/>
              <a:buChar char="-"/>
            </a:pPr>
            <a:endParaRPr lang="pt-BR" sz="3200" dirty="0">
              <a:solidFill>
                <a:srgbClr val="FFFFFF">
                  <a:alpha val="100000"/>
                </a:srgbClr>
              </a:solidFill>
              <a:latin typeface="Itau Text-Regular" pitchFamily="34" charset="0"/>
              <a:cs typeface="Itau Text-Regular" pitchFamily="34" charset="-120"/>
            </a:endParaRPr>
          </a:p>
        </p:txBody>
      </p:sp>
      <p:sp>
        <p:nvSpPr>
          <p:cNvPr id="3" name="Text 3">
            <a:extLst>
              <a:ext uri="{FF2B5EF4-FFF2-40B4-BE49-F238E27FC236}">
                <a16:creationId xmlns:a16="http://schemas.microsoft.com/office/drawing/2014/main" id="{02D3B329-D026-4F2F-5474-0CC798BD420D}"/>
              </a:ext>
            </a:extLst>
          </p:cNvPr>
          <p:cNvSpPr/>
          <p:nvPr/>
        </p:nvSpPr>
        <p:spPr>
          <a:xfrm>
            <a:off x="1676590" y="4298122"/>
            <a:ext cx="21314039" cy="6632843"/>
          </a:xfrm>
          <a:prstGeom prst="rect">
            <a:avLst/>
          </a:prstGeom>
          <a:noFill/>
          <a:ln/>
        </p:spPr>
        <p:txBody>
          <a:bodyPr wrap="square" lIns="0" tIns="0" rIns="0" bIns="0" rtlCol="0" anchor="t"/>
          <a:lstStyle/>
          <a:p>
            <a:pPr marL="457200" indent="-457200" algn="l">
              <a:lnSpc>
                <a:spcPts val="4800"/>
              </a:lnSpc>
              <a:buFontTx/>
              <a:buChar char="-"/>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Utilidade:</a:t>
            </a:r>
          </a:p>
          <a:p>
            <a:pPr lvl="1">
              <a:lnSpc>
                <a:spcPts val="4800"/>
              </a:lnSpc>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É útil quando seu projeto precisa que duas interfaces diferentes (incompatíveis) precisem trabalhar juntas. Esse </a:t>
            </a: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pattern</a:t>
            </a: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atua como um “adaptador” que media a comunicação entre essas interfaces.</a:t>
            </a:r>
          </a:p>
        </p:txBody>
      </p:sp>
    </p:spTree>
    <p:extLst>
      <p:ext uri="{BB962C8B-B14F-4D97-AF65-F5344CB8AC3E}">
        <p14:creationId xmlns:p14="http://schemas.microsoft.com/office/powerpoint/2010/main" val="4023469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a:extLst>
            <a:ext uri="{FF2B5EF4-FFF2-40B4-BE49-F238E27FC236}">
              <a16:creationId xmlns:a16="http://schemas.microsoft.com/office/drawing/2014/main" id="{E44E5DA1-433D-83D5-72A4-9B3864A7490C}"/>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A9A68996-F749-2A2C-60E6-982AB6FEB197}"/>
              </a:ext>
            </a:extLst>
          </p:cNvPr>
          <p:cNvSpPr/>
          <p:nvPr/>
        </p:nvSpPr>
        <p:spPr>
          <a:xfrm>
            <a:off x="1524190" y="2311400"/>
            <a:ext cx="19984088" cy="1783522"/>
          </a:xfrm>
          <a:prstGeom prst="rect">
            <a:avLst/>
          </a:prstGeom>
          <a:noFill/>
          <a:ln/>
        </p:spPr>
        <p:txBody>
          <a:bodyPr wrap="square" lIns="0" tIns="0" rIns="0" bIns="0" rtlCol="0" anchor="t"/>
          <a:lstStyle/>
          <a:p>
            <a:r>
              <a:rPr lang="pt-BR" sz="8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Structural</a:t>
            </a:r>
            <a:r>
              <a:rPr lang="pt-BR" sz="8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Patterns - Bridge</a:t>
            </a:r>
          </a:p>
        </p:txBody>
      </p:sp>
      <p:sp>
        <p:nvSpPr>
          <p:cNvPr id="6" name="Text 3">
            <a:extLst>
              <a:ext uri="{FF2B5EF4-FFF2-40B4-BE49-F238E27FC236}">
                <a16:creationId xmlns:a16="http://schemas.microsoft.com/office/drawing/2014/main" id="{4F7A8A60-2916-48CA-12F6-AF0933C49534}"/>
              </a:ext>
            </a:extLst>
          </p:cNvPr>
          <p:cNvSpPr/>
          <p:nvPr/>
        </p:nvSpPr>
        <p:spPr>
          <a:xfrm>
            <a:off x="1524190" y="4145722"/>
            <a:ext cx="8836071" cy="6632843"/>
          </a:xfrm>
          <a:prstGeom prst="rect">
            <a:avLst/>
          </a:prstGeom>
          <a:noFill/>
          <a:ln/>
        </p:spPr>
        <p:txBody>
          <a:bodyPr wrap="square" lIns="0" tIns="0" rIns="0" bIns="0" rtlCol="0" anchor="t"/>
          <a:lstStyle/>
          <a:p>
            <a:pPr marL="457200" indent="-457200" algn="l">
              <a:lnSpc>
                <a:spcPts val="4800"/>
              </a:lnSpc>
              <a:buFontTx/>
              <a:buChar char="-"/>
            </a:pPr>
            <a:endParaRPr lang="pt-BR" sz="3200" dirty="0">
              <a:solidFill>
                <a:srgbClr val="FFFFFF">
                  <a:alpha val="100000"/>
                </a:srgbClr>
              </a:solidFill>
              <a:latin typeface="Itau Text-Regular" pitchFamily="34" charset="0"/>
              <a:cs typeface="Itau Text-Regular" pitchFamily="34" charset="-120"/>
            </a:endParaRPr>
          </a:p>
        </p:txBody>
      </p:sp>
      <p:sp>
        <p:nvSpPr>
          <p:cNvPr id="3" name="Text 3">
            <a:extLst>
              <a:ext uri="{FF2B5EF4-FFF2-40B4-BE49-F238E27FC236}">
                <a16:creationId xmlns:a16="http://schemas.microsoft.com/office/drawing/2014/main" id="{4C00A42F-CFB1-77EC-D42F-D1AA2E9C020F}"/>
              </a:ext>
            </a:extLst>
          </p:cNvPr>
          <p:cNvSpPr/>
          <p:nvPr/>
        </p:nvSpPr>
        <p:spPr>
          <a:xfrm>
            <a:off x="1676590" y="4298122"/>
            <a:ext cx="21314039" cy="6632843"/>
          </a:xfrm>
          <a:prstGeom prst="rect">
            <a:avLst/>
          </a:prstGeom>
          <a:noFill/>
          <a:ln/>
        </p:spPr>
        <p:txBody>
          <a:bodyPr wrap="square" lIns="0" tIns="0" rIns="0" bIns="0" rtlCol="0" anchor="t"/>
          <a:lstStyle/>
          <a:p>
            <a:pPr marL="457200" indent="-457200" algn="l">
              <a:lnSpc>
                <a:spcPts val="4800"/>
              </a:lnSpc>
              <a:buFontTx/>
              <a:buChar char="-"/>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Utilidade:</a:t>
            </a:r>
          </a:p>
          <a:p>
            <a:pPr lvl="1">
              <a:lnSpc>
                <a:spcPts val="4800"/>
              </a:lnSpc>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Ajuda a evitar “abusos” de herança, desacoplando uma abstração de uma implementação.</a:t>
            </a:r>
          </a:p>
          <a:p>
            <a:pPr lvl="1">
              <a:lnSpc>
                <a:spcPts val="4800"/>
              </a:lnSpc>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Em outras palavras, você não cria um vínculo forte entre o que você precisa criar e a forma de criar.</a:t>
            </a:r>
          </a:p>
          <a:p>
            <a:pPr lvl="1">
              <a:lnSpc>
                <a:spcPts val="4800"/>
              </a:lnSpc>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Facilitando a extensão e manutenção do código.</a:t>
            </a:r>
          </a:p>
        </p:txBody>
      </p:sp>
    </p:spTree>
    <p:extLst>
      <p:ext uri="{BB962C8B-B14F-4D97-AF65-F5344CB8AC3E}">
        <p14:creationId xmlns:p14="http://schemas.microsoft.com/office/powerpoint/2010/main" val="2247920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a:extLst>
            <a:ext uri="{FF2B5EF4-FFF2-40B4-BE49-F238E27FC236}">
              <a16:creationId xmlns:a16="http://schemas.microsoft.com/office/drawing/2014/main" id="{2A2A9495-5CE5-C584-990C-4DE285582BC5}"/>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A0A313C5-BFCC-61E7-3AD4-D5E2DF265B8F}"/>
              </a:ext>
            </a:extLst>
          </p:cNvPr>
          <p:cNvSpPr/>
          <p:nvPr/>
        </p:nvSpPr>
        <p:spPr>
          <a:xfrm>
            <a:off x="1524190" y="2311400"/>
            <a:ext cx="19984088" cy="1783522"/>
          </a:xfrm>
          <a:prstGeom prst="rect">
            <a:avLst/>
          </a:prstGeom>
          <a:noFill/>
          <a:ln/>
        </p:spPr>
        <p:txBody>
          <a:bodyPr wrap="square" lIns="0" tIns="0" rIns="0" bIns="0" rtlCol="0" anchor="t"/>
          <a:lstStyle/>
          <a:p>
            <a:r>
              <a:rPr lang="pt-BR" sz="8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Structural</a:t>
            </a:r>
            <a:r>
              <a:rPr lang="pt-BR" sz="8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Patterns - </a:t>
            </a:r>
            <a:r>
              <a:rPr lang="pt-BR" sz="8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Composite</a:t>
            </a:r>
            <a:endParaRPr lang="pt-BR" sz="8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 3">
            <a:extLst>
              <a:ext uri="{FF2B5EF4-FFF2-40B4-BE49-F238E27FC236}">
                <a16:creationId xmlns:a16="http://schemas.microsoft.com/office/drawing/2014/main" id="{9F91DC4E-0AE8-5EF2-455F-A4BBF2FFB96D}"/>
              </a:ext>
            </a:extLst>
          </p:cNvPr>
          <p:cNvSpPr/>
          <p:nvPr/>
        </p:nvSpPr>
        <p:spPr>
          <a:xfrm>
            <a:off x="1524190" y="4145722"/>
            <a:ext cx="8836071" cy="6632843"/>
          </a:xfrm>
          <a:prstGeom prst="rect">
            <a:avLst/>
          </a:prstGeom>
          <a:noFill/>
          <a:ln/>
        </p:spPr>
        <p:txBody>
          <a:bodyPr wrap="square" lIns="0" tIns="0" rIns="0" bIns="0" rtlCol="0" anchor="t"/>
          <a:lstStyle/>
          <a:p>
            <a:pPr marL="457200" indent="-457200" algn="l">
              <a:lnSpc>
                <a:spcPts val="4800"/>
              </a:lnSpc>
              <a:buFontTx/>
              <a:buChar char="-"/>
            </a:pPr>
            <a:endParaRPr lang="pt-BR" sz="3200" dirty="0">
              <a:solidFill>
                <a:srgbClr val="FFFFFF">
                  <a:alpha val="100000"/>
                </a:srgbClr>
              </a:solidFill>
              <a:latin typeface="Itau Text-Regular" pitchFamily="34" charset="0"/>
              <a:cs typeface="Itau Text-Regular" pitchFamily="34" charset="-120"/>
            </a:endParaRPr>
          </a:p>
        </p:txBody>
      </p:sp>
      <p:sp>
        <p:nvSpPr>
          <p:cNvPr id="3" name="Text 3">
            <a:extLst>
              <a:ext uri="{FF2B5EF4-FFF2-40B4-BE49-F238E27FC236}">
                <a16:creationId xmlns:a16="http://schemas.microsoft.com/office/drawing/2014/main" id="{CD4BB357-DAFF-8060-4468-2C3C95CC198E}"/>
              </a:ext>
            </a:extLst>
          </p:cNvPr>
          <p:cNvSpPr/>
          <p:nvPr/>
        </p:nvSpPr>
        <p:spPr>
          <a:xfrm>
            <a:off x="1676590" y="4298122"/>
            <a:ext cx="21314039" cy="6632843"/>
          </a:xfrm>
          <a:prstGeom prst="rect">
            <a:avLst/>
          </a:prstGeom>
          <a:noFill/>
          <a:ln/>
        </p:spPr>
        <p:txBody>
          <a:bodyPr wrap="square" lIns="0" tIns="0" rIns="0" bIns="0" rtlCol="0" anchor="t"/>
          <a:lstStyle/>
          <a:p>
            <a:pPr marL="457200" indent="-457200" algn="l">
              <a:lnSpc>
                <a:spcPts val="4800"/>
              </a:lnSpc>
              <a:buFontTx/>
              <a:buChar char="-"/>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Utilidade:</a:t>
            </a:r>
          </a:p>
          <a:p>
            <a:pPr lvl="1">
              <a:lnSpc>
                <a:spcPts val="4800"/>
              </a:lnSpc>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Simplifica o uso de objetos em grupo, ou mesmo individuais, de forma que seja possível trata-los/manipular de maneira uniforme. É bem útil quando precisa representar uma hierarquia dentro de um grupo de objetos, ou quando precisa de flexibilidade para adicionar ou remover componentes do grupo ou mesmo garantir uma padronização de uso.</a:t>
            </a:r>
          </a:p>
        </p:txBody>
      </p:sp>
    </p:spTree>
    <p:extLst>
      <p:ext uri="{BB962C8B-B14F-4D97-AF65-F5344CB8AC3E}">
        <p14:creationId xmlns:p14="http://schemas.microsoft.com/office/powerpoint/2010/main" val="2500513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a:extLst>
            <a:ext uri="{FF2B5EF4-FFF2-40B4-BE49-F238E27FC236}">
              <a16:creationId xmlns:a16="http://schemas.microsoft.com/office/drawing/2014/main" id="{15893B61-77A2-F50D-D1B5-932866BE3F39}"/>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D6D45C9E-82DB-AEDF-6C76-6B5A9A145589}"/>
              </a:ext>
            </a:extLst>
          </p:cNvPr>
          <p:cNvSpPr/>
          <p:nvPr/>
        </p:nvSpPr>
        <p:spPr>
          <a:xfrm>
            <a:off x="1524190" y="2311400"/>
            <a:ext cx="19984088" cy="1783522"/>
          </a:xfrm>
          <a:prstGeom prst="rect">
            <a:avLst/>
          </a:prstGeom>
          <a:noFill/>
          <a:ln/>
        </p:spPr>
        <p:txBody>
          <a:bodyPr wrap="square" lIns="0" tIns="0" rIns="0" bIns="0" rtlCol="0" anchor="t"/>
          <a:lstStyle/>
          <a:p>
            <a:r>
              <a:rPr lang="pt-BR" sz="8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Structural</a:t>
            </a:r>
            <a:r>
              <a:rPr lang="pt-BR" sz="8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Patterns - </a:t>
            </a:r>
            <a:r>
              <a:rPr lang="pt-BR" sz="8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Facade</a:t>
            </a:r>
            <a:endParaRPr lang="pt-BR" sz="8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 3">
            <a:extLst>
              <a:ext uri="{FF2B5EF4-FFF2-40B4-BE49-F238E27FC236}">
                <a16:creationId xmlns:a16="http://schemas.microsoft.com/office/drawing/2014/main" id="{4E9965E9-42CD-3724-1557-6E478BDB53BC}"/>
              </a:ext>
            </a:extLst>
          </p:cNvPr>
          <p:cNvSpPr/>
          <p:nvPr/>
        </p:nvSpPr>
        <p:spPr>
          <a:xfrm>
            <a:off x="1524190" y="4145722"/>
            <a:ext cx="8836071" cy="6632843"/>
          </a:xfrm>
          <a:prstGeom prst="rect">
            <a:avLst/>
          </a:prstGeom>
          <a:noFill/>
          <a:ln/>
        </p:spPr>
        <p:txBody>
          <a:bodyPr wrap="square" lIns="0" tIns="0" rIns="0" bIns="0" rtlCol="0" anchor="t"/>
          <a:lstStyle/>
          <a:p>
            <a:pPr marL="457200" indent="-457200" algn="l">
              <a:lnSpc>
                <a:spcPts val="4800"/>
              </a:lnSpc>
              <a:buFontTx/>
              <a:buChar char="-"/>
            </a:pPr>
            <a:endParaRPr lang="pt-BR" sz="3200" dirty="0">
              <a:solidFill>
                <a:srgbClr val="FFFFFF">
                  <a:alpha val="100000"/>
                </a:srgbClr>
              </a:solidFill>
              <a:latin typeface="Itau Text-Regular" pitchFamily="34" charset="0"/>
              <a:cs typeface="Itau Text-Regular" pitchFamily="34" charset="-120"/>
            </a:endParaRPr>
          </a:p>
        </p:txBody>
      </p:sp>
      <p:sp>
        <p:nvSpPr>
          <p:cNvPr id="3" name="Text 3">
            <a:extLst>
              <a:ext uri="{FF2B5EF4-FFF2-40B4-BE49-F238E27FC236}">
                <a16:creationId xmlns:a16="http://schemas.microsoft.com/office/drawing/2014/main" id="{1F23CAEE-0667-3510-CB4E-DC42168F6014}"/>
              </a:ext>
            </a:extLst>
          </p:cNvPr>
          <p:cNvSpPr/>
          <p:nvPr/>
        </p:nvSpPr>
        <p:spPr>
          <a:xfrm>
            <a:off x="1676590" y="4298122"/>
            <a:ext cx="21314039" cy="6632843"/>
          </a:xfrm>
          <a:prstGeom prst="rect">
            <a:avLst/>
          </a:prstGeom>
          <a:noFill/>
          <a:ln/>
        </p:spPr>
        <p:txBody>
          <a:bodyPr wrap="square" lIns="0" tIns="0" rIns="0" bIns="0" rtlCol="0" anchor="t"/>
          <a:lstStyle/>
          <a:p>
            <a:pPr marL="457200" indent="-457200" algn="l">
              <a:lnSpc>
                <a:spcPts val="4800"/>
              </a:lnSpc>
              <a:buFontTx/>
              <a:buChar char="-"/>
            </a:pPr>
            <a:r>
              <a:rPr lang="pt-BR" sz="4000" dirty="0">
                <a:solidFill>
                  <a:srgbClr val="FFFFFF">
                    <a:alpha val="100000"/>
                  </a:srgbClr>
                </a:solidFill>
                <a:cs typeface="Itau Text-Regular" pitchFamily="34" charset="-120"/>
              </a:rPr>
              <a:t>Utilidade:</a:t>
            </a:r>
          </a:p>
          <a:p>
            <a:pPr lvl="1">
              <a:lnSpc>
                <a:spcPts val="4800"/>
              </a:lnSpc>
            </a:pPr>
            <a:r>
              <a:rPr lang="pt-BR" sz="4000" dirty="0">
                <a:solidFill>
                  <a:srgbClr val="FFFFFF">
                    <a:alpha val="100000"/>
                  </a:srgbClr>
                </a:solidFill>
                <a:cs typeface="Itau Text-Regular" pitchFamily="34" charset="-120"/>
              </a:rPr>
              <a:t>“Esconder complexidade” ou “Esconder código feio”, tem o objetivo de fornecer formas mais agradáveis e simples de trabalhar com classes, interfaces, bibliotecas, frameworks.</a:t>
            </a:r>
          </a:p>
          <a:p>
            <a:pPr lvl="1">
              <a:lnSpc>
                <a:spcPts val="4800"/>
              </a:lnSpc>
            </a:pPr>
            <a:r>
              <a:rPr lang="pt-BR" sz="4000" dirty="0">
                <a:solidFill>
                  <a:srgbClr val="FFFFFF">
                    <a:alpha val="100000"/>
                  </a:srgbClr>
                </a:solidFill>
                <a:cs typeface="Itau Text-Regular" pitchFamily="34" charset="-120"/>
              </a:rPr>
              <a:t>Por exemplo, se programa precisa de várias e várias classes para funcionar, uma ”Fachada” encapsularia a complexidade e forneceria métodos mais simples para efetuar a operação.</a:t>
            </a:r>
          </a:p>
        </p:txBody>
      </p:sp>
    </p:spTree>
    <p:extLst>
      <p:ext uri="{BB962C8B-B14F-4D97-AF65-F5344CB8AC3E}">
        <p14:creationId xmlns:p14="http://schemas.microsoft.com/office/powerpoint/2010/main" val="2229143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a:extLst>
            <a:ext uri="{FF2B5EF4-FFF2-40B4-BE49-F238E27FC236}">
              <a16:creationId xmlns:a16="http://schemas.microsoft.com/office/drawing/2014/main" id="{FBA96AC3-409B-890D-D6A8-A18FBFE74475}"/>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B93B10CB-8980-6157-9974-356ADFA2E46F}"/>
              </a:ext>
            </a:extLst>
          </p:cNvPr>
          <p:cNvSpPr/>
          <p:nvPr/>
        </p:nvSpPr>
        <p:spPr>
          <a:xfrm>
            <a:off x="1524190" y="2311400"/>
            <a:ext cx="19984088" cy="1783522"/>
          </a:xfrm>
          <a:prstGeom prst="rect">
            <a:avLst/>
          </a:prstGeom>
          <a:noFill/>
          <a:ln/>
        </p:spPr>
        <p:txBody>
          <a:bodyPr wrap="square" lIns="0" tIns="0" rIns="0" bIns="0" rtlCol="0" anchor="t"/>
          <a:lstStyle/>
          <a:p>
            <a:r>
              <a:rPr lang="pt-BR" sz="8000" dirty="0" err="1">
                <a:solidFill>
                  <a:srgbClr val="FFFFFF">
                    <a:alpha val="100000"/>
                  </a:srgbClr>
                </a:solidFill>
                <a:cs typeface="Itau Text-Regular" pitchFamily="34" charset="-120"/>
              </a:rPr>
              <a:t>Structural</a:t>
            </a:r>
            <a:r>
              <a:rPr lang="pt-BR" sz="8000" dirty="0">
                <a:solidFill>
                  <a:srgbClr val="FFFFFF">
                    <a:alpha val="100000"/>
                  </a:srgbClr>
                </a:solidFill>
                <a:cs typeface="Itau Text-Regular" pitchFamily="34" charset="-120"/>
              </a:rPr>
              <a:t> Patterns - </a:t>
            </a:r>
            <a:r>
              <a:rPr lang="pt-BR" sz="8000" dirty="0" err="1">
                <a:solidFill>
                  <a:srgbClr val="FFFFFF">
                    <a:alpha val="100000"/>
                  </a:srgbClr>
                </a:solidFill>
                <a:cs typeface="Itau Text-Regular" pitchFamily="34" charset="-120"/>
              </a:rPr>
              <a:t>Flywight</a:t>
            </a:r>
            <a:endParaRPr lang="pt-BR" sz="8000" dirty="0">
              <a:solidFill>
                <a:srgbClr val="FFFFFF">
                  <a:alpha val="100000"/>
                </a:srgbClr>
              </a:solidFill>
              <a:cs typeface="Itau Text-Regular" pitchFamily="34" charset="-120"/>
            </a:endParaRPr>
          </a:p>
        </p:txBody>
      </p:sp>
      <p:sp>
        <p:nvSpPr>
          <p:cNvPr id="6" name="Text 3">
            <a:extLst>
              <a:ext uri="{FF2B5EF4-FFF2-40B4-BE49-F238E27FC236}">
                <a16:creationId xmlns:a16="http://schemas.microsoft.com/office/drawing/2014/main" id="{74052B67-F977-1966-4CA8-B9F1BACF2029}"/>
              </a:ext>
            </a:extLst>
          </p:cNvPr>
          <p:cNvSpPr/>
          <p:nvPr/>
        </p:nvSpPr>
        <p:spPr>
          <a:xfrm>
            <a:off x="1524190" y="4145722"/>
            <a:ext cx="8836071" cy="6632843"/>
          </a:xfrm>
          <a:prstGeom prst="rect">
            <a:avLst/>
          </a:prstGeom>
          <a:noFill/>
          <a:ln/>
        </p:spPr>
        <p:txBody>
          <a:bodyPr wrap="square" lIns="0" tIns="0" rIns="0" bIns="0" rtlCol="0" anchor="t"/>
          <a:lstStyle/>
          <a:p>
            <a:pPr marL="457200" indent="-457200" algn="l">
              <a:lnSpc>
                <a:spcPts val="4800"/>
              </a:lnSpc>
              <a:buFontTx/>
              <a:buChar char="-"/>
            </a:pPr>
            <a:endParaRPr lang="pt-BR" sz="3200" dirty="0">
              <a:solidFill>
                <a:srgbClr val="FFFFFF">
                  <a:alpha val="100000"/>
                </a:srgbClr>
              </a:solidFill>
              <a:latin typeface="Itau Text-Regular" pitchFamily="34" charset="0"/>
              <a:cs typeface="Itau Text-Regular" pitchFamily="34" charset="-120"/>
            </a:endParaRPr>
          </a:p>
        </p:txBody>
      </p:sp>
      <p:sp>
        <p:nvSpPr>
          <p:cNvPr id="3" name="Text 3">
            <a:extLst>
              <a:ext uri="{FF2B5EF4-FFF2-40B4-BE49-F238E27FC236}">
                <a16:creationId xmlns:a16="http://schemas.microsoft.com/office/drawing/2014/main" id="{B5B6A49E-D790-CD65-150D-839B9B679BE3}"/>
              </a:ext>
            </a:extLst>
          </p:cNvPr>
          <p:cNvSpPr/>
          <p:nvPr/>
        </p:nvSpPr>
        <p:spPr>
          <a:xfrm>
            <a:off x="1676590" y="4298122"/>
            <a:ext cx="21314039" cy="6632843"/>
          </a:xfrm>
          <a:prstGeom prst="rect">
            <a:avLst/>
          </a:prstGeom>
          <a:noFill/>
          <a:ln/>
        </p:spPr>
        <p:txBody>
          <a:bodyPr wrap="square" lIns="0" tIns="0" rIns="0" bIns="0" rtlCol="0" anchor="t"/>
          <a:lstStyle/>
          <a:p>
            <a:pPr marL="457200" indent="-457200" algn="l">
              <a:lnSpc>
                <a:spcPts val="4800"/>
              </a:lnSpc>
              <a:buFontTx/>
              <a:buChar char="-"/>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Utilidade:</a:t>
            </a:r>
          </a:p>
          <a:p>
            <a:pPr lvl="1">
              <a:lnSpc>
                <a:spcPts val="4800"/>
              </a:lnSpc>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O foco é eficiência, auxiliando no compartilhamento de recursos para que haja um menor consumo de memoria.</a:t>
            </a:r>
          </a:p>
          <a:p>
            <a:pPr lvl="1">
              <a:lnSpc>
                <a:spcPts val="4800"/>
              </a:lnSpc>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Ao falar de recursos, quero dizer, reaproveitar aquilo que é semelhante entre os objetos.</a:t>
            </a:r>
          </a:p>
        </p:txBody>
      </p:sp>
    </p:spTree>
    <p:extLst>
      <p:ext uri="{BB962C8B-B14F-4D97-AF65-F5344CB8AC3E}">
        <p14:creationId xmlns:p14="http://schemas.microsoft.com/office/powerpoint/2010/main" val="2559469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a:extLst>
            <a:ext uri="{FF2B5EF4-FFF2-40B4-BE49-F238E27FC236}">
              <a16:creationId xmlns:a16="http://schemas.microsoft.com/office/drawing/2014/main" id="{84A35C31-7571-250F-2460-1A4CF5070BBC}"/>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DDEFDDC2-0E7C-85B7-2D99-A91830B23134}"/>
              </a:ext>
            </a:extLst>
          </p:cNvPr>
          <p:cNvSpPr/>
          <p:nvPr/>
        </p:nvSpPr>
        <p:spPr>
          <a:xfrm>
            <a:off x="1524190" y="2311400"/>
            <a:ext cx="19984088" cy="1783522"/>
          </a:xfrm>
          <a:prstGeom prst="rect">
            <a:avLst/>
          </a:prstGeom>
          <a:noFill/>
          <a:ln/>
        </p:spPr>
        <p:txBody>
          <a:bodyPr wrap="square" lIns="0" tIns="0" rIns="0" bIns="0" rtlCol="0" anchor="t"/>
          <a:lstStyle/>
          <a:p>
            <a:r>
              <a:rPr lang="pt-BR" sz="8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Structural</a:t>
            </a:r>
            <a:r>
              <a:rPr lang="pt-BR" sz="8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Patterns - Proxy</a:t>
            </a:r>
          </a:p>
        </p:txBody>
      </p:sp>
      <p:sp>
        <p:nvSpPr>
          <p:cNvPr id="6" name="Text 3">
            <a:extLst>
              <a:ext uri="{FF2B5EF4-FFF2-40B4-BE49-F238E27FC236}">
                <a16:creationId xmlns:a16="http://schemas.microsoft.com/office/drawing/2014/main" id="{14EC74AC-C3AF-61E7-3CC2-E556FC1A8B2A}"/>
              </a:ext>
            </a:extLst>
          </p:cNvPr>
          <p:cNvSpPr/>
          <p:nvPr/>
        </p:nvSpPr>
        <p:spPr>
          <a:xfrm>
            <a:off x="1524190" y="4145722"/>
            <a:ext cx="8836071" cy="6632843"/>
          </a:xfrm>
          <a:prstGeom prst="rect">
            <a:avLst/>
          </a:prstGeom>
          <a:noFill/>
          <a:ln/>
        </p:spPr>
        <p:txBody>
          <a:bodyPr wrap="square" lIns="0" tIns="0" rIns="0" bIns="0" rtlCol="0" anchor="t"/>
          <a:lstStyle/>
          <a:p>
            <a:pPr marL="457200" indent="-457200" algn="l">
              <a:lnSpc>
                <a:spcPts val="4800"/>
              </a:lnSpc>
              <a:buFontTx/>
              <a:buChar char="-"/>
            </a:pPr>
            <a:endParaRPr lang="pt-BR" sz="3200" dirty="0">
              <a:solidFill>
                <a:srgbClr val="FFFFFF">
                  <a:alpha val="100000"/>
                </a:srgbClr>
              </a:solidFill>
              <a:latin typeface="Itau Text-Regular" pitchFamily="34" charset="0"/>
              <a:cs typeface="Itau Text-Regular" pitchFamily="34" charset="-120"/>
            </a:endParaRPr>
          </a:p>
        </p:txBody>
      </p:sp>
      <p:sp>
        <p:nvSpPr>
          <p:cNvPr id="3" name="Text 3">
            <a:extLst>
              <a:ext uri="{FF2B5EF4-FFF2-40B4-BE49-F238E27FC236}">
                <a16:creationId xmlns:a16="http://schemas.microsoft.com/office/drawing/2014/main" id="{F6144A70-B4A7-F7AF-3547-9D775DC0B6CB}"/>
              </a:ext>
            </a:extLst>
          </p:cNvPr>
          <p:cNvSpPr/>
          <p:nvPr/>
        </p:nvSpPr>
        <p:spPr>
          <a:xfrm>
            <a:off x="1676590" y="4298122"/>
            <a:ext cx="21314039" cy="6632843"/>
          </a:xfrm>
          <a:prstGeom prst="rect">
            <a:avLst/>
          </a:prstGeom>
          <a:noFill/>
          <a:ln/>
        </p:spPr>
        <p:txBody>
          <a:bodyPr wrap="square" lIns="0" tIns="0" rIns="0" bIns="0" rtlCol="0" anchor="t"/>
          <a:lstStyle/>
          <a:p>
            <a:pPr marL="457200" indent="-457200" algn="l">
              <a:lnSpc>
                <a:spcPts val="4800"/>
              </a:lnSpc>
              <a:buFontTx/>
              <a:buChar char="-"/>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Utilidade:</a:t>
            </a:r>
          </a:p>
          <a:p>
            <a:pPr lvl="1">
              <a:lnSpc>
                <a:spcPts val="4800"/>
              </a:lnSpc>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O proxy é um padrão também capaz de adicionar funcionalidades, porém ao invés do foco ser aumentar as funcionalidades, neste </a:t>
            </a: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pattern</a:t>
            </a: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o foco é o controle de acesso, principalmente em objetos “caros”.</a:t>
            </a:r>
          </a:p>
          <a:p>
            <a:pPr lvl="1">
              <a:lnSpc>
                <a:spcPts val="4800"/>
              </a:lnSpc>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Por exemplo, objetos que buscam algo em memoria podem usar o Proxy para manter uma espécie de cache, para que os próximos acessos usem o que esta na memoria.</a:t>
            </a:r>
          </a:p>
        </p:txBody>
      </p:sp>
    </p:spTree>
    <p:extLst>
      <p:ext uri="{BB962C8B-B14F-4D97-AF65-F5344CB8AC3E}">
        <p14:creationId xmlns:p14="http://schemas.microsoft.com/office/powerpoint/2010/main" val="3413332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a:extLst>
            <a:ext uri="{FF2B5EF4-FFF2-40B4-BE49-F238E27FC236}">
              <a16:creationId xmlns:a16="http://schemas.microsoft.com/office/drawing/2014/main" id="{4B45DCF6-2E9A-5E34-84F9-0A5FB9FBE421}"/>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EFB1665A-0C83-EE7C-91FF-479BB2698907}"/>
              </a:ext>
            </a:extLst>
          </p:cNvPr>
          <p:cNvSpPr/>
          <p:nvPr/>
        </p:nvSpPr>
        <p:spPr>
          <a:xfrm>
            <a:off x="1524189" y="2311400"/>
            <a:ext cx="22707411" cy="1834322"/>
          </a:xfrm>
          <a:prstGeom prst="rect">
            <a:avLst/>
          </a:prstGeom>
          <a:noFill/>
          <a:ln/>
        </p:spPr>
        <p:txBody>
          <a:bodyPr wrap="square" lIns="0" tIns="0" rIns="0" bIns="0" rtlCol="0" anchor="t"/>
          <a:lstStyle/>
          <a:p>
            <a:r>
              <a:rPr lang="pt-BR" sz="8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Behavioral</a:t>
            </a:r>
            <a:r>
              <a:rPr lang="pt-BR" sz="8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Patterns / </a:t>
            </a:r>
            <a:r>
              <a:rPr lang="en-US" sz="8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Padrões</a:t>
            </a:r>
            <a:r>
              <a:rPr lang="en-US" sz="8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a:t>
            </a:r>
            <a:r>
              <a:rPr lang="en-US" sz="8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Comportamentais</a:t>
            </a:r>
            <a:endParaRPr lang="en-US" sz="80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 3">
            <a:extLst>
              <a:ext uri="{FF2B5EF4-FFF2-40B4-BE49-F238E27FC236}">
                <a16:creationId xmlns:a16="http://schemas.microsoft.com/office/drawing/2014/main" id="{F5A13F9A-C339-A289-4631-023AD781EC15}"/>
              </a:ext>
            </a:extLst>
          </p:cNvPr>
          <p:cNvSpPr/>
          <p:nvPr/>
        </p:nvSpPr>
        <p:spPr>
          <a:xfrm>
            <a:off x="1524190" y="4145722"/>
            <a:ext cx="8836071" cy="6632843"/>
          </a:xfrm>
          <a:prstGeom prst="rect">
            <a:avLst/>
          </a:prstGeom>
          <a:noFill/>
          <a:ln/>
        </p:spPr>
        <p:txBody>
          <a:bodyPr wrap="square" lIns="0" tIns="0" rIns="0" bIns="0" rtlCol="0" anchor="t"/>
          <a:lstStyle/>
          <a:p>
            <a:pPr marL="457200" indent="-457200" algn="l">
              <a:lnSpc>
                <a:spcPts val="4800"/>
              </a:lnSpc>
              <a:buFontTx/>
              <a:buChar char="-"/>
            </a:pP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Strategy</a:t>
            </a:r>
            <a:endPar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endParaRPr>
          </a:p>
          <a:p>
            <a:pPr marL="457200" indent="-457200" algn="l">
              <a:lnSpc>
                <a:spcPts val="4800"/>
              </a:lnSpc>
              <a:buFontTx/>
              <a:buChar char="-"/>
            </a:pP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Iterator</a:t>
            </a:r>
            <a:endPar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endParaRPr>
          </a:p>
          <a:p>
            <a:pPr marL="457200" indent="-457200" algn="l">
              <a:lnSpc>
                <a:spcPts val="4800"/>
              </a:lnSpc>
              <a:buFontTx/>
              <a:buChar char="-"/>
            </a:pP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State</a:t>
            </a:r>
            <a:endPar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endParaRPr>
          </a:p>
          <a:p>
            <a:pPr marL="457200" indent="-457200" algn="l">
              <a:lnSpc>
                <a:spcPts val="4800"/>
              </a:lnSpc>
              <a:buFontTx/>
              <a:buChar char="-"/>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Command</a:t>
            </a:r>
          </a:p>
          <a:p>
            <a:pPr marL="457200" indent="-457200" algn="l">
              <a:lnSpc>
                <a:spcPts val="4800"/>
              </a:lnSpc>
              <a:buFontTx/>
              <a:buChar char="-"/>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Chain </a:t>
            </a: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of</a:t>
            </a: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a:t>
            </a: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Responsability</a:t>
            </a:r>
            <a:endPar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endParaRPr>
          </a:p>
          <a:p>
            <a:pPr marL="457200" indent="-457200" algn="l">
              <a:lnSpc>
                <a:spcPts val="4800"/>
              </a:lnSpc>
              <a:buFontTx/>
              <a:buChar char="-"/>
            </a:pP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Interpreter</a:t>
            </a:r>
            <a:endPar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endParaRPr>
          </a:p>
          <a:p>
            <a:pPr marL="457200" indent="-457200" algn="l">
              <a:lnSpc>
                <a:spcPts val="4800"/>
              </a:lnSpc>
              <a:buFontTx/>
              <a:buChar char="-"/>
            </a:pP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Mediator</a:t>
            </a:r>
            <a:endPar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endParaRPr>
          </a:p>
          <a:p>
            <a:pPr marL="457200" indent="-457200" algn="l">
              <a:lnSpc>
                <a:spcPts val="4800"/>
              </a:lnSpc>
              <a:buFontTx/>
              <a:buChar char="-"/>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Memento</a:t>
            </a:r>
          </a:p>
          <a:p>
            <a:pPr marL="457200" indent="-457200" algn="l">
              <a:lnSpc>
                <a:spcPts val="4800"/>
              </a:lnSpc>
              <a:buFontTx/>
              <a:buChar char="-"/>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Visitor</a:t>
            </a:r>
          </a:p>
          <a:p>
            <a:pPr marL="457200" indent="-457200" algn="l">
              <a:lnSpc>
                <a:spcPts val="4800"/>
              </a:lnSpc>
              <a:buFontTx/>
              <a:buChar char="-"/>
            </a:pP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Template</a:t>
            </a:r>
            <a:endPar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endParaRPr>
          </a:p>
          <a:p>
            <a:pPr marL="457200" indent="-457200" algn="l">
              <a:lnSpc>
                <a:spcPts val="4800"/>
              </a:lnSpc>
              <a:buFontTx/>
              <a:buChar char="-"/>
            </a:pP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Observer</a:t>
            </a:r>
            <a:endPar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0449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a:extLst>
            <a:ext uri="{FF2B5EF4-FFF2-40B4-BE49-F238E27FC236}">
              <a16:creationId xmlns:a16="http://schemas.microsoft.com/office/drawing/2014/main" id="{1E91C9E0-D7E6-89E6-BE33-F88532AC1C8B}"/>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934A002F-9269-DAFC-D7DC-70FA27A0B8C6}"/>
              </a:ext>
            </a:extLst>
          </p:cNvPr>
          <p:cNvSpPr/>
          <p:nvPr/>
        </p:nvSpPr>
        <p:spPr>
          <a:xfrm>
            <a:off x="1524190" y="2311400"/>
            <a:ext cx="19984088" cy="1783522"/>
          </a:xfrm>
          <a:prstGeom prst="rect">
            <a:avLst/>
          </a:prstGeom>
          <a:noFill/>
          <a:ln/>
        </p:spPr>
        <p:txBody>
          <a:bodyPr wrap="square" lIns="0" tIns="0" rIns="0" bIns="0" rtlCol="0" anchor="t"/>
          <a:lstStyle/>
          <a:p>
            <a:r>
              <a:rPr lang="pt-BR" sz="8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Behavioral</a:t>
            </a:r>
            <a:r>
              <a:rPr lang="pt-BR" sz="8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Patterns - </a:t>
            </a:r>
            <a:r>
              <a:rPr lang="pt-BR" sz="8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Strategy</a:t>
            </a:r>
            <a:endParaRPr lang="pt-BR" sz="8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 3">
            <a:extLst>
              <a:ext uri="{FF2B5EF4-FFF2-40B4-BE49-F238E27FC236}">
                <a16:creationId xmlns:a16="http://schemas.microsoft.com/office/drawing/2014/main" id="{F4A50E50-7A4C-616C-CD7A-8904A2FC6939}"/>
              </a:ext>
            </a:extLst>
          </p:cNvPr>
          <p:cNvSpPr/>
          <p:nvPr/>
        </p:nvSpPr>
        <p:spPr>
          <a:xfrm>
            <a:off x="1524190" y="4145722"/>
            <a:ext cx="8836071" cy="6632843"/>
          </a:xfrm>
          <a:prstGeom prst="rect">
            <a:avLst/>
          </a:prstGeom>
          <a:noFill/>
          <a:ln/>
        </p:spPr>
        <p:txBody>
          <a:bodyPr wrap="square" lIns="0" tIns="0" rIns="0" bIns="0" rtlCol="0" anchor="t"/>
          <a:lstStyle/>
          <a:p>
            <a:pPr marL="457200" indent="-457200" algn="l">
              <a:lnSpc>
                <a:spcPts val="4800"/>
              </a:lnSpc>
              <a:buFontTx/>
              <a:buChar char="-"/>
            </a:pPr>
            <a:endParaRPr lang="pt-BR" sz="3200" dirty="0">
              <a:solidFill>
                <a:srgbClr val="FFFFFF">
                  <a:alpha val="100000"/>
                </a:srgbClr>
              </a:solidFill>
              <a:latin typeface="Itau Text-Regular" pitchFamily="34" charset="0"/>
              <a:cs typeface="Itau Text-Regular" pitchFamily="34" charset="-120"/>
            </a:endParaRPr>
          </a:p>
        </p:txBody>
      </p:sp>
      <p:sp>
        <p:nvSpPr>
          <p:cNvPr id="3" name="Text 3">
            <a:extLst>
              <a:ext uri="{FF2B5EF4-FFF2-40B4-BE49-F238E27FC236}">
                <a16:creationId xmlns:a16="http://schemas.microsoft.com/office/drawing/2014/main" id="{4FE9AC51-72B5-6618-35AF-22A24BA33EB4}"/>
              </a:ext>
            </a:extLst>
          </p:cNvPr>
          <p:cNvSpPr/>
          <p:nvPr/>
        </p:nvSpPr>
        <p:spPr>
          <a:xfrm>
            <a:off x="1676590" y="4298122"/>
            <a:ext cx="21314039" cy="6632843"/>
          </a:xfrm>
          <a:prstGeom prst="rect">
            <a:avLst/>
          </a:prstGeom>
          <a:noFill/>
          <a:ln/>
        </p:spPr>
        <p:txBody>
          <a:bodyPr wrap="square" lIns="0" tIns="0" rIns="0" bIns="0" rtlCol="0" anchor="t"/>
          <a:lstStyle/>
          <a:p>
            <a:pPr marL="457200" indent="-457200" algn="l">
              <a:lnSpc>
                <a:spcPts val="4800"/>
              </a:lnSpc>
              <a:buFontTx/>
              <a:buChar char="-"/>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Utilidade:</a:t>
            </a:r>
          </a:p>
          <a:p>
            <a:pPr lvl="1">
              <a:lnSpc>
                <a:spcPts val="4800"/>
              </a:lnSpc>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Este é um padrão comportamental, ele facilita a organização do código para que possa escolher entre diferentes comportamentos em tempo de execução. </a:t>
            </a:r>
          </a:p>
          <a:p>
            <a:pPr lvl="1">
              <a:lnSpc>
                <a:spcPts val="4800"/>
              </a:lnSpc>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Por exemplo, credito, débito e pix são meios de pagamentos diferentes, funcionam de formas diferentes. Mas antes de tudo são meios de pagamentos. Ao invés de usar “</a:t>
            </a: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if</a:t>
            </a: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a:t>
            </a: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else</a:t>
            </a: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para tomada de decisão, o </a:t>
            </a: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Strategy</a:t>
            </a: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poderia definir o padrão “pagar” e cada meio ter sua estratégia de pagamento.</a:t>
            </a:r>
          </a:p>
        </p:txBody>
      </p:sp>
    </p:spTree>
    <p:extLst>
      <p:ext uri="{BB962C8B-B14F-4D97-AF65-F5344CB8AC3E}">
        <p14:creationId xmlns:p14="http://schemas.microsoft.com/office/powerpoint/2010/main" val="2341490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a:extLst>
            <a:ext uri="{FF2B5EF4-FFF2-40B4-BE49-F238E27FC236}">
              <a16:creationId xmlns:a16="http://schemas.microsoft.com/office/drawing/2014/main" id="{EA7BA1EC-5C7C-E21B-D052-406212A6775A}"/>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21F62378-A1CF-98F6-2FAF-CCD1A6750E48}"/>
              </a:ext>
            </a:extLst>
          </p:cNvPr>
          <p:cNvSpPr/>
          <p:nvPr/>
        </p:nvSpPr>
        <p:spPr>
          <a:xfrm>
            <a:off x="1524190" y="2311400"/>
            <a:ext cx="19984088" cy="1783522"/>
          </a:xfrm>
          <a:prstGeom prst="rect">
            <a:avLst/>
          </a:prstGeom>
          <a:noFill/>
          <a:ln/>
        </p:spPr>
        <p:txBody>
          <a:bodyPr wrap="square" lIns="0" tIns="0" rIns="0" bIns="0" rtlCol="0" anchor="t"/>
          <a:lstStyle/>
          <a:p>
            <a:r>
              <a:rPr lang="pt-BR" sz="8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Behavioral</a:t>
            </a:r>
            <a:r>
              <a:rPr lang="pt-BR" sz="8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Patterns - </a:t>
            </a:r>
            <a:r>
              <a:rPr lang="pt-BR" sz="8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Iterator</a:t>
            </a:r>
            <a:endParaRPr lang="pt-BR" sz="8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 3">
            <a:extLst>
              <a:ext uri="{FF2B5EF4-FFF2-40B4-BE49-F238E27FC236}">
                <a16:creationId xmlns:a16="http://schemas.microsoft.com/office/drawing/2014/main" id="{472B6BE1-7AFC-D86E-8BC3-1C8301C47AC2}"/>
              </a:ext>
            </a:extLst>
          </p:cNvPr>
          <p:cNvSpPr/>
          <p:nvPr/>
        </p:nvSpPr>
        <p:spPr>
          <a:xfrm>
            <a:off x="1524190" y="4145722"/>
            <a:ext cx="8836071" cy="6632843"/>
          </a:xfrm>
          <a:prstGeom prst="rect">
            <a:avLst/>
          </a:prstGeom>
          <a:noFill/>
          <a:ln/>
        </p:spPr>
        <p:txBody>
          <a:bodyPr wrap="square" lIns="0" tIns="0" rIns="0" bIns="0" rtlCol="0" anchor="t"/>
          <a:lstStyle/>
          <a:p>
            <a:pPr marL="457200" indent="-457200" algn="l">
              <a:lnSpc>
                <a:spcPts val="4800"/>
              </a:lnSpc>
              <a:buFontTx/>
              <a:buChar char="-"/>
            </a:pPr>
            <a:endParaRPr lang="pt-BR" sz="3200" dirty="0">
              <a:solidFill>
                <a:srgbClr val="FFFFFF">
                  <a:alpha val="100000"/>
                </a:srgbClr>
              </a:solidFill>
              <a:latin typeface="Itau Text-Regular" pitchFamily="34" charset="0"/>
              <a:cs typeface="Itau Text-Regular" pitchFamily="34" charset="-120"/>
            </a:endParaRPr>
          </a:p>
        </p:txBody>
      </p:sp>
      <p:sp>
        <p:nvSpPr>
          <p:cNvPr id="3" name="Text 3">
            <a:extLst>
              <a:ext uri="{FF2B5EF4-FFF2-40B4-BE49-F238E27FC236}">
                <a16:creationId xmlns:a16="http://schemas.microsoft.com/office/drawing/2014/main" id="{72C373F0-0840-7FB7-680D-BB3A4065470A}"/>
              </a:ext>
            </a:extLst>
          </p:cNvPr>
          <p:cNvSpPr/>
          <p:nvPr/>
        </p:nvSpPr>
        <p:spPr>
          <a:xfrm>
            <a:off x="1676590" y="4298122"/>
            <a:ext cx="21314039" cy="6632843"/>
          </a:xfrm>
          <a:prstGeom prst="rect">
            <a:avLst/>
          </a:prstGeom>
          <a:noFill/>
          <a:ln/>
        </p:spPr>
        <p:txBody>
          <a:bodyPr wrap="square" lIns="0" tIns="0" rIns="0" bIns="0" rtlCol="0" anchor="t"/>
          <a:lstStyle/>
          <a:p>
            <a:pPr marL="457200" indent="-457200" algn="l">
              <a:lnSpc>
                <a:spcPts val="4800"/>
              </a:lnSpc>
              <a:buFontTx/>
              <a:buChar char="-"/>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Utilidade:</a:t>
            </a:r>
          </a:p>
          <a:p>
            <a:pPr lvl="1">
              <a:lnSpc>
                <a:spcPts val="4800"/>
              </a:lnSpc>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Permite que um um objeto possa ser tratado como uma coleção sem necessariamente conhecer os detalhes internos do mesmo.  Ou seja, dessa forma o objeto tem todos os seus detalhes encapsulados.</a:t>
            </a:r>
          </a:p>
        </p:txBody>
      </p:sp>
    </p:spTree>
    <p:extLst>
      <p:ext uri="{BB962C8B-B14F-4D97-AF65-F5344CB8AC3E}">
        <p14:creationId xmlns:p14="http://schemas.microsoft.com/office/powerpoint/2010/main" val="4283470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a:extLst>
            <a:ext uri="{FF2B5EF4-FFF2-40B4-BE49-F238E27FC236}">
              <a16:creationId xmlns:a16="http://schemas.microsoft.com/office/drawing/2014/main" id="{D9EF874B-FA8F-B13D-234D-168017A879A4}"/>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6EDA2C7D-A361-E72F-9ED3-BC8A1DA0A764}"/>
              </a:ext>
            </a:extLst>
          </p:cNvPr>
          <p:cNvSpPr/>
          <p:nvPr/>
        </p:nvSpPr>
        <p:spPr>
          <a:xfrm>
            <a:off x="1524190" y="2311400"/>
            <a:ext cx="19984088" cy="1783522"/>
          </a:xfrm>
          <a:prstGeom prst="rect">
            <a:avLst/>
          </a:prstGeom>
          <a:noFill/>
          <a:ln/>
        </p:spPr>
        <p:txBody>
          <a:bodyPr wrap="square" lIns="0" tIns="0" rIns="0" bIns="0" rtlCol="0" anchor="t"/>
          <a:lstStyle/>
          <a:p>
            <a:r>
              <a:rPr lang="pt-BR" sz="8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Behavioral</a:t>
            </a:r>
            <a:r>
              <a:rPr lang="pt-BR" sz="8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Patterns - </a:t>
            </a:r>
            <a:r>
              <a:rPr lang="pt-BR" sz="8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State</a:t>
            </a:r>
            <a:endParaRPr lang="pt-BR" sz="8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 3">
            <a:extLst>
              <a:ext uri="{FF2B5EF4-FFF2-40B4-BE49-F238E27FC236}">
                <a16:creationId xmlns:a16="http://schemas.microsoft.com/office/drawing/2014/main" id="{60D553DF-0BA9-C294-FC7B-C6C258935B75}"/>
              </a:ext>
            </a:extLst>
          </p:cNvPr>
          <p:cNvSpPr/>
          <p:nvPr/>
        </p:nvSpPr>
        <p:spPr>
          <a:xfrm>
            <a:off x="1524190" y="4145722"/>
            <a:ext cx="8836071" cy="6632843"/>
          </a:xfrm>
          <a:prstGeom prst="rect">
            <a:avLst/>
          </a:prstGeom>
          <a:noFill/>
          <a:ln/>
        </p:spPr>
        <p:txBody>
          <a:bodyPr wrap="square" lIns="0" tIns="0" rIns="0" bIns="0" rtlCol="0" anchor="t"/>
          <a:lstStyle/>
          <a:p>
            <a:pPr marL="457200" indent="-457200" algn="l">
              <a:lnSpc>
                <a:spcPts val="4800"/>
              </a:lnSpc>
              <a:buFontTx/>
              <a:buChar char="-"/>
            </a:pPr>
            <a:endParaRPr lang="pt-BR" sz="3200" dirty="0">
              <a:solidFill>
                <a:srgbClr val="FFFFFF">
                  <a:alpha val="100000"/>
                </a:srgbClr>
              </a:solidFill>
              <a:latin typeface="Itau Text-Regular" pitchFamily="34" charset="0"/>
              <a:cs typeface="Itau Text-Regular" pitchFamily="34" charset="-120"/>
            </a:endParaRPr>
          </a:p>
        </p:txBody>
      </p:sp>
      <p:sp>
        <p:nvSpPr>
          <p:cNvPr id="7" name="Text 3">
            <a:extLst>
              <a:ext uri="{FF2B5EF4-FFF2-40B4-BE49-F238E27FC236}">
                <a16:creationId xmlns:a16="http://schemas.microsoft.com/office/drawing/2014/main" id="{C318490E-FC55-AA53-32EF-6769BDB1A209}"/>
              </a:ext>
            </a:extLst>
          </p:cNvPr>
          <p:cNvSpPr/>
          <p:nvPr/>
        </p:nvSpPr>
        <p:spPr>
          <a:xfrm>
            <a:off x="1676590" y="4298122"/>
            <a:ext cx="21314039" cy="6632843"/>
          </a:xfrm>
          <a:prstGeom prst="rect">
            <a:avLst/>
          </a:prstGeom>
          <a:noFill/>
          <a:ln/>
        </p:spPr>
        <p:txBody>
          <a:bodyPr wrap="square" lIns="0" tIns="0" rIns="0" bIns="0" rtlCol="0" anchor="t"/>
          <a:lstStyle/>
          <a:p>
            <a:pPr marL="457200" indent="-457200" algn="l">
              <a:lnSpc>
                <a:spcPts val="4800"/>
              </a:lnSpc>
              <a:buFontTx/>
              <a:buChar char="-"/>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Utilidade:</a:t>
            </a:r>
          </a:p>
          <a:p>
            <a:pPr lvl="1">
              <a:lnSpc>
                <a:spcPts val="4800"/>
              </a:lnSpc>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O </a:t>
            </a: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pattern</a:t>
            </a: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a:t>
            </a: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State</a:t>
            </a: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permite que um objeto altere seu comportamento de acordo com o estado em que se encontra.</a:t>
            </a:r>
          </a:p>
          <a:p>
            <a:pPr lvl="1">
              <a:lnSpc>
                <a:spcPts val="4800"/>
              </a:lnSpc>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É útil quando um mesmo objeto precisa ter ações diferentes em momentos diferentes de sua execução.</a:t>
            </a:r>
          </a:p>
        </p:txBody>
      </p:sp>
    </p:spTree>
    <p:extLst>
      <p:ext uri="{BB962C8B-B14F-4D97-AF65-F5344CB8AC3E}">
        <p14:creationId xmlns:p14="http://schemas.microsoft.com/office/powerpoint/2010/main" val="2749026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a:extLst>
            <a:ext uri="{FF2B5EF4-FFF2-40B4-BE49-F238E27FC236}">
              <a16:creationId xmlns:a16="http://schemas.microsoft.com/office/drawing/2014/main" id="{919CE5A9-E35C-A16C-E5B1-8B9490076E44}"/>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3C770C9B-7104-77CA-9001-3E715A706A8C}"/>
              </a:ext>
            </a:extLst>
          </p:cNvPr>
          <p:cNvSpPr/>
          <p:nvPr/>
        </p:nvSpPr>
        <p:spPr>
          <a:xfrm>
            <a:off x="1524191" y="2336800"/>
            <a:ext cx="13692311" cy="2463800"/>
          </a:xfrm>
          <a:prstGeom prst="rect">
            <a:avLst/>
          </a:prstGeom>
          <a:noFill/>
          <a:ln/>
        </p:spPr>
        <p:txBody>
          <a:bodyPr wrap="square" lIns="0" tIns="0" rIns="0" bIns="0" rtlCol="0" anchor="t"/>
          <a:lstStyle/>
          <a:p>
            <a:pPr algn="l"/>
            <a:r>
              <a:rPr lang="pt-BR" sz="12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Agenda </a:t>
            </a:r>
            <a:endParaRPr lang="pt-BR" sz="120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 2">
            <a:extLst>
              <a:ext uri="{FF2B5EF4-FFF2-40B4-BE49-F238E27FC236}">
                <a16:creationId xmlns:a16="http://schemas.microsoft.com/office/drawing/2014/main" id="{81B61981-C068-0F29-C9E2-34E0C9FE6694}"/>
              </a:ext>
            </a:extLst>
          </p:cNvPr>
          <p:cNvSpPr/>
          <p:nvPr/>
        </p:nvSpPr>
        <p:spPr>
          <a:xfrm>
            <a:off x="2095762" y="4710622"/>
            <a:ext cx="7032446" cy="745067"/>
          </a:xfrm>
          <a:prstGeom prst="rect">
            <a:avLst/>
          </a:prstGeom>
          <a:noFill/>
          <a:ln/>
        </p:spPr>
        <p:txBody>
          <a:bodyPr wrap="square" lIns="0" tIns="0" rIns="0" bIns="0" rtlCol="0" anchor="t"/>
          <a:lstStyle/>
          <a:p>
            <a:pPr algn="l">
              <a:lnSpc>
                <a:spcPts val="4800"/>
              </a:lnSpc>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O que são Design Patterns?</a:t>
            </a:r>
            <a:endParaRPr lang="pt-BR" sz="4000" dirty="0">
              <a:latin typeface="Calibri" panose="020F0502020204030204" pitchFamily="34" charset="0"/>
              <a:ea typeface="Calibri" panose="020F0502020204030204" pitchFamily="34" charset="0"/>
              <a:cs typeface="Calibri" panose="020F0502020204030204" pitchFamily="34" charset="0"/>
            </a:endParaRPr>
          </a:p>
        </p:txBody>
      </p:sp>
      <p:sp>
        <p:nvSpPr>
          <p:cNvPr id="7" name="Text 4">
            <a:extLst>
              <a:ext uri="{FF2B5EF4-FFF2-40B4-BE49-F238E27FC236}">
                <a16:creationId xmlns:a16="http://schemas.microsoft.com/office/drawing/2014/main" id="{F44B36E1-A132-535F-F2AD-5FFDB79470EB}"/>
              </a:ext>
            </a:extLst>
          </p:cNvPr>
          <p:cNvSpPr/>
          <p:nvPr/>
        </p:nvSpPr>
        <p:spPr>
          <a:xfrm>
            <a:off x="2095762" y="5536278"/>
            <a:ext cx="8434818" cy="745067"/>
          </a:xfrm>
          <a:prstGeom prst="rect">
            <a:avLst/>
          </a:prstGeom>
          <a:noFill/>
          <a:ln/>
        </p:spPr>
        <p:txBody>
          <a:bodyPr wrap="square" lIns="0" tIns="0" rIns="0" bIns="0" rtlCol="0" anchor="t"/>
          <a:lstStyle/>
          <a:p>
            <a:pPr algn="l">
              <a:lnSpc>
                <a:spcPts val="4800"/>
              </a:lnSpc>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Padrões Criacionais</a:t>
            </a:r>
            <a:endParaRPr lang="pt-BR" sz="4000" dirty="0">
              <a:latin typeface="Calibri" panose="020F0502020204030204" pitchFamily="34" charset="0"/>
              <a:ea typeface="Calibri" panose="020F0502020204030204" pitchFamily="34" charset="0"/>
              <a:cs typeface="Calibri" panose="020F0502020204030204" pitchFamily="34" charset="0"/>
            </a:endParaRPr>
          </a:p>
        </p:txBody>
      </p:sp>
      <p:pic>
        <p:nvPicPr>
          <p:cNvPr id="22" name="Image 7" descr="preencoded.png">
            <a:extLst>
              <a:ext uri="{FF2B5EF4-FFF2-40B4-BE49-F238E27FC236}">
                <a16:creationId xmlns:a16="http://schemas.microsoft.com/office/drawing/2014/main" id="{144A4350-1FD9-206E-6C9B-258F50391089}"/>
              </a:ext>
            </a:extLst>
          </p:cNvPr>
          <p:cNvPicPr>
            <a:picLocks noChangeAspect="1"/>
          </p:cNvPicPr>
          <p:nvPr/>
        </p:nvPicPr>
        <p:blipFill>
          <a:blip r:embed="rId3"/>
          <a:stretch>
            <a:fillRect/>
          </a:stretch>
        </p:blipFill>
        <p:spPr>
          <a:xfrm>
            <a:off x="1505342" y="4951351"/>
            <a:ext cx="406451" cy="263610"/>
          </a:xfrm>
          <a:prstGeom prst="rect">
            <a:avLst/>
          </a:prstGeom>
        </p:spPr>
      </p:pic>
      <p:pic>
        <p:nvPicPr>
          <p:cNvPr id="23" name="Image 7" descr="preencoded.png">
            <a:extLst>
              <a:ext uri="{FF2B5EF4-FFF2-40B4-BE49-F238E27FC236}">
                <a16:creationId xmlns:a16="http://schemas.microsoft.com/office/drawing/2014/main" id="{51F2A3CC-2E32-B088-746D-771E9DC0FB49}"/>
              </a:ext>
            </a:extLst>
          </p:cNvPr>
          <p:cNvPicPr>
            <a:picLocks noChangeAspect="1"/>
          </p:cNvPicPr>
          <p:nvPr/>
        </p:nvPicPr>
        <p:blipFill>
          <a:blip r:embed="rId3"/>
          <a:stretch>
            <a:fillRect/>
          </a:stretch>
        </p:blipFill>
        <p:spPr>
          <a:xfrm>
            <a:off x="1524191" y="5772986"/>
            <a:ext cx="406451" cy="263610"/>
          </a:xfrm>
          <a:prstGeom prst="rect">
            <a:avLst/>
          </a:prstGeom>
        </p:spPr>
      </p:pic>
      <p:pic>
        <p:nvPicPr>
          <p:cNvPr id="24" name="Image 7" descr="preencoded.png">
            <a:extLst>
              <a:ext uri="{FF2B5EF4-FFF2-40B4-BE49-F238E27FC236}">
                <a16:creationId xmlns:a16="http://schemas.microsoft.com/office/drawing/2014/main" id="{716B98A5-397B-82E0-51D4-4EC2A80F2970}"/>
              </a:ext>
            </a:extLst>
          </p:cNvPr>
          <p:cNvPicPr>
            <a:picLocks noChangeAspect="1"/>
          </p:cNvPicPr>
          <p:nvPr/>
        </p:nvPicPr>
        <p:blipFill>
          <a:blip r:embed="rId3"/>
          <a:stretch>
            <a:fillRect/>
          </a:stretch>
        </p:blipFill>
        <p:spPr>
          <a:xfrm>
            <a:off x="1505341" y="6594390"/>
            <a:ext cx="406451" cy="263610"/>
          </a:xfrm>
          <a:prstGeom prst="rect">
            <a:avLst/>
          </a:prstGeom>
        </p:spPr>
      </p:pic>
      <p:pic>
        <p:nvPicPr>
          <p:cNvPr id="25" name="Image 7" descr="preencoded.png">
            <a:extLst>
              <a:ext uri="{FF2B5EF4-FFF2-40B4-BE49-F238E27FC236}">
                <a16:creationId xmlns:a16="http://schemas.microsoft.com/office/drawing/2014/main" id="{2B26FBB9-86FA-9C08-1B3D-C44935DE99ED}"/>
              </a:ext>
            </a:extLst>
          </p:cNvPr>
          <p:cNvPicPr>
            <a:picLocks noChangeAspect="1"/>
          </p:cNvPicPr>
          <p:nvPr/>
        </p:nvPicPr>
        <p:blipFill>
          <a:blip r:embed="rId3"/>
          <a:stretch>
            <a:fillRect/>
          </a:stretch>
        </p:blipFill>
        <p:spPr>
          <a:xfrm>
            <a:off x="1505340" y="7325172"/>
            <a:ext cx="406451" cy="263610"/>
          </a:xfrm>
          <a:prstGeom prst="rect">
            <a:avLst/>
          </a:prstGeom>
        </p:spPr>
      </p:pic>
      <p:sp>
        <p:nvSpPr>
          <p:cNvPr id="30" name="Text 4">
            <a:extLst>
              <a:ext uri="{FF2B5EF4-FFF2-40B4-BE49-F238E27FC236}">
                <a16:creationId xmlns:a16="http://schemas.microsoft.com/office/drawing/2014/main" id="{971354AC-F5D8-B4F7-0A52-EEFBF4372E68}"/>
              </a:ext>
            </a:extLst>
          </p:cNvPr>
          <p:cNvSpPr/>
          <p:nvPr/>
        </p:nvSpPr>
        <p:spPr>
          <a:xfrm>
            <a:off x="2095762" y="6353661"/>
            <a:ext cx="8434818" cy="745067"/>
          </a:xfrm>
          <a:prstGeom prst="rect">
            <a:avLst/>
          </a:prstGeom>
          <a:noFill/>
          <a:ln/>
        </p:spPr>
        <p:txBody>
          <a:bodyPr wrap="square" lIns="0" tIns="0" rIns="0" bIns="0" rtlCol="0" anchor="t"/>
          <a:lstStyle/>
          <a:p>
            <a:pPr algn="l">
              <a:lnSpc>
                <a:spcPts val="4800"/>
              </a:lnSpc>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Padrões Estruturais</a:t>
            </a:r>
            <a:endParaRPr lang="pt-BR" sz="4000" dirty="0">
              <a:latin typeface="Calibri" panose="020F0502020204030204" pitchFamily="34" charset="0"/>
              <a:ea typeface="Calibri" panose="020F0502020204030204" pitchFamily="34" charset="0"/>
              <a:cs typeface="Calibri" panose="020F0502020204030204" pitchFamily="34" charset="0"/>
            </a:endParaRPr>
          </a:p>
        </p:txBody>
      </p:sp>
      <p:sp>
        <p:nvSpPr>
          <p:cNvPr id="31" name="Text 4">
            <a:extLst>
              <a:ext uri="{FF2B5EF4-FFF2-40B4-BE49-F238E27FC236}">
                <a16:creationId xmlns:a16="http://schemas.microsoft.com/office/drawing/2014/main" id="{DDED71C3-7DDE-F68F-C0A5-BA542951A602}"/>
              </a:ext>
            </a:extLst>
          </p:cNvPr>
          <p:cNvSpPr/>
          <p:nvPr/>
        </p:nvSpPr>
        <p:spPr>
          <a:xfrm>
            <a:off x="2095762" y="7084444"/>
            <a:ext cx="8434818" cy="745067"/>
          </a:xfrm>
          <a:prstGeom prst="rect">
            <a:avLst/>
          </a:prstGeom>
          <a:noFill/>
          <a:ln/>
        </p:spPr>
        <p:txBody>
          <a:bodyPr wrap="square" lIns="0" tIns="0" rIns="0" bIns="0" rtlCol="0" anchor="t"/>
          <a:lstStyle/>
          <a:p>
            <a:pPr algn="l">
              <a:lnSpc>
                <a:spcPts val="4800"/>
              </a:lnSpc>
            </a:pPr>
            <a:r>
              <a:rPr lang="pt-BR" sz="4000" dirty="0">
                <a:solidFill>
                  <a:srgbClr val="FFFFFF">
                    <a:alpha val="100000"/>
                  </a:srgbClr>
                </a:solidFill>
                <a:ea typeface="Itau Text-Bold" pitchFamily="34" charset="-122"/>
                <a:cs typeface="Itau Text-Bold" pitchFamily="34" charset="-120"/>
              </a:rPr>
              <a:t>Padrões Comportamentais</a:t>
            </a:r>
            <a:endParaRPr lang="pt-BR" sz="4000" dirty="0"/>
          </a:p>
        </p:txBody>
      </p:sp>
    </p:spTree>
    <p:extLst>
      <p:ext uri="{BB962C8B-B14F-4D97-AF65-F5344CB8AC3E}">
        <p14:creationId xmlns:p14="http://schemas.microsoft.com/office/powerpoint/2010/main" val="3005589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a:extLst>
            <a:ext uri="{FF2B5EF4-FFF2-40B4-BE49-F238E27FC236}">
              <a16:creationId xmlns:a16="http://schemas.microsoft.com/office/drawing/2014/main" id="{C7370660-2B05-CC67-E07D-EBB4FE167B22}"/>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691CF6AC-8418-7517-40BF-9DC8F48ADFF6}"/>
              </a:ext>
            </a:extLst>
          </p:cNvPr>
          <p:cNvSpPr/>
          <p:nvPr/>
        </p:nvSpPr>
        <p:spPr>
          <a:xfrm>
            <a:off x="1524190" y="2311400"/>
            <a:ext cx="19984088" cy="1783522"/>
          </a:xfrm>
          <a:prstGeom prst="rect">
            <a:avLst/>
          </a:prstGeom>
          <a:noFill/>
          <a:ln/>
        </p:spPr>
        <p:txBody>
          <a:bodyPr wrap="square" lIns="0" tIns="0" rIns="0" bIns="0" rtlCol="0" anchor="t"/>
          <a:lstStyle/>
          <a:p>
            <a:r>
              <a:rPr lang="pt-BR" sz="8000" dirty="0" err="1">
                <a:solidFill>
                  <a:srgbClr val="FFFFFF">
                    <a:alpha val="100000"/>
                  </a:srgbClr>
                </a:solidFill>
                <a:cs typeface="Itau Text-Regular" pitchFamily="34" charset="-120"/>
              </a:rPr>
              <a:t>Behavioral</a:t>
            </a:r>
            <a:r>
              <a:rPr lang="pt-BR" sz="8000" dirty="0">
                <a:solidFill>
                  <a:srgbClr val="FFFFFF">
                    <a:alpha val="100000"/>
                  </a:srgbClr>
                </a:solidFill>
                <a:cs typeface="Itau Text-Regular" pitchFamily="34" charset="-120"/>
              </a:rPr>
              <a:t> Patterns - Command</a:t>
            </a:r>
          </a:p>
        </p:txBody>
      </p:sp>
      <p:sp>
        <p:nvSpPr>
          <p:cNvPr id="6" name="Text 3">
            <a:extLst>
              <a:ext uri="{FF2B5EF4-FFF2-40B4-BE49-F238E27FC236}">
                <a16:creationId xmlns:a16="http://schemas.microsoft.com/office/drawing/2014/main" id="{B471E987-F455-6A54-8611-C58076EB7141}"/>
              </a:ext>
            </a:extLst>
          </p:cNvPr>
          <p:cNvSpPr/>
          <p:nvPr/>
        </p:nvSpPr>
        <p:spPr>
          <a:xfrm>
            <a:off x="1524190" y="4145722"/>
            <a:ext cx="8836071" cy="6632843"/>
          </a:xfrm>
          <a:prstGeom prst="rect">
            <a:avLst/>
          </a:prstGeom>
          <a:noFill/>
          <a:ln/>
        </p:spPr>
        <p:txBody>
          <a:bodyPr wrap="square" lIns="0" tIns="0" rIns="0" bIns="0" rtlCol="0" anchor="t"/>
          <a:lstStyle/>
          <a:p>
            <a:pPr marL="457200" indent="-457200" algn="l">
              <a:lnSpc>
                <a:spcPts val="4800"/>
              </a:lnSpc>
              <a:buFontTx/>
              <a:buChar char="-"/>
            </a:pPr>
            <a:endParaRPr lang="pt-BR" sz="3200" dirty="0">
              <a:solidFill>
                <a:srgbClr val="FFFFFF">
                  <a:alpha val="100000"/>
                </a:srgbClr>
              </a:solidFill>
              <a:latin typeface="Itau Text-Regular" pitchFamily="34" charset="0"/>
              <a:cs typeface="Itau Text-Regular" pitchFamily="34" charset="-120"/>
            </a:endParaRPr>
          </a:p>
        </p:txBody>
      </p:sp>
      <p:sp>
        <p:nvSpPr>
          <p:cNvPr id="3" name="Text 3">
            <a:extLst>
              <a:ext uri="{FF2B5EF4-FFF2-40B4-BE49-F238E27FC236}">
                <a16:creationId xmlns:a16="http://schemas.microsoft.com/office/drawing/2014/main" id="{D9BC7876-29E4-10F8-D2A5-24B07596FE1C}"/>
              </a:ext>
            </a:extLst>
          </p:cNvPr>
          <p:cNvSpPr/>
          <p:nvPr/>
        </p:nvSpPr>
        <p:spPr>
          <a:xfrm>
            <a:off x="1676590" y="4298122"/>
            <a:ext cx="21314039" cy="6632843"/>
          </a:xfrm>
          <a:prstGeom prst="rect">
            <a:avLst/>
          </a:prstGeom>
          <a:noFill/>
          <a:ln/>
        </p:spPr>
        <p:txBody>
          <a:bodyPr wrap="square" lIns="0" tIns="0" rIns="0" bIns="0" rtlCol="0" anchor="t"/>
          <a:lstStyle/>
          <a:p>
            <a:pPr marL="457200" indent="-457200" algn="l">
              <a:lnSpc>
                <a:spcPts val="4800"/>
              </a:lnSpc>
              <a:buFontTx/>
              <a:buChar char="-"/>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Utilidade:</a:t>
            </a:r>
          </a:p>
          <a:p>
            <a:pPr lvl="1">
              <a:lnSpc>
                <a:spcPts val="4800"/>
              </a:lnSpc>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Este </a:t>
            </a: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pattern</a:t>
            </a: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permite o encapsulamento de ações dentro de um objeto. Dessa forma é possível executar sua ação depois, seja de forma agendada, enfileirada, sequenciada. Enfim, pode ser executado de forma “tardia”.</a:t>
            </a:r>
          </a:p>
        </p:txBody>
      </p:sp>
    </p:spTree>
    <p:extLst>
      <p:ext uri="{BB962C8B-B14F-4D97-AF65-F5344CB8AC3E}">
        <p14:creationId xmlns:p14="http://schemas.microsoft.com/office/powerpoint/2010/main" val="14013829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a:extLst>
            <a:ext uri="{FF2B5EF4-FFF2-40B4-BE49-F238E27FC236}">
              <a16:creationId xmlns:a16="http://schemas.microsoft.com/office/drawing/2014/main" id="{F31A2240-CFA2-211C-35F1-C5C3C01F77C0}"/>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2AE7B77A-D718-D968-2024-4196E757E319}"/>
              </a:ext>
            </a:extLst>
          </p:cNvPr>
          <p:cNvSpPr/>
          <p:nvPr/>
        </p:nvSpPr>
        <p:spPr>
          <a:xfrm>
            <a:off x="1524189" y="2311400"/>
            <a:ext cx="21435201" cy="1783522"/>
          </a:xfrm>
          <a:prstGeom prst="rect">
            <a:avLst/>
          </a:prstGeom>
          <a:noFill/>
          <a:ln/>
        </p:spPr>
        <p:txBody>
          <a:bodyPr wrap="square" lIns="0" tIns="0" rIns="0" bIns="0" rtlCol="0" anchor="t"/>
          <a:lstStyle/>
          <a:p>
            <a:r>
              <a:rPr lang="pt-BR" sz="8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Behavioral</a:t>
            </a:r>
            <a:r>
              <a:rPr lang="pt-BR" sz="8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Patterns - Chain of Responsability</a:t>
            </a:r>
          </a:p>
        </p:txBody>
      </p:sp>
      <p:sp>
        <p:nvSpPr>
          <p:cNvPr id="6" name="Text 3">
            <a:extLst>
              <a:ext uri="{FF2B5EF4-FFF2-40B4-BE49-F238E27FC236}">
                <a16:creationId xmlns:a16="http://schemas.microsoft.com/office/drawing/2014/main" id="{1DD094A6-EFD9-DE76-BB12-43B956044D6C}"/>
              </a:ext>
            </a:extLst>
          </p:cNvPr>
          <p:cNvSpPr/>
          <p:nvPr/>
        </p:nvSpPr>
        <p:spPr>
          <a:xfrm>
            <a:off x="1524190" y="4145722"/>
            <a:ext cx="8836071" cy="6632843"/>
          </a:xfrm>
          <a:prstGeom prst="rect">
            <a:avLst/>
          </a:prstGeom>
          <a:noFill/>
          <a:ln/>
        </p:spPr>
        <p:txBody>
          <a:bodyPr wrap="square" lIns="0" tIns="0" rIns="0" bIns="0" rtlCol="0" anchor="t"/>
          <a:lstStyle/>
          <a:p>
            <a:pPr marL="457200" indent="-457200" algn="l">
              <a:lnSpc>
                <a:spcPts val="4800"/>
              </a:lnSpc>
              <a:buFontTx/>
              <a:buChar char="-"/>
            </a:pPr>
            <a:endParaRPr lang="pt-BR" sz="3200" dirty="0">
              <a:solidFill>
                <a:srgbClr val="FFFFFF">
                  <a:alpha val="100000"/>
                </a:srgbClr>
              </a:solidFill>
              <a:latin typeface="Itau Text-Regular" pitchFamily="34" charset="0"/>
              <a:cs typeface="Itau Text-Regular" pitchFamily="34" charset="-120"/>
            </a:endParaRPr>
          </a:p>
        </p:txBody>
      </p:sp>
      <p:sp>
        <p:nvSpPr>
          <p:cNvPr id="7" name="Text 3">
            <a:extLst>
              <a:ext uri="{FF2B5EF4-FFF2-40B4-BE49-F238E27FC236}">
                <a16:creationId xmlns:a16="http://schemas.microsoft.com/office/drawing/2014/main" id="{5FBA344E-7DCB-D0E3-FFDF-3E6AAAEE379E}"/>
              </a:ext>
            </a:extLst>
          </p:cNvPr>
          <p:cNvSpPr/>
          <p:nvPr/>
        </p:nvSpPr>
        <p:spPr>
          <a:xfrm>
            <a:off x="1676590" y="4298122"/>
            <a:ext cx="21314039" cy="6632843"/>
          </a:xfrm>
          <a:prstGeom prst="rect">
            <a:avLst/>
          </a:prstGeom>
          <a:noFill/>
          <a:ln/>
        </p:spPr>
        <p:txBody>
          <a:bodyPr wrap="square" lIns="0" tIns="0" rIns="0" bIns="0" rtlCol="0" anchor="t"/>
          <a:lstStyle/>
          <a:p>
            <a:pPr marL="457200" indent="-457200" algn="l">
              <a:lnSpc>
                <a:spcPts val="4800"/>
              </a:lnSpc>
              <a:buFontTx/>
              <a:buChar char="-"/>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Utilidade:</a:t>
            </a:r>
          </a:p>
          <a:p>
            <a:pPr lvl="1">
              <a:lnSpc>
                <a:spcPts val="4800"/>
              </a:lnSpc>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Esse </a:t>
            </a: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pattern</a:t>
            </a: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é um pouco complexo, mas serve a um proposito de dividir responsabilidades.</a:t>
            </a:r>
          </a:p>
          <a:p>
            <a:pPr lvl="1">
              <a:lnSpc>
                <a:spcPts val="4800"/>
              </a:lnSpc>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Ele age como um filtro ou manipulador em cadeia que a cada iteração, o filtro/manipulador pode repassar a solicitação para o próximo cadeia.</a:t>
            </a:r>
          </a:p>
          <a:p>
            <a:pPr lvl="1">
              <a:lnSpc>
                <a:spcPts val="4800"/>
              </a:lnSpc>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Cada filtro/manipulador pode aplicar validações específicas.</a:t>
            </a:r>
          </a:p>
        </p:txBody>
      </p:sp>
    </p:spTree>
    <p:extLst>
      <p:ext uri="{BB962C8B-B14F-4D97-AF65-F5344CB8AC3E}">
        <p14:creationId xmlns:p14="http://schemas.microsoft.com/office/powerpoint/2010/main" val="297114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a:extLst>
            <a:ext uri="{FF2B5EF4-FFF2-40B4-BE49-F238E27FC236}">
              <a16:creationId xmlns:a16="http://schemas.microsoft.com/office/drawing/2014/main" id="{1BE38450-E486-6BE3-E944-9F56BD889BB8}"/>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345D3F41-FC10-DADC-1C2B-FA59D0DD7D44}"/>
              </a:ext>
            </a:extLst>
          </p:cNvPr>
          <p:cNvSpPr/>
          <p:nvPr/>
        </p:nvSpPr>
        <p:spPr>
          <a:xfrm>
            <a:off x="1524189" y="2311400"/>
            <a:ext cx="21435201" cy="1783522"/>
          </a:xfrm>
          <a:prstGeom prst="rect">
            <a:avLst/>
          </a:prstGeom>
          <a:noFill/>
          <a:ln/>
        </p:spPr>
        <p:txBody>
          <a:bodyPr wrap="square" lIns="0" tIns="0" rIns="0" bIns="0" rtlCol="0" anchor="t"/>
          <a:lstStyle/>
          <a:p>
            <a:r>
              <a:rPr lang="pt-BR" sz="8000" dirty="0" err="1">
                <a:solidFill>
                  <a:srgbClr val="FFFFFF">
                    <a:alpha val="100000"/>
                  </a:srgbClr>
                </a:solidFill>
                <a:cs typeface="Itau Text-Regular" pitchFamily="34" charset="-120"/>
              </a:rPr>
              <a:t>Behavioral</a:t>
            </a:r>
            <a:r>
              <a:rPr lang="pt-BR" sz="8000" dirty="0">
                <a:solidFill>
                  <a:srgbClr val="FFFFFF">
                    <a:alpha val="100000"/>
                  </a:srgbClr>
                </a:solidFill>
                <a:cs typeface="Itau Text-Regular" pitchFamily="34" charset="-120"/>
              </a:rPr>
              <a:t> Patterns - </a:t>
            </a:r>
            <a:r>
              <a:rPr lang="pt-BR" sz="8000" dirty="0" err="1">
                <a:solidFill>
                  <a:srgbClr val="FFFFFF">
                    <a:alpha val="100000"/>
                  </a:srgbClr>
                </a:solidFill>
                <a:cs typeface="Itau Text-Regular" pitchFamily="34" charset="-120"/>
              </a:rPr>
              <a:t>Interpreter</a:t>
            </a:r>
            <a:endParaRPr lang="pt-BR" sz="8000" dirty="0">
              <a:solidFill>
                <a:srgbClr val="FFFFFF">
                  <a:alpha val="100000"/>
                </a:srgbClr>
              </a:solidFill>
              <a:cs typeface="Itau Text-Regular" pitchFamily="34" charset="-120"/>
            </a:endParaRPr>
          </a:p>
        </p:txBody>
      </p:sp>
      <p:sp>
        <p:nvSpPr>
          <p:cNvPr id="6" name="Text 3">
            <a:extLst>
              <a:ext uri="{FF2B5EF4-FFF2-40B4-BE49-F238E27FC236}">
                <a16:creationId xmlns:a16="http://schemas.microsoft.com/office/drawing/2014/main" id="{C266BABB-3507-3FA4-8336-28B660C5295D}"/>
              </a:ext>
            </a:extLst>
          </p:cNvPr>
          <p:cNvSpPr/>
          <p:nvPr/>
        </p:nvSpPr>
        <p:spPr>
          <a:xfrm>
            <a:off x="1524190" y="4145722"/>
            <a:ext cx="8836071" cy="6632843"/>
          </a:xfrm>
          <a:prstGeom prst="rect">
            <a:avLst/>
          </a:prstGeom>
          <a:noFill/>
          <a:ln/>
        </p:spPr>
        <p:txBody>
          <a:bodyPr wrap="square" lIns="0" tIns="0" rIns="0" bIns="0" rtlCol="0" anchor="t"/>
          <a:lstStyle/>
          <a:p>
            <a:pPr marL="457200" indent="-457200" algn="l">
              <a:lnSpc>
                <a:spcPts val="4800"/>
              </a:lnSpc>
              <a:buFontTx/>
              <a:buChar char="-"/>
            </a:pPr>
            <a:endParaRPr lang="pt-BR" sz="3200" dirty="0">
              <a:solidFill>
                <a:srgbClr val="FFFFFF">
                  <a:alpha val="100000"/>
                </a:srgbClr>
              </a:solidFill>
              <a:latin typeface="Itau Text-Regular" pitchFamily="34" charset="0"/>
              <a:cs typeface="Itau Text-Regular" pitchFamily="34" charset="-120"/>
            </a:endParaRPr>
          </a:p>
        </p:txBody>
      </p:sp>
      <p:sp>
        <p:nvSpPr>
          <p:cNvPr id="7" name="Text 3">
            <a:extLst>
              <a:ext uri="{FF2B5EF4-FFF2-40B4-BE49-F238E27FC236}">
                <a16:creationId xmlns:a16="http://schemas.microsoft.com/office/drawing/2014/main" id="{8964BBB5-861A-E505-005D-87F3E048253B}"/>
              </a:ext>
            </a:extLst>
          </p:cNvPr>
          <p:cNvSpPr/>
          <p:nvPr/>
        </p:nvSpPr>
        <p:spPr>
          <a:xfrm>
            <a:off x="1676590" y="4298122"/>
            <a:ext cx="21314039" cy="6632843"/>
          </a:xfrm>
          <a:prstGeom prst="rect">
            <a:avLst/>
          </a:prstGeom>
          <a:noFill/>
          <a:ln/>
        </p:spPr>
        <p:txBody>
          <a:bodyPr wrap="square" lIns="0" tIns="0" rIns="0" bIns="0" rtlCol="0" anchor="t"/>
          <a:lstStyle/>
          <a:p>
            <a:pPr marL="457200" indent="-457200" algn="l">
              <a:lnSpc>
                <a:spcPts val="4800"/>
              </a:lnSpc>
              <a:buFontTx/>
              <a:buChar char="-"/>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Utilidade:</a:t>
            </a:r>
          </a:p>
          <a:p>
            <a:pPr lvl="1">
              <a:lnSpc>
                <a:spcPts val="4800"/>
              </a:lnSpc>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Esse </a:t>
            </a: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pattern</a:t>
            </a: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é bem mais complexo. Mas basicamente é um analisador ”gramatical”. Lembra muito matérias de compiladores, Analisadores Sintáticos e Léxicos. Mesmo sendo “difícil” a missão desse </a:t>
            </a: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pattern</a:t>
            </a: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é simplificar e flexibilizar a interpretação da “gramatica”, promovendo uma estruturação mais clara, reutilização de código e encapsulamento.</a:t>
            </a:r>
          </a:p>
        </p:txBody>
      </p:sp>
    </p:spTree>
    <p:extLst>
      <p:ext uri="{BB962C8B-B14F-4D97-AF65-F5344CB8AC3E}">
        <p14:creationId xmlns:p14="http://schemas.microsoft.com/office/powerpoint/2010/main" val="40314183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a:extLst>
            <a:ext uri="{FF2B5EF4-FFF2-40B4-BE49-F238E27FC236}">
              <a16:creationId xmlns:a16="http://schemas.microsoft.com/office/drawing/2014/main" id="{E5DF9531-9D9E-7C37-44A6-FC0976FADAB2}"/>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7C46897A-16F6-A74C-B9E9-B4C6C2C45B98}"/>
              </a:ext>
            </a:extLst>
          </p:cNvPr>
          <p:cNvSpPr/>
          <p:nvPr/>
        </p:nvSpPr>
        <p:spPr>
          <a:xfrm>
            <a:off x="1524189" y="2311400"/>
            <a:ext cx="21435201" cy="1783522"/>
          </a:xfrm>
          <a:prstGeom prst="rect">
            <a:avLst/>
          </a:prstGeom>
          <a:noFill/>
          <a:ln/>
        </p:spPr>
        <p:txBody>
          <a:bodyPr wrap="square" lIns="0" tIns="0" rIns="0" bIns="0" rtlCol="0" anchor="t"/>
          <a:lstStyle/>
          <a:p>
            <a:r>
              <a:rPr lang="pt-BR" sz="8000" dirty="0" err="1">
                <a:solidFill>
                  <a:srgbClr val="FFFFFF">
                    <a:alpha val="100000"/>
                  </a:srgbClr>
                </a:solidFill>
                <a:cs typeface="Itau Text-Regular" pitchFamily="34" charset="-120"/>
              </a:rPr>
              <a:t>Behavioral</a:t>
            </a:r>
            <a:r>
              <a:rPr lang="pt-BR" sz="8000" dirty="0">
                <a:solidFill>
                  <a:srgbClr val="FFFFFF">
                    <a:alpha val="100000"/>
                  </a:srgbClr>
                </a:solidFill>
                <a:cs typeface="Itau Text-Regular" pitchFamily="34" charset="-120"/>
              </a:rPr>
              <a:t> Patterns - </a:t>
            </a:r>
            <a:r>
              <a:rPr lang="pt-BR" sz="8000" dirty="0" err="1">
                <a:solidFill>
                  <a:srgbClr val="FFFFFF">
                    <a:alpha val="100000"/>
                  </a:srgbClr>
                </a:solidFill>
                <a:cs typeface="Itau Text-Regular" pitchFamily="34" charset="-120"/>
              </a:rPr>
              <a:t>Mediator</a:t>
            </a:r>
            <a:endParaRPr lang="pt-BR" sz="8000" dirty="0">
              <a:solidFill>
                <a:srgbClr val="FFFFFF">
                  <a:alpha val="100000"/>
                </a:srgbClr>
              </a:solidFill>
              <a:cs typeface="Itau Text-Regular" pitchFamily="34" charset="-120"/>
            </a:endParaRPr>
          </a:p>
        </p:txBody>
      </p:sp>
      <p:sp>
        <p:nvSpPr>
          <p:cNvPr id="6" name="Text 3">
            <a:extLst>
              <a:ext uri="{FF2B5EF4-FFF2-40B4-BE49-F238E27FC236}">
                <a16:creationId xmlns:a16="http://schemas.microsoft.com/office/drawing/2014/main" id="{21BDA23B-EE08-BBAE-D767-D8443D11EC91}"/>
              </a:ext>
            </a:extLst>
          </p:cNvPr>
          <p:cNvSpPr/>
          <p:nvPr/>
        </p:nvSpPr>
        <p:spPr>
          <a:xfrm>
            <a:off x="1524190" y="4145722"/>
            <a:ext cx="8836071" cy="6632843"/>
          </a:xfrm>
          <a:prstGeom prst="rect">
            <a:avLst/>
          </a:prstGeom>
          <a:noFill/>
          <a:ln/>
        </p:spPr>
        <p:txBody>
          <a:bodyPr wrap="square" lIns="0" tIns="0" rIns="0" bIns="0" rtlCol="0" anchor="t"/>
          <a:lstStyle/>
          <a:p>
            <a:pPr marL="457200" indent="-457200" algn="l">
              <a:lnSpc>
                <a:spcPts val="4800"/>
              </a:lnSpc>
              <a:buFontTx/>
              <a:buChar char="-"/>
            </a:pPr>
            <a:endParaRPr lang="pt-BR" sz="3200" dirty="0">
              <a:solidFill>
                <a:srgbClr val="FFFFFF">
                  <a:alpha val="100000"/>
                </a:srgbClr>
              </a:solidFill>
              <a:latin typeface="Itau Text-Regular" pitchFamily="34" charset="0"/>
              <a:cs typeface="Itau Text-Regular" pitchFamily="34" charset="-120"/>
            </a:endParaRPr>
          </a:p>
        </p:txBody>
      </p:sp>
      <p:sp>
        <p:nvSpPr>
          <p:cNvPr id="7" name="Text 3">
            <a:extLst>
              <a:ext uri="{FF2B5EF4-FFF2-40B4-BE49-F238E27FC236}">
                <a16:creationId xmlns:a16="http://schemas.microsoft.com/office/drawing/2014/main" id="{CE550063-0761-9A71-2236-C3E0E1A99A2F}"/>
              </a:ext>
            </a:extLst>
          </p:cNvPr>
          <p:cNvSpPr/>
          <p:nvPr/>
        </p:nvSpPr>
        <p:spPr>
          <a:xfrm>
            <a:off x="1676590" y="4298122"/>
            <a:ext cx="21314039" cy="6632843"/>
          </a:xfrm>
          <a:prstGeom prst="rect">
            <a:avLst/>
          </a:prstGeom>
          <a:noFill/>
          <a:ln/>
        </p:spPr>
        <p:txBody>
          <a:bodyPr wrap="square" lIns="0" tIns="0" rIns="0" bIns="0" rtlCol="0" anchor="t"/>
          <a:lstStyle/>
          <a:p>
            <a:pPr marL="457200" indent="-457200" algn="l">
              <a:lnSpc>
                <a:spcPts val="4800"/>
              </a:lnSpc>
              <a:buFontTx/>
              <a:buChar char="-"/>
            </a:pPr>
            <a:r>
              <a:rPr lang="pt-BR" sz="4000" dirty="0">
                <a:solidFill>
                  <a:srgbClr val="FFFFFF">
                    <a:alpha val="100000"/>
                  </a:srgbClr>
                </a:solidFill>
                <a:cs typeface="Itau Text-Regular" pitchFamily="34" charset="-120"/>
              </a:rPr>
              <a:t>Utilidade:</a:t>
            </a:r>
          </a:p>
          <a:p>
            <a:pPr lvl="1">
              <a:lnSpc>
                <a:spcPts val="4800"/>
              </a:lnSpc>
            </a:pPr>
            <a:r>
              <a:rPr lang="pt-BR" sz="4000" dirty="0">
                <a:solidFill>
                  <a:srgbClr val="FFFFFF">
                    <a:alpha val="100000"/>
                  </a:srgbClr>
                </a:solidFill>
                <a:cs typeface="Itau Text-Regular" pitchFamily="34" charset="-120"/>
              </a:rPr>
              <a:t>Ser um facilitador de comunicação entre objetos. Por meio de um </a:t>
            </a:r>
            <a:r>
              <a:rPr lang="pt-BR" sz="4000" dirty="0" err="1">
                <a:solidFill>
                  <a:srgbClr val="FFFFFF">
                    <a:alpha val="100000"/>
                  </a:srgbClr>
                </a:solidFill>
                <a:cs typeface="Itau Text-Regular" pitchFamily="34" charset="-120"/>
              </a:rPr>
              <a:t>Mediator</a:t>
            </a:r>
            <a:r>
              <a:rPr lang="pt-BR" sz="4000" dirty="0">
                <a:solidFill>
                  <a:srgbClr val="FFFFFF">
                    <a:alpha val="100000"/>
                  </a:srgbClr>
                </a:solidFill>
                <a:cs typeface="Itau Text-Regular" pitchFamily="34" charset="-120"/>
              </a:rPr>
              <a:t> é possível fazer com que os objetos não se comunicarem entre </a:t>
            </a:r>
            <a:r>
              <a:rPr lang="pt-BR" sz="4000" dirty="0" err="1">
                <a:solidFill>
                  <a:srgbClr val="FFFFFF">
                    <a:alpha val="100000"/>
                  </a:srgbClr>
                </a:solidFill>
                <a:cs typeface="Itau Text-Regular" pitchFamily="34" charset="-120"/>
              </a:rPr>
              <a:t>sí</a:t>
            </a:r>
            <a:r>
              <a:rPr lang="pt-BR" sz="4000" dirty="0">
                <a:solidFill>
                  <a:srgbClr val="FFFFFF">
                    <a:alpha val="100000"/>
                  </a:srgbClr>
                </a:solidFill>
                <a:cs typeface="Itau Text-Regular" pitchFamily="34" charset="-120"/>
              </a:rPr>
              <a:t>,  promovendo desacoplamento e reduzindo dependências.</a:t>
            </a:r>
          </a:p>
        </p:txBody>
      </p:sp>
    </p:spTree>
    <p:extLst>
      <p:ext uri="{BB962C8B-B14F-4D97-AF65-F5344CB8AC3E}">
        <p14:creationId xmlns:p14="http://schemas.microsoft.com/office/powerpoint/2010/main" val="1259630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a:extLst>
            <a:ext uri="{FF2B5EF4-FFF2-40B4-BE49-F238E27FC236}">
              <a16:creationId xmlns:a16="http://schemas.microsoft.com/office/drawing/2014/main" id="{6B7E51CF-621C-051C-B4E1-06BB09049847}"/>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FEEDEDB3-40EA-75A9-3617-587D48BA3FB3}"/>
              </a:ext>
            </a:extLst>
          </p:cNvPr>
          <p:cNvSpPr/>
          <p:nvPr/>
        </p:nvSpPr>
        <p:spPr>
          <a:xfrm>
            <a:off x="1524189" y="2311400"/>
            <a:ext cx="21435201" cy="1783522"/>
          </a:xfrm>
          <a:prstGeom prst="rect">
            <a:avLst/>
          </a:prstGeom>
          <a:noFill/>
          <a:ln/>
        </p:spPr>
        <p:txBody>
          <a:bodyPr wrap="square" lIns="0" tIns="0" rIns="0" bIns="0" rtlCol="0" anchor="t"/>
          <a:lstStyle/>
          <a:p>
            <a:r>
              <a:rPr lang="pt-BR" sz="8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Behavioral</a:t>
            </a:r>
            <a:r>
              <a:rPr lang="pt-BR" sz="8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Patterns - Memento</a:t>
            </a:r>
          </a:p>
        </p:txBody>
      </p:sp>
      <p:sp>
        <p:nvSpPr>
          <p:cNvPr id="7" name="Text 3">
            <a:extLst>
              <a:ext uri="{FF2B5EF4-FFF2-40B4-BE49-F238E27FC236}">
                <a16:creationId xmlns:a16="http://schemas.microsoft.com/office/drawing/2014/main" id="{D5FF84FF-034B-2A59-76AF-E9B60EA48B18}"/>
              </a:ext>
            </a:extLst>
          </p:cNvPr>
          <p:cNvSpPr/>
          <p:nvPr/>
        </p:nvSpPr>
        <p:spPr>
          <a:xfrm>
            <a:off x="1676590" y="4298122"/>
            <a:ext cx="21314039" cy="6632843"/>
          </a:xfrm>
          <a:prstGeom prst="rect">
            <a:avLst/>
          </a:prstGeom>
          <a:noFill/>
          <a:ln/>
        </p:spPr>
        <p:txBody>
          <a:bodyPr wrap="square" lIns="0" tIns="0" rIns="0" bIns="0" rtlCol="0" anchor="t"/>
          <a:lstStyle/>
          <a:p>
            <a:pPr marL="457200" indent="-457200" algn="l">
              <a:lnSpc>
                <a:spcPts val="4800"/>
              </a:lnSpc>
              <a:buFontTx/>
              <a:buChar char="-"/>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Utilidade:</a:t>
            </a:r>
          </a:p>
          <a:p>
            <a:pPr lvl="1">
              <a:lnSpc>
                <a:spcPts val="4800"/>
              </a:lnSpc>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Trás um comportamento de backup e restauração de estados. É útil quando o software precisa atender a algum requisito que preveja cenários em que uma ação feita precisa ser desfeita.</a:t>
            </a:r>
          </a:p>
        </p:txBody>
      </p:sp>
    </p:spTree>
    <p:extLst>
      <p:ext uri="{BB962C8B-B14F-4D97-AF65-F5344CB8AC3E}">
        <p14:creationId xmlns:p14="http://schemas.microsoft.com/office/powerpoint/2010/main" val="4437377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a:extLst>
            <a:ext uri="{FF2B5EF4-FFF2-40B4-BE49-F238E27FC236}">
              <a16:creationId xmlns:a16="http://schemas.microsoft.com/office/drawing/2014/main" id="{B9709056-E54F-2703-673A-E4F8232BDAA5}"/>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04E6CF77-BAAC-691A-CAB9-B4A88A1F8D8A}"/>
              </a:ext>
            </a:extLst>
          </p:cNvPr>
          <p:cNvSpPr/>
          <p:nvPr/>
        </p:nvSpPr>
        <p:spPr>
          <a:xfrm>
            <a:off x="1524189" y="2311400"/>
            <a:ext cx="21435201" cy="1783522"/>
          </a:xfrm>
          <a:prstGeom prst="rect">
            <a:avLst/>
          </a:prstGeom>
          <a:noFill/>
          <a:ln/>
        </p:spPr>
        <p:txBody>
          <a:bodyPr wrap="square" lIns="0" tIns="0" rIns="0" bIns="0" rtlCol="0" anchor="t"/>
          <a:lstStyle/>
          <a:p>
            <a:r>
              <a:rPr lang="pt-BR" sz="8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Behavioral</a:t>
            </a:r>
            <a:r>
              <a:rPr lang="pt-BR" sz="8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Patterns - Visitor</a:t>
            </a:r>
          </a:p>
          <a:p>
            <a:pPr algn="l"/>
            <a:endParaRPr lang="en-US" sz="80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 3">
            <a:extLst>
              <a:ext uri="{FF2B5EF4-FFF2-40B4-BE49-F238E27FC236}">
                <a16:creationId xmlns:a16="http://schemas.microsoft.com/office/drawing/2014/main" id="{DC26E63E-3D5A-1913-FA30-84A957C2FC6D}"/>
              </a:ext>
            </a:extLst>
          </p:cNvPr>
          <p:cNvSpPr/>
          <p:nvPr/>
        </p:nvSpPr>
        <p:spPr>
          <a:xfrm>
            <a:off x="1524190" y="4145722"/>
            <a:ext cx="8836071" cy="6632843"/>
          </a:xfrm>
          <a:prstGeom prst="rect">
            <a:avLst/>
          </a:prstGeom>
          <a:noFill/>
          <a:ln/>
        </p:spPr>
        <p:txBody>
          <a:bodyPr wrap="square" lIns="0" tIns="0" rIns="0" bIns="0" rtlCol="0" anchor="t"/>
          <a:lstStyle/>
          <a:p>
            <a:pPr marL="457200" indent="-457200" algn="l">
              <a:lnSpc>
                <a:spcPts val="4800"/>
              </a:lnSpc>
              <a:buFontTx/>
              <a:buChar char="-"/>
            </a:pPr>
            <a:endParaRPr lang="pt-BR" sz="3200" dirty="0">
              <a:solidFill>
                <a:srgbClr val="FFFFFF">
                  <a:alpha val="100000"/>
                </a:srgbClr>
              </a:solidFill>
              <a:latin typeface="Itau Text-Regular" pitchFamily="34" charset="0"/>
              <a:cs typeface="Itau Text-Regular" pitchFamily="34" charset="-120"/>
            </a:endParaRPr>
          </a:p>
        </p:txBody>
      </p:sp>
      <p:sp>
        <p:nvSpPr>
          <p:cNvPr id="7" name="Text 3">
            <a:extLst>
              <a:ext uri="{FF2B5EF4-FFF2-40B4-BE49-F238E27FC236}">
                <a16:creationId xmlns:a16="http://schemas.microsoft.com/office/drawing/2014/main" id="{E989CA29-FC6E-C401-4725-3574A741838B}"/>
              </a:ext>
            </a:extLst>
          </p:cNvPr>
          <p:cNvSpPr/>
          <p:nvPr/>
        </p:nvSpPr>
        <p:spPr>
          <a:xfrm>
            <a:off x="1676590" y="4298122"/>
            <a:ext cx="21314039" cy="6632843"/>
          </a:xfrm>
          <a:prstGeom prst="rect">
            <a:avLst/>
          </a:prstGeom>
          <a:noFill/>
          <a:ln/>
        </p:spPr>
        <p:txBody>
          <a:bodyPr wrap="square" lIns="0" tIns="0" rIns="0" bIns="0" rtlCol="0" anchor="t"/>
          <a:lstStyle/>
          <a:p>
            <a:pPr marL="457200" indent="-457200" algn="l">
              <a:lnSpc>
                <a:spcPts val="4800"/>
              </a:lnSpc>
              <a:buFontTx/>
              <a:buChar char="-"/>
            </a:pPr>
            <a:r>
              <a:rPr lang="pt-BR" sz="4000" dirty="0">
                <a:solidFill>
                  <a:srgbClr val="FFFFFF">
                    <a:alpha val="100000"/>
                  </a:srgbClr>
                </a:solidFill>
                <a:cs typeface="Itau Text-Regular" pitchFamily="34" charset="-120"/>
              </a:rPr>
              <a:t>Utilidade:</a:t>
            </a:r>
          </a:p>
          <a:p>
            <a:pPr lvl="1">
              <a:lnSpc>
                <a:spcPts val="4800"/>
              </a:lnSpc>
            </a:pPr>
            <a:r>
              <a:rPr lang="pt-BR" sz="4000" dirty="0">
                <a:solidFill>
                  <a:srgbClr val="FFFFFF">
                    <a:alpha val="100000"/>
                  </a:srgbClr>
                </a:solidFill>
                <a:cs typeface="Itau Text-Regular" pitchFamily="34" charset="-120"/>
              </a:rPr>
              <a:t>Esse </a:t>
            </a:r>
            <a:r>
              <a:rPr lang="pt-BR" sz="4000" dirty="0" err="1">
                <a:solidFill>
                  <a:srgbClr val="FFFFFF">
                    <a:alpha val="100000"/>
                  </a:srgbClr>
                </a:solidFill>
                <a:cs typeface="Itau Text-Regular" pitchFamily="34" charset="-120"/>
              </a:rPr>
              <a:t>pattern</a:t>
            </a:r>
            <a:r>
              <a:rPr lang="pt-BR" sz="4000" dirty="0">
                <a:solidFill>
                  <a:srgbClr val="FFFFFF">
                    <a:alpha val="100000"/>
                  </a:srgbClr>
                </a:solidFill>
                <a:cs typeface="Itau Text-Regular" pitchFamily="34" charset="-120"/>
              </a:rPr>
              <a:t> permite que novas operações sejam adicionadas a uma estrutura de objetos complexa, sem precisar alterar as classes.</a:t>
            </a:r>
          </a:p>
        </p:txBody>
      </p:sp>
    </p:spTree>
    <p:extLst>
      <p:ext uri="{BB962C8B-B14F-4D97-AF65-F5344CB8AC3E}">
        <p14:creationId xmlns:p14="http://schemas.microsoft.com/office/powerpoint/2010/main" val="18837526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a:extLst>
            <a:ext uri="{FF2B5EF4-FFF2-40B4-BE49-F238E27FC236}">
              <a16:creationId xmlns:a16="http://schemas.microsoft.com/office/drawing/2014/main" id="{F1160B05-DA74-4D10-66C4-22C33F0BD176}"/>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DA185F09-0D25-E0BC-07E7-9022D50D23BE}"/>
              </a:ext>
            </a:extLst>
          </p:cNvPr>
          <p:cNvSpPr/>
          <p:nvPr/>
        </p:nvSpPr>
        <p:spPr>
          <a:xfrm>
            <a:off x="1524189" y="2311400"/>
            <a:ext cx="21435201" cy="1783522"/>
          </a:xfrm>
          <a:prstGeom prst="rect">
            <a:avLst/>
          </a:prstGeom>
          <a:noFill/>
          <a:ln/>
        </p:spPr>
        <p:txBody>
          <a:bodyPr wrap="square" lIns="0" tIns="0" rIns="0" bIns="0" rtlCol="0" anchor="t"/>
          <a:lstStyle/>
          <a:p>
            <a:r>
              <a:rPr lang="pt-BR" sz="8000" dirty="0" err="1">
                <a:solidFill>
                  <a:srgbClr val="FFFFFF">
                    <a:alpha val="100000"/>
                  </a:srgbClr>
                </a:solidFill>
                <a:ea typeface="Itau Text-Regular"/>
                <a:cs typeface="Itau Text-Regular" pitchFamily="34" charset="-120"/>
              </a:rPr>
              <a:t>Behavioral</a:t>
            </a:r>
            <a:r>
              <a:rPr lang="pt-BR" sz="8000" dirty="0">
                <a:solidFill>
                  <a:srgbClr val="FFFFFF">
                    <a:alpha val="100000"/>
                  </a:srgbClr>
                </a:solidFill>
                <a:ea typeface="Itau Text-Regular"/>
                <a:cs typeface="Itau Text-Regular" pitchFamily="34" charset="-120"/>
              </a:rPr>
              <a:t> Patterns - Template</a:t>
            </a:r>
          </a:p>
        </p:txBody>
      </p:sp>
      <p:sp>
        <p:nvSpPr>
          <p:cNvPr id="6" name="Text 3">
            <a:extLst>
              <a:ext uri="{FF2B5EF4-FFF2-40B4-BE49-F238E27FC236}">
                <a16:creationId xmlns:a16="http://schemas.microsoft.com/office/drawing/2014/main" id="{7D74F0D7-74CC-178F-F9E9-DCB30F7E13B5}"/>
              </a:ext>
            </a:extLst>
          </p:cNvPr>
          <p:cNvSpPr/>
          <p:nvPr/>
        </p:nvSpPr>
        <p:spPr>
          <a:xfrm>
            <a:off x="1524190" y="4145722"/>
            <a:ext cx="8836071" cy="6632843"/>
          </a:xfrm>
          <a:prstGeom prst="rect">
            <a:avLst/>
          </a:prstGeom>
          <a:noFill/>
          <a:ln/>
        </p:spPr>
        <p:txBody>
          <a:bodyPr wrap="square" lIns="0" tIns="0" rIns="0" bIns="0" rtlCol="0" anchor="t"/>
          <a:lstStyle/>
          <a:p>
            <a:pPr marL="457200" indent="-457200" algn="l">
              <a:lnSpc>
                <a:spcPts val="4800"/>
              </a:lnSpc>
              <a:buFontTx/>
              <a:buChar char="-"/>
            </a:pPr>
            <a:endParaRPr lang="pt-BR" sz="3200" dirty="0">
              <a:solidFill>
                <a:srgbClr val="FFFFFF">
                  <a:alpha val="100000"/>
                </a:srgbClr>
              </a:solidFill>
              <a:latin typeface="Itau Text-Regular" pitchFamily="34" charset="0"/>
              <a:cs typeface="Itau Text-Regular" pitchFamily="34" charset="-120"/>
            </a:endParaRPr>
          </a:p>
        </p:txBody>
      </p:sp>
      <p:sp>
        <p:nvSpPr>
          <p:cNvPr id="7" name="Text 3">
            <a:extLst>
              <a:ext uri="{FF2B5EF4-FFF2-40B4-BE49-F238E27FC236}">
                <a16:creationId xmlns:a16="http://schemas.microsoft.com/office/drawing/2014/main" id="{E5006161-59D2-B429-D14F-D41BAD04FCC9}"/>
              </a:ext>
            </a:extLst>
          </p:cNvPr>
          <p:cNvSpPr/>
          <p:nvPr/>
        </p:nvSpPr>
        <p:spPr>
          <a:xfrm>
            <a:off x="1676590" y="4298122"/>
            <a:ext cx="21314039" cy="6632843"/>
          </a:xfrm>
          <a:prstGeom prst="rect">
            <a:avLst/>
          </a:prstGeom>
          <a:noFill/>
          <a:ln/>
        </p:spPr>
        <p:txBody>
          <a:bodyPr wrap="square" lIns="0" tIns="0" rIns="0" bIns="0" rtlCol="0" anchor="t"/>
          <a:lstStyle/>
          <a:p>
            <a:pPr marL="457200" indent="-457200" algn="l">
              <a:lnSpc>
                <a:spcPts val="4800"/>
              </a:lnSpc>
              <a:buFontTx/>
              <a:buChar char="-"/>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Utilidade:</a:t>
            </a:r>
          </a:p>
          <a:p>
            <a:pPr lvl="1">
              <a:lnSpc>
                <a:spcPts val="4800"/>
              </a:lnSpc>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Esse </a:t>
            </a: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pattern</a:t>
            </a: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orienta a criação de um “esqueleto” de algoritmo, “ditando” quais passos sempre devem ser seguidos.</a:t>
            </a:r>
          </a:p>
        </p:txBody>
      </p:sp>
    </p:spTree>
    <p:extLst>
      <p:ext uri="{BB962C8B-B14F-4D97-AF65-F5344CB8AC3E}">
        <p14:creationId xmlns:p14="http://schemas.microsoft.com/office/powerpoint/2010/main" val="23738477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a:extLst>
            <a:ext uri="{FF2B5EF4-FFF2-40B4-BE49-F238E27FC236}">
              <a16:creationId xmlns:a16="http://schemas.microsoft.com/office/drawing/2014/main" id="{A80B9FA2-DB2E-E63F-A4D8-150FEAB52D69}"/>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F04FBA58-63C5-F3BA-2D68-0F318B336B4A}"/>
              </a:ext>
            </a:extLst>
          </p:cNvPr>
          <p:cNvSpPr/>
          <p:nvPr/>
        </p:nvSpPr>
        <p:spPr>
          <a:xfrm>
            <a:off x="1524190" y="2311400"/>
            <a:ext cx="19984088" cy="1783522"/>
          </a:xfrm>
          <a:prstGeom prst="rect">
            <a:avLst/>
          </a:prstGeom>
          <a:noFill/>
          <a:ln/>
        </p:spPr>
        <p:txBody>
          <a:bodyPr wrap="square" lIns="0" tIns="0" rIns="0" bIns="0" rtlCol="0" anchor="t"/>
          <a:lstStyle/>
          <a:p>
            <a:r>
              <a:rPr lang="pt-BR" sz="8000" dirty="0" err="1">
                <a:solidFill>
                  <a:srgbClr val="FFFFFF">
                    <a:alpha val="100000"/>
                  </a:srgbClr>
                </a:solidFill>
                <a:cs typeface="Itau Text-Regular" pitchFamily="34" charset="-120"/>
              </a:rPr>
              <a:t>Behavioral</a:t>
            </a:r>
            <a:r>
              <a:rPr lang="pt-BR" sz="8000" dirty="0">
                <a:solidFill>
                  <a:srgbClr val="FFFFFF">
                    <a:alpha val="100000"/>
                  </a:srgbClr>
                </a:solidFill>
                <a:cs typeface="Itau Text-Regular" pitchFamily="34" charset="-120"/>
              </a:rPr>
              <a:t> Patterns - </a:t>
            </a:r>
            <a:r>
              <a:rPr lang="pt-BR" sz="8000" dirty="0" err="1">
                <a:solidFill>
                  <a:srgbClr val="FFFFFF">
                    <a:alpha val="100000"/>
                  </a:srgbClr>
                </a:solidFill>
                <a:cs typeface="Itau Text-Regular" pitchFamily="34" charset="-120"/>
              </a:rPr>
              <a:t>Observer</a:t>
            </a:r>
            <a:endParaRPr lang="pt-BR" sz="8000" dirty="0">
              <a:solidFill>
                <a:srgbClr val="FFFFFF">
                  <a:alpha val="100000"/>
                </a:srgbClr>
              </a:solidFill>
              <a:cs typeface="Itau Text-Regular" pitchFamily="34" charset="-120"/>
            </a:endParaRPr>
          </a:p>
        </p:txBody>
      </p:sp>
      <p:sp>
        <p:nvSpPr>
          <p:cNvPr id="3" name="Text 3">
            <a:extLst>
              <a:ext uri="{FF2B5EF4-FFF2-40B4-BE49-F238E27FC236}">
                <a16:creationId xmlns:a16="http://schemas.microsoft.com/office/drawing/2014/main" id="{B1253615-52F5-35ED-4595-C917755FAE32}"/>
              </a:ext>
            </a:extLst>
          </p:cNvPr>
          <p:cNvSpPr/>
          <p:nvPr/>
        </p:nvSpPr>
        <p:spPr>
          <a:xfrm>
            <a:off x="1676590" y="4298122"/>
            <a:ext cx="21314039" cy="6632843"/>
          </a:xfrm>
          <a:prstGeom prst="rect">
            <a:avLst/>
          </a:prstGeom>
          <a:noFill/>
          <a:ln/>
        </p:spPr>
        <p:txBody>
          <a:bodyPr wrap="square" lIns="0" tIns="0" rIns="0" bIns="0" rtlCol="0" anchor="t"/>
          <a:lstStyle/>
          <a:p>
            <a:pPr marL="457200" indent="-457200" algn="l">
              <a:lnSpc>
                <a:spcPts val="4800"/>
              </a:lnSpc>
              <a:buFontTx/>
              <a:buChar char="-"/>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Utilidade:</a:t>
            </a:r>
          </a:p>
          <a:p>
            <a:pPr lvl="1">
              <a:lnSpc>
                <a:spcPts val="4800"/>
              </a:lnSpc>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Esse </a:t>
            </a: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pattern</a:t>
            </a: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age como um “observador de mudanças” estilo “pub-sub” onde um ”Publisher” publica uma mudança e os  “</a:t>
            </a: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subscribers</a:t>
            </a: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recebem uma ”notificação” sobre a mudança.</a:t>
            </a:r>
          </a:p>
          <a:p>
            <a:pPr lvl="1">
              <a:lnSpc>
                <a:spcPts val="4800"/>
              </a:lnSpc>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Com esse padrão, é possível estabelecer um contrato, entre os dois tipos de objeto para comunicação.</a:t>
            </a:r>
          </a:p>
        </p:txBody>
      </p:sp>
    </p:spTree>
    <p:extLst>
      <p:ext uri="{BB962C8B-B14F-4D97-AF65-F5344CB8AC3E}">
        <p14:creationId xmlns:p14="http://schemas.microsoft.com/office/powerpoint/2010/main" val="6392145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a:extLst>
            <a:ext uri="{FF2B5EF4-FFF2-40B4-BE49-F238E27FC236}">
              <a16:creationId xmlns:a16="http://schemas.microsoft.com/office/drawing/2014/main" id="{EAACF9F1-AB8D-6E24-1377-998B08149ADB}"/>
            </a:ext>
          </a:extLst>
        </p:cNvPr>
        <p:cNvGrpSpPr/>
        <p:nvPr/>
      </p:nvGrpSpPr>
      <p:grpSpPr>
        <a:xfrm>
          <a:off x="0" y="0"/>
          <a:ext cx="0" cy="0"/>
          <a:chOff x="0" y="0"/>
          <a:chExt cx="0" cy="0"/>
        </a:xfrm>
      </p:grpSpPr>
      <p:sp>
        <p:nvSpPr>
          <p:cNvPr id="12" name="Text 2">
            <a:extLst>
              <a:ext uri="{FF2B5EF4-FFF2-40B4-BE49-F238E27FC236}">
                <a16:creationId xmlns:a16="http://schemas.microsoft.com/office/drawing/2014/main" id="{919C30AC-824A-5881-0A05-FB73AD268988}"/>
              </a:ext>
            </a:extLst>
          </p:cNvPr>
          <p:cNvSpPr/>
          <p:nvPr/>
        </p:nvSpPr>
        <p:spPr>
          <a:xfrm>
            <a:off x="7756499" y="5259916"/>
            <a:ext cx="8874176" cy="3196167"/>
          </a:xfrm>
          <a:prstGeom prst="rect">
            <a:avLst/>
          </a:prstGeom>
          <a:noFill/>
          <a:ln/>
        </p:spPr>
        <p:txBody>
          <a:bodyPr wrap="square" lIns="0" tIns="0" rIns="0" bIns="0" rtlCol="0" anchor="t"/>
          <a:lstStyle/>
          <a:p>
            <a:pPr algn="l">
              <a:lnSpc>
                <a:spcPts val="19680"/>
              </a:lnSpc>
            </a:pPr>
            <a:r>
              <a:rPr lang="pt-BR" sz="164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Dúvidas</a:t>
            </a:r>
            <a:r>
              <a:rPr lang="en-US" sz="164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a:t>
            </a:r>
            <a:endParaRPr lang="en-US" sz="16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703313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12">
    <p:bg>
      <p:bgPr>
        <a:solidFill>
          <a:srgbClr val="1E1E1E"/>
        </a:solidFill>
        <a:effectLst/>
      </p:bgPr>
    </p:bg>
    <p:spTree>
      <p:nvGrpSpPr>
        <p:cNvPr id="1" name=""/>
        <p:cNvGrpSpPr/>
        <p:nvPr/>
      </p:nvGrpSpPr>
      <p:grpSpPr>
        <a:xfrm>
          <a:off x="0" y="0"/>
          <a:ext cx="0" cy="0"/>
          <a:chOff x="0" y="0"/>
          <a:chExt cx="0" cy="0"/>
        </a:xfrm>
      </p:grpSpPr>
      <p:sp>
        <p:nvSpPr>
          <p:cNvPr id="12" name="Text 2"/>
          <p:cNvSpPr/>
          <p:nvPr/>
        </p:nvSpPr>
        <p:spPr>
          <a:xfrm>
            <a:off x="7756499" y="5259916"/>
            <a:ext cx="8874176" cy="3196167"/>
          </a:xfrm>
          <a:prstGeom prst="rect">
            <a:avLst/>
          </a:prstGeom>
          <a:noFill/>
          <a:ln/>
        </p:spPr>
        <p:txBody>
          <a:bodyPr wrap="square" lIns="0" tIns="0" rIns="0" bIns="0" rtlCol="0" anchor="t"/>
          <a:lstStyle/>
          <a:p>
            <a:pPr algn="l">
              <a:lnSpc>
                <a:spcPts val="19680"/>
              </a:lnSpc>
            </a:pPr>
            <a:r>
              <a:rPr lang="pt-BR" sz="16400" dirty="0">
                <a:solidFill>
                  <a:srgbClr val="FFFFFF">
                    <a:alpha val="100000"/>
                  </a:srgbClr>
                </a:solidFill>
                <a:ea typeface="Itau Display Pro-Bold" pitchFamily="34" charset="-122"/>
                <a:cs typeface="Itau Display Pro-Bold" pitchFamily="34" charset="-120"/>
              </a:rPr>
              <a:t>Obrigado</a:t>
            </a:r>
            <a:endParaRPr lang="pt-BR" sz="16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10">
    <p:bg>
      <p:bgPr>
        <a:solidFill>
          <a:srgbClr val="1E1E1E"/>
        </a:solidFill>
        <a:effectLst/>
      </p:bgPr>
    </p:bg>
    <p:spTree>
      <p:nvGrpSpPr>
        <p:cNvPr id="1" name=""/>
        <p:cNvGrpSpPr/>
        <p:nvPr/>
      </p:nvGrpSpPr>
      <p:grpSpPr>
        <a:xfrm>
          <a:off x="0" y="0"/>
          <a:ext cx="0" cy="0"/>
          <a:chOff x="0" y="0"/>
          <a:chExt cx="0" cy="0"/>
        </a:xfrm>
      </p:grpSpPr>
      <p:sp>
        <p:nvSpPr>
          <p:cNvPr id="2" name="Text 0"/>
          <p:cNvSpPr/>
          <p:nvPr/>
        </p:nvSpPr>
        <p:spPr>
          <a:xfrm>
            <a:off x="1388723" y="3221567"/>
            <a:ext cx="21301943" cy="4165600"/>
          </a:xfrm>
          <a:prstGeom prst="rect">
            <a:avLst/>
          </a:prstGeom>
          <a:noFill/>
          <a:ln/>
        </p:spPr>
        <p:txBody>
          <a:bodyPr wrap="square" lIns="0" tIns="0" rIns="0" bIns="0" rtlCol="0" anchor="t"/>
          <a:lstStyle/>
          <a:p>
            <a:pPr algn="ctr">
              <a:lnSpc>
                <a:spcPts val="14400"/>
              </a:lnSpc>
            </a:pPr>
            <a:r>
              <a:rPr lang="pt-BR" sz="12000" dirty="0">
                <a:solidFill>
                  <a:srgbClr val="FFFFFF">
                    <a:alpha val="100000"/>
                  </a:srgbClr>
                </a:solidFill>
                <a:latin typeface="Itau Display-Bold" pitchFamily="34" charset="0"/>
                <a:ea typeface="Itau Display-Bold" pitchFamily="34" charset="-122"/>
                <a:cs typeface="Itau Display-Bold" pitchFamily="34" charset="-120"/>
              </a:rPr>
              <a:t>O que são </a:t>
            </a:r>
          </a:p>
          <a:p>
            <a:pPr algn="ctr">
              <a:lnSpc>
                <a:spcPts val="14400"/>
              </a:lnSpc>
            </a:pPr>
            <a:r>
              <a:rPr lang="pt-BR" sz="12000" dirty="0">
                <a:solidFill>
                  <a:srgbClr val="FFFFFF">
                    <a:alpha val="100000"/>
                  </a:srgbClr>
                </a:solidFill>
                <a:latin typeface="Itau Display-Bold" pitchFamily="34" charset="0"/>
                <a:ea typeface="Itau Display-Bold" pitchFamily="34" charset="-122"/>
                <a:cs typeface="Itau Display-Bold" pitchFamily="34" charset="-120"/>
              </a:rPr>
              <a:t>Design </a:t>
            </a:r>
            <a:r>
              <a:rPr lang="pt-BR" sz="12000" dirty="0" err="1">
                <a:solidFill>
                  <a:srgbClr val="FFFFFF">
                    <a:alpha val="100000"/>
                  </a:srgbClr>
                </a:solidFill>
                <a:latin typeface="Itau Display-Bold" pitchFamily="34" charset="0"/>
                <a:ea typeface="Itau Display-Bold" pitchFamily="34" charset="-122"/>
                <a:cs typeface="Itau Display-Bold" pitchFamily="34" charset="-120"/>
              </a:rPr>
              <a:t>Patterns</a:t>
            </a:r>
            <a:r>
              <a:rPr lang="pt-BR" sz="12000" dirty="0">
                <a:solidFill>
                  <a:srgbClr val="FFFFFF">
                    <a:alpha val="100000"/>
                  </a:srgbClr>
                </a:solidFill>
                <a:latin typeface="Itau Display-Bold" pitchFamily="34" charset="0"/>
                <a:ea typeface="Itau Display-Bold" pitchFamily="34" charset="-122"/>
                <a:cs typeface="Itau Display-Bold" pitchFamily="34" charset="-120"/>
              </a:rPr>
              <a:t>?</a:t>
            </a:r>
            <a:endParaRPr lang="pt-BR" sz="1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a:extLst>
            <a:ext uri="{FF2B5EF4-FFF2-40B4-BE49-F238E27FC236}">
              <a16:creationId xmlns:a16="http://schemas.microsoft.com/office/drawing/2014/main" id="{396914FC-9432-983F-112C-D2A24286EBD6}"/>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39B55C62-13F7-B110-4B16-7232F8783BC6}"/>
              </a:ext>
            </a:extLst>
          </p:cNvPr>
          <p:cNvSpPr/>
          <p:nvPr/>
        </p:nvSpPr>
        <p:spPr>
          <a:xfrm>
            <a:off x="1518532" y="2140998"/>
            <a:ext cx="21350112" cy="9581102"/>
          </a:xfrm>
          <a:prstGeom prst="rect">
            <a:avLst/>
          </a:prstGeom>
          <a:noFill/>
          <a:ln/>
        </p:spPr>
        <p:txBody>
          <a:bodyPr wrap="square" lIns="0" tIns="0" rIns="0" bIns="0" rtlCol="0" anchor="t"/>
          <a:lstStyle/>
          <a:p>
            <a:pPr algn="just">
              <a:lnSpc>
                <a:spcPts val="14400"/>
              </a:lnSpc>
            </a:pPr>
            <a:r>
              <a:rPr lang="pt-BR" sz="8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Um padrão de projeto é uma solução reutilizável para um problema comum que ocorre em um contexto específico dentro de um determinado domínio de software.</a:t>
            </a:r>
          </a:p>
          <a:p>
            <a:pPr algn="just">
              <a:lnSpc>
                <a:spcPts val="14400"/>
              </a:lnSpc>
            </a:pPr>
            <a:r>
              <a:rPr lang="pt-BR" sz="8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(Gang of Four - 1994)</a:t>
            </a:r>
            <a:endParaRPr lang="pt-BR" sz="8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87513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a:extLst>
            <a:ext uri="{FF2B5EF4-FFF2-40B4-BE49-F238E27FC236}">
              <a16:creationId xmlns:a16="http://schemas.microsoft.com/office/drawing/2014/main" id="{BDDD80DC-8899-91C4-D493-D6A53B487750}"/>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E76DC900-A0F8-97FB-73E2-6EA35CB018F1}"/>
              </a:ext>
            </a:extLst>
          </p:cNvPr>
          <p:cNvSpPr/>
          <p:nvPr/>
        </p:nvSpPr>
        <p:spPr>
          <a:xfrm>
            <a:off x="1518532" y="2140998"/>
            <a:ext cx="21350112" cy="10305002"/>
          </a:xfrm>
          <a:prstGeom prst="rect">
            <a:avLst/>
          </a:prstGeom>
          <a:noFill/>
          <a:ln/>
        </p:spPr>
        <p:txBody>
          <a:bodyPr wrap="square" lIns="0" tIns="0" rIns="0" bIns="0" rtlCol="0" anchor="t"/>
          <a:lstStyle/>
          <a:p>
            <a:pPr algn="just">
              <a:lnSpc>
                <a:spcPts val="14400"/>
              </a:lnSpc>
            </a:pPr>
            <a:r>
              <a:rPr lang="pt-BR" sz="8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Design Patterns são soluções testadas e aprovadas para problemas comuns que os desenvolvedores enfrentam ao projetar software.</a:t>
            </a:r>
          </a:p>
          <a:p>
            <a:pPr algn="just">
              <a:lnSpc>
                <a:spcPts val="14400"/>
              </a:lnSpc>
            </a:pPr>
            <a:r>
              <a:rPr lang="pt-BR" sz="8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(Eric Freeman e Elisabeth Freeman - 2004)</a:t>
            </a:r>
            <a:endParaRPr lang="pt-BR" sz="8000" dirty="0">
              <a:latin typeface="Calibri" panose="020F0502020204030204" pitchFamily="34" charset="0"/>
              <a:ea typeface="Calibri" panose="020F0502020204030204" pitchFamily="34" charset="0"/>
              <a:cs typeface="Calibri" panose="020F0502020204030204" pitchFamily="34" charset="0"/>
            </a:endParaRPr>
          </a:p>
        </p:txBody>
      </p:sp>
      <p:sp>
        <p:nvSpPr>
          <p:cNvPr id="9" name="Shape 1">
            <a:extLst>
              <a:ext uri="{FF2B5EF4-FFF2-40B4-BE49-F238E27FC236}">
                <a16:creationId xmlns:a16="http://schemas.microsoft.com/office/drawing/2014/main" id="{75580004-F3C4-E3BA-A016-29C64D3FD201}"/>
              </a:ext>
            </a:extLst>
          </p:cNvPr>
          <p:cNvSpPr/>
          <p:nvPr/>
        </p:nvSpPr>
        <p:spPr>
          <a:xfrm>
            <a:off x="1524191" y="12077700"/>
            <a:ext cx="1041530" cy="368300"/>
          </a:xfrm>
          <a:prstGeom prst="rect">
            <a:avLst/>
          </a:prstGeom>
          <a:noFill/>
          <a:ln/>
        </p:spPr>
        <p:txBody>
          <a:bodyPr/>
          <a:lstStyle/>
          <a:p>
            <a:endParaRPr lang="pt-BR"/>
          </a:p>
        </p:txBody>
      </p:sp>
    </p:spTree>
    <p:extLst>
      <p:ext uri="{BB962C8B-B14F-4D97-AF65-F5344CB8AC3E}">
        <p14:creationId xmlns:p14="http://schemas.microsoft.com/office/powerpoint/2010/main" val="2500923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a:extLst>
            <a:ext uri="{FF2B5EF4-FFF2-40B4-BE49-F238E27FC236}">
              <a16:creationId xmlns:a16="http://schemas.microsoft.com/office/drawing/2014/main" id="{F38C8318-A14F-8A97-8018-9853B6AA6D6C}"/>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384E689C-CF70-0A40-2989-7F4887B21063}"/>
              </a:ext>
            </a:extLst>
          </p:cNvPr>
          <p:cNvSpPr/>
          <p:nvPr/>
        </p:nvSpPr>
        <p:spPr>
          <a:xfrm>
            <a:off x="1518532" y="2140998"/>
            <a:ext cx="21350112" cy="9581102"/>
          </a:xfrm>
          <a:prstGeom prst="rect">
            <a:avLst/>
          </a:prstGeom>
          <a:noFill/>
          <a:ln/>
        </p:spPr>
        <p:txBody>
          <a:bodyPr wrap="square" lIns="0" tIns="0" rIns="0" bIns="0" rtlCol="0" anchor="t"/>
          <a:lstStyle/>
          <a:p>
            <a:pPr algn="just">
              <a:lnSpc>
                <a:spcPts val="14400"/>
              </a:lnSpc>
            </a:pPr>
            <a:r>
              <a:rPr lang="pt-BR" sz="8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Padrões de design são uma forma de melhorar o código, oferecendo soluções reutilizáveis para problemas comuns. Ajudam a manter a coesão, reduzir o acoplamento e facilita a manutenção.</a:t>
            </a:r>
          </a:p>
          <a:p>
            <a:pPr algn="just">
              <a:lnSpc>
                <a:spcPts val="14400"/>
              </a:lnSpc>
            </a:pPr>
            <a:r>
              <a:rPr lang="pt-BR" sz="8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(Martin Fowler- 2004)</a:t>
            </a:r>
            <a:endParaRPr lang="pt-BR" sz="8000" dirty="0">
              <a:latin typeface="Calibri" panose="020F0502020204030204" pitchFamily="34" charset="0"/>
              <a:ea typeface="Calibri" panose="020F0502020204030204" pitchFamily="34" charset="0"/>
              <a:cs typeface="Calibri" panose="020F0502020204030204" pitchFamily="34" charset="0"/>
            </a:endParaRPr>
          </a:p>
        </p:txBody>
      </p:sp>
      <p:sp>
        <p:nvSpPr>
          <p:cNvPr id="9" name="Shape 1">
            <a:extLst>
              <a:ext uri="{FF2B5EF4-FFF2-40B4-BE49-F238E27FC236}">
                <a16:creationId xmlns:a16="http://schemas.microsoft.com/office/drawing/2014/main" id="{7196B3BC-87E3-298E-7146-B5D22C7B266D}"/>
              </a:ext>
            </a:extLst>
          </p:cNvPr>
          <p:cNvSpPr/>
          <p:nvPr/>
        </p:nvSpPr>
        <p:spPr>
          <a:xfrm>
            <a:off x="1524191" y="12077700"/>
            <a:ext cx="1041530" cy="368300"/>
          </a:xfrm>
          <a:prstGeom prst="rect">
            <a:avLst/>
          </a:prstGeom>
          <a:noFill/>
          <a:ln/>
        </p:spPr>
        <p:txBody>
          <a:bodyPr/>
          <a:lstStyle/>
          <a:p>
            <a:endParaRPr lang="pt-BR"/>
          </a:p>
        </p:txBody>
      </p:sp>
    </p:spTree>
    <p:extLst>
      <p:ext uri="{BB962C8B-B14F-4D97-AF65-F5344CB8AC3E}">
        <p14:creationId xmlns:p14="http://schemas.microsoft.com/office/powerpoint/2010/main" val="3403453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a:extLst>
            <a:ext uri="{FF2B5EF4-FFF2-40B4-BE49-F238E27FC236}">
              <a16:creationId xmlns:a16="http://schemas.microsoft.com/office/drawing/2014/main" id="{EA928F13-852B-39E7-62F6-79BF05CA3F56}"/>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87C0CA6C-32E2-134C-611C-6FF97CD53EC7}"/>
              </a:ext>
            </a:extLst>
          </p:cNvPr>
          <p:cNvSpPr/>
          <p:nvPr/>
        </p:nvSpPr>
        <p:spPr>
          <a:xfrm>
            <a:off x="1518532" y="2140998"/>
            <a:ext cx="21350112" cy="9581102"/>
          </a:xfrm>
          <a:prstGeom prst="rect">
            <a:avLst/>
          </a:prstGeom>
          <a:noFill/>
          <a:ln/>
        </p:spPr>
        <p:txBody>
          <a:bodyPr wrap="square" lIns="0" tIns="0" rIns="0" bIns="0" rtlCol="0" anchor="t"/>
          <a:lstStyle/>
          <a:p>
            <a:pPr algn="just">
              <a:lnSpc>
                <a:spcPts val="14400"/>
              </a:lnSpc>
            </a:pPr>
            <a:r>
              <a:rPr lang="pt-BR" sz="8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Resumindo....</a:t>
            </a:r>
          </a:p>
          <a:p>
            <a:pPr marL="1143000" indent="-1143000" algn="just">
              <a:lnSpc>
                <a:spcPts val="14400"/>
              </a:lnSpc>
              <a:buFontTx/>
              <a:buChar char="-"/>
            </a:pPr>
            <a:r>
              <a:rPr lang="pt-BR" sz="8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São soluções já testadas.</a:t>
            </a:r>
          </a:p>
          <a:p>
            <a:pPr marL="1143000" indent="-1143000" algn="just">
              <a:lnSpc>
                <a:spcPts val="14400"/>
              </a:lnSpc>
              <a:buFontTx/>
              <a:buChar char="-"/>
            </a:pPr>
            <a:r>
              <a:rPr lang="pt-BR" sz="8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Tem diversas aplicações.</a:t>
            </a:r>
          </a:p>
          <a:p>
            <a:pPr marL="1143000" indent="-1143000" algn="just">
              <a:lnSpc>
                <a:spcPts val="14400"/>
              </a:lnSpc>
              <a:buFontTx/>
              <a:buChar char="-"/>
            </a:pPr>
            <a:r>
              <a:rPr lang="pt-BR" sz="8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São conhecidos pela comunidade.</a:t>
            </a:r>
          </a:p>
        </p:txBody>
      </p:sp>
    </p:spTree>
    <p:extLst>
      <p:ext uri="{BB962C8B-B14F-4D97-AF65-F5344CB8AC3E}">
        <p14:creationId xmlns:p14="http://schemas.microsoft.com/office/powerpoint/2010/main" val="1921459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a:extLst>
            <a:ext uri="{FF2B5EF4-FFF2-40B4-BE49-F238E27FC236}">
              <a16:creationId xmlns:a16="http://schemas.microsoft.com/office/drawing/2014/main" id="{166D06F7-E517-2149-0676-019B1F7EB554}"/>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65D8A9EF-1A05-D34D-F389-1ECF6925FC6D}"/>
              </a:ext>
            </a:extLst>
          </p:cNvPr>
          <p:cNvSpPr/>
          <p:nvPr/>
        </p:nvSpPr>
        <p:spPr>
          <a:xfrm>
            <a:off x="1524191" y="2311400"/>
            <a:ext cx="15375276" cy="2091267"/>
          </a:xfrm>
          <a:prstGeom prst="rect">
            <a:avLst/>
          </a:prstGeom>
          <a:noFill/>
          <a:ln/>
        </p:spPr>
        <p:txBody>
          <a:bodyPr wrap="square" lIns="0" tIns="0" rIns="0" bIns="0" rtlCol="0" anchor="t"/>
          <a:lstStyle/>
          <a:p>
            <a:pPr algn="l"/>
            <a:r>
              <a:rPr lang="pt-BR" sz="12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Como funcionam? </a:t>
            </a:r>
            <a:endParaRPr lang="pt-BR" sz="120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 2">
            <a:extLst>
              <a:ext uri="{FF2B5EF4-FFF2-40B4-BE49-F238E27FC236}">
                <a16:creationId xmlns:a16="http://schemas.microsoft.com/office/drawing/2014/main" id="{C637D700-5CCC-96A5-EB3A-306FE90E67E4}"/>
              </a:ext>
            </a:extLst>
          </p:cNvPr>
          <p:cNvSpPr/>
          <p:nvPr/>
        </p:nvSpPr>
        <p:spPr>
          <a:xfrm>
            <a:off x="1524191" y="4521200"/>
            <a:ext cx="15212595" cy="1252330"/>
          </a:xfrm>
          <a:prstGeom prst="rect">
            <a:avLst/>
          </a:prstGeom>
          <a:noFill/>
          <a:ln/>
        </p:spPr>
        <p:txBody>
          <a:bodyPr wrap="square" lIns="0" tIns="0" rIns="0" bIns="0" rtlCol="0" anchor="t"/>
          <a:lstStyle/>
          <a:p>
            <a:pPr algn="l">
              <a:lnSpc>
                <a:spcPts val="4800"/>
              </a:lnSpc>
            </a:pPr>
            <a:r>
              <a:rPr lang="pt-BR" sz="4000" dirty="0">
                <a:solidFill>
                  <a:srgbClr val="FFFFFF">
                    <a:alpha val="100000"/>
                  </a:srgbClr>
                </a:solidFill>
                <a:ea typeface="Itau Text-Bold" pitchFamily="34" charset="-122"/>
                <a:cs typeface="Itau Text-Bold" pitchFamily="34" charset="-120"/>
              </a:rPr>
              <a:t>De acordo com o </a:t>
            </a:r>
            <a:r>
              <a:rPr lang="pt-BR" sz="4000" dirty="0" err="1">
                <a:solidFill>
                  <a:srgbClr val="FFFFFF">
                    <a:alpha val="100000"/>
                  </a:srgbClr>
                </a:solidFill>
                <a:ea typeface="Itau Text-Bold" pitchFamily="34" charset="-122"/>
                <a:cs typeface="Itau Text-Bold" pitchFamily="34" charset="-120"/>
              </a:rPr>
              <a:t>GoF</a:t>
            </a:r>
            <a:r>
              <a:rPr lang="pt-BR" sz="4000" dirty="0">
                <a:solidFill>
                  <a:srgbClr val="FFFFFF">
                    <a:alpha val="100000"/>
                  </a:srgbClr>
                </a:solidFill>
                <a:ea typeface="Itau Text-Bold" pitchFamily="34" charset="-122"/>
                <a:cs typeface="Itau Text-Bold" pitchFamily="34" charset="-120"/>
              </a:rPr>
              <a:t> (1994), ficou convencionado que: </a:t>
            </a:r>
            <a:endParaRPr lang="pt-BR" sz="4000" dirty="0"/>
          </a:p>
        </p:txBody>
      </p:sp>
      <p:sp>
        <p:nvSpPr>
          <p:cNvPr id="5" name="Text 3">
            <a:extLst>
              <a:ext uri="{FF2B5EF4-FFF2-40B4-BE49-F238E27FC236}">
                <a16:creationId xmlns:a16="http://schemas.microsoft.com/office/drawing/2014/main" id="{2978330A-2C3B-D7F6-0395-F9DC8A3D4FDC}"/>
              </a:ext>
            </a:extLst>
          </p:cNvPr>
          <p:cNvSpPr/>
          <p:nvPr/>
        </p:nvSpPr>
        <p:spPr>
          <a:xfrm>
            <a:off x="1524191" y="5738927"/>
            <a:ext cx="20455276" cy="3907735"/>
          </a:xfrm>
          <a:prstGeom prst="rect">
            <a:avLst/>
          </a:prstGeom>
          <a:noFill/>
          <a:ln/>
        </p:spPr>
        <p:txBody>
          <a:bodyPr wrap="square" lIns="0" tIns="0" rIns="0" bIns="0" rtlCol="0" anchor="t"/>
          <a:lstStyle/>
          <a:p>
            <a:pPr algn="l">
              <a:lnSpc>
                <a:spcPts val="4800"/>
              </a:lnSpc>
            </a:pP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Os </a:t>
            </a: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patterns</a:t>
            </a: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são divididos em 3 categorias:</a:t>
            </a:r>
          </a:p>
          <a:p>
            <a:pPr marL="457200" indent="-457200">
              <a:lnSpc>
                <a:spcPts val="4800"/>
              </a:lnSpc>
              <a:buFontTx/>
              <a:buChar char="-"/>
            </a:pP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Creational</a:t>
            </a: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Patterns: Foco na criação objetos, aumentando a flexibilidade e reutilização de código. </a:t>
            </a:r>
          </a:p>
          <a:p>
            <a:pPr marL="457200" indent="-457200">
              <a:lnSpc>
                <a:spcPts val="4800"/>
              </a:lnSpc>
              <a:buFontTx/>
              <a:buChar char="-"/>
            </a:pP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Structural</a:t>
            </a: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Patterns: Trata da composição de classes e objetos para formar estruturas maiores. </a:t>
            </a:r>
          </a:p>
          <a:p>
            <a:pPr marL="457200" indent="-457200">
              <a:lnSpc>
                <a:spcPts val="4800"/>
              </a:lnSpc>
              <a:buFontTx/>
              <a:buChar char="-"/>
            </a:pPr>
            <a:r>
              <a:rPr lang="pt-BR" sz="4000" dirty="0" err="1">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Behavioral</a:t>
            </a:r>
            <a:r>
              <a:rPr lang="pt-BR" sz="4000" dirty="0">
                <a:solidFill>
                  <a:srgbClr val="FFFFFF">
                    <a:alpha val="100000"/>
                  </a:srgbClr>
                </a:solidFill>
                <a:latin typeface="Calibri" panose="020F0502020204030204" pitchFamily="34" charset="0"/>
                <a:ea typeface="Calibri" panose="020F0502020204030204" pitchFamily="34" charset="0"/>
                <a:cs typeface="Calibri" panose="020F0502020204030204" pitchFamily="34" charset="0"/>
              </a:rPr>
              <a:t> Patterns: Lida com a comunicação entre objetos, promovendo flexibilidade e controle de fluxo.</a:t>
            </a:r>
          </a:p>
          <a:p>
            <a:pPr marL="457200" indent="-457200" algn="l">
              <a:lnSpc>
                <a:spcPts val="4800"/>
              </a:lnSpc>
              <a:buFontTx/>
              <a:buChar char="-"/>
            </a:pPr>
            <a:endParaRPr lang="pt-BR" sz="4000" dirty="0">
              <a:latin typeface="Calibri" panose="020F0502020204030204" pitchFamily="34" charset="0"/>
              <a:ea typeface="Calibri" panose="020F0502020204030204" pitchFamily="34" charset="0"/>
              <a:cs typeface="Calibri" panose="020F0502020204030204" pitchFamily="34" charset="0"/>
            </a:endParaRPr>
          </a:p>
          <a:p>
            <a:pPr marL="457200" indent="-457200" algn="l">
              <a:lnSpc>
                <a:spcPts val="4800"/>
              </a:lnSpc>
              <a:buFontTx/>
              <a:buChar char="-"/>
            </a:pPr>
            <a:endParaRPr lang="pt-BR" sz="4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3330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0fa5332-af4a-4365-9041-c158d0841b5a" xsi:nil="true"/>
    <Status xmlns="96312f5e-a1d9-4871-b342-c28c2fef0043" xsi:nil="true"/>
    <Respons_x00e1_vel xmlns="96312f5e-a1d9-4871-b342-c28c2fef0043">
      <UserInfo>
        <DisplayName/>
        <AccountId xsi:nil="true"/>
        <AccountType/>
      </UserInfo>
    </Respons_x00e1_vel>
    <lcf76f155ced4ddcb4097134ff3c332f xmlns="96312f5e-a1d9-4871-b342-c28c2fef0043">
      <Terms xmlns="http://schemas.microsoft.com/office/infopath/2007/PartnerControls"/>
    </lcf76f155ced4ddcb4097134ff3c332f>
    <Ferramentas xmlns="96312f5e-a1d9-4871-b342-c28c2fef0043" xsi:nil="true"/>
    <Sobre xmlns="96312f5e-a1d9-4871-b342-c28c2fef0043" xsi:nil="true"/>
    <Pessoa xmlns="96312f5e-a1d9-4871-b342-c28c2fef0043">
      <UserInfo>
        <DisplayName/>
        <AccountId xsi:nil="true"/>
        <AccountType/>
      </UserInfo>
    </Pessoa>
    <Observa_x00e7__x00f5_es xmlns="96312f5e-a1d9-4871-b342-c28c2fef004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163BE558C2BFBC468C16C61DB3C1FCC1" ma:contentTypeVersion="30" ma:contentTypeDescription="Crie um novo documento." ma:contentTypeScope="" ma:versionID="c6055242583a28d09bb8abc7a4ae528a">
  <xsd:schema xmlns:xsd="http://www.w3.org/2001/XMLSchema" xmlns:xs="http://www.w3.org/2001/XMLSchema" xmlns:p="http://schemas.microsoft.com/office/2006/metadata/properties" xmlns:ns2="96312f5e-a1d9-4871-b342-c28c2fef0043" xmlns:ns3="40fa5332-af4a-4365-9041-c158d0841b5a" targetNamespace="http://schemas.microsoft.com/office/2006/metadata/properties" ma:root="true" ma:fieldsID="8b169b9cc1d4a72969ff90eb4a8577fc" ns2:_="" ns3:_="">
    <xsd:import namespace="96312f5e-a1d9-4871-b342-c28c2fef0043"/>
    <xsd:import namespace="40fa5332-af4a-4365-9041-c158d0841b5a"/>
    <xsd:element name="properties">
      <xsd:complexType>
        <xsd:sequence>
          <xsd:element name="documentManagement">
            <xsd:complexType>
              <xsd:all>
                <xsd:element ref="ns2:Status" minOccurs="0"/>
                <xsd:element ref="ns2:Respons_x00e1_vel" minOccurs="0"/>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AutoKeyPoints" minOccurs="0"/>
                <xsd:element ref="ns2:MediaServiceKeyPoints" minOccurs="0"/>
                <xsd:element ref="ns2:MediaServiceLocation" minOccurs="0"/>
                <xsd:element ref="ns2:lcf76f155ced4ddcb4097134ff3c332f" minOccurs="0"/>
                <xsd:element ref="ns3:TaxCatchAll" minOccurs="0"/>
                <xsd:element ref="ns2:Ferramentas" minOccurs="0"/>
                <xsd:element ref="ns2:Sobre" minOccurs="0"/>
                <xsd:element ref="ns2:MediaServiceObjectDetectorVersions" minOccurs="0"/>
                <xsd:element ref="ns2:Pessoa" minOccurs="0"/>
                <xsd:element ref="ns2:Observa_x00e7__x00f5_e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312f5e-a1d9-4871-b342-c28c2fef0043" elementFormDefault="qualified">
    <xsd:import namespace="http://schemas.microsoft.com/office/2006/documentManagement/types"/>
    <xsd:import namespace="http://schemas.microsoft.com/office/infopath/2007/PartnerControls"/>
    <xsd:element name="Status" ma:index="2" nillable="true" ma:displayName="Status" ma:format="RadioButtons" ma:hidden="true" ma:internalName="Status" ma:readOnly="false">
      <xsd:simpleType>
        <xsd:restriction base="dms:Choice">
          <xsd:enumeration value="Em andamento"/>
          <xsd:enumeration value="Entregue"/>
          <xsd:enumeration value="Despriorizado"/>
          <xsd:enumeration value="n/a"/>
        </xsd:restriction>
      </xsd:simpleType>
    </xsd:element>
    <xsd:element name="Respons_x00e1_vel" ma:index="3" nillable="true" ma:displayName="Responsável" ma:format="Dropdown" ma:hidden="true" ma:list="UserInfo" ma:SharePointGroup="0" ma:internalName="Respons_x00e1_vel"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Metadata" ma:index="6" nillable="true" ma:displayName="MediaServiceMetadata" ma:hidden="true" ma:internalName="MediaServiceMetadata" ma:readOnly="true">
      <xsd:simpleType>
        <xsd:restriction base="dms:Note"/>
      </xsd:simpleType>
    </xsd:element>
    <xsd:element name="MediaServiceFastMetadata" ma:index="7" nillable="true" ma:displayName="MediaServiceFastMetadata" ma:hidden="true" ma:internalName="MediaServiceFastMetadata" ma:readOnly="true">
      <xsd:simpleType>
        <xsd:restriction base="dms:Note"/>
      </xsd:simpleType>
    </xsd:element>
    <xsd:element name="MediaServiceAutoTags" ma:index="10" nillable="true" ma:displayName="Tags" ma:hidden="true" ma:internalName="MediaServiceAutoTags" ma:readOnly="true">
      <xsd:simpleType>
        <xsd:restriction base="dms:Text"/>
      </xsd:simpleType>
    </xsd:element>
    <xsd:element name="MediaServiceOCR" ma:index="11" nillable="true" ma:displayName="Extracted Text" ma:hidden="true" ma:internalName="MediaServiceOCR" ma:readOnly="true">
      <xsd:simpleType>
        <xsd:restriction base="dms:Note"/>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hidden="true"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true">
      <xsd:simpleType>
        <xsd:restriction base="dms:Note"/>
      </xsd:simpleType>
    </xsd:element>
    <xsd:element name="MediaServiceLocation" ma:index="22" nillable="true" ma:displayName="Location" ma:hidden="true" ma:internalName="MediaServiceLocation" ma:readOnly="true">
      <xsd:simpleType>
        <xsd:restriction base="dms:Text"/>
      </xsd:simpleType>
    </xsd:element>
    <xsd:element name="lcf76f155ced4ddcb4097134ff3c332f" ma:index="24" nillable="true" ma:taxonomy="true" ma:internalName="lcf76f155ced4ddcb4097134ff3c332f" ma:taxonomyFieldName="MediaServiceImageTags" ma:displayName="Marcações de imagem" ma:readOnly="false" ma:fieldId="{5cf76f15-5ced-4ddc-b409-7134ff3c332f}" ma:taxonomyMulti="true" ma:sspId="0950beca-b328-4607-a8b4-7a69b88987bb" ma:termSetId="09814cd3-568e-fe90-9814-8d621ff8fb84" ma:anchorId="fba54fb3-c3e1-fe81-a776-ca4b69148c4d" ma:open="true" ma:isKeyword="false">
      <xsd:complexType>
        <xsd:sequence>
          <xsd:element ref="pc:Terms" minOccurs="0" maxOccurs="1"/>
        </xsd:sequence>
      </xsd:complexType>
    </xsd:element>
    <xsd:element name="Ferramentas" ma:index="26" nillable="true" ma:displayName="Baixe aqui" ma:format="Dropdown" ma:hidden="true" ma:internalName="Ferramentas" ma:readOnly="false">
      <xsd:simpleType>
        <xsd:restriction base="dms:Note"/>
      </xsd:simpleType>
    </xsd:element>
    <xsd:element name="Sobre" ma:index="27" nillable="true" ma:displayName="Sobre" ma:format="Dropdown" ma:internalName="Sobre">
      <xsd:simpleType>
        <xsd:restriction base="dms:Text">
          <xsd:maxLength value="255"/>
        </xsd:restriction>
      </xsd:simpleType>
    </xsd:element>
    <xsd:element name="MediaServiceObjectDetectorVersions" ma:index="28" nillable="true" ma:displayName="MediaServiceObjectDetectorVersions" ma:description="" ma:hidden="true" ma:indexed="true" ma:internalName="MediaServiceObjectDetectorVersions" ma:readOnly="true">
      <xsd:simpleType>
        <xsd:restriction base="dms:Text"/>
      </xsd:simpleType>
    </xsd:element>
    <xsd:element name="Pessoa" ma:index="29" nillable="true" ma:displayName="Pessoa" ma:format="Dropdown" ma:list="UserInfo" ma:SharePointGroup="0" ma:internalName="Pessoa">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bserva_x00e7__x00f5_es" ma:index="30" nillable="true" ma:displayName="Observações" ma:format="Dropdown" ma:internalName="Observa_x00e7__x00f5_es">
      <xsd:simpleType>
        <xsd:restriction base="dms:Text">
          <xsd:maxLength value="255"/>
        </xsd:restriction>
      </xsd:simpleType>
    </xsd:element>
    <xsd:element name="MediaServiceSearchProperties" ma:index="3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0fa5332-af4a-4365-9041-c158d0841b5a" elementFormDefault="qualified">
    <xsd:import namespace="http://schemas.microsoft.com/office/2006/documentManagement/types"/>
    <xsd:import namespace="http://schemas.microsoft.com/office/infopath/2007/PartnerControls"/>
    <xsd:element name="SharedWithUsers" ma:index="8" nillable="true" ma:displayName="Compartilhado com"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hes de Compartilhado Com" ma:hidden="true" ma:internalName="SharedWithDetails" ma:readOnly="true">
      <xsd:simpleType>
        <xsd:restriction base="dms:Note"/>
      </xsd:simpleType>
    </xsd:element>
    <xsd:element name="TaxCatchAll" ma:index="25" nillable="true" ma:displayName="Taxonomy Catch All Column" ma:hidden="true" ma:list="{2899f179-21d8-4d98-aff5-c08858452241}" ma:internalName="TaxCatchAll" ma:readOnly="false" ma:showField="CatchAllData" ma:web="40fa5332-af4a-4365-9041-c158d0841b5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Tipo de Conteúdo"/>
        <xsd:element ref="dc:title" minOccurs="0" maxOccurs="1"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9FCD8E-EF66-4B03-8C68-A4842413EFB2}">
  <ds:schemaRefs>
    <ds:schemaRef ds:uri="40fa5332-af4a-4365-9041-c158d0841b5a"/>
    <ds:schemaRef ds:uri="http://schemas.microsoft.com/office/2006/metadata/properties"/>
    <ds:schemaRef ds:uri="http://purl.org/dc/elements/1.1/"/>
    <ds:schemaRef ds:uri="http://purl.org/dc/dcmitype/"/>
    <ds:schemaRef ds:uri="http://www.w3.org/XML/1998/namespace"/>
    <ds:schemaRef ds:uri="96312f5e-a1d9-4871-b342-c28c2fef0043"/>
    <ds:schemaRef ds:uri="http://schemas.openxmlformats.org/package/2006/metadata/core-properties"/>
    <ds:schemaRef ds:uri="http://schemas.microsoft.com/office/2006/documentManagement/types"/>
    <ds:schemaRef ds:uri="http://purl.org/dc/terms/"/>
    <ds:schemaRef ds:uri="http://schemas.microsoft.com/office/infopath/2007/PartnerControls"/>
  </ds:schemaRefs>
</ds:datastoreItem>
</file>

<file path=customXml/itemProps2.xml><?xml version="1.0" encoding="utf-8"?>
<ds:datastoreItem xmlns:ds="http://schemas.openxmlformats.org/officeDocument/2006/customXml" ds:itemID="{3868F771-B704-4BB5-BE12-957C22A1B7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6312f5e-a1d9-4871-b342-c28c2fef0043"/>
    <ds:schemaRef ds:uri="40fa5332-af4a-4365-9041-c158d0841b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40F086-D429-4A48-BEA9-97079506BEE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7507</TotalTime>
  <Words>1652</Words>
  <Application>Microsoft Office PowerPoint</Application>
  <PresentationFormat>Personalizar</PresentationFormat>
  <Paragraphs>225</Paragraphs>
  <Slides>39</Slides>
  <Notes>39</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39</vt:i4>
      </vt:variant>
    </vt:vector>
  </HeadingPairs>
  <TitlesOfParts>
    <vt:vector size="44" baseType="lpstr">
      <vt:lpstr>Arial</vt:lpstr>
      <vt:lpstr>Calibri</vt:lpstr>
      <vt:lpstr>Itau Display-Bold</vt:lpstr>
      <vt:lpstr>Itau Text-Regular</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Mauricio Benigno</cp:lastModifiedBy>
  <cp:revision>34</cp:revision>
  <dcterms:created xsi:type="dcterms:W3CDTF">2022-12-08T12:31:39Z</dcterms:created>
  <dcterms:modified xsi:type="dcterms:W3CDTF">2025-02-07T02:33:25Z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fc996bf-6aee-415c-aa4c-e35ad0009c67_Enabled">
    <vt:lpwstr>true</vt:lpwstr>
  </property>
  <property fmtid="{D5CDD505-2E9C-101B-9397-08002B2CF9AE}" pid="3" name="MSIP_Label_4fc996bf-6aee-415c-aa4c-e35ad0009c67_SetDate">
    <vt:lpwstr>2022-12-08T12:56:18Z</vt:lpwstr>
  </property>
  <property fmtid="{D5CDD505-2E9C-101B-9397-08002B2CF9AE}" pid="4" name="MSIP_Label_4fc996bf-6aee-415c-aa4c-e35ad0009c67_Method">
    <vt:lpwstr>Standard</vt:lpwstr>
  </property>
  <property fmtid="{D5CDD505-2E9C-101B-9397-08002B2CF9AE}" pid="5" name="MSIP_Label_4fc996bf-6aee-415c-aa4c-e35ad0009c67_Name">
    <vt:lpwstr>Compartilhamento Interno</vt:lpwstr>
  </property>
  <property fmtid="{D5CDD505-2E9C-101B-9397-08002B2CF9AE}" pid="6" name="MSIP_Label_4fc996bf-6aee-415c-aa4c-e35ad0009c67_SiteId">
    <vt:lpwstr>591669a0-183f-49a5-98f4-9aa0d0b63d81</vt:lpwstr>
  </property>
  <property fmtid="{D5CDD505-2E9C-101B-9397-08002B2CF9AE}" pid="7" name="MSIP_Label_4fc996bf-6aee-415c-aa4c-e35ad0009c67_ActionId">
    <vt:lpwstr>43fdf23f-9f6d-4ee0-a05a-1ea48ba6c5fe</vt:lpwstr>
  </property>
  <property fmtid="{D5CDD505-2E9C-101B-9397-08002B2CF9AE}" pid="8" name="MSIP_Label_4fc996bf-6aee-415c-aa4c-e35ad0009c67_ContentBits">
    <vt:lpwstr>2</vt:lpwstr>
  </property>
  <property fmtid="{D5CDD505-2E9C-101B-9397-08002B2CF9AE}" pid="9" name="ClassificationContentMarkingFooterLocations">
    <vt:lpwstr>Office Theme:3</vt:lpwstr>
  </property>
  <property fmtid="{D5CDD505-2E9C-101B-9397-08002B2CF9AE}" pid="10" name="ClassificationContentMarkingFooterText">
    <vt:lpwstr>Corporativo | Interno</vt:lpwstr>
  </property>
  <property fmtid="{D5CDD505-2E9C-101B-9397-08002B2CF9AE}" pid="11" name="ContentTypeId">
    <vt:lpwstr>0x010100163BE558C2BFBC468C16C61DB3C1FCC1</vt:lpwstr>
  </property>
  <property fmtid="{D5CDD505-2E9C-101B-9397-08002B2CF9AE}" pid="12" name="MediaServiceImageTags">
    <vt:lpwstr/>
  </property>
</Properties>
</file>