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1" r:id="rId3"/>
    <p:sldId id="306" r:id="rId4"/>
    <p:sldId id="257" r:id="rId5"/>
    <p:sldId id="292" r:id="rId6"/>
    <p:sldId id="287" r:id="rId7"/>
    <p:sldId id="293" r:id="rId8"/>
    <p:sldId id="288" r:id="rId9"/>
    <p:sldId id="294" r:id="rId10"/>
    <p:sldId id="289" r:id="rId11"/>
    <p:sldId id="295" r:id="rId12"/>
    <p:sldId id="290" r:id="rId13"/>
    <p:sldId id="262" r:id="rId14"/>
    <p:sldId id="263" r:id="rId15"/>
    <p:sldId id="264" r:id="rId16"/>
    <p:sldId id="296" r:id="rId17"/>
    <p:sldId id="297" r:id="rId18"/>
    <p:sldId id="265" r:id="rId19"/>
    <p:sldId id="303" r:id="rId20"/>
    <p:sldId id="304" r:id="rId21"/>
    <p:sldId id="266" r:id="rId22"/>
    <p:sldId id="320" r:id="rId23"/>
    <p:sldId id="298" r:id="rId24"/>
    <p:sldId id="299" r:id="rId25"/>
    <p:sldId id="323" r:id="rId26"/>
    <p:sldId id="302" r:id="rId27"/>
    <p:sldId id="300" r:id="rId28"/>
    <p:sldId id="310" r:id="rId29"/>
    <p:sldId id="313" r:id="rId30"/>
    <p:sldId id="314" r:id="rId31"/>
    <p:sldId id="315" r:id="rId32"/>
    <p:sldId id="316" r:id="rId33"/>
    <p:sldId id="317" r:id="rId34"/>
    <p:sldId id="267" r:id="rId35"/>
    <p:sldId id="305" r:id="rId36"/>
    <p:sldId id="273" r:id="rId37"/>
    <p:sldId id="308" r:id="rId38"/>
    <p:sldId id="274" r:id="rId39"/>
    <p:sldId id="307" r:id="rId40"/>
    <p:sldId id="275" r:id="rId41"/>
    <p:sldId id="319" r:id="rId42"/>
    <p:sldId id="278" r:id="rId43"/>
    <p:sldId id="279" r:id="rId44"/>
    <p:sldId id="280" r:id="rId45"/>
    <p:sldId id="281" r:id="rId46"/>
    <p:sldId id="282" r:id="rId47"/>
    <p:sldId id="283" r:id="rId48"/>
    <p:sldId id="318" r:id="rId49"/>
    <p:sldId id="285" r:id="rId50"/>
    <p:sldId id="326" r:id="rId51"/>
    <p:sldId id="325" r:id="rId5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B5"/>
    <a:srgbClr val="001D7A"/>
    <a:srgbClr val="2C3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p:scale>
          <a:sx n="100" d="100"/>
          <a:sy n="100" d="100"/>
        </p:scale>
        <p:origin x="-82"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144FB-D1EE-4A4C-B08C-DE8B48468901}" type="datetimeFigureOut">
              <a:rPr lang="pt-BR" smtClean="0"/>
              <a:t>16/03/2023</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45282-01EE-481F-A301-5C39EAB9ED2D}" type="slidenum">
              <a:rPr lang="pt-BR" smtClean="0"/>
              <a:t>‹#›</a:t>
            </a:fld>
            <a:endParaRPr lang="pt-BR"/>
          </a:p>
        </p:txBody>
      </p:sp>
    </p:spTree>
    <p:extLst>
      <p:ext uri="{BB962C8B-B14F-4D97-AF65-F5344CB8AC3E}">
        <p14:creationId xmlns:p14="http://schemas.microsoft.com/office/powerpoint/2010/main" val="8244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C3B525-4F5B-A052-4436-4F4BA4BEC0F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B880A06A-989F-F994-2D92-6D34E228F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FA4460CD-60CF-7EA7-D67B-A558E40D5D8F}"/>
              </a:ext>
            </a:extLst>
          </p:cNvPr>
          <p:cNvSpPr>
            <a:spLocks noGrp="1"/>
          </p:cNvSpPr>
          <p:nvPr>
            <p:ph type="dt" sz="half" idx="10"/>
          </p:nvPr>
        </p:nvSpPr>
        <p:spPr/>
        <p:txBody>
          <a:bodyPr/>
          <a:lstStyle/>
          <a:p>
            <a:fld id="{25594C76-991A-4EF1-A9CE-B233230E2A8E}" type="datetime1">
              <a:rPr lang="pt-BR" smtClean="0"/>
              <a:t>16/03/2023</a:t>
            </a:fld>
            <a:endParaRPr lang="pt-BR"/>
          </a:p>
        </p:txBody>
      </p:sp>
      <p:sp>
        <p:nvSpPr>
          <p:cNvPr id="5" name="Espaço Reservado para Rodapé 4">
            <a:extLst>
              <a:ext uri="{FF2B5EF4-FFF2-40B4-BE49-F238E27FC236}">
                <a16:creationId xmlns="" xmlns:a16="http://schemas.microsoft.com/office/drawing/2014/main" id="{F6D0099D-65C0-C5C1-5754-6D7EB18369C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84B9CEE9-1A9D-E5CB-2DEF-2F6FC844CC40}"/>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191536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5CA6B9-78E7-BA17-65F7-52B06576B3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8BE7EB50-DA71-58D2-3D8C-85CAF1F94D4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00568BC0-B2A7-5FD9-C9D4-2EA359718ABF}"/>
              </a:ext>
            </a:extLst>
          </p:cNvPr>
          <p:cNvSpPr>
            <a:spLocks noGrp="1"/>
          </p:cNvSpPr>
          <p:nvPr>
            <p:ph type="dt" sz="half" idx="10"/>
          </p:nvPr>
        </p:nvSpPr>
        <p:spPr/>
        <p:txBody>
          <a:bodyPr/>
          <a:lstStyle/>
          <a:p>
            <a:fld id="{92ED97D4-CD37-489D-A846-21706EF28582}" type="datetime1">
              <a:rPr lang="pt-BR" smtClean="0"/>
              <a:t>16/03/2023</a:t>
            </a:fld>
            <a:endParaRPr lang="pt-BR"/>
          </a:p>
        </p:txBody>
      </p:sp>
      <p:sp>
        <p:nvSpPr>
          <p:cNvPr id="5" name="Espaço Reservado para Rodapé 4">
            <a:extLst>
              <a:ext uri="{FF2B5EF4-FFF2-40B4-BE49-F238E27FC236}">
                <a16:creationId xmlns="" xmlns:a16="http://schemas.microsoft.com/office/drawing/2014/main" id="{370BA0B0-7443-C00E-34CD-E9EAD494396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CB6944-AE05-5600-B2F4-53F73982A100}"/>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374675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5AF5EE52-4DCE-73AF-E972-17B3ED99E43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D66CCD5-D074-C0CF-EF24-9B80E409AA1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5C06E97C-6582-26A0-D49A-1138C8742B9C}"/>
              </a:ext>
            </a:extLst>
          </p:cNvPr>
          <p:cNvSpPr>
            <a:spLocks noGrp="1"/>
          </p:cNvSpPr>
          <p:nvPr>
            <p:ph type="dt" sz="half" idx="10"/>
          </p:nvPr>
        </p:nvSpPr>
        <p:spPr/>
        <p:txBody>
          <a:bodyPr/>
          <a:lstStyle/>
          <a:p>
            <a:fld id="{F2A1E517-FEE3-42D6-AAC4-6E639F4CE738}" type="datetime1">
              <a:rPr lang="pt-BR" smtClean="0"/>
              <a:t>16/03/2023</a:t>
            </a:fld>
            <a:endParaRPr lang="pt-BR"/>
          </a:p>
        </p:txBody>
      </p:sp>
      <p:sp>
        <p:nvSpPr>
          <p:cNvPr id="5" name="Espaço Reservado para Rodapé 4">
            <a:extLst>
              <a:ext uri="{FF2B5EF4-FFF2-40B4-BE49-F238E27FC236}">
                <a16:creationId xmlns="" xmlns:a16="http://schemas.microsoft.com/office/drawing/2014/main" id="{194D6834-C1F8-17B6-05D5-9E9DF0A7AB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302CE27-DF88-5275-E392-FC711080A035}"/>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275783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1C43E51-58D8-3D29-ABA3-2FF1C856C53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7D5CC4A4-90D7-7C2B-0D44-7B76321F57B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69E788B4-F523-F75A-7B53-4499E1A43AF2}"/>
              </a:ext>
            </a:extLst>
          </p:cNvPr>
          <p:cNvSpPr>
            <a:spLocks noGrp="1"/>
          </p:cNvSpPr>
          <p:nvPr>
            <p:ph type="dt" sz="half" idx="10"/>
          </p:nvPr>
        </p:nvSpPr>
        <p:spPr/>
        <p:txBody>
          <a:bodyPr/>
          <a:lstStyle/>
          <a:p>
            <a:fld id="{625CC8E4-E9DA-44AA-A54C-C6BAB2AEF3E4}" type="datetime1">
              <a:rPr lang="pt-BR" smtClean="0"/>
              <a:t>16/03/2023</a:t>
            </a:fld>
            <a:endParaRPr lang="pt-BR"/>
          </a:p>
        </p:txBody>
      </p:sp>
      <p:sp>
        <p:nvSpPr>
          <p:cNvPr id="5" name="Espaço Reservado para Rodapé 4">
            <a:extLst>
              <a:ext uri="{FF2B5EF4-FFF2-40B4-BE49-F238E27FC236}">
                <a16:creationId xmlns="" xmlns:a16="http://schemas.microsoft.com/office/drawing/2014/main" id="{9DF23FB5-04E3-17EC-5B3B-92852158B1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9CD0E31-D4EF-FE96-5851-56B99A433268}"/>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169207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91CB896-B527-8A63-884B-EB170CA468F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2F575743-33E5-8B4C-9979-AE4369F60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 xmlns:a16="http://schemas.microsoft.com/office/drawing/2014/main" id="{B9161996-D37B-35DF-4CD3-6F315913FED6}"/>
              </a:ext>
            </a:extLst>
          </p:cNvPr>
          <p:cNvSpPr>
            <a:spLocks noGrp="1"/>
          </p:cNvSpPr>
          <p:nvPr>
            <p:ph type="dt" sz="half" idx="10"/>
          </p:nvPr>
        </p:nvSpPr>
        <p:spPr/>
        <p:txBody>
          <a:bodyPr/>
          <a:lstStyle/>
          <a:p>
            <a:fld id="{2E6F7A6F-7297-4516-BADA-A94928C09A62}" type="datetime1">
              <a:rPr lang="pt-BR" smtClean="0"/>
              <a:t>16/03/2023</a:t>
            </a:fld>
            <a:endParaRPr lang="pt-BR"/>
          </a:p>
        </p:txBody>
      </p:sp>
      <p:sp>
        <p:nvSpPr>
          <p:cNvPr id="5" name="Espaço Reservado para Rodapé 4">
            <a:extLst>
              <a:ext uri="{FF2B5EF4-FFF2-40B4-BE49-F238E27FC236}">
                <a16:creationId xmlns="" xmlns:a16="http://schemas.microsoft.com/office/drawing/2014/main" id="{BC3F29A3-C54C-F0CA-AF82-4510786B3D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FFDBFB1B-0856-5CCC-5802-9BC681D9D0E3}"/>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400471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6B7B943-C4B6-8487-08BA-AD6BF159190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D72B4E8-6BF1-6117-9410-4C406E334E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BC84126A-1BA5-9CC0-8BEF-282E21AC1B2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2502946-8BFF-4192-CC51-706BB245DFB3}"/>
              </a:ext>
            </a:extLst>
          </p:cNvPr>
          <p:cNvSpPr>
            <a:spLocks noGrp="1"/>
          </p:cNvSpPr>
          <p:nvPr>
            <p:ph type="dt" sz="half" idx="10"/>
          </p:nvPr>
        </p:nvSpPr>
        <p:spPr/>
        <p:txBody>
          <a:bodyPr/>
          <a:lstStyle/>
          <a:p>
            <a:fld id="{08B103DD-5CBB-4A64-9A9E-A56B6FFA1070}" type="datetime1">
              <a:rPr lang="pt-BR" smtClean="0"/>
              <a:t>16/03/2023</a:t>
            </a:fld>
            <a:endParaRPr lang="pt-BR"/>
          </a:p>
        </p:txBody>
      </p:sp>
      <p:sp>
        <p:nvSpPr>
          <p:cNvPr id="6" name="Espaço Reservado para Rodapé 5">
            <a:extLst>
              <a:ext uri="{FF2B5EF4-FFF2-40B4-BE49-F238E27FC236}">
                <a16:creationId xmlns="" xmlns:a16="http://schemas.microsoft.com/office/drawing/2014/main" id="{AEBB4F00-CC08-EEA3-3C50-F99D345AA51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2843178A-FE83-1270-4770-C243C8481192}"/>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91283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3C47AF0-FD12-93B4-FDF9-C25494F5AB2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11262826-6D01-2022-07B8-B4619A9E7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 xmlns:a16="http://schemas.microsoft.com/office/drawing/2014/main" id="{E8A75110-0661-E1D3-EC16-746F1B2AA1E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9AEB622C-4C40-9E05-24FB-B68ED5A15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 xmlns:a16="http://schemas.microsoft.com/office/drawing/2014/main" id="{0624B3D5-3715-6A08-E0B7-644319FA049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51194E48-B46E-D8AD-4D89-65D3158D088B}"/>
              </a:ext>
            </a:extLst>
          </p:cNvPr>
          <p:cNvSpPr>
            <a:spLocks noGrp="1"/>
          </p:cNvSpPr>
          <p:nvPr>
            <p:ph type="dt" sz="half" idx="10"/>
          </p:nvPr>
        </p:nvSpPr>
        <p:spPr/>
        <p:txBody>
          <a:bodyPr/>
          <a:lstStyle/>
          <a:p>
            <a:fld id="{7A81F71E-A5AB-4D88-A498-161C983779EA}" type="datetime1">
              <a:rPr lang="pt-BR" smtClean="0"/>
              <a:t>16/03/2023</a:t>
            </a:fld>
            <a:endParaRPr lang="pt-BR"/>
          </a:p>
        </p:txBody>
      </p:sp>
      <p:sp>
        <p:nvSpPr>
          <p:cNvPr id="8" name="Espaço Reservado para Rodapé 7">
            <a:extLst>
              <a:ext uri="{FF2B5EF4-FFF2-40B4-BE49-F238E27FC236}">
                <a16:creationId xmlns="" xmlns:a16="http://schemas.microsoft.com/office/drawing/2014/main" id="{22DD68D0-BD8C-8B1F-6415-E7DED8F028B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A8CCD78E-6F4C-9225-8EA8-F41AB5F178BD}"/>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298123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DB83EB4-E4BD-4A4F-91DA-ACC8BD5D39A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82101F9C-6A59-423C-DBC2-E450C0F78B60}"/>
              </a:ext>
            </a:extLst>
          </p:cNvPr>
          <p:cNvSpPr>
            <a:spLocks noGrp="1"/>
          </p:cNvSpPr>
          <p:nvPr>
            <p:ph type="dt" sz="half" idx="10"/>
          </p:nvPr>
        </p:nvSpPr>
        <p:spPr/>
        <p:txBody>
          <a:bodyPr/>
          <a:lstStyle/>
          <a:p>
            <a:fld id="{883A8B6F-43F9-477E-B82C-711661F98304}" type="datetime1">
              <a:rPr lang="pt-BR" smtClean="0"/>
              <a:t>16/03/2023</a:t>
            </a:fld>
            <a:endParaRPr lang="pt-BR"/>
          </a:p>
        </p:txBody>
      </p:sp>
      <p:sp>
        <p:nvSpPr>
          <p:cNvPr id="4" name="Espaço Reservado para Rodapé 3">
            <a:extLst>
              <a:ext uri="{FF2B5EF4-FFF2-40B4-BE49-F238E27FC236}">
                <a16:creationId xmlns="" xmlns:a16="http://schemas.microsoft.com/office/drawing/2014/main" id="{0B7A0C46-774A-5FBD-F3C4-DA615723252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F2BAF79A-D851-FF91-C114-0933CBC5796B}"/>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391330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8FA48034-EFF7-D95B-43E1-79D4275D6570}"/>
              </a:ext>
            </a:extLst>
          </p:cNvPr>
          <p:cNvSpPr>
            <a:spLocks noGrp="1"/>
          </p:cNvSpPr>
          <p:nvPr>
            <p:ph type="dt" sz="half" idx="10"/>
          </p:nvPr>
        </p:nvSpPr>
        <p:spPr/>
        <p:txBody>
          <a:bodyPr/>
          <a:lstStyle/>
          <a:p>
            <a:fld id="{01572FCD-E862-4F22-A751-14E554E72F97}" type="datetime1">
              <a:rPr lang="pt-BR" smtClean="0"/>
              <a:t>16/03/2023</a:t>
            </a:fld>
            <a:endParaRPr lang="pt-BR"/>
          </a:p>
        </p:txBody>
      </p:sp>
      <p:sp>
        <p:nvSpPr>
          <p:cNvPr id="3" name="Espaço Reservado para Rodapé 2">
            <a:extLst>
              <a:ext uri="{FF2B5EF4-FFF2-40B4-BE49-F238E27FC236}">
                <a16:creationId xmlns="" xmlns:a16="http://schemas.microsoft.com/office/drawing/2014/main" id="{3FDD3784-BF50-3597-A2E9-9C731B93628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E83540C6-B0DB-E946-CC71-8CC6A12C7C04}"/>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404988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FFEF697-787B-C603-043E-F5FF9D3D35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AEEAE244-C8A7-32E3-684B-D0B9BE9F4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5F342E09-5D86-D28A-CC44-B727C34E7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 xmlns:a16="http://schemas.microsoft.com/office/drawing/2014/main" id="{3E702BCF-CCBB-AEA3-659D-0601369B97CD}"/>
              </a:ext>
            </a:extLst>
          </p:cNvPr>
          <p:cNvSpPr>
            <a:spLocks noGrp="1"/>
          </p:cNvSpPr>
          <p:nvPr>
            <p:ph type="dt" sz="half" idx="10"/>
          </p:nvPr>
        </p:nvSpPr>
        <p:spPr/>
        <p:txBody>
          <a:bodyPr/>
          <a:lstStyle/>
          <a:p>
            <a:fld id="{DD09E0FA-59C6-42F4-AB39-001C05A540CB}" type="datetime1">
              <a:rPr lang="pt-BR" smtClean="0"/>
              <a:t>16/03/2023</a:t>
            </a:fld>
            <a:endParaRPr lang="pt-BR"/>
          </a:p>
        </p:txBody>
      </p:sp>
      <p:sp>
        <p:nvSpPr>
          <p:cNvPr id="6" name="Espaço Reservado para Rodapé 5">
            <a:extLst>
              <a:ext uri="{FF2B5EF4-FFF2-40B4-BE49-F238E27FC236}">
                <a16:creationId xmlns="" xmlns:a16="http://schemas.microsoft.com/office/drawing/2014/main" id="{78295B2B-A1D6-E99B-7258-A3CA475CA1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6A57316A-55B8-B8AB-DB9B-C20A246F41B2}"/>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334451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8AA3B09-C9D1-A391-F73B-F1707FBD59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286D01F0-E873-0F67-3F51-FF4B76CD1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33CBAF93-EAEB-85E1-CBA3-13FC83FD4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 xmlns:a16="http://schemas.microsoft.com/office/drawing/2014/main" id="{6E5026D6-AA9F-B47B-AF32-0EFB5AC5EF7D}"/>
              </a:ext>
            </a:extLst>
          </p:cNvPr>
          <p:cNvSpPr>
            <a:spLocks noGrp="1"/>
          </p:cNvSpPr>
          <p:nvPr>
            <p:ph type="dt" sz="half" idx="10"/>
          </p:nvPr>
        </p:nvSpPr>
        <p:spPr/>
        <p:txBody>
          <a:bodyPr/>
          <a:lstStyle/>
          <a:p>
            <a:fld id="{97087A16-6715-4A49-9F85-00C240264D07}" type="datetime1">
              <a:rPr lang="pt-BR" smtClean="0"/>
              <a:t>16/03/2023</a:t>
            </a:fld>
            <a:endParaRPr lang="pt-BR"/>
          </a:p>
        </p:txBody>
      </p:sp>
      <p:sp>
        <p:nvSpPr>
          <p:cNvPr id="6" name="Espaço Reservado para Rodapé 5">
            <a:extLst>
              <a:ext uri="{FF2B5EF4-FFF2-40B4-BE49-F238E27FC236}">
                <a16:creationId xmlns="" xmlns:a16="http://schemas.microsoft.com/office/drawing/2014/main" id="{408D09CB-AF68-81A0-3192-D36CBA55032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1AA34840-305D-E61A-453C-14FC9D62F9DD}"/>
              </a:ext>
            </a:extLst>
          </p:cNvPr>
          <p:cNvSpPr>
            <a:spLocks noGrp="1"/>
          </p:cNvSpPr>
          <p:nvPr>
            <p:ph type="sldNum" sz="quarter" idx="12"/>
          </p:nvPr>
        </p:nvSpPr>
        <p:spPr/>
        <p:txBody>
          <a:bodyPr/>
          <a:lstStyle/>
          <a:p>
            <a:fld id="{02E8E995-BCC2-4CE8-9169-CF1D946D3BE0}" type="slidenum">
              <a:rPr lang="pt-BR" smtClean="0"/>
              <a:t>‹#›</a:t>
            </a:fld>
            <a:endParaRPr lang="pt-BR"/>
          </a:p>
        </p:txBody>
      </p:sp>
    </p:spTree>
    <p:extLst>
      <p:ext uri="{BB962C8B-B14F-4D97-AF65-F5344CB8AC3E}">
        <p14:creationId xmlns:p14="http://schemas.microsoft.com/office/powerpoint/2010/main" val="324681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490B15F6-71C6-63D6-8C0C-CF2F70E25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C74ADAC5-1798-9EB8-A02E-ACCE6DC77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5F050AF4-04AE-96AA-04C6-D6DC2398E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6D5B7-C7C7-474F-991E-F0788A6C688D}" type="datetime1">
              <a:rPr lang="pt-BR" smtClean="0"/>
              <a:t>16/03/2023</a:t>
            </a:fld>
            <a:endParaRPr lang="pt-BR"/>
          </a:p>
        </p:txBody>
      </p:sp>
      <p:sp>
        <p:nvSpPr>
          <p:cNvPr id="5" name="Espaço Reservado para Rodapé 4">
            <a:extLst>
              <a:ext uri="{FF2B5EF4-FFF2-40B4-BE49-F238E27FC236}">
                <a16:creationId xmlns="" xmlns:a16="http://schemas.microsoft.com/office/drawing/2014/main" id="{7159F8D0-F981-2083-25AA-C22441F0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02436CC6-FA84-D20F-CEE0-DD22A2293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8E995-BCC2-4CE8-9169-CF1D946D3BE0}" type="slidenum">
              <a:rPr lang="pt-BR" smtClean="0"/>
              <a:t>‹#›</a:t>
            </a:fld>
            <a:endParaRPr lang="pt-BR"/>
          </a:p>
        </p:txBody>
      </p:sp>
    </p:spTree>
    <p:extLst>
      <p:ext uri="{BB962C8B-B14F-4D97-AF65-F5344CB8AC3E}">
        <p14:creationId xmlns:p14="http://schemas.microsoft.com/office/powerpoint/2010/main" val="324470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youtube.com/watch?v=4J89y2Pv_qM" TargetMode="External"/><Relationship Id="rId2" Type="http://schemas.openxmlformats.org/officeDocument/2006/relationships/hyperlink" Target="https://www.cin.ufpe.br/~ara/algoritmos-%20portugu%C3%AAs-%20cormen.pdf" TargetMode="External"/><Relationship Id="rId1" Type="http://schemas.openxmlformats.org/officeDocument/2006/relationships/slideLayout" Target="../slideLayouts/slideLayout2.xml"/><Relationship Id="rId4" Type="http://schemas.openxmlformats.org/officeDocument/2006/relationships/hyperlink" Target="http://www.youtube.com/watch?v=bXwCZj1xip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FC4D03-C227-828E-3E34-91E9ACEF069E}"/>
              </a:ext>
            </a:extLst>
          </p:cNvPr>
          <p:cNvSpPr>
            <a:spLocks noGrp="1"/>
          </p:cNvSpPr>
          <p:nvPr>
            <p:ph type="ctrTitle"/>
          </p:nvPr>
        </p:nvSpPr>
        <p:spPr>
          <a:xfrm>
            <a:off x="1524000" y="2533749"/>
            <a:ext cx="9144000" cy="2387600"/>
          </a:xfrm>
        </p:spPr>
        <p:txBody>
          <a:bodyPr>
            <a:normAutofit/>
          </a:bodyPr>
          <a:lstStyle/>
          <a:p>
            <a:r>
              <a:rPr lang="pt-BR" sz="4800" b="1" dirty="0">
                <a:solidFill>
                  <a:schemeClr val="bg1"/>
                </a:solidFill>
              </a:rPr>
              <a:t>MÉTODO DE </a:t>
            </a:r>
            <a:r>
              <a:rPr lang="pt-BR" sz="4400" b="1" dirty="0">
                <a:solidFill>
                  <a:schemeClr val="bg1"/>
                </a:solidFill>
              </a:rPr>
              <a:t>ORDENAÇÕES</a:t>
            </a:r>
            <a:r>
              <a:rPr lang="pt-BR" sz="4800" b="1" dirty="0">
                <a:solidFill>
                  <a:schemeClr val="bg1"/>
                </a:solidFill>
              </a:rPr>
              <a:t> EFICIENTES </a:t>
            </a:r>
          </a:p>
        </p:txBody>
      </p:sp>
      <p:sp>
        <p:nvSpPr>
          <p:cNvPr id="10" name="Title 1"/>
          <p:cNvSpPr txBox="1">
            <a:spLocks/>
          </p:cNvSpPr>
          <p:nvPr/>
        </p:nvSpPr>
        <p:spPr>
          <a:xfrm>
            <a:off x="2165152" y="962659"/>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1800" b="1" dirty="0">
                <a:solidFill>
                  <a:schemeClr val="bg1"/>
                </a:solidFill>
                <a:latin typeface="Arial" pitchFamily="34" charset="0"/>
                <a:cs typeface="Arial" pitchFamily="34" charset="0"/>
              </a:rPr>
              <a:t>Universidade Federal do Piauí – UFPI</a:t>
            </a:r>
            <a:br>
              <a:rPr lang="pt-BR" sz="1800" b="1" dirty="0">
                <a:solidFill>
                  <a:schemeClr val="bg1"/>
                </a:solidFill>
                <a:latin typeface="Arial" pitchFamily="34" charset="0"/>
                <a:cs typeface="Arial" pitchFamily="34" charset="0"/>
              </a:rPr>
            </a:br>
            <a:r>
              <a:rPr lang="pt-BR" sz="1800" b="1" dirty="0">
                <a:solidFill>
                  <a:schemeClr val="bg1"/>
                </a:solidFill>
                <a:latin typeface="Arial" pitchFamily="34" charset="0"/>
                <a:cs typeface="Arial" pitchFamily="34" charset="0"/>
              </a:rPr>
              <a:t>Campus Senador Helvídio Nunes de Barros - Picos</a:t>
            </a:r>
            <a:br>
              <a:rPr lang="pt-BR" sz="1800" b="1" dirty="0">
                <a:solidFill>
                  <a:schemeClr val="bg1"/>
                </a:solidFill>
                <a:latin typeface="Arial" pitchFamily="34" charset="0"/>
                <a:cs typeface="Arial" pitchFamily="34" charset="0"/>
              </a:rPr>
            </a:br>
            <a:r>
              <a:rPr lang="pt-BR" sz="1800" b="1" dirty="0">
                <a:solidFill>
                  <a:schemeClr val="bg1"/>
                </a:solidFill>
                <a:latin typeface="Arial" pitchFamily="34" charset="0"/>
                <a:cs typeface="Arial" pitchFamily="34" charset="0"/>
              </a:rPr>
              <a:t>Curso Bacharelado em Sistemas de Informação</a:t>
            </a:r>
            <a:br>
              <a:rPr lang="pt-BR" sz="1800" b="1" dirty="0">
                <a:solidFill>
                  <a:schemeClr val="bg1"/>
                </a:solidFill>
                <a:latin typeface="Arial" pitchFamily="34" charset="0"/>
                <a:cs typeface="Arial" pitchFamily="34" charset="0"/>
              </a:rPr>
            </a:br>
            <a:r>
              <a:rPr lang="pt-BR" sz="1800" b="1" dirty="0">
                <a:solidFill>
                  <a:schemeClr val="bg1"/>
                </a:solidFill>
                <a:latin typeface="Arial" pitchFamily="34" charset="0"/>
                <a:cs typeface="Arial" pitchFamily="34" charset="0"/>
              </a:rPr>
              <a:t>Disciplina:Estruturas de Dados</a:t>
            </a:r>
            <a:br>
              <a:rPr lang="pt-BR" sz="1800" b="1" dirty="0">
                <a:solidFill>
                  <a:schemeClr val="bg1"/>
                </a:solidFill>
                <a:latin typeface="Arial" pitchFamily="34" charset="0"/>
                <a:cs typeface="Arial" pitchFamily="34" charset="0"/>
              </a:rPr>
            </a:br>
            <a:r>
              <a:rPr lang="pt-BR" sz="1800" b="1" dirty="0">
                <a:solidFill>
                  <a:schemeClr val="bg1"/>
                </a:solidFill>
                <a:latin typeface="Arial" pitchFamily="34" charset="0"/>
                <a:cs typeface="Arial" pitchFamily="34" charset="0"/>
              </a:rPr>
              <a:t>Professor: Antonio Oseas De Carvalho Filho</a:t>
            </a:r>
          </a:p>
        </p:txBody>
      </p:sp>
      <p:pic>
        <p:nvPicPr>
          <p:cNvPr id="1026" name="Picture 2" descr="Patrocinado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9716" y="905964"/>
            <a:ext cx="1059781" cy="15834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4228" y="994716"/>
            <a:ext cx="1405909" cy="1405909"/>
          </a:xfrm>
          <a:prstGeom prst="rect">
            <a:avLst/>
          </a:prstGeom>
        </p:spPr>
      </p:pic>
      <p:sp>
        <p:nvSpPr>
          <p:cNvPr id="15" name="TextBox 14"/>
          <p:cNvSpPr txBox="1"/>
          <p:nvPr/>
        </p:nvSpPr>
        <p:spPr>
          <a:xfrm>
            <a:off x="3374192" y="5124549"/>
            <a:ext cx="5354320" cy="646331"/>
          </a:xfrm>
          <a:prstGeom prst="rect">
            <a:avLst/>
          </a:prstGeom>
          <a:noFill/>
        </p:spPr>
        <p:txBody>
          <a:bodyPr wrap="square" rtlCol="0">
            <a:spAutoFit/>
          </a:bodyPr>
          <a:lstStyle/>
          <a:p>
            <a:pPr algn="ctr"/>
            <a:r>
              <a:rPr lang="pt-BR" sz="3600" dirty="0">
                <a:solidFill>
                  <a:schemeClr val="bg1"/>
                </a:solidFill>
              </a:rPr>
              <a:t>HeapSort e BucketSort</a:t>
            </a:r>
            <a:endParaRPr lang="pt-BR" sz="3600" dirty="0"/>
          </a:p>
        </p:txBody>
      </p:sp>
      <p:sp>
        <p:nvSpPr>
          <p:cNvPr id="3" name="Espaço Reservado para Número de Slide 2">
            <a:extLst>
              <a:ext uri="{FF2B5EF4-FFF2-40B4-BE49-F238E27FC236}">
                <a16:creationId xmlns="" xmlns:a16="http://schemas.microsoft.com/office/drawing/2014/main" id="{A455DCA6-32A2-D57D-D264-55FB1ACADB8D}"/>
              </a:ext>
            </a:extLst>
          </p:cNvPr>
          <p:cNvSpPr>
            <a:spLocks noGrp="1"/>
          </p:cNvSpPr>
          <p:nvPr>
            <p:ph type="sldNum" sz="quarter" idx="12"/>
          </p:nvPr>
        </p:nvSpPr>
        <p:spPr/>
        <p:txBody>
          <a:bodyPr/>
          <a:lstStyle/>
          <a:p>
            <a:fld id="{02E8E995-BCC2-4CE8-9169-CF1D946D3BE0}" type="slidenum">
              <a:rPr lang="pt-BR" smtClean="0"/>
              <a:t>1</a:t>
            </a:fld>
            <a:endParaRPr lang="pt-BR"/>
          </a:p>
        </p:txBody>
      </p:sp>
    </p:spTree>
    <p:extLst>
      <p:ext uri="{BB962C8B-B14F-4D97-AF65-F5344CB8AC3E}">
        <p14:creationId xmlns:p14="http://schemas.microsoft.com/office/powerpoint/2010/main" val="117124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A29E92-7399-3C07-CAE9-8C86B6B25B46}"/>
              </a:ext>
            </a:extLst>
          </p:cNvPr>
          <p:cNvSpPr>
            <a:spLocks noGrp="1"/>
          </p:cNvSpPr>
          <p:nvPr>
            <p:ph type="title"/>
          </p:nvPr>
        </p:nvSpPr>
        <p:spPr/>
        <p:txBody>
          <a:bodyPr/>
          <a:lstStyle/>
          <a:p>
            <a:pPr algn="ctr"/>
            <a:r>
              <a:rPr lang="pt-BR" b="1" dirty="0">
                <a:solidFill>
                  <a:schemeClr val="bg1"/>
                </a:solidFill>
              </a:rPr>
              <a:t>O que vamos abordar?</a:t>
            </a:r>
            <a:endParaRPr lang="pt-BR" b="1" dirty="0">
              <a:solidFill>
                <a:schemeClr val="bg1">
                  <a:lumMod val="95000"/>
                </a:schemeClr>
              </a:solidFill>
            </a:endParaRPr>
          </a:p>
        </p:txBody>
      </p:sp>
      <p:sp>
        <p:nvSpPr>
          <p:cNvPr id="3" name="Espaço Reservado para Conteúdo 2">
            <a:extLst>
              <a:ext uri="{FF2B5EF4-FFF2-40B4-BE49-F238E27FC236}">
                <a16:creationId xmlns="" xmlns:a16="http://schemas.microsoft.com/office/drawing/2014/main" id="{D02C32C0-A524-4042-2ADA-4541EB637270}"/>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IV. Comparação entre Heap Sort e Bucket Sort </a:t>
            </a:r>
            <a:r>
              <a:rPr lang="pt-BR" sz="2400" dirty="0">
                <a:solidFill>
                  <a:schemeClr val="bg1">
                    <a:lumMod val="95000"/>
                  </a:schemeClr>
                </a:solidFill>
              </a:rPr>
              <a:t>^</a:t>
            </a:r>
            <a:endParaRPr lang="pt-BR" dirty="0">
              <a:solidFill>
                <a:schemeClr val="bg1">
                  <a:lumMod val="95000"/>
                </a:schemeClr>
              </a:solidFill>
            </a:endParaRPr>
          </a:p>
          <a:p>
            <a:pPr lvl="1"/>
            <a:r>
              <a:rPr lang="pt-BR" dirty="0">
                <a:solidFill>
                  <a:schemeClr val="bg1">
                    <a:lumMod val="95000"/>
                  </a:schemeClr>
                </a:solidFill>
              </a:rPr>
              <a:t>Análise das diferenças entre os algoritmos</a:t>
            </a:r>
          </a:p>
          <a:p>
            <a:pPr lvl="1"/>
            <a:r>
              <a:rPr lang="pt-BR" dirty="0">
                <a:solidFill>
                  <a:schemeClr val="bg1">
                    <a:lumMod val="95000"/>
                  </a:schemeClr>
                </a:solidFill>
              </a:rPr>
              <a:t>Vantagens e desvantagens de cada algoritmo</a:t>
            </a:r>
          </a:p>
          <a:p>
            <a:pPr lvl="1"/>
            <a:r>
              <a:rPr lang="pt-BR" dirty="0">
                <a:solidFill>
                  <a:schemeClr val="bg1">
                    <a:lumMod val="95000"/>
                  </a:schemeClr>
                </a:solidFill>
              </a:rPr>
              <a:t>Casos em que cada algoritmo é mais adequado</a:t>
            </a:r>
          </a:p>
          <a:p>
            <a:endParaRPr lang="pt-BR" dirty="0"/>
          </a:p>
        </p:txBody>
      </p:sp>
      <p:sp>
        <p:nvSpPr>
          <p:cNvPr id="5" name="Espaço Reservado para Número de Slide 4">
            <a:extLst>
              <a:ext uri="{FF2B5EF4-FFF2-40B4-BE49-F238E27FC236}">
                <a16:creationId xmlns="" xmlns:a16="http://schemas.microsoft.com/office/drawing/2014/main" id="{BB77D454-AF3A-CA4C-14FB-28ED7CB8A6D9}"/>
              </a:ext>
            </a:extLst>
          </p:cNvPr>
          <p:cNvSpPr>
            <a:spLocks noGrp="1"/>
          </p:cNvSpPr>
          <p:nvPr>
            <p:ph type="sldNum" sz="quarter" idx="12"/>
          </p:nvPr>
        </p:nvSpPr>
        <p:spPr/>
        <p:txBody>
          <a:bodyPr/>
          <a:lstStyle/>
          <a:p>
            <a:fld id="{02E8E995-BCC2-4CE8-9169-CF1D946D3BE0}" type="slidenum">
              <a:rPr lang="pt-BR" smtClean="0"/>
              <a:t>10</a:t>
            </a:fld>
            <a:endParaRPr lang="pt-BR"/>
          </a:p>
        </p:txBody>
      </p:sp>
    </p:spTree>
    <p:extLst>
      <p:ext uri="{BB962C8B-B14F-4D97-AF65-F5344CB8AC3E}">
        <p14:creationId xmlns:p14="http://schemas.microsoft.com/office/powerpoint/2010/main" val="16502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A29E92-7399-3C07-CAE9-8C86B6B25B46}"/>
              </a:ext>
            </a:extLst>
          </p:cNvPr>
          <p:cNvSpPr>
            <a:spLocks noGrp="1"/>
          </p:cNvSpPr>
          <p:nvPr>
            <p:ph type="title"/>
          </p:nvPr>
        </p:nvSpPr>
        <p:spPr/>
        <p:txBody>
          <a:bodyPr/>
          <a:lstStyle/>
          <a:p>
            <a:pPr algn="ctr"/>
            <a:r>
              <a:rPr lang="pt-BR" b="1" dirty="0">
                <a:solidFill>
                  <a:schemeClr val="bg1"/>
                </a:solidFill>
              </a:rPr>
              <a:t>O que vamos abordar?</a:t>
            </a:r>
            <a:endParaRPr lang="pt-BR" b="1" dirty="0">
              <a:solidFill>
                <a:schemeClr val="bg1">
                  <a:lumMod val="95000"/>
                </a:schemeClr>
              </a:solidFill>
            </a:endParaRPr>
          </a:p>
        </p:txBody>
      </p:sp>
      <p:sp>
        <p:nvSpPr>
          <p:cNvPr id="3" name="Espaço Reservado para Conteúdo 2">
            <a:extLst>
              <a:ext uri="{FF2B5EF4-FFF2-40B4-BE49-F238E27FC236}">
                <a16:creationId xmlns="" xmlns:a16="http://schemas.microsoft.com/office/drawing/2014/main" id="{D02C32C0-A524-4042-2ADA-4541EB637270}"/>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IV. Comparação entre Heap Sort e Bucket Sort </a:t>
            </a:r>
            <a:r>
              <a:rPr lang="pt-BR" sz="2000" dirty="0">
                <a:solidFill>
                  <a:schemeClr val="bg1"/>
                </a:solidFill>
              </a:rPr>
              <a:t>v</a:t>
            </a:r>
            <a:endParaRPr lang="pt-BR" dirty="0">
              <a:solidFill>
                <a:schemeClr val="bg1">
                  <a:lumMod val="95000"/>
                </a:schemeClr>
              </a:solidFill>
            </a:endParaRPr>
          </a:p>
          <a:p>
            <a:pPr lvl="1"/>
            <a:r>
              <a:rPr lang="pt-BR" dirty="0">
                <a:solidFill>
                  <a:schemeClr val="bg1">
                    <a:lumMod val="95000"/>
                  </a:schemeClr>
                </a:solidFill>
              </a:rPr>
              <a:t>Análise das diferenças entre os algoritmos</a:t>
            </a:r>
          </a:p>
          <a:p>
            <a:pPr lvl="1"/>
            <a:r>
              <a:rPr lang="pt-BR" dirty="0">
                <a:solidFill>
                  <a:schemeClr val="bg1">
                    <a:lumMod val="95000"/>
                  </a:schemeClr>
                </a:solidFill>
              </a:rPr>
              <a:t>Vantagens e desvantagens de cada algoritmo</a:t>
            </a:r>
          </a:p>
          <a:p>
            <a:pPr lvl="1"/>
            <a:r>
              <a:rPr lang="pt-BR" dirty="0">
                <a:solidFill>
                  <a:schemeClr val="bg1">
                    <a:lumMod val="95000"/>
                  </a:schemeClr>
                </a:solidFill>
              </a:rPr>
              <a:t>Casos em que cada algoritmo é mais adequado</a:t>
            </a:r>
          </a:p>
          <a:p>
            <a:endParaRPr lang="pt-BR" dirty="0"/>
          </a:p>
        </p:txBody>
      </p:sp>
      <p:sp>
        <p:nvSpPr>
          <p:cNvPr id="5" name="Espaço Reservado para Número de Slide 4">
            <a:extLst>
              <a:ext uri="{FF2B5EF4-FFF2-40B4-BE49-F238E27FC236}">
                <a16:creationId xmlns="" xmlns:a16="http://schemas.microsoft.com/office/drawing/2014/main" id="{3595EB4B-D8B5-0D95-6C28-458E0D100C0F}"/>
              </a:ext>
            </a:extLst>
          </p:cNvPr>
          <p:cNvSpPr>
            <a:spLocks noGrp="1"/>
          </p:cNvSpPr>
          <p:nvPr>
            <p:ph type="sldNum" sz="quarter" idx="12"/>
          </p:nvPr>
        </p:nvSpPr>
        <p:spPr/>
        <p:txBody>
          <a:bodyPr/>
          <a:lstStyle/>
          <a:p>
            <a:fld id="{02E8E995-BCC2-4CE8-9169-CF1D946D3BE0}" type="slidenum">
              <a:rPr lang="pt-BR" smtClean="0"/>
              <a:t>11</a:t>
            </a:fld>
            <a:endParaRPr lang="pt-BR"/>
          </a:p>
        </p:txBody>
      </p:sp>
    </p:spTree>
    <p:extLst>
      <p:ext uri="{BB962C8B-B14F-4D97-AF65-F5344CB8AC3E}">
        <p14:creationId xmlns:p14="http://schemas.microsoft.com/office/powerpoint/2010/main" val="32240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
                                            <p:txEl>
                                              <p:pRg st="4" end="4"/>
                                            </p:txEl>
                                          </p:spTgt>
                                        </p:tgtEl>
                                      </p:cBhvr>
                                    </p:animEffect>
                                    <p:set>
                                      <p:cBhvr>
                                        <p:cTn id="7" dur="1" fill="hold">
                                          <p:stCondLst>
                                            <p:cond delay="499"/>
                                          </p:stCondLst>
                                        </p:cTn>
                                        <p:tgtEl>
                                          <p:spTgt spid="3">
                                            <p:txEl>
                                              <p:pRg st="4" end="4"/>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5" end="5"/>
                                            </p:txEl>
                                          </p:spTgt>
                                        </p:tgtEl>
                                      </p:cBhvr>
                                    </p:animEffect>
                                    <p:set>
                                      <p:cBhvr>
                                        <p:cTn id="10" dur="1" fill="hold">
                                          <p:stCondLst>
                                            <p:cond delay="499"/>
                                          </p:stCondLst>
                                        </p:cTn>
                                        <p:tgtEl>
                                          <p:spTgt spid="3">
                                            <p:txEl>
                                              <p:pRg st="5" end="5"/>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6" end="6"/>
                                            </p:txEl>
                                          </p:spTgt>
                                        </p:tgtEl>
                                      </p:cBhvr>
                                    </p:animEffect>
                                    <p:set>
                                      <p:cBhvr>
                                        <p:cTn id="13"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FC4D03-C227-828E-3E34-91E9ACEF069E}"/>
              </a:ext>
            </a:extLst>
          </p:cNvPr>
          <p:cNvSpPr>
            <a:spLocks noGrp="1"/>
          </p:cNvSpPr>
          <p:nvPr>
            <p:ph type="ctrTitle"/>
          </p:nvPr>
        </p:nvSpPr>
        <p:spPr>
          <a:xfrm>
            <a:off x="1524000" y="1040229"/>
            <a:ext cx="9144000" cy="2387600"/>
          </a:xfrm>
        </p:spPr>
        <p:txBody>
          <a:bodyPr>
            <a:normAutofit/>
          </a:bodyPr>
          <a:lstStyle/>
          <a:p>
            <a:r>
              <a:rPr lang="pt-BR" sz="4400" b="1" dirty="0">
                <a:solidFill>
                  <a:srgbClr val="FF21B5"/>
                </a:solidFill>
              </a:rPr>
              <a:t>INT</a:t>
            </a:r>
            <a:r>
              <a:rPr lang="pt-BR" sz="4400" b="1" dirty="0">
                <a:solidFill>
                  <a:srgbClr val="92D050"/>
                </a:solidFill>
              </a:rPr>
              <a:t>RODUÇÃO</a:t>
            </a:r>
          </a:p>
        </p:txBody>
      </p:sp>
      <p:sp>
        <p:nvSpPr>
          <p:cNvPr id="4" name="TextBox 3"/>
          <p:cNvSpPr txBox="1"/>
          <p:nvPr/>
        </p:nvSpPr>
        <p:spPr>
          <a:xfrm>
            <a:off x="3374192" y="3905349"/>
            <a:ext cx="5354320" cy="1384995"/>
          </a:xfrm>
          <a:prstGeom prst="rect">
            <a:avLst/>
          </a:prstGeom>
          <a:noFill/>
        </p:spPr>
        <p:txBody>
          <a:bodyPr wrap="square" rtlCol="0">
            <a:spAutoFit/>
          </a:bodyPr>
          <a:lstStyle/>
          <a:p>
            <a:pPr marL="457200" indent="-457200">
              <a:buFont typeface="Arial" pitchFamily="34" charset="0"/>
              <a:buChar char="•"/>
            </a:pPr>
            <a:r>
              <a:rPr lang="pt-BR" sz="2800" dirty="0">
                <a:solidFill>
                  <a:schemeClr val="bg1"/>
                </a:solidFill>
              </a:rPr>
              <a:t>Definição</a:t>
            </a:r>
          </a:p>
          <a:p>
            <a:pPr marL="457200" indent="-457200">
              <a:buFont typeface="Arial" pitchFamily="34" charset="0"/>
              <a:buChar char="•"/>
            </a:pPr>
            <a:r>
              <a:rPr lang="pt-BR" sz="2800" dirty="0">
                <a:solidFill>
                  <a:schemeClr val="bg1"/>
                </a:solidFill>
              </a:rPr>
              <a:t>Importância</a:t>
            </a:r>
          </a:p>
          <a:p>
            <a:pPr marL="457200" indent="-457200">
              <a:buFont typeface="Arial" pitchFamily="34" charset="0"/>
              <a:buChar char="•"/>
            </a:pPr>
            <a:r>
              <a:rPr lang="pt-BR" sz="2800" dirty="0">
                <a:solidFill>
                  <a:schemeClr val="bg1"/>
                </a:solidFill>
              </a:rPr>
              <a:t>Métodos</a:t>
            </a:r>
          </a:p>
        </p:txBody>
      </p:sp>
      <p:sp>
        <p:nvSpPr>
          <p:cNvPr id="3" name="Espaço Reservado para Número de Slide 2">
            <a:extLst>
              <a:ext uri="{FF2B5EF4-FFF2-40B4-BE49-F238E27FC236}">
                <a16:creationId xmlns="" xmlns:a16="http://schemas.microsoft.com/office/drawing/2014/main" id="{ECB6711D-9E57-3B17-BD3D-8FE1DB268D47}"/>
              </a:ext>
            </a:extLst>
          </p:cNvPr>
          <p:cNvSpPr>
            <a:spLocks noGrp="1"/>
          </p:cNvSpPr>
          <p:nvPr>
            <p:ph type="sldNum" sz="quarter" idx="12"/>
          </p:nvPr>
        </p:nvSpPr>
        <p:spPr/>
        <p:txBody>
          <a:bodyPr/>
          <a:lstStyle/>
          <a:p>
            <a:fld id="{02E8E995-BCC2-4CE8-9169-CF1D946D3BE0}" type="slidenum">
              <a:rPr lang="pt-BR" smtClean="0"/>
              <a:t>12</a:t>
            </a:fld>
            <a:endParaRPr lang="pt-BR"/>
          </a:p>
        </p:txBody>
      </p:sp>
    </p:spTree>
    <p:extLst>
      <p:ext uri="{BB962C8B-B14F-4D97-AF65-F5344CB8AC3E}">
        <p14:creationId xmlns:p14="http://schemas.microsoft.com/office/powerpoint/2010/main" val="22735702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960D6B-A7A7-3AE0-FD70-28EFD0510E80}"/>
              </a:ext>
            </a:extLst>
          </p:cNvPr>
          <p:cNvSpPr>
            <a:spLocks noGrp="1"/>
          </p:cNvSpPr>
          <p:nvPr>
            <p:ph type="title"/>
          </p:nvPr>
        </p:nvSpPr>
        <p:spPr/>
        <p:txBody>
          <a:bodyPr/>
          <a:lstStyle/>
          <a:p>
            <a:pPr algn="ctr"/>
            <a:r>
              <a:rPr lang="pt-BR" b="1" dirty="0">
                <a:solidFill>
                  <a:schemeClr val="bg1"/>
                </a:solidFill>
              </a:rPr>
              <a:t>Introdução</a:t>
            </a:r>
          </a:p>
        </p:txBody>
      </p:sp>
      <p:sp>
        <p:nvSpPr>
          <p:cNvPr id="3" name="Espaço Reservado para Conteúdo 2">
            <a:extLst>
              <a:ext uri="{FF2B5EF4-FFF2-40B4-BE49-F238E27FC236}">
                <a16:creationId xmlns="" xmlns:a16="http://schemas.microsoft.com/office/drawing/2014/main" id="{E4A36EC4-FE43-BCD7-B9A3-FE5BA7C0D9D7}"/>
              </a:ext>
            </a:extLst>
          </p:cNvPr>
          <p:cNvSpPr>
            <a:spLocks noGrp="1"/>
          </p:cNvSpPr>
          <p:nvPr>
            <p:ph idx="1"/>
          </p:nvPr>
        </p:nvSpPr>
        <p:spPr/>
        <p:txBody>
          <a:bodyPr/>
          <a:lstStyle/>
          <a:p>
            <a:pPr algn="just"/>
            <a:r>
              <a:rPr lang="pt-BR" b="1" dirty="0">
                <a:solidFill>
                  <a:schemeClr val="bg1"/>
                </a:solidFill>
              </a:rPr>
              <a:t>O que é Ordenação eficiente?</a:t>
            </a:r>
            <a:endParaRPr lang="pt-BR" b="0" i="0" dirty="0">
              <a:solidFill>
                <a:schemeClr val="bg1"/>
              </a:solidFill>
              <a:effectLst/>
              <a:latin typeface="Söhne"/>
            </a:endParaRPr>
          </a:p>
          <a:p>
            <a:pPr marL="0" indent="0" algn="just">
              <a:buNone/>
            </a:pPr>
            <a:r>
              <a:rPr lang="pt-BR" sz="2400" b="0" i="0" dirty="0">
                <a:solidFill>
                  <a:schemeClr val="bg1"/>
                </a:solidFill>
                <a:effectLst/>
                <a:latin typeface="Söhne"/>
              </a:rPr>
              <a:t>A ordenação eficiente é um problema fundamental em ciência da computação e é definida como o processo de reorganizar um conjunto de elementos em uma ordem específica. Um algoritmo de ordenação é considerado eficiente se sua complexidade de tempo for razoável para um conjunto de dados de entrada grande o suficiente.</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F5411493-C36E-6419-6C4C-9452043ED0CC}"/>
              </a:ext>
            </a:extLst>
          </p:cNvPr>
          <p:cNvSpPr>
            <a:spLocks noGrp="1"/>
          </p:cNvSpPr>
          <p:nvPr>
            <p:ph type="sldNum" sz="quarter" idx="12"/>
          </p:nvPr>
        </p:nvSpPr>
        <p:spPr/>
        <p:txBody>
          <a:bodyPr/>
          <a:lstStyle/>
          <a:p>
            <a:fld id="{02E8E995-BCC2-4CE8-9169-CF1D946D3BE0}" type="slidenum">
              <a:rPr lang="pt-BR" smtClean="0"/>
              <a:t>13</a:t>
            </a:fld>
            <a:endParaRPr lang="pt-BR"/>
          </a:p>
        </p:txBody>
      </p:sp>
    </p:spTree>
    <p:extLst>
      <p:ext uri="{BB962C8B-B14F-4D97-AF65-F5344CB8AC3E}">
        <p14:creationId xmlns:p14="http://schemas.microsoft.com/office/powerpoint/2010/main" val="328874738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B2D0505-8E55-1541-5BEF-83847ADB21B7}"/>
              </a:ext>
            </a:extLst>
          </p:cNvPr>
          <p:cNvSpPr>
            <a:spLocks noGrp="1"/>
          </p:cNvSpPr>
          <p:nvPr>
            <p:ph type="title"/>
          </p:nvPr>
        </p:nvSpPr>
        <p:spPr/>
        <p:txBody>
          <a:bodyPr/>
          <a:lstStyle/>
          <a:p>
            <a:pPr algn="ctr"/>
            <a:r>
              <a:rPr lang="pt-BR" b="1" dirty="0">
                <a:solidFill>
                  <a:schemeClr val="bg1"/>
                </a:solidFill>
              </a:rPr>
              <a:t>Introdução</a:t>
            </a:r>
          </a:p>
        </p:txBody>
      </p:sp>
      <p:sp>
        <p:nvSpPr>
          <p:cNvPr id="3" name="Espaço Reservado para Conteúdo 2">
            <a:extLst>
              <a:ext uri="{FF2B5EF4-FFF2-40B4-BE49-F238E27FC236}">
                <a16:creationId xmlns="" xmlns:a16="http://schemas.microsoft.com/office/drawing/2014/main" id="{E093774B-7F21-EC10-E6A3-894A9A152B07}"/>
              </a:ext>
            </a:extLst>
          </p:cNvPr>
          <p:cNvSpPr>
            <a:spLocks noGrp="1"/>
          </p:cNvSpPr>
          <p:nvPr>
            <p:ph idx="1"/>
          </p:nvPr>
        </p:nvSpPr>
        <p:spPr>
          <a:xfrm>
            <a:off x="838200" y="1825625"/>
            <a:ext cx="10515600" cy="4351338"/>
          </a:xfrm>
        </p:spPr>
        <p:txBody>
          <a:bodyPr/>
          <a:lstStyle/>
          <a:p>
            <a:pPr algn="just"/>
            <a:r>
              <a:rPr lang="pt-BR" b="1" i="0" dirty="0">
                <a:solidFill>
                  <a:schemeClr val="bg1"/>
                </a:solidFill>
                <a:effectLst/>
                <a:latin typeface="Söhne"/>
              </a:rPr>
              <a:t>Importância</a:t>
            </a:r>
          </a:p>
          <a:p>
            <a:pPr marL="0" indent="0" algn="just">
              <a:buNone/>
            </a:pPr>
            <a:r>
              <a:rPr lang="pt-BR" sz="2400" b="0" i="0" dirty="0">
                <a:solidFill>
                  <a:schemeClr val="bg1"/>
                </a:solidFill>
                <a:effectLst/>
                <a:latin typeface="Söhne"/>
              </a:rPr>
              <a:t>A ordenação eficiente é importante porque muitos algoritmos úteis dependem da ordenação eficiente de seus dados de entrada. Além disso, a ordenação eficiente pode ajudar a melhorar o desempenho de muitos aplicativos de software.</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814BE1BD-0D4A-923E-37A6-ADCDEBF96DD3}"/>
              </a:ext>
            </a:extLst>
          </p:cNvPr>
          <p:cNvSpPr>
            <a:spLocks noGrp="1"/>
          </p:cNvSpPr>
          <p:nvPr>
            <p:ph type="sldNum" sz="quarter" idx="12"/>
          </p:nvPr>
        </p:nvSpPr>
        <p:spPr/>
        <p:txBody>
          <a:bodyPr/>
          <a:lstStyle/>
          <a:p>
            <a:fld id="{02E8E995-BCC2-4CE8-9169-CF1D946D3BE0}" type="slidenum">
              <a:rPr lang="pt-BR" smtClean="0"/>
              <a:t>14</a:t>
            </a:fld>
            <a:endParaRPr lang="pt-BR"/>
          </a:p>
        </p:txBody>
      </p:sp>
    </p:spTree>
    <p:extLst>
      <p:ext uri="{BB962C8B-B14F-4D97-AF65-F5344CB8AC3E}">
        <p14:creationId xmlns:p14="http://schemas.microsoft.com/office/powerpoint/2010/main" val="381865576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1BE9B3C-3E63-974F-3EB5-6494AB40FBA8}"/>
              </a:ext>
            </a:extLst>
          </p:cNvPr>
          <p:cNvSpPr>
            <a:spLocks noGrp="1"/>
          </p:cNvSpPr>
          <p:nvPr>
            <p:ph type="title"/>
          </p:nvPr>
        </p:nvSpPr>
        <p:spPr/>
        <p:txBody>
          <a:bodyPr/>
          <a:lstStyle/>
          <a:p>
            <a:pPr algn="ctr"/>
            <a:r>
              <a:rPr lang="pt-BR" b="1" dirty="0">
                <a:solidFill>
                  <a:schemeClr val="bg1"/>
                </a:solidFill>
              </a:rPr>
              <a:t>Introdução</a:t>
            </a:r>
          </a:p>
        </p:txBody>
      </p:sp>
      <p:sp>
        <p:nvSpPr>
          <p:cNvPr id="3" name="Espaço Reservado para Conteúdo 2">
            <a:extLst>
              <a:ext uri="{FF2B5EF4-FFF2-40B4-BE49-F238E27FC236}">
                <a16:creationId xmlns="" xmlns:a16="http://schemas.microsoft.com/office/drawing/2014/main" id="{7A15C797-B809-A147-C6F7-75632296E493}"/>
              </a:ext>
            </a:extLst>
          </p:cNvPr>
          <p:cNvSpPr>
            <a:spLocks noGrp="1"/>
          </p:cNvSpPr>
          <p:nvPr>
            <p:ph idx="1"/>
          </p:nvPr>
        </p:nvSpPr>
        <p:spPr/>
        <p:txBody>
          <a:bodyPr/>
          <a:lstStyle/>
          <a:p>
            <a:pPr algn="just"/>
            <a:r>
              <a:rPr lang="pt-BR" b="1" dirty="0">
                <a:solidFill>
                  <a:schemeClr val="bg1"/>
                </a:solidFill>
              </a:rPr>
              <a:t>Métodos de ordenação</a:t>
            </a:r>
            <a:endParaRPr lang="pt-BR" b="0" i="0" dirty="0">
              <a:solidFill>
                <a:schemeClr val="bg1"/>
              </a:solidFill>
              <a:effectLst/>
              <a:latin typeface="Söhne"/>
            </a:endParaRPr>
          </a:p>
          <a:p>
            <a:pPr marL="0" indent="0" algn="just">
              <a:buNone/>
            </a:pPr>
            <a:r>
              <a:rPr lang="pt-BR" sz="2400" b="0" i="0" dirty="0">
                <a:solidFill>
                  <a:schemeClr val="bg1"/>
                </a:solidFill>
                <a:effectLst/>
                <a:latin typeface="Söhne"/>
              </a:rPr>
              <a:t>Os dois métodos de ordenação que serão abordados nesta apresentação são o Heap Sort e o Bucket Sort. O </a:t>
            </a:r>
            <a:r>
              <a:rPr lang="pt-BR" sz="2400" b="0" i="0" dirty="0" err="1">
                <a:solidFill>
                  <a:schemeClr val="bg1"/>
                </a:solidFill>
                <a:effectLst/>
                <a:latin typeface="Söhne"/>
              </a:rPr>
              <a:t>Heap</a:t>
            </a:r>
            <a:r>
              <a:rPr lang="pt-BR" sz="2400" b="0" i="0" dirty="0">
                <a:solidFill>
                  <a:schemeClr val="bg1"/>
                </a:solidFill>
                <a:effectLst/>
                <a:latin typeface="Söhne"/>
              </a:rPr>
              <a:t> </a:t>
            </a:r>
            <a:r>
              <a:rPr lang="pt-BR" sz="2400" b="0" i="0" dirty="0" err="1">
                <a:solidFill>
                  <a:schemeClr val="bg1"/>
                </a:solidFill>
                <a:effectLst/>
                <a:latin typeface="Söhne"/>
              </a:rPr>
              <a:t>Sort</a:t>
            </a:r>
            <a:r>
              <a:rPr lang="pt-BR" sz="2400" b="0" i="0" dirty="0">
                <a:solidFill>
                  <a:schemeClr val="bg1"/>
                </a:solidFill>
                <a:effectLst/>
                <a:latin typeface="Söhne"/>
              </a:rPr>
              <a:t> é um algoritmo de ordenação baseado em comparação que pode ser usado para classificar uma ampla variedade de entradas. O Bucket Sort é um algoritmo de ordenação não baseado em comparação que é eficiente quando a entrada é uniformemente distribuída em um intervalo fixo.</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5278D958-14FC-B4C0-91F0-E6264CD3C54B}"/>
              </a:ext>
            </a:extLst>
          </p:cNvPr>
          <p:cNvSpPr>
            <a:spLocks noGrp="1"/>
          </p:cNvSpPr>
          <p:nvPr>
            <p:ph type="sldNum" sz="quarter" idx="12"/>
          </p:nvPr>
        </p:nvSpPr>
        <p:spPr/>
        <p:txBody>
          <a:bodyPr/>
          <a:lstStyle/>
          <a:p>
            <a:fld id="{02E8E995-BCC2-4CE8-9169-CF1D946D3BE0}" type="slidenum">
              <a:rPr lang="pt-BR" smtClean="0"/>
              <a:t>15</a:t>
            </a:fld>
            <a:endParaRPr lang="pt-BR"/>
          </a:p>
        </p:txBody>
      </p:sp>
    </p:spTree>
    <p:extLst>
      <p:ext uri="{BB962C8B-B14F-4D97-AF65-F5344CB8AC3E}">
        <p14:creationId xmlns:p14="http://schemas.microsoft.com/office/powerpoint/2010/main" val="418366216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FC4D03-C227-828E-3E34-91E9ACEF069E}"/>
              </a:ext>
            </a:extLst>
          </p:cNvPr>
          <p:cNvSpPr>
            <a:spLocks noGrp="1"/>
          </p:cNvSpPr>
          <p:nvPr>
            <p:ph type="ctrTitle"/>
          </p:nvPr>
        </p:nvSpPr>
        <p:spPr>
          <a:xfrm>
            <a:off x="1524000" y="1040229"/>
            <a:ext cx="9144000" cy="2387600"/>
          </a:xfrm>
        </p:spPr>
        <p:txBody>
          <a:bodyPr>
            <a:normAutofit/>
          </a:bodyPr>
          <a:lstStyle/>
          <a:p>
            <a:r>
              <a:rPr lang="pt-BR" sz="4400" b="1" dirty="0">
                <a:solidFill>
                  <a:schemeClr val="bg1"/>
                </a:solidFill>
              </a:rPr>
              <a:t>HEAP SORT</a:t>
            </a:r>
          </a:p>
        </p:txBody>
      </p:sp>
      <p:sp>
        <p:nvSpPr>
          <p:cNvPr id="4" name="TextBox 3"/>
          <p:cNvSpPr txBox="1"/>
          <p:nvPr/>
        </p:nvSpPr>
        <p:spPr>
          <a:xfrm>
            <a:off x="3242112" y="3905349"/>
            <a:ext cx="6704528" cy="1569660"/>
          </a:xfrm>
          <a:prstGeom prst="rect">
            <a:avLst/>
          </a:prstGeom>
          <a:noFill/>
        </p:spPr>
        <p:txBody>
          <a:bodyPr wrap="square" rtlCol="0">
            <a:spAutoFit/>
          </a:bodyPr>
          <a:lstStyle/>
          <a:p>
            <a:pPr marL="742950" lvl="1" indent="-285750">
              <a:buFont typeface="Arial" pitchFamily="34" charset="0"/>
              <a:buChar char="•"/>
            </a:pPr>
            <a:r>
              <a:rPr lang="pt-BR" sz="2400" dirty="0">
                <a:solidFill>
                  <a:schemeClr val="bg1">
                    <a:lumMod val="95000"/>
                  </a:schemeClr>
                </a:solidFill>
              </a:rPr>
              <a:t>Explicação do funcionamento do Heap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Heap Sort em C</a:t>
            </a:r>
          </a:p>
        </p:txBody>
      </p:sp>
      <p:sp>
        <p:nvSpPr>
          <p:cNvPr id="3" name="Espaço Reservado para Número de Slide 2">
            <a:extLst>
              <a:ext uri="{FF2B5EF4-FFF2-40B4-BE49-F238E27FC236}">
                <a16:creationId xmlns="" xmlns:a16="http://schemas.microsoft.com/office/drawing/2014/main" id="{A204B88E-D181-794D-5A83-4955A4034B5A}"/>
              </a:ext>
            </a:extLst>
          </p:cNvPr>
          <p:cNvSpPr>
            <a:spLocks noGrp="1"/>
          </p:cNvSpPr>
          <p:nvPr>
            <p:ph type="sldNum" sz="quarter" idx="12"/>
          </p:nvPr>
        </p:nvSpPr>
        <p:spPr/>
        <p:txBody>
          <a:bodyPr/>
          <a:lstStyle/>
          <a:p>
            <a:fld id="{02E8E995-BCC2-4CE8-9169-CF1D946D3BE0}" type="slidenum">
              <a:rPr lang="pt-BR" smtClean="0"/>
              <a:t>16</a:t>
            </a:fld>
            <a:endParaRPr lang="pt-BR"/>
          </a:p>
        </p:txBody>
      </p:sp>
    </p:spTree>
    <p:extLst>
      <p:ext uri="{BB962C8B-B14F-4D97-AF65-F5344CB8AC3E}">
        <p14:creationId xmlns:p14="http://schemas.microsoft.com/office/powerpoint/2010/main" val="200679655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a:solidFill>
                  <a:schemeClr val="bg1"/>
                </a:solidFill>
              </a:rPr>
              <a:t>ÁRVORE BINÁRIA</a:t>
            </a:r>
          </a:p>
        </p:txBody>
      </p:sp>
      <p:pic>
        <p:nvPicPr>
          <p:cNvPr id="5" name="Content Placeholder 4"/>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2286000" y="2096294"/>
            <a:ext cx="7620000" cy="3810000"/>
          </a:xfrm>
        </p:spPr>
      </p:pic>
      <p:sp>
        <p:nvSpPr>
          <p:cNvPr id="3" name="Espaço Reservado para Número de Slide 2">
            <a:extLst>
              <a:ext uri="{FF2B5EF4-FFF2-40B4-BE49-F238E27FC236}">
                <a16:creationId xmlns="" xmlns:a16="http://schemas.microsoft.com/office/drawing/2014/main" id="{B030A91F-41A2-C6C6-26AE-1518C936EB20}"/>
              </a:ext>
            </a:extLst>
          </p:cNvPr>
          <p:cNvSpPr>
            <a:spLocks noGrp="1"/>
          </p:cNvSpPr>
          <p:nvPr>
            <p:ph type="sldNum" sz="quarter" idx="12"/>
          </p:nvPr>
        </p:nvSpPr>
        <p:spPr/>
        <p:txBody>
          <a:bodyPr/>
          <a:lstStyle/>
          <a:p>
            <a:fld id="{02E8E995-BCC2-4CE8-9169-CF1D946D3BE0}" type="slidenum">
              <a:rPr lang="pt-BR" smtClean="0"/>
              <a:t>17</a:t>
            </a:fld>
            <a:endParaRPr lang="pt-BR"/>
          </a:p>
        </p:txBody>
      </p:sp>
    </p:spTree>
    <p:extLst>
      <p:ext uri="{BB962C8B-B14F-4D97-AF65-F5344CB8AC3E}">
        <p14:creationId xmlns:p14="http://schemas.microsoft.com/office/powerpoint/2010/main" val="422523831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B22D1CD-7043-B09B-F922-3A10111F2354}"/>
              </a:ext>
            </a:extLst>
          </p:cNvPr>
          <p:cNvSpPr>
            <a:spLocks noGrp="1"/>
          </p:cNvSpPr>
          <p:nvPr>
            <p:ph type="title"/>
          </p:nvPr>
        </p:nvSpPr>
        <p:spPr/>
        <p:txBody>
          <a:bodyPr/>
          <a:lstStyle/>
          <a:p>
            <a:pPr algn="ctr"/>
            <a:r>
              <a:rPr lang="pt-BR" b="1" dirty="0">
                <a:solidFill>
                  <a:schemeClr val="bg1"/>
                </a:solidFill>
              </a:rPr>
              <a:t>Heap Sort</a:t>
            </a:r>
          </a:p>
        </p:txBody>
      </p:sp>
      <p:sp>
        <p:nvSpPr>
          <p:cNvPr id="3" name="Espaço Reservado para Conteúdo 2">
            <a:extLst>
              <a:ext uri="{FF2B5EF4-FFF2-40B4-BE49-F238E27FC236}">
                <a16:creationId xmlns="" xmlns:a16="http://schemas.microsoft.com/office/drawing/2014/main" id="{B4D23F73-0273-219A-D6C5-0BF3D3D1620E}"/>
              </a:ext>
            </a:extLst>
          </p:cNvPr>
          <p:cNvSpPr>
            <a:spLocks noGrp="1"/>
          </p:cNvSpPr>
          <p:nvPr>
            <p:ph idx="1"/>
          </p:nvPr>
        </p:nvSpPr>
        <p:spPr/>
        <p:txBody>
          <a:bodyPr>
            <a:normAutofit/>
          </a:bodyPr>
          <a:lstStyle/>
          <a:p>
            <a:pPr marL="0" indent="0" algn="just">
              <a:buNone/>
            </a:pPr>
            <a:r>
              <a:rPr lang="pt-BR" dirty="0">
                <a:solidFill>
                  <a:schemeClr val="bg1"/>
                </a:solidFill>
              </a:rPr>
              <a:t>Funcionamento do Heap Sort</a:t>
            </a:r>
            <a:endParaRPr lang="pt-BR" b="0" i="0" dirty="0">
              <a:solidFill>
                <a:srgbClr val="374151"/>
              </a:solidFill>
              <a:effectLst/>
              <a:latin typeface="Söhne"/>
            </a:endParaRPr>
          </a:p>
          <a:p>
            <a:pPr algn="just"/>
            <a:r>
              <a:rPr lang="pt-BR" sz="2400" b="0" i="0" dirty="0">
                <a:solidFill>
                  <a:schemeClr val="bg1"/>
                </a:solidFill>
                <a:effectLst/>
                <a:latin typeface="Söhne"/>
              </a:rPr>
              <a:t>O Heap Sort é um algoritmo de ordenação baseado em comparação que funciona criando uma estrutura de dados conhecida como heap, que é uma árvore binária completa que pode ser armazenada em um array. O Heap Sort classifica os elementos armazenados no heap removendo sucessivamente o maior elemento e reconstruindo o heap.</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86DEA08F-099D-2D4A-BD94-641C2152E11B}"/>
              </a:ext>
            </a:extLst>
          </p:cNvPr>
          <p:cNvSpPr>
            <a:spLocks noGrp="1"/>
          </p:cNvSpPr>
          <p:nvPr>
            <p:ph type="sldNum" sz="quarter" idx="12"/>
          </p:nvPr>
        </p:nvSpPr>
        <p:spPr/>
        <p:txBody>
          <a:bodyPr/>
          <a:lstStyle/>
          <a:p>
            <a:fld id="{02E8E995-BCC2-4CE8-9169-CF1D946D3BE0}" type="slidenum">
              <a:rPr lang="pt-BR" smtClean="0"/>
              <a:t>18</a:t>
            </a:fld>
            <a:endParaRPr lang="pt-BR"/>
          </a:p>
        </p:txBody>
      </p:sp>
    </p:spTree>
    <p:extLst>
      <p:ext uri="{BB962C8B-B14F-4D97-AF65-F5344CB8AC3E}">
        <p14:creationId xmlns:p14="http://schemas.microsoft.com/office/powerpoint/2010/main" val="283306123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B22D1CD-7043-B09B-F922-3A10111F2354}"/>
              </a:ext>
            </a:extLst>
          </p:cNvPr>
          <p:cNvSpPr>
            <a:spLocks noGrp="1"/>
          </p:cNvSpPr>
          <p:nvPr>
            <p:ph type="title"/>
          </p:nvPr>
        </p:nvSpPr>
        <p:spPr/>
        <p:txBody>
          <a:bodyPr/>
          <a:lstStyle/>
          <a:p>
            <a:pPr algn="ctr"/>
            <a:r>
              <a:rPr lang="pt-BR" b="1" dirty="0">
                <a:solidFill>
                  <a:schemeClr val="bg1"/>
                </a:solidFill>
              </a:rPr>
              <a:t>Heap Sort</a:t>
            </a:r>
          </a:p>
        </p:txBody>
      </p:sp>
      <p:sp>
        <p:nvSpPr>
          <p:cNvPr id="3" name="Espaço Reservado para Conteúdo 2">
            <a:extLst>
              <a:ext uri="{FF2B5EF4-FFF2-40B4-BE49-F238E27FC236}">
                <a16:creationId xmlns="" xmlns:a16="http://schemas.microsoft.com/office/drawing/2014/main" id="{B4D23F73-0273-219A-D6C5-0BF3D3D1620E}"/>
              </a:ext>
            </a:extLst>
          </p:cNvPr>
          <p:cNvSpPr>
            <a:spLocks noGrp="1"/>
          </p:cNvSpPr>
          <p:nvPr>
            <p:ph idx="1"/>
          </p:nvPr>
        </p:nvSpPr>
        <p:spPr/>
        <p:txBody>
          <a:bodyPr>
            <a:normAutofit/>
          </a:bodyPr>
          <a:lstStyle/>
          <a:p>
            <a:pPr marL="0" indent="0">
              <a:buNone/>
            </a:pPr>
            <a:r>
              <a:rPr lang="pt-BR" dirty="0">
                <a:solidFill>
                  <a:schemeClr val="bg1"/>
                </a:solidFill>
              </a:rPr>
              <a:t>Funcionamento do Heap Sort</a:t>
            </a:r>
          </a:p>
          <a:p>
            <a:r>
              <a:rPr lang="pt-BR" sz="2400" dirty="0">
                <a:solidFill>
                  <a:schemeClr val="bg1"/>
                </a:solidFill>
                <a:latin typeface="Söhne"/>
              </a:rPr>
              <a:t>Esse algorítimo possui duas maneiras de ordenar os dados</a:t>
            </a:r>
          </a:p>
          <a:p>
            <a:pPr lvl="1"/>
            <a:r>
              <a:rPr lang="pt-BR" dirty="0">
                <a:solidFill>
                  <a:schemeClr val="bg1"/>
                </a:solidFill>
                <a:latin typeface="Söhne"/>
              </a:rPr>
              <a:t>Heap Mínimo</a:t>
            </a:r>
          </a:p>
          <a:p>
            <a:pPr lvl="1"/>
            <a:r>
              <a:rPr lang="pt-BR" b="0" i="0" dirty="0">
                <a:solidFill>
                  <a:schemeClr val="bg1"/>
                </a:solidFill>
                <a:effectLst/>
                <a:latin typeface="Söhne"/>
              </a:rPr>
              <a:t>Heap Máximo</a:t>
            </a:r>
            <a:endParaRPr lang="pt-BR" b="0" i="0" dirty="0">
              <a:solidFill>
                <a:srgbClr val="374151"/>
              </a:solidFill>
              <a:effectLst/>
              <a:latin typeface="Söhne"/>
            </a:endParaRPr>
          </a:p>
        </p:txBody>
      </p:sp>
      <p:sp>
        <p:nvSpPr>
          <p:cNvPr id="5" name="Espaço Reservado para Número de Slide 4">
            <a:extLst>
              <a:ext uri="{FF2B5EF4-FFF2-40B4-BE49-F238E27FC236}">
                <a16:creationId xmlns="" xmlns:a16="http://schemas.microsoft.com/office/drawing/2014/main" id="{BDD97FF0-61D4-B330-97BE-03999A1464B7}"/>
              </a:ext>
            </a:extLst>
          </p:cNvPr>
          <p:cNvSpPr>
            <a:spLocks noGrp="1"/>
          </p:cNvSpPr>
          <p:nvPr>
            <p:ph type="sldNum" sz="quarter" idx="12"/>
          </p:nvPr>
        </p:nvSpPr>
        <p:spPr/>
        <p:txBody>
          <a:bodyPr/>
          <a:lstStyle/>
          <a:p>
            <a:fld id="{02E8E995-BCC2-4CE8-9169-CF1D946D3BE0}" type="slidenum">
              <a:rPr lang="pt-BR" smtClean="0"/>
              <a:t>19</a:t>
            </a:fld>
            <a:endParaRPr lang="pt-BR"/>
          </a:p>
        </p:txBody>
      </p:sp>
    </p:spTree>
    <p:extLst>
      <p:ext uri="{BB962C8B-B14F-4D97-AF65-F5344CB8AC3E}">
        <p14:creationId xmlns:p14="http://schemas.microsoft.com/office/powerpoint/2010/main" val="85198920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387" y="1727200"/>
            <a:ext cx="3199147" cy="4175986"/>
          </a:xfrm>
          <a:prstGeom prst="rect">
            <a:avLst/>
          </a:prstGeom>
        </p:spPr>
      </p:pic>
      <p:sp>
        <p:nvSpPr>
          <p:cNvPr id="6" name="TextBox 5"/>
          <p:cNvSpPr txBox="1"/>
          <p:nvPr/>
        </p:nvSpPr>
        <p:spPr>
          <a:xfrm>
            <a:off x="4607386" y="6075678"/>
            <a:ext cx="3199147" cy="400110"/>
          </a:xfrm>
          <a:prstGeom prst="rect">
            <a:avLst/>
          </a:prstGeom>
          <a:noFill/>
        </p:spPr>
        <p:txBody>
          <a:bodyPr wrap="square" rtlCol="0">
            <a:spAutoFit/>
          </a:bodyPr>
          <a:lstStyle/>
          <a:p>
            <a:pPr algn="ctr"/>
            <a:r>
              <a:rPr lang="pt-BR" sz="2000" dirty="0">
                <a:solidFill>
                  <a:schemeClr val="bg1"/>
                </a:solidFill>
              </a:rPr>
              <a:t>Capítulo 6 e Capítulo 8.4</a:t>
            </a:r>
          </a:p>
        </p:txBody>
      </p:sp>
      <p:sp>
        <p:nvSpPr>
          <p:cNvPr id="7" name="TextBox 6"/>
          <p:cNvSpPr txBox="1"/>
          <p:nvPr/>
        </p:nvSpPr>
        <p:spPr>
          <a:xfrm>
            <a:off x="5406452" y="711199"/>
            <a:ext cx="1601016" cy="769441"/>
          </a:xfrm>
          <a:prstGeom prst="rect">
            <a:avLst/>
          </a:prstGeom>
          <a:noFill/>
        </p:spPr>
        <p:txBody>
          <a:bodyPr wrap="none" rtlCol="0">
            <a:spAutoFit/>
          </a:bodyPr>
          <a:lstStyle/>
          <a:p>
            <a:r>
              <a:rPr lang="pt-BR" sz="4400" b="1" dirty="0">
                <a:solidFill>
                  <a:schemeClr val="bg1"/>
                </a:solidFill>
              </a:rPr>
              <a:t>LIVRO</a:t>
            </a:r>
          </a:p>
        </p:txBody>
      </p:sp>
      <p:sp>
        <p:nvSpPr>
          <p:cNvPr id="2" name="Espaço Reservado para Número de Slide 1">
            <a:extLst>
              <a:ext uri="{FF2B5EF4-FFF2-40B4-BE49-F238E27FC236}">
                <a16:creationId xmlns="" xmlns:a16="http://schemas.microsoft.com/office/drawing/2014/main" id="{26549E48-B555-6BD7-C185-81979E073962}"/>
              </a:ext>
            </a:extLst>
          </p:cNvPr>
          <p:cNvSpPr>
            <a:spLocks noGrp="1"/>
          </p:cNvSpPr>
          <p:nvPr>
            <p:ph type="sldNum" sz="quarter" idx="12"/>
          </p:nvPr>
        </p:nvSpPr>
        <p:spPr/>
        <p:txBody>
          <a:bodyPr/>
          <a:lstStyle/>
          <a:p>
            <a:fld id="{02E8E995-BCC2-4CE8-9169-CF1D946D3BE0}" type="slidenum">
              <a:rPr lang="pt-BR" smtClean="0"/>
              <a:t>2</a:t>
            </a:fld>
            <a:endParaRPr lang="pt-BR"/>
          </a:p>
        </p:txBody>
      </p:sp>
    </p:spTree>
    <p:extLst>
      <p:ext uri="{BB962C8B-B14F-4D97-AF65-F5344CB8AC3E}">
        <p14:creationId xmlns:p14="http://schemas.microsoft.com/office/powerpoint/2010/main" val="344863155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B22D1CD-7043-B09B-F922-3A10111F2354}"/>
              </a:ext>
            </a:extLst>
          </p:cNvPr>
          <p:cNvSpPr>
            <a:spLocks noGrp="1"/>
          </p:cNvSpPr>
          <p:nvPr>
            <p:ph type="title"/>
          </p:nvPr>
        </p:nvSpPr>
        <p:spPr/>
        <p:txBody>
          <a:bodyPr/>
          <a:lstStyle/>
          <a:p>
            <a:pPr algn="ctr"/>
            <a:r>
              <a:rPr lang="pt-BR" b="1" dirty="0">
                <a:solidFill>
                  <a:schemeClr val="bg1"/>
                </a:solidFill>
              </a:rPr>
              <a:t>Heap Sort</a:t>
            </a:r>
          </a:p>
        </p:txBody>
      </p:sp>
      <p:sp>
        <p:nvSpPr>
          <p:cNvPr id="3" name="Espaço Reservado para Conteúdo 2">
            <a:extLst>
              <a:ext uri="{FF2B5EF4-FFF2-40B4-BE49-F238E27FC236}">
                <a16:creationId xmlns="" xmlns:a16="http://schemas.microsoft.com/office/drawing/2014/main" id="{B4D23F73-0273-219A-D6C5-0BF3D3D1620E}"/>
              </a:ext>
            </a:extLst>
          </p:cNvPr>
          <p:cNvSpPr>
            <a:spLocks noGrp="1"/>
          </p:cNvSpPr>
          <p:nvPr>
            <p:ph idx="1"/>
          </p:nvPr>
        </p:nvSpPr>
        <p:spPr/>
        <p:txBody>
          <a:bodyPr>
            <a:normAutofit/>
          </a:bodyPr>
          <a:lstStyle/>
          <a:p>
            <a:pPr marL="0" indent="0">
              <a:buNone/>
            </a:pPr>
            <a:r>
              <a:rPr lang="pt-BR" dirty="0">
                <a:solidFill>
                  <a:schemeClr val="bg1"/>
                </a:solidFill>
              </a:rPr>
              <a:t>Funcionamento do Heap Sort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10" y="2966720"/>
            <a:ext cx="4978730" cy="2509684"/>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590" y="2997200"/>
            <a:ext cx="4978730" cy="2509684"/>
          </a:xfrm>
          <a:prstGeom prst="rect">
            <a:avLst/>
          </a:prstGeom>
        </p:spPr>
      </p:pic>
      <p:sp>
        <p:nvSpPr>
          <p:cNvPr id="8" name="TextBox 7"/>
          <p:cNvSpPr txBox="1"/>
          <p:nvPr/>
        </p:nvSpPr>
        <p:spPr>
          <a:xfrm>
            <a:off x="2824480" y="3139440"/>
            <a:ext cx="301686" cy="369332"/>
          </a:xfrm>
          <a:prstGeom prst="rect">
            <a:avLst/>
          </a:prstGeom>
          <a:noFill/>
        </p:spPr>
        <p:txBody>
          <a:bodyPr wrap="none" rtlCol="0">
            <a:spAutoFit/>
          </a:bodyPr>
          <a:lstStyle/>
          <a:p>
            <a:r>
              <a:rPr lang="pt-BR" dirty="0"/>
              <a:t>2</a:t>
            </a:r>
          </a:p>
        </p:txBody>
      </p:sp>
      <p:sp>
        <p:nvSpPr>
          <p:cNvPr id="9" name="TextBox 8"/>
          <p:cNvSpPr txBox="1"/>
          <p:nvPr/>
        </p:nvSpPr>
        <p:spPr>
          <a:xfrm>
            <a:off x="1991360" y="3918352"/>
            <a:ext cx="301686" cy="369332"/>
          </a:xfrm>
          <a:prstGeom prst="rect">
            <a:avLst/>
          </a:prstGeom>
          <a:noFill/>
        </p:spPr>
        <p:txBody>
          <a:bodyPr wrap="none" rtlCol="0">
            <a:spAutoFit/>
          </a:bodyPr>
          <a:lstStyle/>
          <a:p>
            <a:r>
              <a:rPr lang="pt-BR" dirty="0"/>
              <a:t>3</a:t>
            </a:r>
          </a:p>
        </p:txBody>
      </p:sp>
      <p:sp>
        <p:nvSpPr>
          <p:cNvPr id="10" name="TextBox 9"/>
          <p:cNvSpPr txBox="1"/>
          <p:nvPr/>
        </p:nvSpPr>
        <p:spPr>
          <a:xfrm>
            <a:off x="1584960" y="4934352"/>
            <a:ext cx="301686" cy="369332"/>
          </a:xfrm>
          <a:prstGeom prst="rect">
            <a:avLst/>
          </a:prstGeom>
          <a:noFill/>
        </p:spPr>
        <p:txBody>
          <a:bodyPr wrap="none" rtlCol="0">
            <a:spAutoFit/>
          </a:bodyPr>
          <a:lstStyle/>
          <a:p>
            <a:r>
              <a:rPr lang="pt-BR" dirty="0"/>
              <a:t>4</a:t>
            </a:r>
          </a:p>
        </p:txBody>
      </p:sp>
      <p:sp>
        <p:nvSpPr>
          <p:cNvPr id="11" name="TextBox 10"/>
          <p:cNvSpPr txBox="1"/>
          <p:nvPr/>
        </p:nvSpPr>
        <p:spPr>
          <a:xfrm>
            <a:off x="2445446" y="4934352"/>
            <a:ext cx="301686" cy="369332"/>
          </a:xfrm>
          <a:prstGeom prst="rect">
            <a:avLst/>
          </a:prstGeom>
          <a:noFill/>
        </p:spPr>
        <p:txBody>
          <a:bodyPr wrap="none" rtlCol="0">
            <a:spAutoFit/>
          </a:bodyPr>
          <a:lstStyle/>
          <a:p>
            <a:r>
              <a:rPr lang="pt-BR" dirty="0"/>
              <a:t>7</a:t>
            </a:r>
          </a:p>
        </p:txBody>
      </p:sp>
      <p:sp>
        <p:nvSpPr>
          <p:cNvPr id="12" name="TextBox 11"/>
          <p:cNvSpPr txBox="1"/>
          <p:nvPr/>
        </p:nvSpPr>
        <p:spPr>
          <a:xfrm>
            <a:off x="3214568" y="4944512"/>
            <a:ext cx="418704" cy="369332"/>
          </a:xfrm>
          <a:prstGeom prst="rect">
            <a:avLst/>
          </a:prstGeom>
          <a:noFill/>
        </p:spPr>
        <p:txBody>
          <a:bodyPr wrap="none" rtlCol="0">
            <a:spAutoFit/>
          </a:bodyPr>
          <a:lstStyle/>
          <a:p>
            <a:r>
              <a:rPr lang="pt-BR" dirty="0"/>
              <a:t>15</a:t>
            </a:r>
          </a:p>
        </p:txBody>
      </p:sp>
      <p:sp>
        <p:nvSpPr>
          <p:cNvPr id="13" name="TextBox 12"/>
          <p:cNvSpPr txBox="1"/>
          <p:nvPr/>
        </p:nvSpPr>
        <p:spPr>
          <a:xfrm>
            <a:off x="4039672" y="4946070"/>
            <a:ext cx="418704" cy="369332"/>
          </a:xfrm>
          <a:prstGeom prst="rect">
            <a:avLst/>
          </a:prstGeom>
          <a:noFill/>
        </p:spPr>
        <p:txBody>
          <a:bodyPr wrap="none" rtlCol="0">
            <a:spAutoFit/>
          </a:bodyPr>
          <a:lstStyle/>
          <a:p>
            <a:r>
              <a:rPr lang="pt-BR" dirty="0"/>
              <a:t>11</a:t>
            </a:r>
          </a:p>
        </p:txBody>
      </p:sp>
      <p:sp>
        <p:nvSpPr>
          <p:cNvPr id="14" name="TextBox 13"/>
          <p:cNvSpPr txBox="1"/>
          <p:nvPr/>
        </p:nvSpPr>
        <p:spPr>
          <a:xfrm>
            <a:off x="3594496" y="3991888"/>
            <a:ext cx="418704" cy="369332"/>
          </a:xfrm>
          <a:prstGeom prst="rect">
            <a:avLst/>
          </a:prstGeom>
          <a:noFill/>
        </p:spPr>
        <p:txBody>
          <a:bodyPr wrap="none" rtlCol="0">
            <a:spAutoFit/>
          </a:bodyPr>
          <a:lstStyle/>
          <a:p>
            <a:r>
              <a:rPr lang="pt-BR" dirty="0"/>
              <a:t>10</a:t>
            </a:r>
          </a:p>
        </p:txBody>
      </p:sp>
      <p:sp>
        <p:nvSpPr>
          <p:cNvPr id="15" name="TextBox 14"/>
          <p:cNvSpPr txBox="1"/>
          <p:nvPr/>
        </p:nvSpPr>
        <p:spPr>
          <a:xfrm>
            <a:off x="8497603" y="3169920"/>
            <a:ext cx="418704" cy="369332"/>
          </a:xfrm>
          <a:prstGeom prst="rect">
            <a:avLst/>
          </a:prstGeom>
          <a:noFill/>
        </p:spPr>
        <p:txBody>
          <a:bodyPr wrap="none" rtlCol="0">
            <a:spAutoFit/>
          </a:bodyPr>
          <a:lstStyle/>
          <a:p>
            <a:r>
              <a:rPr lang="pt-BR" dirty="0"/>
              <a:t>15</a:t>
            </a:r>
          </a:p>
        </p:txBody>
      </p:sp>
      <p:sp>
        <p:nvSpPr>
          <p:cNvPr id="16" name="TextBox 15"/>
          <p:cNvSpPr txBox="1"/>
          <p:nvPr/>
        </p:nvSpPr>
        <p:spPr>
          <a:xfrm>
            <a:off x="9330888" y="4022368"/>
            <a:ext cx="418704" cy="369332"/>
          </a:xfrm>
          <a:prstGeom prst="rect">
            <a:avLst/>
          </a:prstGeom>
          <a:noFill/>
        </p:spPr>
        <p:txBody>
          <a:bodyPr wrap="none" rtlCol="0">
            <a:spAutoFit/>
          </a:bodyPr>
          <a:lstStyle/>
          <a:p>
            <a:r>
              <a:rPr lang="pt-BR" dirty="0"/>
              <a:t>11</a:t>
            </a:r>
          </a:p>
        </p:txBody>
      </p:sp>
      <p:sp>
        <p:nvSpPr>
          <p:cNvPr id="19" name="TextBox 18"/>
          <p:cNvSpPr txBox="1"/>
          <p:nvPr/>
        </p:nvSpPr>
        <p:spPr>
          <a:xfrm>
            <a:off x="9759752" y="4964832"/>
            <a:ext cx="418704" cy="369332"/>
          </a:xfrm>
          <a:prstGeom prst="rect">
            <a:avLst/>
          </a:prstGeom>
          <a:noFill/>
        </p:spPr>
        <p:txBody>
          <a:bodyPr wrap="none" rtlCol="0">
            <a:spAutoFit/>
          </a:bodyPr>
          <a:lstStyle/>
          <a:p>
            <a:r>
              <a:rPr lang="pt-BR" dirty="0"/>
              <a:t>10</a:t>
            </a:r>
          </a:p>
        </p:txBody>
      </p:sp>
      <p:sp>
        <p:nvSpPr>
          <p:cNvPr id="20" name="TextBox 19"/>
          <p:cNvSpPr txBox="1"/>
          <p:nvPr/>
        </p:nvSpPr>
        <p:spPr>
          <a:xfrm>
            <a:off x="8987427" y="4974992"/>
            <a:ext cx="301686" cy="369332"/>
          </a:xfrm>
          <a:prstGeom prst="rect">
            <a:avLst/>
          </a:prstGeom>
          <a:noFill/>
        </p:spPr>
        <p:txBody>
          <a:bodyPr wrap="none" rtlCol="0">
            <a:spAutoFit/>
          </a:bodyPr>
          <a:lstStyle/>
          <a:p>
            <a:r>
              <a:rPr lang="pt-BR" dirty="0"/>
              <a:t>4</a:t>
            </a:r>
          </a:p>
        </p:txBody>
      </p:sp>
      <p:sp>
        <p:nvSpPr>
          <p:cNvPr id="21" name="TextBox 20"/>
          <p:cNvSpPr txBox="1"/>
          <p:nvPr/>
        </p:nvSpPr>
        <p:spPr>
          <a:xfrm>
            <a:off x="8158764" y="4964540"/>
            <a:ext cx="301686" cy="369332"/>
          </a:xfrm>
          <a:prstGeom prst="rect">
            <a:avLst/>
          </a:prstGeom>
          <a:noFill/>
        </p:spPr>
        <p:txBody>
          <a:bodyPr wrap="none" rtlCol="0">
            <a:spAutoFit/>
          </a:bodyPr>
          <a:lstStyle/>
          <a:p>
            <a:r>
              <a:rPr lang="pt-BR" dirty="0"/>
              <a:t>2</a:t>
            </a:r>
          </a:p>
        </p:txBody>
      </p:sp>
      <p:sp>
        <p:nvSpPr>
          <p:cNvPr id="22" name="TextBox 21"/>
          <p:cNvSpPr txBox="1"/>
          <p:nvPr/>
        </p:nvSpPr>
        <p:spPr>
          <a:xfrm>
            <a:off x="7709580" y="3948832"/>
            <a:ext cx="301686" cy="369332"/>
          </a:xfrm>
          <a:prstGeom prst="rect">
            <a:avLst/>
          </a:prstGeom>
          <a:noFill/>
        </p:spPr>
        <p:txBody>
          <a:bodyPr wrap="none" rtlCol="0">
            <a:spAutoFit/>
          </a:bodyPr>
          <a:lstStyle/>
          <a:p>
            <a:r>
              <a:rPr lang="pt-BR" dirty="0"/>
              <a:t>7</a:t>
            </a:r>
          </a:p>
        </p:txBody>
      </p:sp>
      <p:sp>
        <p:nvSpPr>
          <p:cNvPr id="23" name="TextBox 22"/>
          <p:cNvSpPr txBox="1"/>
          <p:nvPr/>
        </p:nvSpPr>
        <p:spPr>
          <a:xfrm>
            <a:off x="7296062" y="4962982"/>
            <a:ext cx="301686" cy="369332"/>
          </a:xfrm>
          <a:prstGeom prst="rect">
            <a:avLst/>
          </a:prstGeom>
          <a:noFill/>
        </p:spPr>
        <p:txBody>
          <a:bodyPr wrap="none" rtlCol="0">
            <a:spAutoFit/>
          </a:bodyPr>
          <a:lstStyle/>
          <a:p>
            <a:r>
              <a:rPr lang="pt-BR" dirty="0"/>
              <a:t>3</a:t>
            </a:r>
          </a:p>
        </p:txBody>
      </p:sp>
      <p:sp>
        <p:nvSpPr>
          <p:cNvPr id="25" name="TextBox 24"/>
          <p:cNvSpPr txBox="1"/>
          <p:nvPr/>
        </p:nvSpPr>
        <p:spPr>
          <a:xfrm>
            <a:off x="1621707" y="5913120"/>
            <a:ext cx="2707231" cy="369332"/>
          </a:xfrm>
          <a:prstGeom prst="rect">
            <a:avLst/>
          </a:prstGeom>
          <a:noFill/>
        </p:spPr>
        <p:txBody>
          <a:bodyPr wrap="square" rtlCol="0">
            <a:spAutoFit/>
          </a:bodyPr>
          <a:lstStyle/>
          <a:p>
            <a:endParaRPr lang="pt-BR" dirty="0"/>
          </a:p>
        </p:txBody>
      </p:sp>
      <p:sp>
        <p:nvSpPr>
          <p:cNvPr id="26" name="TextBox 25"/>
          <p:cNvSpPr txBox="1"/>
          <p:nvPr/>
        </p:nvSpPr>
        <p:spPr>
          <a:xfrm>
            <a:off x="2256547" y="5831840"/>
            <a:ext cx="1484702" cy="369332"/>
          </a:xfrm>
          <a:prstGeom prst="rect">
            <a:avLst/>
          </a:prstGeom>
          <a:noFill/>
        </p:spPr>
        <p:txBody>
          <a:bodyPr wrap="none" rtlCol="0">
            <a:spAutoFit/>
          </a:bodyPr>
          <a:lstStyle/>
          <a:p>
            <a:r>
              <a:rPr lang="pt-BR" b="1" dirty="0">
                <a:solidFill>
                  <a:schemeClr val="bg1"/>
                </a:solidFill>
              </a:rPr>
              <a:t>Heap Mínimo</a:t>
            </a:r>
          </a:p>
        </p:txBody>
      </p:sp>
      <p:sp>
        <p:nvSpPr>
          <p:cNvPr id="27" name="Rectangle 26"/>
          <p:cNvSpPr/>
          <p:nvPr/>
        </p:nvSpPr>
        <p:spPr>
          <a:xfrm>
            <a:off x="8376939" y="5831840"/>
            <a:ext cx="1522661" cy="369332"/>
          </a:xfrm>
          <a:prstGeom prst="rect">
            <a:avLst/>
          </a:prstGeom>
        </p:spPr>
        <p:txBody>
          <a:bodyPr wrap="none">
            <a:spAutoFit/>
          </a:bodyPr>
          <a:lstStyle/>
          <a:p>
            <a:r>
              <a:rPr lang="pt-BR" b="1" dirty="0">
                <a:solidFill>
                  <a:schemeClr val="bg1"/>
                </a:solidFill>
              </a:rPr>
              <a:t>Heap Máximo</a:t>
            </a:r>
          </a:p>
        </p:txBody>
      </p:sp>
      <p:sp>
        <p:nvSpPr>
          <p:cNvPr id="7" name="Espaço Reservado para Número de Slide 6">
            <a:extLst>
              <a:ext uri="{FF2B5EF4-FFF2-40B4-BE49-F238E27FC236}">
                <a16:creationId xmlns="" xmlns:a16="http://schemas.microsoft.com/office/drawing/2014/main" id="{17E183A2-BCC9-F3E3-8E70-7AFC35F2E5B0}"/>
              </a:ext>
            </a:extLst>
          </p:cNvPr>
          <p:cNvSpPr>
            <a:spLocks noGrp="1"/>
          </p:cNvSpPr>
          <p:nvPr>
            <p:ph type="sldNum" sz="quarter" idx="12"/>
          </p:nvPr>
        </p:nvSpPr>
        <p:spPr/>
        <p:txBody>
          <a:bodyPr/>
          <a:lstStyle/>
          <a:p>
            <a:fld id="{02E8E995-BCC2-4CE8-9169-CF1D946D3BE0}" type="slidenum">
              <a:rPr lang="pt-BR" smtClean="0"/>
              <a:t>20</a:t>
            </a:fld>
            <a:endParaRPr lang="pt-BR"/>
          </a:p>
        </p:txBody>
      </p:sp>
    </p:spTree>
    <p:extLst>
      <p:ext uri="{BB962C8B-B14F-4D97-AF65-F5344CB8AC3E}">
        <p14:creationId xmlns:p14="http://schemas.microsoft.com/office/powerpoint/2010/main" val="83200548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08175E-39A4-D80C-2804-59C7F8888FA9}"/>
              </a:ext>
            </a:extLst>
          </p:cNvPr>
          <p:cNvSpPr>
            <a:spLocks noGrp="1"/>
          </p:cNvSpPr>
          <p:nvPr>
            <p:ph type="title"/>
          </p:nvPr>
        </p:nvSpPr>
        <p:spPr/>
        <p:txBody>
          <a:bodyPr/>
          <a:lstStyle/>
          <a:p>
            <a:pPr algn="ctr"/>
            <a:r>
              <a:rPr lang="pt-BR" b="1" dirty="0">
                <a:solidFill>
                  <a:schemeClr val="bg1"/>
                </a:solidFill>
              </a:rPr>
              <a:t>Heap Sort</a:t>
            </a:r>
            <a:endParaRPr lang="pt-BR" dirty="0"/>
          </a:p>
        </p:txBody>
      </p:sp>
      <p:sp>
        <p:nvSpPr>
          <p:cNvPr id="3" name="Espaço Reservado para Conteúdo 2">
            <a:extLst>
              <a:ext uri="{FF2B5EF4-FFF2-40B4-BE49-F238E27FC236}">
                <a16:creationId xmlns="" xmlns:a16="http://schemas.microsoft.com/office/drawing/2014/main" id="{F4BA18B4-AD82-42E3-3E50-3D9C178B1704}"/>
              </a:ext>
            </a:extLst>
          </p:cNvPr>
          <p:cNvSpPr>
            <a:spLocks noGrp="1"/>
          </p:cNvSpPr>
          <p:nvPr>
            <p:ph idx="1"/>
          </p:nvPr>
        </p:nvSpPr>
        <p:spPr/>
        <p:txBody>
          <a:bodyPr/>
          <a:lstStyle/>
          <a:p>
            <a:pPr marL="0" indent="0" algn="just">
              <a:buNone/>
            </a:pPr>
            <a:r>
              <a:rPr lang="pt-BR" dirty="0">
                <a:solidFill>
                  <a:schemeClr val="bg1"/>
                </a:solidFill>
              </a:rPr>
              <a:t>Descrição do algoritmo passo a passo</a:t>
            </a:r>
            <a:endParaRPr lang="pt-BR" b="0" i="0" dirty="0">
              <a:solidFill>
                <a:schemeClr val="bg1"/>
              </a:solidFill>
              <a:effectLst/>
              <a:latin typeface="Söhne"/>
            </a:endParaRPr>
          </a:p>
          <a:p>
            <a:pPr algn="just">
              <a:buFont typeface="+mj-lt"/>
              <a:buAutoNum type="arabicPeriod"/>
            </a:pPr>
            <a:r>
              <a:rPr lang="pt-BR" sz="2400" b="0" i="0" dirty="0">
                <a:solidFill>
                  <a:schemeClr val="bg1"/>
                </a:solidFill>
                <a:effectLst/>
                <a:latin typeface="Söhne"/>
              </a:rPr>
              <a:t> Construir o heap a partir dos elementos da entrada e em seguida fazer o </a:t>
            </a:r>
            <a:r>
              <a:rPr lang="pt-BR" sz="2400" b="0" i="0" dirty="0" err="1">
                <a:solidFill>
                  <a:schemeClr val="bg1"/>
                </a:solidFill>
                <a:effectLst/>
                <a:latin typeface="Söhne"/>
              </a:rPr>
              <a:t>heap</a:t>
            </a:r>
            <a:r>
              <a:rPr lang="pt-BR" sz="2400" b="0" i="0" dirty="0">
                <a:solidFill>
                  <a:schemeClr val="bg1"/>
                </a:solidFill>
                <a:effectLst/>
                <a:latin typeface="Söhne"/>
              </a:rPr>
              <a:t> máximo.</a:t>
            </a:r>
          </a:p>
          <a:p>
            <a:pPr algn="just">
              <a:buFont typeface="+mj-lt"/>
              <a:buAutoNum type="arabicPeriod"/>
            </a:pPr>
            <a:r>
              <a:rPr lang="pt-BR" sz="2400" b="0" i="0" dirty="0">
                <a:solidFill>
                  <a:schemeClr val="bg1"/>
                </a:solidFill>
                <a:effectLst/>
                <a:latin typeface="Söhne"/>
              </a:rPr>
              <a:t> Trocar o maior elemento com o último elemento do </a:t>
            </a:r>
            <a:r>
              <a:rPr lang="pt-BR" sz="2400" b="0" i="0" dirty="0" err="1">
                <a:solidFill>
                  <a:schemeClr val="bg1"/>
                </a:solidFill>
                <a:effectLst/>
                <a:latin typeface="Söhne"/>
              </a:rPr>
              <a:t>heap</a:t>
            </a:r>
            <a:r>
              <a:rPr lang="pt-BR" sz="2400" b="0" i="0" dirty="0">
                <a:solidFill>
                  <a:schemeClr val="bg1"/>
                </a:solidFill>
                <a:effectLst/>
                <a:latin typeface="Söhne"/>
              </a:rPr>
              <a:t> e reduzir o tamanho do </a:t>
            </a:r>
            <a:r>
              <a:rPr lang="pt-BR" sz="2400" b="0" i="0" dirty="0" err="1">
                <a:solidFill>
                  <a:schemeClr val="bg1"/>
                </a:solidFill>
                <a:effectLst/>
                <a:latin typeface="Söhne"/>
              </a:rPr>
              <a:t>heap</a:t>
            </a:r>
            <a:r>
              <a:rPr lang="pt-BR" sz="2400" b="0" i="0" dirty="0">
                <a:solidFill>
                  <a:schemeClr val="bg1"/>
                </a:solidFill>
                <a:effectLst/>
                <a:latin typeface="Söhne"/>
              </a:rPr>
              <a:t> em 1.</a:t>
            </a:r>
          </a:p>
          <a:p>
            <a:pPr algn="just">
              <a:buFont typeface="+mj-lt"/>
              <a:buAutoNum type="arabicPeriod"/>
            </a:pPr>
            <a:r>
              <a:rPr lang="pt-BR" sz="2400" b="0" i="0" dirty="0">
                <a:solidFill>
                  <a:schemeClr val="bg1"/>
                </a:solidFill>
                <a:effectLst/>
                <a:latin typeface="Söhne"/>
              </a:rPr>
              <a:t> Reconstruir o </a:t>
            </a:r>
            <a:r>
              <a:rPr lang="pt-BR" sz="2400" b="0" i="0" dirty="0" err="1">
                <a:solidFill>
                  <a:schemeClr val="bg1"/>
                </a:solidFill>
                <a:effectLst/>
                <a:latin typeface="Söhne"/>
              </a:rPr>
              <a:t>heap</a:t>
            </a:r>
            <a:r>
              <a:rPr lang="pt-BR" sz="2400" b="0" i="0" dirty="0">
                <a:solidFill>
                  <a:schemeClr val="bg1"/>
                </a:solidFill>
                <a:effectLst/>
                <a:latin typeface="Söhne"/>
              </a:rPr>
              <a:t> a partir do topo do </a:t>
            </a:r>
            <a:r>
              <a:rPr lang="pt-BR" sz="2400" b="0" i="0" dirty="0" err="1">
                <a:solidFill>
                  <a:schemeClr val="bg1"/>
                </a:solidFill>
                <a:effectLst/>
                <a:latin typeface="Söhne"/>
              </a:rPr>
              <a:t>heap</a:t>
            </a:r>
            <a:r>
              <a:rPr lang="pt-BR" sz="2400" b="0" i="0" dirty="0">
                <a:solidFill>
                  <a:schemeClr val="bg1"/>
                </a:solidFill>
                <a:effectLst/>
                <a:latin typeface="Söhne"/>
              </a:rPr>
              <a:t>.</a:t>
            </a:r>
          </a:p>
          <a:p>
            <a:pPr algn="just">
              <a:buFont typeface="+mj-lt"/>
              <a:buAutoNum type="arabicPeriod"/>
            </a:pPr>
            <a:r>
              <a:rPr lang="pt-BR" sz="2400" b="0" i="0" dirty="0">
                <a:solidFill>
                  <a:schemeClr val="bg1"/>
                </a:solidFill>
                <a:effectLst/>
                <a:latin typeface="Söhne"/>
              </a:rPr>
              <a:t> Repetir os passos 2 e 3 até que todos os elementos sejam classificados.</a:t>
            </a:r>
          </a:p>
          <a:p>
            <a:pPr algn="just">
              <a:buFont typeface="+mj-lt"/>
              <a:buAutoNum type="arabicPeriod"/>
            </a:pPr>
            <a:endParaRPr lang="pt-BR" b="0" i="0" dirty="0">
              <a:solidFill>
                <a:srgbClr val="374151"/>
              </a:solidFill>
              <a:effectLst/>
              <a:latin typeface="Söhne"/>
            </a:endParaRPr>
          </a:p>
        </p:txBody>
      </p:sp>
      <p:sp>
        <p:nvSpPr>
          <p:cNvPr id="5" name="Espaço Reservado para Número de Slide 4">
            <a:extLst>
              <a:ext uri="{FF2B5EF4-FFF2-40B4-BE49-F238E27FC236}">
                <a16:creationId xmlns="" xmlns:a16="http://schemas.microsoft.com/office/drawing/2014/main" id="{204A8526-50B9-6D2C-DEA1-138BE0676AE3}"/>
              </a:ext>
            </a:extLst>
          </p:cNvPr>
          <p:cNvSpPr>
            <a:spLocks noGrp="1"/>
          </p:cNvSpPr>
          <p:nvPr>
            <p:ph type="sldNum" sz="quarter" idx="12"/>
          </p:nvPr>
        </p:nvSpPr>
        <p:spPr/>
        <p:txBody>
          <a:bodyPr/>
          <a:lstStyle/>
          <a:p>
            <a:fld id="{02E8E995-BCC2-4CE8-9169-CF1D946D3BE0}" type="slidenum">
              <a:rPr lang="pt-BR" smtClean="0"/>
              <a:t>21</a:t>
            </a:fld>
            <a:endParaRPr lang="pt-BR"/>
          </a:p>
        </p:txBody>
      </p:sp>
    </p:spTree>
    <p:extLst>
      <p:ext uri="{BB962C8B-B14F-4D97-AF65-F5344CB8AC3E}">
        <p14:creationId xmlns:p14="http://schemas.microsoft.com/office/powerpoint/2010/main" val="45689982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08175E-39A4-D80C-2804-59C7F8888FA9}"/>
              </a:ext>
            </a:extLst>
          </p:cNvPr>
          <p:cNvSpPr>
            <a:spLocks noGrp="1"/>
          </p:cNvSpPr>
          <p:nvPr>
            <p:ph type="title"/>
          </p:nvPr>
        </p:nvSpPr>
        <p:spPr/>
        <p:txBody>
          <a:bodyPr/>
          <a:lstStyle/>
          <a:p>
            <a:pPr algn="ctr"/>
            <a:r>
              <a:rPr lang="pt-BR" b="1" dirty="0">
                <a:solidFill>
                  <a:schemeClr val="bg1"/>
                </a:solidFill>
              </a:rPr>
              <a:t>Heap Sort</a:t>
            </a:r>
            <a:endParaRPr lang="pt-BR" dirty="0"/>
          </a:p>
        </p:txBody>
      </p:sp>
      <p:sp>
        <p:nvSpPr>
          <p:cNvPr id="3" name="Espaço Reservado para Conteúdo 2">
            <a:extLst>
              <a:ext uri="{FF2B5EF4-FFF2-40B4-BE49-F238E27FC236}">
                <a16:creationId xmlns="" xmlns:a16="http://schemas.microsoft.com/office/drawing/2014/main" id="{F4BA18B4-AD82-42E3-3E50-3D9C178B1704}"/>
              </a:ext>
            </a:extLst>
          </p:cNvPr>
          <p:cNvSpPr>
            <a:spLocks noGrp="1"/>
          </p:cNvSpPr>
          <p:nvPr>
            <p:ph idx="1"/>
          </p:nvPr>
        </p:nvSpPr>
        <p:spPr/>
        <p:txBody>
          <a:bodyPr/>
          <a:lstStyle/>
          <a:p>
            <a:pPr marL="0" indent="0" algn="just">
              <a:buNone/>
            </a:pPr>
            <a:r>
              <a:rPr lang="pt-BR" dirty="0">
                <a:solidFill>
                  <a:schemeClr val="bg1"/>
                </a:solidFill>
              </a:rPr>
              <a:t>Descrição do algoritmo passo a passo</a:t>
            </a:r>
            <a:endParaRPr lang="pt-BR" b="0" i="0" dirty="0">
              <a:solidFill>
                <a:schemeClr val="bg1"/>
              </a:solidFill>
              <a:effectLst/>
              <a:latin typeface="Söhne"/>
            </a:endParaRPr>
          </a:p>
          <a:p>
            <a:pPr algn="just">
              <a:buFont typeface="+mj-lt"/>
              <a:buAutoNum type="arabicPeriod"/>
            </a:pPr>
            <a:r>
              <a:rPr lang="pt-BR" sz="2400" b="0" i="0" dirty="0">
                <a:solidFill>
                  <a:schemeClr val="bg1"/>
                </a:solidFill>
                <a:effectLst/>
                <a:latin typeface="Söhne"/>
              </a:rPr>
              <a:t> </a:t>
            </a:r>
            <a:r>
              <a:rPr lang="pt-BR" sz="2400" b="0" i="0" u="sng" dirty="0">
                <a:solidFill>
                  <a:schemeClr val="bg1"/>
                </a:solidFill>
                <a:effectLst/>
                <a:latin typeface="Söhne"/>
              </a:rPr>
              <a:t>Construir o </a:t>
            </a:r>
            <a:r>
              <a:rPr lang="pt-BR" sz="2400" b="0" i="0" u="sng" dirty="0" err="1">
                <a:solidFill>
                  <a:schemeClr val="bg1"/>
                </a:solidFill>
                <a:effectLst/>
                <a:latin typeface="Söhne"/>
              </a:rPr>
              <a:t>heap</a:t>
            </a:r>
            <a:r>
              <a:rPr lang="pt-BR" sz="2400" b="0" i="0" u="sng" dirty="0">
                <a:solidFill>
                  <a:schemeClr val="bg1"/>
                </a:solidFill>
                <a:effectLst/>
                <a:latin typeface="Söhne"/>
              </a:rPr>
              <a:t> a partir dos elementos da entrada e em seguida fazer o </a:t>
            </a:r>
            <a:r>
              <a:rPr lang="pt-BR" sz="2400" b="0" i="0" u="sng" dirty="0" err="1">
                <a:solidFill>
                  <a:schemeClr val="bg1"/>
                </a:solidFill>
                <a:effectLst/>
                <a:latin typeface="Söhne"/>
              </a:rPr>
              <a:t>heap</a:t>
            </a:r>
            <a:r>
              <a:rPr lang="pt-BR" sz="2400" b="0" i="0" u="sng" dirty="0">
                <a:solidFill>
                  <a:schemeClr val="bg1"/>
                </a:solidFill>
                <a:effectLst/>
                <a:latin typeface="Söhne"/>
              </a:rPr>
              <a:t> máximo.</a:t>
            </a:r>
          </a:p>
          <a:p>
            <a:pPr algn="just">
              <a:buFont typeface="+mj-lt"/>
              <a:buAutoNum type="arabicPeriod"/>
            </a:pPr>
            <a:r>
              <a:rPr lang="pt-BR" sz="2400" b="0" i="0" dirty="0">
                <a:solidFill>
                  <a:schemeClr val="bg1"/>
                </a:solidFill>
                <a:effectLst/>
                <a:latin typeface="Söhne"/>
              </a:rPr>
              <a:t> Trocar o maior elemento com o último elemento do </a:t>
            </a:r>
            <a:r>
              <a:rPr lang="pt-BR" sz="2400" b="0" i="0" dirty="0" err="1">
                <a:solidFill>
                  <a:schemeClr val="bg1"/>
                </a:solidFill>
                <a:effectLst/>
                <a:latin typeface="Söhne"/>
              </a:rPr>
              <a:t>heap</a:t>
            </a:r>
            <a:r>
              <a:rPr lang="pt-BR" sz="2400" b="0" i="0" dirty="0">
                <a:solidFill>
                  <a:schemeClr val="bg1"/>
                </a:solidFill>
                <a:effectLst/>
                <a:latin typeface="Söhne"/>
              </a:rPr>
              <a:t> e reduzir o tamanho do </a:t>
            </a:r>
            <a:r>
              <a:rPr lang="pt-BR" sz="2400" b="0" i="0" dirty="0" err="1">
                <a:solidFill>
                  <a:schemeClr val="bg1"/>
                </a:solidFill>
                <a:effectLst/>
                <a:latin typeface="Söhne"/>
              </a:rPr>
              <a:t>heap</a:t>
            </a:r>
            <a:r>
              <a:rPr lang="pt-BR" sz="2400" b="0" i="0" dirty="0">
                <a:solidFill>
                  <a:schemeClr val="bg1"/>
                </a:solidFill>
                <a:effectLst/>
                <a:latin typeface="Söhne"/>
              </a:rPr>
              <a:t> em 1.</a:t>
            </a:r>
          </a:p>
          <a:p>
            <a:pPr algn="just">
              <a:buFont typeface="+mj-lt"/>
              <a:buAutoNum type="arabicPeriod"/>
            </a:pPr>
            <a:r>
              <a:rPr lang="pt-BR" sz="2400" b="0" i="0" dirty="0">
                <a:solidFill>
                  <a:schemeClr val="bg1"/>
                </a:solidFill>
                <a:effectLst/>
                <a:latin typeface="Söhne"/>
              </a:rPr>
              <a:t> Reconstruir o </a:t>
            </a:r>
            <a:r>
              <a:rPr lang="pt-BR" sz="2400" b="0" i="0" dirty="0" err="1">
                <a:solidFill>
                  <a:schemeClr val="bg1"/>
                </a:solidFill>
                <a:effectLst/>
                <a:latin typeface="Söhne"/>
              </a:rPr>
              <a:t>heap</a:t>
            </a:r>
            <a:r>
              <a:rPr lang="pt-BR" sz="2400" b="0" i="0" dirty="0">
                <a:solidFill>
                  <a:schemeClr val="bg1"/>
                </a:solidFill>
                <a:effectLst/>
                <a:latin typeface="Söhne"/>
              </a:rPr>
              <a:t> a partir do topo do </a:t>
            </a:r>
            <a:r>
              <a:rPr lang="pt-BR" sz="2400" b="0" i="0" dirty="0" err="1">
                <a:solidFill>
                  <a:schemeClr val="bg1"/>
                </a:solidFill>
                <a:effectLst/>
                <a:latin typeface="Söhne"/>
              </a:rPr>
              <a:t>heap</a:t>
            </a:r>
            <a:r>
              <a:rPr lang="pt-BR" sz="2400" b="0" i="0" dirty="0">
                <a:solidFill>
                  <a:schemeClr val="bg1"/>
                </a:solidFill>
                <a:effectLst/>
                <a:latin typeface="Söhne"/>
              </a:rPr>
              <a:t>.</a:t>
            </a:r>
          </a:p>
          <a:p>
            <a:pPr algn="just">
              <a:buFont typeface="+mj-lt"/>
              <a:buAutoNum type="arabicPeriod"/>
            </a:pPr>
            <a:r>
              <a:rPr lang="pt-BR" sz="2400" b="0" i="0" dirty="0">
                <a:solidFill>
                  <a:schemeClr val="bg1"/>
                </a:solidFill>
                <a:effectLst/>
                <a:latin typeface="Söhne"/>
              </a:rPr>
              <a:t> Repetir os passos 2 e 3 até que todos os elementos sejam classificados.</a:t>
            </a:r>
          </a:p>
          <a:p>
            <a:pPr algn="just">
              <a:buFont typeface="+mj-lt"/>
              <a:buAutoNum type="arabicPeriod"/>
            </a:pPr>
            <a:endParaRPr lang="pt-BR" b="0" i="0" dirty="0">
              <a:solidFill>
                <a:srgbClr val="374151"/>
              </a:solidFill>
              <a:effectLst/>
              <a:latin typeface="Söhne"/>
            </a:endParaRPr>
          </a:p>
        </p:txBody>
      </p:sp>
      <p:sp>
        <p:nvSpPr>
          <p:cNvPr id="5" name="Espaço Reservado para Número de Slide 4">
            <a:extLst>
              <a:ext uri="{FF2B5EF4-FFF2-40B4-BE49-F238E27FC236}">
                <a16:creationId xmlns="" xmlns:a16="http://schemas.microsoft.com/office/drawing/2014/main" id="{EF0650BD-8B28-9C3B-94DF-DA96924D7AD8}"/>
              </a:ext>
            </a:extLst>
          </p:cNvPr>
          <p:cNvSpPr>
            <a:spLocks noGrp="1"/>
          </p:cNvSpPr>
          <p:nvPr>
            <p:ph type="sldNum" sz="quarter" idx="12"/>
          </p:nvPr>
        </p:nvSpPr>
        <p:spPr/>
        <p:txBody>
          <a:bodyPr/>
          <a:lstStyle/>
          <a:p>
            <a:fld id="{02E8E995-BCC2-4CE8-9169-CF1D946D3BE0}" type="slidenum">
              <a:rPr lang="pt-BR" smtClean="0"/>
              <a:t>22</a:t>
            </a:fld>
            <a:endParaRPr lang="pt-BR"/>
          </a:p>
        </p:txBody>
      </p:sp>
    </p:spTree>
    <p:extLst>
      <p:ext uri="{BB962C8B-B14F-4D97-AF65-F5344CB8AC3E}">
        <p14:creationId xmlns:p14="http://schemas.microsoft.com/office/powerpoint/2010/main" val="2984176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a:solidFill>
                  <a:schemeClr val="bg1"/>
                </a:solidFill>
              </a:rPr>
              <a:t>Heap Sort – Construção</a:t>
            </a:r>
            <a:endParaRPr lang="pt-BR" dirty="0"/>
          </a:p>
        </p:txBody>
      </p:sp>
      <p:pic>
        <p:nvPicPr>
          <p:cNvPr id="10" name="Content Placeholder 9"/>
          <p:cNvPicPr>
            <a:picLocks noGrp="1" noChangeAspect="1"/>
          </p:cNvPicPr>
          <p:nvPr>
            <p:ph idx="1"/>
          </p:nvPr>
        </p:nvPicPr>
        <p:blipFill rotWithShape="1">
          <a:blip r:embed="rId2">
            <a:extLst>
              <a:ext uri="{28A0092B-C50C-407E-A947-70E740481C1C}">
                <a14:useLocalDpi xmlns:a14="http://schemas.microsoft.com/office/drawing/2010/main" val="0"/>
              </a:ext>
            </a:extLst>
          </a:blip>
          <a:srcRect l="26606" t="32061" r="33542" b="9566"/>
          <a:stretch/>
        </p:blipFill>
        <p:spPr>
          <a:xfrm>
            <a:off x="3891279" y="2503971"/>
            <a:ext cx="4531361" cy="3866349"/>
          </a:xfrm>
        </p:spPr>
      </p:pic>
      <p:pic>
        <p:nvPicPr>
          <p:cNvPr id="11" name="Content Placeholder 9"/>
          <p:cNvPicPr>
            <a:picLocks noChangeAspect="1"/>
          </p:cNvPicPr>
          <p:nvPr/>
        </p:nvPicPr>
        <p:blipFill rotWithShape="1">
          <a:blip r:embed="rId2">
            <a:extLst>
              <a:ext uri="{28A0092B-C50C-407E-A947-70E740481C1C}">
                <a14:useLocalDpi xmlns:a14="http://schemas.microsoft.com/office/drawing/2010/main" val="0"/>
              </a:ext>
            </a:extLst>
          </a:blip>
          <a:srcRect l="19546" t="12203" r="19604" b="69850"/>
          <a:stretch/>
        </p:blipFill>
        <p:spPr>
          <a:xfrm>
            <a:off x="4297681" y="1697614"/>
            <a:ext cx="3779519" cy="649345"/>
          </a:xfrm>
          <a:prstGeom prst="rect">
            <a:avLst/>
          </a:prstGeom>
        </p:spPr>
      </p:pic>
      <p:sp>
        <p:nvSpPr>
          <p:cNvPr id="3" name="Espaço Reservado para Número de Slide 2">
            <a:extLst>
              <a:ext uri="{FF2B5EF4-FFF2-40B4-BE49-F238E27FC236}">
                <a16:creationId xmlns="" xmlns:a16="http://schemas.microsoft.com/office/drawing/2014/main" id="{A6598944-5143-A94D-8DFD-70D53C20EFC9}"/>
              </a:ext>
            </a:extLst>
          </p:cNvPr>
          <p:cNvSpPr>
            <a:spLocks noGrp="1"/>
          </p:cNvSpPr>
          <p:nvPr>
            <p:ph type="sldNum" sz="quarter" idx="12"/>
          </p:nvPr>
        </p:nvSpPr>
        <p:spPr/>
        <p:txBody>
          <a:bodyPr/>
          <a:lstStyle/>
          <a:p>
            <a:fld id="{02E8E995-BCC2-4CE8-9169-CF1D946D3BE0}" type="slidenum">
              <a:rPr lang="pt-BR" smtClean="0"/>
              <a:t>23</a:t>
            </a:fld>
            <a:endParaRPr lang="pt-BR"/>
          </a:p>
        </p:txBody>
      </p:sp>
    </p:spTree>
    <p:extLst>
      <p:ext uri="{BB962C8B-B14F-4D97-AF65-F5344CB8AC3E}">
        <p14:creationId xmlns:p14="http://schemas.microsoft.com/office/powerpoint/2010/main" val="93230491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10499" y="1742934"/>
            <a:ext cx="6751661" cy="4741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p:cNvSpPr>
            <a:spLocks noGrp="1"/>
          </p:cNvSpPr>
          <p:nvPr>
            <p:ph type="title"/>
          </p:nvPr>
        </p:nvSpPr>
        <p:spPr/>
        <p:txBody>
          <a:bodyPr/>
          <a:lstStyle/>
          <a:p>
            <a:pPr algn="ctr"/>
            <a:r>
              <a:rPr lang="pt-BR" b="1" dirty="0">
                <a:solidFill>
                  <a:schemeClr val="bg1"/>
                </a:solidFill>
              </a:rPr>
              <a:t>Heap Sort – </a:t>
            </a:r>
            <a:r>
              <a:rPr lang="pt-BR" b="1" dirty="0" err="1">
                <a:solidFill>
                  <a:schemeClr val="bg1"/>
                </a:solidFill>
              </a:rPr>
              <a:t>heap</a:t>
            </a:r>
            <a:r>
              <a:rPr lang="pt-BR" b="1" dirty="0">
                <a:solidFill>
                  <a:schemeClr val="bg1"/>
                </a:solidFill>
              </a:rPr>
              <a:t> máximo</a:t>
            </a:r>
            <a:endParaRPr lang="pt-BR"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6346" b="46786"/>
          <a:stretch/>
        </p:blipFill>
        <p:spPr>
          <a:xfrm>
            <a:off x="5364478" y="1742934"/>
            <a:ext cx="4297681" cy="2523362"/>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78" r="63654" b="46651"/>
          <a:stretch/>
        </p:blipFill>
        <p:spPr>
          <a:xfrm>
            <a:off x="2910498" y="1661654"/>
            <a:ext cx="2453979" cy="2604642"/>
          </a:xfrm>
          <a:prstGeom prst="rect">
            <a:avLst/>
          </a:prstGeom>
        </p:spPr>
      </p:pic>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53213" r="60944"/>
          <a:stretch/>
        </p:blipFill>
        <p:spPr>
          <a:xfrm>
            <a:off x="2910500" y="4266296"/>
            <a:ext cx="2636859" cy="2218562"/>
          </a:xfrm>
          <a:prstGeom prst="rect">
            <a:avLst/>
          </a:prstGeom>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39055" t="53214"/>
          <a:stretch/>
        </p:blipFill>
        <p:spPr>
          <a:xfrm>
            <a:off x="5547359" y="4266296"/>
            <a:ext cx="4114801" cy="2218562"/>
          </a:xfrm>
          <a:prstGeom prst="rect">
            <a:avLst/>
          </a:prstGeom>
        </p:spPr>
      </p:pic>
      <p:sp>
        <p:nvSpPr>
          <p:cNvPr id="3" name="Espaço Reservado para Número de Slide 2">
            <a:extLst>
              <a:ext uri="{FF2B5EF4-FFF2-40B4-BE49-F238E27FC236}">
                <a16:creationId xmlns="" xmlns:a16="http://schemas.microsoft.com/office/drawing/2014/main" id="{3DB712E5-7509-1442-7763-B12C16F19F40}"/>
              </a:ext>
            </a:extLst>
          </p:cNvPr>
          <p:cNvSpPr>
            <a:spLocks noGrp="1"/>
          </p:cNvSpPr>
          <p:nvPr>
            <p:ph type="sldNum" sz="quarter" idx="12"/>
          </p:nvPr>
        </p:nvSpPr>
        <p:spPr/>
        <p:txBody>
          <a:bodyPr/>
          <a:lstStyle/>
          <a:p>
            <a:fld id="{02E8E995-BCC2-4CE8-9169-CF1D946D3BE0}" type="slidenum">
              <a:rPr lang="pt-BR" smtClean="0"/>
              <a:t>24</a:t>
            </a:fld>
            <a:endParaRPr lang="pt-BR"/>
          </a:p>
        </p:txBody>
      </p:sp>
    </p:spTree>
    <p:extLst>
      <p:ext uri="{BB962C8B-B14F-4D97-AF65-F5344CB8AC3E}">
        <p14:creationId xmlns:p14="http://schemas.microsoft.com/office/powerpoint/2010/main" val="29205988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08175E-39A4-D80C-2804-59C7F8888FA9}"/>
              </a:ext>
            </a:extLst>
          </p:cNvPr>
          <p:cNvSpPr>
            <a:spLocks noGrp="1"/>
          </p:cNvSpPr>
          <p:nvPr>
            <p:ph type="title"/>
          </p:nvPr>
        </p:nvSpPr>
        <p:spPr/>
        <p:txBody>
          <a:bodyPr/>
          <a:lstStyle/>
          <a:p>
            <a:pPr algn="ctr"/>
            <a:r>
              <a:rPr lang="pt-BR" b="1" dirty="0">
                <a:solidFill>
                  <a:schemeClr val="bg1"/>
                </a:solidFill>
              </a:rPr>
              <a:t>Heap Sort</a:t>
            </a:r>
            <a:endParaRPr lang="pt-BR" dirty="0"/>
          </a:p>
        </p:txBody>
      </p:sp>
      <p:sp>
        <p:nvSpPr>
          <p:cNvPr id="3" name="Espaço Reservado para Conteúdo 2">
            <a:extLst>
              <a:ext uri="{FF2B5EF4-FFF2-40B4-BE49-F238E27FC236}">
                <a16:creationId xmlns="" xmlns:a16="http://schemas.microsoft.com/office/drawing/2014/main" id="{F4BA18B4-AD82-42E3-3E50-3D9C178B1704}"/>
              </a:ext>
            </a:extLst>
          </p:cNvPr>
          <p:cNvSpPr>
            <a:spLocks noGrp="1"/>
          </p:cNvSpPr>
          <p:nvPr>
            <p:ph idx="1"/>
          </p:nvPr>
        </p:nvSpPr>
        <p:spPr/>
        <p:txBody>
          <a:bodyPr/>
          <a:lstStyle/>
          <a:p>
            <a:pPr marL="0" indent="0" algn="just">
              <a:buNone/>
            </a:pPr>
            <a:r>
              <a:rPr lang="pt-BR" dirty="0">
                <a:solidFill>
                  <a:schemeClr val="bg1"/>
                </a:solidFill>
              </a:rPr>
              <a:t>Descrição do algoritmo passo a passo</a:t>
            </a:r>
            <a:endParaRPr lang="pt-BR" b="0" i="0" dirty="0">
              <a:solidFill>
                <a:schemeClr val="bg1"/>
              </a:solidFill>
              <a:effectLst/>
              <a:latin typeface="Söhne"/>
            </a:endParaRPr>
          </a:p>
          <a:p>
            <a:pPr algn="just">
              <a:buFont typeface="+mj-lt"/>
              <a:buAutoNum type="arabicPeriod"/>
            </a:pPr>
            <a:r>
              <a:rPr lang="pt-BR" sz="2400" b="0" i="0" dirty="0">
                <a:solidFill>
                  <a:schemeClr val="bg1"/>
                </a:solidFill>
                <a:effectLst/>
                <a:latin typeface="Söhne"/>
              </a:rPr>
              <a:t> Construir o heap a partir dos elementos da entrada.</a:t>
            </a:r>
          </a:p>
          <a:p>
            <a:pPr algn="just">
              <a:buFont typeface="+mj-lt"/>
              <a:buAutoNum type="arabicPeriod"/>
            </a:pPr>
            <a:r>
              <a:rPr lang="pt-BR" sz="2400" b="0" i="0" dirty="0">
                <a:solidFill>
                  <a:schemeClr val="bg1"/>
                </a:solidFill>
                <a:effectLst/>
                <a:latin typeface="Söhne"/>
              </a:rPr>
              <a:t> Trocar o maior elemento com o último elemento do </a:t>
            </a:r>
            <a:r>
              <a:rPr lang="pt-BR" sz="2400" b="0" i="0" dirty="0" err="1">
                <a:solidFill>
                  <a:schemeClr val="bg1"/>
                </a:solidFill>
                <a:effectLst/>
                <a:latin typeface="Söhne"/>
              </a:rPr>
              <a:t>heap</a:t>
            </a:r>
            <a:r>
              <a:rPr lang="pt-BR" sz="2400" b="0" i="0" dirty="0">
                <a:solidFill>
                  <a:schemeClr val="bg1"/>
                </a:solidFill>
                <a:effectLst/>
                <a:latin typeface="Söhne"/>
              </a:rPr>
              <a:t> e reduzir o tamanho do </a:t>
            </a:r>
            <a:r>
              <a:rPr lang="pt-BR" sz="2400" b="0" i="0" dirty="0" err="1">
                <a:solidFill>
                  <a:schemeClr val="bg1"/>
                </a:solidFill>
                <a:effectLst/>
                <a:latin typeface="Söhne"/>
              </a:rPr>
              <a:t>heap</a:t>
            </a:r>
            <a:r>
              <a:rPr lang="pt-BR" sz="2400" b="0" i="0" dirty="0">
                <a:solidFill>
                  <a:schemeClr val="bg1"/>
                </a:solidFill>
                <a:effectLst/>
                <a:latin typeface="Söhne"/>
              </a:rPr>
              <a:t> em 1.</a:t>
            </a:r>
          </a:p>
          <a:p>
            <a:pPr algn="just">
              <a:buFont typeface="+mj-lt"/>
              <a:buAutoNum type="arabicPeriod"/>
            </a:pPr>
            <a:r>
              <a:rPr lang="pt-BR" sz="2400" b="0" i="0" dirty="0">
                <a:solidFill>
                  <a:schemeClr val="bg1"/>
                </a:solidFill>
                <a:effectLst/>
                <a:latin typeface="Söhne"/>
              </a:rPr>
              <a:t> Reconstruir o </a:t>
            </a:r>
            <a:r>
              <a:rPr lang="pt-BR" sz="2400" b="0" i="0" dirty="0" err="1">
                <a:solidFill>
                  <a:schemeClr val="bg1"/>
                </a:solidFill>
                <a:effectLst/>
                <a:latin typeface="Söhne"/>
              </a:rPr>
              <a:t>heap</a:t>
            </a:r>
            <a:r>
              <a:rPr lang="pt-BR" sz="2400" b="0" i="0" dirty="0">
                <a:solidFill>
                  <a:schemeClr val="bg1"/>
                </a:solidFill>
                <a:effectLst/>
                <a:latin typeface="Söhne"/>
              </a:rPr>
              <a:t> a partir do topo do </a:t>
            </a:r>
            <a:r>
              <a:rPr lang="pt-BR" sz="2400" b="0" i="0" dirty="0" err="1">
                <a:solidFill>
                  <a:schemeClr val="bg1"/>
                </a:solidFill>
                <a:effectLst/>
                <a:latin typeface="Söhne"/>
              </a:rPr>
              <a:t>heap</a:t>
            </a:r>
            <a:r>
              <a:rPr lang="pt-BR" sz="2400" b="0" i="0" dirty="0">
                <a:solidFill>
                  <a:schemeClr val="bg1"/>
                </a:solidFill>
                <a:effectLst/>
                <a:latin typeface="Söhne"/>
              </a:rPr>
              <a:t>.</a:t>
            </a:r>
          </a:p>
          <a:p>
            <a:pPr algn="just">
              <a:buFont typeface="+mj-lt"/>
              <a:buAutoNum type="arabicPeriod"/>
            </a:pPr>
            <a:r>
              <a:rPr lang="pt-BR" sz="2400" b="0" i="0" dirty="0">
                <a:solidFill>
                  <a:schemeClr val="bg1"/>
                </a:solidFill>
                <a:effectLst/>
                <a:latin typeface="Söhne"/>
              </a:rPr>
              <a:t> Repetir os passos 2 e 3 até que todos os elementos sejam classificados.</a:t>
            </a:r>
          </a:p>
          <a:p>
            <a:pPr algn="just">
              <a:buFont typeface="+mj-lt"/>
              <a:buAutoNum type="arabicPeriod"/>
            </a:pPr>
            <a:endParaRPr lang="pt-BR" b="0" i="0" dirty="0">
              <a:solidFill>
                <a:srgbClr val="374151"/>
              </a:solidFill>
              <a:effectLst/>
              <a:latin typeface="Söhne"/>
            </a:endParaRPr>
          </a:p>
        </p:txBody>
      </p:sp>
      <p:sp>
        <p:nvSpPr>
          <p:cNvPr id="5" name="Espaço Reservado para Número de Slide 4">
            <a:extLst>
              <a:ext uri="{FF2B5EF4-FFF2-40B4-BE49-F238E27FC236}">
                <a16:creationId xmlns="" xmlns:a16="http://schemas.microsoft.com/office/drawing/2014/main" id="{346048F7-379B-5CD5-9160-4886A3C231D7}"/>
              </a:ext>
            </a:extLst>
          </p:cNvPr>
          <p:cNvSpPr>
            <a:spLocks noGrp="1"/>
          </p:cNvSpPr>
          <p:nvPr>
            <p:ph type="sldNum" sz="quarter" idx="12"/>
          </p:nvPr>
        </p:nvSpPr>
        <p:spPr/>
        <p:txBody>
          <a:bodyPr/>
          <a:lstStyle/>
          <a:p>
            <a:fld id="{02E8E995-BCC2-4CE8-9169-CF1D946D3BE0}" type="slidenum">
              <a:rPr lang="pt-BR" smtClean="0"/>
              <a:t>25</a:t>
            </a:fld>
            <a:endParaRPr lang="pt-BR"/>
          </a:p>
        </p:txBody>
      </p:sp>
    </p:spTree>
    <p:extLst>
      <p:ext uri="{BB962C8B-B14F-4D97-AF65-F5344CB8AC3E}">
        <p14:creationId xmlns:p14="http://schemas.microsoft.com/office/powerpoint/2010/main" val="2643430985"/>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08175E-39A4-D80C-2804-59C7F8888FA9}"/>
              </a:ext>
            </a:extLst>
          </p:cNvPr>
          <p:cNvSpPr>
            <a:spLocks noGrp="1"/>
          </p:cNvSpPr>
          <p:nvPr>
            <p:ph type="title"/>
          </p:nvPr>
        </p:nvSpPr>
        <p:spPr/>
        <p:txBody>
          <a:bodyPr/>
          <a:lstStyle/>
          <a:p>
            <a:pPr algn="ctr"/>
            <a:r>
              <a:rPr lang="pt-BR" b="1" dirty="0">
                <a:solidFill>
                  <a:schemeClr val="bg1"/>
                </a:solidFill>
              </a:rPr>
              <a:t>Heap Sort</a:t>
            </a:r>
            <a:endParaRPr lang="pt-BR" dirty="0"/>
          </a:p>
        </p:txBody>
      </p:sp>
      <p:sp>
        <p:nvSpPr>
          <p:cNvPr id="3" name="Espaço Reservado para Conteúdo 2">
            <a:extLst>
              <a:ext uri="{FF2B5EF4-FFF2-40B4-BE49-F238E27FC236}">
                <a16:creationId xmlns="" xmlns:a16="http://schemas.microsoft.com/office/drawing/2014/main" id="{F4BA18B4-AD82-42E3-3E50-3D9C178B1704}"/>
              </a:ext>
            </a:extLst>
          </p:cNvPr>
          <p:cNvSpPr>
            <a:spLocks noGrp="1"/>
          </p:cNvSpPr>
          <p:nvPr>
            <p:ph idx="1"/>
          </p:nvPr>
        </p:nvSpPr>
        <p:spPr/>
        <p:txBody>
          <a:bodyPr/>
          <a:lstStyle/>
          <a:p>
            <a:pPr marL="0" indent="0" algn="just">
              <a:buNone/>
            </a:pPr>
            <a:r>
              <a:rPr lang="pt-BR" dirty="0">
                <a:solidFill>
                  <a:schemeClr val="bg1"/>
                </a:solidFill>
              </a:rPr>
              <a:t>Descrição do algoritmo passo a passo</a:t>
            </a:r>
            <a:endParaRPr lang="pt-BR" b="0" i="0" dirty="0">
              <a:solidFill>
                <a:schemeClr val="bg1"/>
              </a:solidFill>
              <a:effectLst/>
              <a:latin typeface="Söhne"/>
            </a:endParaRPr>
          </a:p>
          <a:p>
            <a:pPr algn="just">
              <a:buFont typeface="+mj-lt"/>
              <a:buAutoNum type="arabicPeriod"/>
            </a:pPr>
            <a:r>
              <a:rPr lang="pt-BR" sz="2400" b="0" i="0" dirty="0">
                <a:solidFill>
                  <a:schemeClr val="bg1"/>
                </a:solidFill>
                <a:effectLst/>
                <a:latin typeface="Söhne"/>
              </a:rPr>
              <a:t> Construir o heap a partir dos elementos da entrada.</a:t>
            </a:r>
          </a:p>
          <a:p>
            <a:pPr algn="just">
              <a:buFont typeface="+mj-lt"/>
              <a:buAutoNum type="arabicPeriod"/>
            </a:pPr>
            <a:r>
              <a:rPr lang="pt-BR" sz="2400" b="0" i="0" dirty="0">
                <a:solidFill>
                  <a:schemeClr val="bg1"/>
                </a:solidFill>
                <a:effectLst/>
                <a:latin typeface="Söhne"/>
              </a:rPr>
              <a:t> </a:t>
            </a:r>
            <a:r>
              <a:rPr lang="pt-BR" sz="2400" b="0" i="0" u="sng" dirty="0">
                <a:solidFill>
                  <a:schemeClr val="bg1"/>
                </a:solidFill>
                <a:effectLst/>
                <a:latin typeface="Söhne"/>
              </a:rPr>
              <a:t>Trocar o maior elemento com o último elemento do </a:t>
            </a:r>
            <a:r>
              <a:rPr lang="pt-BR" sz="2400" b="0" i="0" u="sng" dirty="0" err="1">
                <a:solidFill>
                  <a:schemeClr val="bg1"/>
                </a:solidFill>
                <a:effectLst/>
                <a:latin typeface="Söhne"/>
              </a:rPr>
              <a:t>heap</a:t>
            </a:r>
            <a:r>
              <a:rPr lang="pt-BR" sz="2400" b="0" i="0" u="sng" dirty="0">
                <a:solidFill>
                  <a:schemeClr val="bg1"/>
                </a:solidFill>
                <a:effectLst/>
                <a:latin typeface="Söhne"/>
              </a:rPr>
              <a:t> e reduzir o tamanho do </a:t>
            </a:r>
            <a:r>
              <a:rPr lang="pt-BR" sz="2400" b="0" i="0" u="sng" dirty="0" err="1">
                <a:solidFill>
                  <a:schemeClr val="bg1"/>
                </a:solidFill>
                <a:effectLst/>
                <a:latin typeface="Söhne"/>
              </a:rPr>
              <a:t>heap</a:t>
            </a:r>
            <a:r>
              <a:rPr lang="pt-BR" sz="2400" b="0" i="0" u="sng" dirty="0">
                <a:solidFill>
                  <a:schemeClr val="bg1"/>
                </a:solidFill>
                <a:effectLst/>
                <a:latin typeface="Söhne"/>
              </a:rPr>
              <a:t> em 1.</a:t>
            </a:r>
          </a:p>
          <a:p>
            <a:pPr algn="just">
              <a:buFont typeface="+mj-lt"/>
              <a:buAutoNum type="arabicPeriod"/>
            </a:pPr>
            <a:r>
              <a:rPr lang="pt-BR" sz="2400" b="0" i="0" u="sng" dirty="0">
                <a:solidFill>
                  <a:schemeClr val="bg1"/>
                </a:solidFill>
                <a:effectLst/>
                <a:latin typeface="Söhne"/>
              </a:rPr>
              <a:t> Reconstruir o </a:t>
            </a:r>
            <a:r>
              <a:rPr lang="pt-BR" sz="2400" b="0" i="0" u="sng" dirty="0" err="1">
                <a:solidFill>
                  <a:schemeClr val="bg1"/>
                </a:solidFill>
                <a:effectLst/>
                <a:latin typeface="Söhne"/>
              </a:rPr>
              <a:t>heap</a:t>
            </a:r>
            <a:r>
              <a:rPr lang="pt-BR" sz="2400" b="0" i="0" u="sng" dirty="0">
                <a:solidFill>
                  <a:schemeClr val="bg1"/>
                </a:solidFill>
                <a:effectLst/>
                <a:latin typeface="Söhne"/>
              </a:rPr>
              <a:t> a partir do topo do </a:t>
            </a:r>
            <a:r>
              <a:rPr lang="pt-BR" sz="2400" b="0" i="0" u="sng" dirty="0" err="1">
                <a:solidFill>
                  <a:schemeClr val="bg1"/>
                </a:solidFill>
                <a:effectLst/>
                <a:latin typeface="Söhne"/>
              </a:rPr>
              <a:t>heap</a:t>
            </a:r>
            <a:r>
              <a:rPr lang="pt-BR" sz="2400" b="0" i="0" u="sng" dirty="0">
                <a:solidFill>
                  <a:schemeClr val="bg1"/>
                </a:solidFill>
                <a:effectLst/>
                <a:latin typeface="Söhne"/>
              </a:rPr>
              <a:t>.</a:t>
            </a:r>
          </a:p>
          <a:p>
            <a:pPr algn="just">
              <a:buFont typeface="+mj-lt"/>
              <a:buAutoNum type="arabicPeriod"/>
            </a:pPr>
            <a:r>
              <a:rPr lang="pt-BR" sz="2400" b="0" i="0" dirty="0">
                <a:solidFill>
                  <a:schemeClr val="bg1"/>
                </a:solidFill>
                <a:effectLst/>
                <a:latin typeface="Söhne"/>
              </a:rPr>
              <a:t> Repetir os passos 2 e 3 até que todos os elementos sejam classificados.</a:t>
            </a:r>
          </a:p>
          <a:p>
            <a:pPr algn="just">
              <a:buFont typeface="+mj-lt"/>
              <a:buAutoNum type="arabicPeriod"/>
            </a:pPr>
            <a:endParaRPr lang="pt-BR" b="0" i="0" dirty="0">
              <a:solidFill>
                <a:srgbClr val="374151"/>
              </a:solidFill>
              <a:effectLst/>
              <a:latin typeface="Söhne"/>
            </a:endParaRPr>
          </a:p>
        </p:txBody>
      </p:sp>
      <p:sp>
        <p:nvSpPr>
          <p:cNvPr id="7" name="Espaço Reservado para Número de Slide 6">
            <a:extLst>
              <a:ext uri="{FF2B5EF4-FFF2-40B4-BE49-F238E27FC236}">
                <a16:creationId xmlns="" xmlns:a16="http://schemas.microsoft.com/office/drawing/2014/main" id="{B812B1A2-05A4-C053-426F-EE44CEC6868B}"/>
              </a:ext>
            </a:extLst>
          </p:cNvPr>
          <p:cNvSpPr>
            <a:spLocks noGrp="1"/>
          </p:cNvSpPr>
          <p:nvPr>
            <p:ph type="sldNum" sz="quarter" idx="12"/>
          </p:nvPr>
        </p:nvSpPr>
        <p:spPr/>
        <p:txBody>
          <a:bodyPr/>
          <a:lstStyle/>
          <a:p>
            <a:fld id="{02E8E995-BCC2-4CE8-9169-CF1D946D3BE0}" type="slidenum">
              <a:rPr lang="pt-BR" smtClean="0"/>
              <a:t>26</a:t>
            </a:fld>
            <a:endParaRPr lang="pt-BR"/>
          </a:p>
        </p:txBody>
      </p:sp>
    </p:spTree>
    <p:extLst>
      <p:ext uri="{BB962C8B-B14F-4D97-AF65-F5344CB8AC3E}">
        <p14:creationId xmlns:p14="http://schemas.microsoft.com/office/powerpoint/2010/main" val="25859577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a:solidFill>
                  <a:schemeClr val="bg1"/>
                </a:solidFill>
              </a:rPr>
              <a:t>Heap Sort – Reconstrução</a:t>
            </a:r>
            <a:endParaRPr lang="pt-BR"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8824" t="30107" r="21133" b="41569"/>
          <a:stretch/>
        </p:blipFill>
        <p:spPr>
          <a:xfrm>
            <a:off x="2296160" y="3297488"/>
            <a:ext cx="7142480" cy="1223711"/>
          </a:xfrm>
        </p:spPr>
      </p:pic>
      <p:sp>
        <p:nvSpPr>
          <p:cNvPr id="3" name="Espaço Reservado para Número de Slide 2">
            <a:extLst>
              <a:ext uri="{FF2B5EF4-FFF2-40B4-BE49-F238E27FC236}">
                <a16:creationId xmlns="" xmlns:a16="http://schemas.microsoft.com/office/drawing/2014/main" id="{B1BA44C6-2E75-799E-1FC8-12C75BA9CFD5}"/>
              </a:ext>
            </a:extLst>
          </p:cNvPr>
          <p:cNvSpPr>
            <a:spLocks noGrp="1"/>
          </p:cNvSpPr>
          <p:nvPr>
            <p:ph type="sldNum" sz="quarter" idx="12"/>
          </p:nvPr>
        </p:nvSpPr>
        <p:spPr/>
        <p:txBody>
          <a:bodyPr/>
          <a:lstStyle/>
          <a:p>
            <a:fld id="{02E8E995-BCC2-4CE8-9169-CF1D946D3BE0}" type="slidenum">
              <a:rPr lang="pt-BR" smtClean="0"/>
              <a:t>27</a:t>
            </a:fld>
            <a:endParaRPr lang="pt-BR"/>
          </a:p>
        </p:txBody>
      </p:sp>
    </p:spTree>
    <p:extLst>
      <p:ext uri="{BB962C8B-B14F-4D97-AF65-F5344CB8AC3E}">
        <p14:creationId xmlns:p14="http://schemas.microsoft.com/office/powerpoint/2010/main" val="32719218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303306" cy="523220"/>
          </a:xfrm>
          <a:prstGeom prst="rect">
            <a:avLst/>
          </a:prstGeom>
          <a:noFill/>
        </p:spPr>
        <p:txBody>
          <a:bodyPr wrap="none" rtlCol="0">
            <a:spAutoFit/>
          </a:bodyPr>
          <a:lstStyle/>
          <a:p>
            <a:r>
              <a:rPr lang="pt-BR" sz="2800" dirty="0">
                <a:solidFill>
                  <a:schemeClr val="bg1"/>
                </a:solidFill>
              </a:rPr>
              <a:t>Estática</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143" t="22127" r="9564" b="14075"/>
          <a:stretch/>
        </p:blipFill>
        <p:spPr>
          <a:xfrm>
            <a:off x="1983039" y="2560280"/>
            <a:ext cx="7975601" cy="3200400"/>
          </a:xfrm>
          <a:prstGeom prst="rect">
            <a:avLst/>
          </a:prstGeom>
        </p:spPr>
      </p:pic>
      <p:sp>
        <p:nvSpPr>
          <p:cNvPr id="3" name="Espaço Reservado para Número de Slide 2">
            <a:extLst>
              <a:ext uri="{FF2B5EF4-FFF2-40B4-BE49-F238E27FC236}">
                <a16:creationId xmlns="" xmlns:a16="http://schemas.microsoft.com/office/drawing/2014/main" id="{E322A114-2FFF-3DD1-8CDF-2A1FEF24CDB0}"/>
              </a:ext>
            </a:extLst>
          </p:cNvPr>
          <p:cNvSpPr>
            <a:spLocks noGrp="1"/>
          </p:cNvSpPr>
          <p:nvPr>
            <p:ph type="sldNum" sz="quarter" idx="12"/>
          </p:nvPr>
        </p:nvSpPr>
        <p:spPr/>
        <p:txBody>
          <a:bodyPr/>
          <a:lstStyle/>
          <a:p>
            <a:fld id="{02E8E995-BCC2-4CE8-9169-CF1D946D3BE0}" type="slidenum">
              <a:rPr lang="pt-BR" smtClean="0"/>
              <a:t>28</a:t>
            </a:fld>
            <a:endParaRPr lang="pt-BR"/>
          </a:p>
        </p:txBody>
      </p:sp>
    </p:spTree>
    <p:extLst>
      <p:ext uri="{BB962C8B-B14F-4D97-AF65-F5344CB8AC3E}">
        <p14:creationId xmlns:p14="http://schemas.microsoft.com/office/powerpoint/2010/main" val="177531017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303306" cy="523220"/>
          </a:xfrm>
          <a:prstGeom prst="rect">
            <a:avLst/>
          </a:prstGeom>
          <a:noFill/>
        </p:spPr>
        <p:txBody>
          <a:bodyPr wrap="none" rtlCol="0">
            <a:spAutoFit/>
          </a:bodyPr>
          <a:lstStyle/>
          <a:p>
            <a:r>
              <a:rPr lang="pt-BR" sz="2800" dirty="0">
                <a:solidFill>
                  <a:schemeClr val="bg1"/>
                </a:solidFill>
              </a:rPr>
              <a:t>Estática</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224" t="15824" r="5422" b="9935"/>
          <a:stretch/>
        </p:blipFill>
        <p:spPr>
          <a:xfrm>
            <a:off x="1678240" y="2225041"/>
            <a:ext cx="8585201" cy="4135120"/>
          </a:xfrm>
          <a:prstGeom prst="rect">
            <a:avLst/>
          </a:prstGeom>
        </p:spPr>
      </p:pic>
      <p:sp>
        <p:nvSpPr>
          <p:cNvPr id="6" name="Espaço Reservado para Número de Slide 5">
            <a:extLst>
              <a:ext uri="{FF2B5EF4-FFF2-40B4-BE49-F238E27FC236}">
                <a16:creationId xmlns="" xmlns:a16="http://schemas.microsoft.com/office/drawing/2014/main" id="{37073975-1F21-B22B-AE50-5F6378757E5A}"/>
              </a:ext>
            </a:extLst>
          </p:cNvPr>
          <p:cNvSpPr>
            <a:spLocks noGrp="1"/>
          </p:cNvSpPr>
          <p:nvPr>
            <p:ph type="sldNum" sz="quarter" idx="12"/>
          </p:nvPr>
        </p:nvSpPr>
        <p:spPr/>
        <p:txBody>
          <a:bodyPr/>
          <a:lstStyle/>
          <a:p>
            <a:fld id="{02E8E995-BCC2-4CE8-9169-CF1D946D3BE0}" type="slidenum">
              <a:rPr lang="pt-BR" smtClean="0"/>
              <a:t>29</a:t>
            </a:fld>
            <a:endParaRPr lang="pt-BR"/>
          </a:p>
        </p:txBody>
      </p:sp>
    </p:spTree>
    <p:extLst>
      <p:ext uri="{BB962C8B-B14F-4D97-AF65-F5344CB8AC3E}">
        <p14:creationId xmlns:p14="http://schemas.microsoft.com/office/powerpoint/2010/main" val="55279958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898530-861F-F359-D005-650CC9C8D26B}"/>
              </a:ext>
            </a:extLst>
          </p:cNvPr>
          <p:cNvSpPr>
            <a:spLocks noGrp="1"/>
          </p:cNvSpPr>
          <p:nvPr>
            <p:ph type="title"/>
          </p:nvPr>
        </p:nvSpPr>
        <p:spPr/>
        <p:txBody>
          <a:bodyPr/>
          <a:lstStyle/>
          <a:p>
            <a:pPr algn="ctr"/>
            <a:r>
              <a:rPr lang="pt-BR" b="1" dirty="0">
                <a:solidFill>
                  <a:schemeClr val="bg1"/>
                </a:solidFill>
              </a:rPr>
              <a:t>O que vamos abordar?</a:t>
            </a:r>
          </a:p>
        </p:txBody>
      </p:sp>
      <p:sp>
        <p:nvSpPr>
          <p:cNvPr id="3" name="Espaço Reservado para Conteúdo 2">
            <a:extLst>
              <a:ext uri="{FF2B5EF4-FFF2-40B4-BE49-F238E27FC236}">
                <a16:creationId xmlns="" xmlns:a16="http://schemas.microsoft.com/office/drawing/2014/main" id="{DC973316-F4D2-40BF-3025-E1E5028E7365}"/>
              </a:ext>
            </a:extLst>
          </p:cNvPr>
          <p:cNvSpPr>
            <a:spLocks noGrp="1"/>
          </p:cNvSpPr>
          <p:nvPr>
            <p:ph idx="1"/>
          </p:nvPr>
        </p:nvSpPr>
        <p:spPr/>
        <p:txBody>
          <a:bodyPr>
            <a:normAutofit/>
          </a:bodyPr>
          <a:lstStyle/>
          <a:p>
            <a:r>
              <a:rPr lang="pt-BR" dirty="0">
                <a:solidFill>
                  <a:schemeClr val="bg1"/>
                </a:solidFill>
                <a:latin typeface="Calibri" pitchFamily="34" charset="0"/>
                <a:cs typeface="Calibri" pitchFamily="34" charset="0"/>
              </a:rPr>
              <a:t>I. Introdução </a:t>
            </a:r>
            <a:r>
              <a:rPr lang="pt-BR" sz="2000" dirty="0">
                <a:solidFill>
                  <a:schemeClr val="bg1"/>
                </a:solidFill>
                <a:latin typeface="Calibri" pitchFamily="34" charset="0"/>
                <a:cs typeface="Calibri" pitchFamily="34" charset="0"/>
              </a:rPr>
              <a:t>v</a:t>
            </a:r>
          </a:p>
          <a:p>
            <a:pPr algn="just"/>
            <a:r>
              <a:rPr lang="pt-BR" dirty="0">
                <a:solidFill>
                  <a:schemeClr val="bg1"/>
                </a:solidFill>
              </a:rPr>
              <a:t>II. Heap Sort </a:t>
            </a:r>
            <a:r>
              <a:rPr lang="pt-BR" sz="2000" dirty="0">
                <a:solidFill>
                  <a:schemeClr val="bg1"/>
                </a:solidFill>
              </a:rPr>
              <a:t>v</a:t>
            </a:r>
          </a:p>
          <a:p>
            <a:pPr algn="just"/>
            <a:r>
              <a:rPr lang="pt-BR" dirty="0">
                <a:solidFill>
                  <a:schemeClr val="bg1"/>
                </a:solidFill>
              </a:rPr>
              <a:t>III. Bucket Sort </a:t>
            </a:r>
            <a:r>
              <a:rPr lang="pt-BR" sz="2000" dirty="0">
                <a:solidFill>
                  <a:schemeClr val="bg1"/>
                </a:solidFill>
              </a:rPr>
              <a:t>v</a:t>
            </a:r>
          </a:p>
          <a:p>
            <a:pPr algn="just"/>
            <a:r>
              <a:rPr lang="pt-BR" dirty="0">
                <a:solidFill>
                  <a:schemeClr val="bg1"/>
                </a:solidFill>
              </a:rPr>
              <a:t>IV. Comparação entre Heap Sort e Bucket Sort </a:t>
            </a:r>
            <a:r>
              <a:rPr lang="pt-BR" sz="2000" dirty="0">
                <a:solidFill>
                  <a:schemeClr val="bg1"/>
                </a:solidFill>
              </a:rPr>
              <a:t>v</a:t>
            </a:r>
            <a:endParaRPr lang="pt-BR" dirty="0">
              <a:solidFill>
                <a:schemeClr val="bg1"/>
              </a:solidFill>
              <a:latin typeface="Calibri" pitchFamily="34" charset="0"/>
              <a:cs typeface="Calibri" pitchFamily="34" charset="0"/>
            </a:endParaRPr>
          </a:p>
        </p:txBody>
      </p:sp>
      <p:sp>
        <p:nvSpPr>
          <p:cNvPr id="5" name="Espaço Reservado para Número de Slide 4">
            <a:extLst>
              <a:ext uri="{FF2B5EF4-FFF2-40B4-BE49-F238E27FC236}">
                <a16:creationId xmlns="" xmlns:a16="http://schemas.microsoft.com/office/drawing/2014/main" id="{AA4E9152-4906-95E8-DCA3-7B02D6F47685}"/>
              </a:ext>
            </a:extLst>
          </p:cNvPr>
          <p:cNvSpPr>
            <a:spLocks noGrp="1"/>
          </p:cNvSpPr>
          <p:nvPr>
            <p:ph type="sldNum" sz="quarter" idx="12"/>
          </p:nvPr>
        </p:nvSpPr>
        <p:spPr/>
        <p:txBody>
          <a:bodyPr/>
          <a:lstStyle/>
          <a:p>
            <a:fld id="{02E8E995-BCC2-4CE8-9169-CF1D946D3BE0}" type="slidenum">
              <a:rPr lang="pt-BR" smtClean="0"/>
              <a:t>3</a:t>
            </a:fld>
            <a:endParaRPr lang="pt-BR"/>
          </a:p>
        </p:txBody>
      </p:sp>
    </p:spTree>
    <p:extLst>
      <p:ext uri="{BB962C8B-B14F-4D97-AF65-F5344CB8AC3E}">
        <p14:creationId xmlns:p14="http://schemas.microsoft.com/office/powerpoint/2010/main" val="274858176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303306" cy="523220"/>
          </a:xfrm>
          <a:prstGeom prst="rect">
            <a:avLst/>
          </a:prstGeom>
          <a:noFill/>
        </p:spPr>
        <p:txBody>
          <a:bodyPr wrap="none" rtlCol="0">
            <a:spAutoFit/>
          </a:bodyPr>
          <a:lstStyle/>
          <a:p>
            <a:r>
              <a:rPr lang="pt-BR" sz="2800" dirty="0">
                <a:solidFill>
                  <a:schemeClr val="bg1"/>
                </a:solidFill>
              </a:rPr>
              <a:t>Estática</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467" t="33205" r="10817" b="20898"/>
          <a:stretch/>
        </p:blipFill>
        <p:spPr>
          <a:xfrm>
            <a:off x="2485961" y="2763520"/>
            <a:ext cx="6969760" cy="1818640"/>
          </a:xfrm>
          <a:prstGeom prst="rect">
            <a:avLst/>
          </a:prstGeom>
        </p:spPr>
      </p:pic>
      <p:sp>
        <p:nvSpPr>
          <p:cNvPr id="6" name="Espaço Reservado para Número de Slide 5">
            <a:extLst>
              <a:ext uri="{FF2B5EF4-FFF2-40B4-BE49-F238E27FC236}">
                <a16:creationId xmlns="" xmlns:a16="http://schemas.microsoft.com/office/drawing/2014/main" id="{89441199-2175-302A-ED4D-D01D8E676546}"/>
              </a:ext>
            </a:extLst>
          </p:cNvPr>
          <p:cNvSpPr>
            <a:spLocks noGrp="1"/>
          </p:cNvSpPr>
          <p:nvPr>
            <p:ph type="sldNum" sz="quarter" idx="12"/>
          </p:nvPr>
        </p:nvSpPr>
        <p:spPr/>
        <p:txBody>
          <a:bodyPr/>
          <a:lstStyle/>
          <a:p>
            <a:fld id="{02E8E995-BCC2-4CE8-9169-CF1D946D3BE0}" type="slidenum">
              <a:rPr lang="pt-BR" smtClean="0"/>
              <a:t>30</a:t>
            </a:fld>
            <a:endParaRPr lang="pt-BR"/>
          </a:p>
        </p:txBody>
      </p:sp>
    </p:spTree>
    <p:extLst>
      <p:ext uri="{BB962C8B-B14F-4D97-AF65-F5344CB8AC3E}">
        <p14:creationId xmlns:p14="http://schemas.microsoft.com/office/powerpoint/2010/main" val="274082670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768689" cy="523220"/>
          </a:xfrm>
          <a:prstGeom prst="rect">
            <a:avLst/>
          </a:prstGeom>
          <a:noFill/>
        </p:spPr>
        <p:txBody>
          <a:bodyPr wrap="none" rtlCol="0">
            <a:spAutoFit/>
          </a:bodyPr>
          <a:lstStyle/>
          <a:p>
            <a:r>
              <a:rPr lang="pt-BR" sz="2800" dirty="0">
                <a:solidFill>
                  <a:schemeClr val="bg1"/>
                </a:solidFill>
              </a:rPr>
              <a:t>Encadeada</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148" t="21195" r="9348" b="12737"/>
          <a:stretch/>
        </p:blipFill>
        <p:spPr>
          <a:xfrm>
            <a:off x="2154772" y="2529840"/>
            <a:ext cx="8097520" cy="3210560"/>
          </a:xfrm>
          <a:prstGeom prst="rect">
            <a:avLst/>
          </a:prstGeom>
        </p:spPr>
      </p:pic>
      <p:sp>
        <p:nvSpPr>
          <p:cNvPr id="6" name="Espaço Reservado para Número de Slide 5">
            <a:extLst>
              <a:ext uri="{FF2B5EF4-FFF2-40B4-BE49-F238E27FC236}">
                <a16:creationId xmlns="" xmlns:a16="http://schemas.microsoft.com/office/drawing/2014/main" id="{9D5DD20E-C337-FF13-AA43-D6221261FA68}"/>
              </a:ext>
            </a:extLst>
          </p:cNvPr>
          <p:cNvSpPr>
            <a:spLocks noGrp="1"/>
          </p:cNvSpPr>
          <p:nvPr>
            <p:ph type="sldNum" sz="quarter" idx="12"/>
          </p:nvPr>
        </p:nvSpPr>
        <p:spPr/>
        <p:txBody>
          <a:bodyPr/>
          <a:lstStyle/>
          <a:p>
            <a:fld id="{02E8E995-BCC2-4CE8-9169-CF1D946D3BE0}" type="slidenum">
              <a:rPr lang="pt-BR" smtClean="0"/>
              <a:t>31</a:t>
            </a:fld>
            <a:endParaRPr lang="pt-BR"/>
          </a:p>
        </p:txBody>
      </p:sp>
    </p:spTree>
    <p:extLst>
      <p:ext uri="{BB962C8B-B14F-4D97-AF65-F5344CB8AC3E}">
        <p14:creationId xmlns:p14="http://schemas.microsoft.com/office/powerpoint/2010/main" val="161852612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768689" cy="523220"/>
          </a:xfrm>
          <a:prstGeom prst="rect">
            <a:avLst/>
          </a:prstGeom>
          <a:noFill/>
        </p:spPr>
        <p:txBody>
          <a:bodyPr wrap="none" rtlCol="0">
            <a:spAutoFit/>
          </a:bodyPr>
          <a:lstStyle/>
          <a:p>
            <a:r>
              <a:rPr lang="pt-BR" sz="2800" dirty="0">
                <a:solidFill>
                  <a:schemeClr val="bg1"/>
                </a:solidFill>
              </a:rPr>
              <a:t>Encadeada</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284" t="15663" r="6565" b="10031"/>
          <a:stretch/>
        </p:blipFill>
        <p:spPr>
          <a:xfrm>
            <a:off x="1921092" y="2062440"/>
            <a:ext cx="8564880" cy="4064000"/>
          </a:xfrm>
          <a:prstGeom prst="rect">
            <a:avLst/>
          </a:prstGeom>
        </p:spPr>
      </p:pic>
      <p:sp>
        <p:nvSpPr>
          <p:cNvPr id="3" name="Espaço Reservado para Número de Slide 2">
            <a:extLst>
              <a:ext uri="{FF2B5EF4-FFF2-40B4-BE49-F238E27FC236}">
                <a16:creationId xmlns="" xmlns:a16="http://schemas.microsoft.com/office/drawing/2014/main" id="{E6B64D16-D58D-E4C0-C565-0DAB15B54C36}"/>
              </a:ext>
            </a:extLst>
          </p:cNvPr>
          <p:cNvSpPr>
            <a:spLocks noGrp="1"/>
          </p:cNvSpPr>
          <p:nvPr>
            <p:ph type="sldNum" sz="quarter" idx="12"/>
          </p:nvPr>
        </p:nvSpPr>
        <p:spPr/>
        <p:txBody>
          <a:bodyPr/>
          <a:lstStyle/>
          <a:p>
            <a:fld id="{02E8E995-BCC2-4CE8-9169-CF1D946D3BE0}" type="slidenum">
              <a:rPr lang="pt-BR" smtClean="0"/>
              <a:t>32</a:t>
            </a:fld>
            <a:endParaRPr lang="pt-BR"/>
          </a:p>
        </p:txBody>
      </p:sp>
    </p:spTree>
    <p:extLst>
      <p:ext uri="{BB962C8B-B14F-4D97-AF65-F5344CB8AC3E}">
        <p14:creationId xmlns:p14="http://schemas.microsoft.com/office/powerpoint/2010/main" val="61925893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Heap Sort em C</a:t>
            </a:r>
          </a:p>
        </p:txBody>
      </p:sp>
      <p:sp>
        <p:nvSpPr>
          <p:cNvPr id="4" name="TextBox 3"/>
          <p:cNvSpPr txBox="1"/>
          <p:nvPr/>
        </p:nvSpPr>
        <p:spPr>
          <a:xfrm>
            <a:off x="5319188" y="1539220"/>
            <a:ext cx="1768689" cy="523220"/>
          </a:xfrm>
          <a:prstGeom prst="rect">
            <a:avLst/>
          </a:prstGeom>
          <a:noFill/>
        </p:spPr>
        <p:txBody>
          <a:bodyPr wrap="none" rtlCol="0">
            <a:spAutoFit/>
          </a:bodyPr>
          <a:lstStyle/>
          <a:p>
            <a:r>
              <a:rPr lang="pt-BR" sz="2800" dirty="0">
                <a:solidFill>
                  <a:schemeClr val="bg1"/>
                </a:solidFill>
              </a:rPr>
              <a:t>Encadeada</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244" t="32013" r="20059" b="19756"/>
          <a:stretch/>
        </p:blipFill>
        <p:spPr>
          <a:xfrm>
            <a:off x="2698332" y="3098801"/>
            <a:ext cx="7010400" cy="1737360"/>
          </a:xfrm>
          <a:prstGeom prst="rect">
            <a:avLst/>
          </a:prstGeom>
        </p:spPr>
      </p:pic>
      <p:sp>
        <p:nvSpPr>
          <p:cNvPr id="6" name="Espaço Reservado para Número de Slide 5">
            <a:extLst>
              <a:ext uri="{FF2B5EF4-FFF2-40B4-BE49-F238E27FC236}">
                <a16:creationId xmlns="" xmlns:a16="http://schemas.microsoft.com/office/drawing/2014/main" id="{EC91D638-2028-CED3-029A-9A6E1200FB75}"/>
              </a:ext>
            </a:extLst>
          </p:cNvPr>
          <p:cNvSpPr>
            <a:spLocks noGrp="1"/>
          </p:cNvSpPr>
          <p:nvPr>
            <p:ph type="sldNum" sz="quarter" idx="12"/>
          </p:nvPr>
        </p:nvSpPr>
        <p:spPr/>
        <p:txBody>
          <a:bodyPr/>
          <a:lstStyle/>
          <a:p>
            <a:fld id="{02E8E995-BCC2-4CE8-9169-CF1D946D3BE0}" type="slidenum">
              <a:rPr lang="pt-BR" smtClean="0"/>
              <a:t>33</a:t>
            </a:fld>
            <a:endParaRPr lang="pt-BR"/>
          </a:p>
        </p:txBody>
      </p:sp>
    </p:spTree>
    <p:extLst>
      <p:ext uri="{BB962C8B-B14F-4D97-AF65-F5344CB8AC3E}">
        <p14:creationId xmlns:p14="http://schemas.microsoft.com/office/powerpoint/2010/main" val="121702763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85E1D0C-E872-200A-55F7-9ABD23A6729E}"/>
              </a:ext>
            </a:extLst>
          </p:cNvPr>
          <p:cNvSpPr>
            <a:spLocks noGrp="1"/>
          </p:cNvSpPr>
          <p:nvPr>
            <p:ph type="title"/>
          </p:nvPr>
        </p:nvSpPr>
        <p:spPr/>
        <p:txBody>
          <a:bodyPr/>
          <a:lstStyle/>
          <a:p>
            <a:pPr algn="ctr"/>
            <a:r>
              <a:rPr lang="pt-BR" b="1" dirty="0">
                <a:solidFill>
                  <a:schemeClr val="bg1"/>
                </a:solidFill>
              </a:rPr>
              <a:t>Heap Sort</a:t>
            </a:r>
          </a:p>
        </p:txBody>
      </p:sp>
      <p:sp>
        <p:nvSpPr>
          <p:cNvPr id="3" name="Espaço Reservado para Conteúdo 2">
            <a:extLst>
              <a:ext uri="{FF2B5EF4-FFF2-40B4-BE49-F238E27FC236}">
                <a16:creationId xmlns="" xmlns:a16="http://schemas.microsoft.com/office/drawing/2014/main" id="{1576CC03-7E65-AC94-DEA8-C44F053B8E17}"/>
              </a:ext>
            </a:extLst>
          </p:cNvPr>
          <p:cNvSpPr>
            <a:spLocks noGrp="1"/>
          </p:cNvSpPr>
          <p:nvPr>
            <p:ph idx="1"/>
          </p:nvPr>
        </p:nvSpPr>
        <p:spPr/>
        <p:txBody>
          <a:bodyPr/>
          <a:lstStyle/>
          <a:p>
            <a:pPr marL="0" indent="0" algn="just">
              <a:buNone/>
            </a:pPr>
            <a:r>
              <a:rPr lang="pt-BR" dirty="0">
                <a:solidFill>
                  <a:schemeClr val="bg1"/>
                </a:solidFill>
              </a:rPr>
              <a:t>Análise de complexidade de tempo e espaço</a:t>
            </a:r>
            <a:endParaRPr lang="pt-BR" b="0" i="0" dirty="0">
              <a:solidFill>
                <a:schemeClr val="bg1"/>
              </a:solidFill>
              <a:effectLst/>
              <a:latin typeface="Söhne"/>
            </a:endParaRPr>
          </a:p>
          <a:p>
            <a:pPr algn="just"/>
            <a:r>
              <a:rPr lang="pt-BR" sz="2400" b="0" i="0" dirty="0">
                <a:solidFill>
                  <a:schemeClr val="bg1"/>
                </a:solidFill>
                <a:effectLst/>
                <a:latin typeface="Söhne"/>
              </a:rPr>
              <a:t>O Heap Sort tem uma complexidade de tempo de O(n log n) para todas as entradas, o que o torna um algoritmo de ordenação eficiente. No entanto, o Heap Sort requer um espaço adicional de O(n) para armazenar o heap, o que pode ser um problema para entradas muito grandes. </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E0ACF836-4C94-6C63-A88F-396D852CC4D4}"/>
              </a:ext>
            </a:extLst>
          </p:cNvPr>
          <p:cNvSpPr>
            <a:spLocks noGrp="1"/>
          </p:cNvSpPr>
          <p:nvPr>
            <p:ph type="sldNum" sz="quarter" idx="12"/>
          </p:nvPr>
        </p:nvSpPr>
        <p:spPr/>
        <p:txBody>
          <a:bodyPr/>
          <a:lstStyle/>
          <a:p>
            <a:fld id="{02E8E995-BCC2-4CE8-9169-CF1D946D3BE0}" type="slidenum">
              <a:rPr lang="pt-BR" smtClean="0"/>
              <a:t>34</a:t>
            </a:fld>
            <a:endParaRPr lang="pt-BR"/>
          </a:p>
        </p:txBody>
      </p:sp>
    </p:spTree>
    <p:extLst>
      <p:ext uri="{BB962C8B-B14F-4D97-AF65-F5344CB8AC3E}">
        <p14:creationId xmlns:p14="http://schemas.microsoft.com/office/powerpoint/2010/main" val="116009239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FC4D03-C227-828E-3E34-91E9ACEF069E}"/>
              </a:ext>
            </a:extLst>
          </p:cNvPr>
          <p:cNvSpPr>
            <a:spLocks noGrp="1"/>
          </p:cNvSpPr>
          <p:nvPr>
            <p:ph type="ctrTitle"/>
          </p:nvPr>
        </p:nvSpPr>
        <p:spPr>
          <a:xfrm>
            <a:off x="1524000" y="1040229"/>
            <a:ext cx="9144000" cy="2387600"/>
          </a:xfrm>
        </p:spPr>
        <p:txBody>
          <a:bodyPr>
            <a:normAutofit/>
          </a:bodyPr>
          <a:lstStyle/>
          <a:p>
            <a:r>
              <a:rPr lang="pt-BR" sz="4400" b="1" dirty="0">
                <a:solidFill>
                  <a:schemeClr val="bg1"/>
                </a:solidFill>
              </a:rPr>
              <a:t>BUCKET SORT</a:t>
            </a:r>
          </a:p>
        </p:txBody>
      </p:sp>
      <p:sp>
        <p:nvSpPr>
          <p:cNvPr id="4" name="TextBox 3"/>
          <p:cNvSpPr txBox="1"/>
          <p:nvPr/>
        </p:nvSpPr>
        <p:spPr>
          <a:xfrm>
            <a:off x="3242112" y="3905349"/>
            <a:ext cx="6704528" cy="1569660"/>
          </a:xfrm>
          <a:prstGeom prst="rect">
            <a:avLst/>
          </a:prstGeom>
          <a:noFill/>
        </p:spPr>
        <p:txBody>
          <a:bodyPr wrap="square" rtlCol="0">
            <a:spAutoFit/>
          </a:bodyPr>
          <a:lstStyle/>
          <a:p>
            <a:pPr marL="742950" lvl="1" indent="-285750">
              <a:buFont typeface="Arial" pitchFamily="34" charset="0"/>
              <a:buChar char="•"/>
            </a:pPr>
            <a:r>
              <a:rPr lang="pt-BR" sz="2400" dirty="0">
                <a:solidFill>
                  <a:schemeClr val="bg1">
                    <a:lumMod val="95000"/>
                  </a:schemeClr>
                </a:solidFill>
              </a:rPr>
              <a:t>Explicação do funcionamento do Bucket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Bucket Sort em C</a:t>
            </a:r>
          </a:p>
        </p:txBody>
      </p:sp>
      <p:sp>
        <p:nvSpPr>
          <p:cNvPr id="3" name="Espaço Reservado para Número de Slide 2">
            <a:extLst>
              <a:ext uri="{FF2B5EF4-FFF2-40B4-BE49-F238E27FC236}">
                <a16:creationId xmlns="" xmlns:a16="http://schemas.microsoft.com/office/drawing/2014/main" id="{D9E36926-0E1B-426F-5FDB-754696D36B53}"/>
              </a:ext>
            </a:extLst>
          </p:cNvPr>
          <p:cNvSpPr>
            <a:spLocks noGrp="1"/>
          </p:cNvSpPr>
          <p:nvPr>
            <p:ph type="sldNum" sz="quarter" idx="12"/>
          </p:nvPr>
        </p:nvSpPr>
        <p:spPr/>
        <p:txBody>
          <a:bodyPr/>
          <a:lstStyle/>
          <a:p>
            <a:fld id="{02E8E995-BCC2-4CE8-9169-CF1D946D3BE0}" type="slidenum">
              <a:rPr lang="pt-BR" smtClean="0"/>
              <a:t>35</a:t>
            </a:fld>
            <a:endParaRPr lang="pt-BR"/>
          </a:p>
        </p:txBody>
      </p:sp>
    </p:spTree>
    <p:extLst>
      <p:ext uri="{BB962C8B-B14F-4D97-AF65-F5344CB8AC3E}">
        <p14:creationId xmlns:p14="http://schemas.microsoft.com/office/powerpoint/2010/main" val="367582732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44EE32B-0622-4110-492C-40773894B0FE}"/>
              </a:ext>
            </a:extLst>
          </p:cNvPr>
          <p:cNvSpPr>
            <a:spLocks noGrp="1"/>
          </p:cNvSpPr>
          <p:nvPr>
            <p:ph type="title"/>
          </p:nvPr>
        </p:nvSpPr>
        <p:spPr/>
        <p:txBody>
          <a:bodyPr/>
          <a:lstStyle/>
          <a:p>
            <a:pPr algn="ctr"/>
            <a:r>
              <a:rPr lang="pt-BR" b="1" dirty="0">
                <a:solidFill>
                  <a:schemeClr val="bg1"/>
                </a:solidFill>
              </a:rPr>
              <a:t>Bucket Sort</a:t>
            </a:r>
          </a:p>
        </p:txBody>
      </p:sp>
      <p:sp>
        <p:nvSpPr>
          <p:cNvPr id="3" name="Espaço Reservado para Conteúdo 2">
            <a:extLst>
              <a:ext uri="{FF2B5EF4-FFF2-40B4-BE49-F238E27FC236}">
                <a16:creationId xmlns="" xmlns:a16="http://schemas.microsoft.com/office/drawing/2014/main" id="{00713FC5-4CAD-1179-91C9-68F16E061D5D}"/>
              </a:ext>
            </a:extLst>
          </p:cNvPr>
          <p:cNvSpPr>
            <a:spLocks noGrp="1"/>
          </p:cNvSpPr>
          <p:nvPr>
            <p:ph idx="1"/>
          </p:nvPr>
        </p:nvSpPr>
        <p:spPr/>
        <p:txBody>
          <a:bodyPr/>
          <a:lstStyle/>
          <a:p>
            <a:pPr marL="0" indent="0" algn="just">
              <a:buNone/>
            </a:pPr>
            <a:r>
              <a:rPr lang="pt-BR" b="1" dirty="0">
                <a:solidFill>
                  <a:schemeClr val="bg1"/>
                </a:solidFill>
              </a:rPr>
              <a:t>Funcionamento</a:t>
            </a:r>
            <a:endParaRPr lang="pt-BR" b="0" i="0" dirty="0">
              <a:solidFill>
                <a:schemeClr val="bg1"/>
              </a:solidFill>
              <a:effectLst/>
              <a:latin typeface="Söhne"/>
            </a:endParaRPr>
          </a:p>
          <a:p>
            <a:pPr algn="just"/>
            <a:r>
              <a:rPr lang="pt-BR" sz="2400" b="0" i="0" dirty="0">
                <a:solidFill>
                  <a:schemeClr val="bg1"/>
                </a:solidFill>
                <a:effectLst/>
                <a:latin typeface="Söhne"/>
              </a:rPr>
              <a:t>O Bucket Sort é um algoritmo de ordenação que divide uma lista em "baldes" com base no valor de seus elementos e, em seguida, ordena cada balde individualmente usando um algoritmo de ordenação adequado. Em seguida, ele concatena os baldes classificados para produzir a lista final classificada</a:t>
            </a:r>
            <a:r>
              <a:rPr lang="pt-BR" b="0" i="0" dirty="0">
                <a:solidFill>
                  <a:srgbClr val="374151"/>
                </a:solidFill>
                <a:effectLst/>
                <a:latin typeface="Söhne"/>
              </a:rPr>
              <a:t>.</a:t>
            </a:r>
            <a:endParaRPr lang="pt-BR" dirty="0"/>
          </a:p>
        </p:txBody>
      </p:sp>
      <p:sp>
        <p:nvSpPr>
          <p:cNvPr id="5" name="Espaço Reservado para Número de Slide 4">
            <a:extLst>
              <a:ext uri="{FF2B5EF4-FFF2-40B4-BE49-F238E27FC236}">
                <a16:creationId xmlns="" xmlns:a16="http://schemas.microsoft.com/office/drawing/2014/main" id="{6860A1DE-DE64-FCD1-A52D-29F6022F0880}"/>
              </a:ext>
            </a:extLst>
          </p:cNvPr>
          <p:cNvSpPr>
            <a:spLocks noGrp="1"/>
          </p:cNvSpPr>
          <p:nvPr>
            <p:ph type="sldNum" sz="quarter" idx="12"/>
          </p:nvPr>
        </p:nvSpPr>
        <p:spPr/>
        <p:txBody>
          <a:bodyPr/>
          <a:lstStyle/>
          <a:p>
            <a:fld id="{02E8E995-BCC2-4CE8-9169-CF1D946D3BE0}" type="slidenum">
              <a:rPr lang="pt-BR" smtClean="0"/>
              <a:t>36</a:t>
            </a:fld>
            <a:endParaRPr lang="pt-BR"/>
          </a:p>
        </p:txBody>
      </p:sp>
    </p:spTree>
    <p:extLst>
      <p:ext uri="{BB962C8B-B14F-4D97-AF65-F5344CB8AC3E}">
        <p14:creationId xmlns:p14="http://schemas.microsoft.com/office/powerpoint/2010/main" val="197242927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44EE32B-0622-4110-492C-40773894B0FE}"/>
              </a:ext>
            </a:extLst>
          </p:cNvPr>
          <p:cNvSpPr>
            <a:spLocks noGrp="1"/>
          </p:cNvSpPr>
          <p:nvPr>
            <p:ph type="title"/>
          </p:nvPr>
        </p:nvSpPr>
        <p:spPr/>
        <p:txBody>
          <a:bodyPr/>
          <a:lstStyle/>
          <a:p>
            <a:pPr algn="ctr"/>
            <a:r>
              <a:rPr lang="pt-BR" b="1" dirty="0">
                <a:solidFill>
                  <a:schemeClr val="bg1"/>
                </a:solidFill>
              </a:rPr>
              <a:t>Bucket Sort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9907" t="18052" r="13414" b="7231"/>
          <a:stretch/>
        </p:blipFill>
        <p:spPr>
          <a:xfrm>
            <a:off x="3434079" y="2905760"/>
            <a:ext cx="5110481" cy="3251200"/>
          </a:xfrm>
        </p:spPr>
      </p:pic>
      <p:sp>
        <p:nvSpPr>
          <p:cNvPr id="7" name="TextBox 6"/>
          <p:cNvSpPr txBox="1"/>
          <p:nvPr/>
        </p:nvSpPr>
        <p:spPr>
          <a:xfrm>
            <a:off x="3832692" y="2113280"/>
            <a:ext cx="4444678" cy="461665"/>
          </a:xfrm>
          <a:prstGeom prst="rect">
            <a:avLst/>
          </a:prstGeom>
          <a:noFill/>
        </p:spPr>
        <p:txBody>
          <a:bodyPr wrap="none" rtlCol="0">
            <a:spAutoFit/>
          </a:bodyPr>
          <a:lstStyle/>
          <a:p>
            <a:pPr algn="ctr"/>
            <a:r>
              <a:rPr lang="pt-BR" sz="2400" b="1" dirty="0">
                <a:solidFill>
                  <a:schemeClr val="bg1"/>
                </a:solidFill>
              </a:rPr>
              <a:t>Ordenação utilizando Bucket Sort</a:t>
            </a:r>
          </a:p>
        </p:txBody>
      </p:sp>
      <p:sp>
        <p:nvSpPr>
          <p:cNvPr id="3" name="Espaço Reservado para Número de Slide 2">
            <a:extLst>
              <a:ext uri="{FF2B5EF4-FFF2-40B4-BE49-F238E27FC236}">
                <a16:creationId xmlns="" xmlns:a16="http://schemas.microsoft.com/office/drawing/2014/main" id="{64C36474-AAAD-286D-C050-0C1228253AAE}"/>
              </a:ext>
            </a:extLst>
          </p:cNvPr>
          <p:cNvSpPr>
            <a:spLocks noGrp="1"/>
          </p:cNvSpPr>
          <p:nvPr>
            <p:ph type="sldNum" sz="quarter" idx="12"/>
          </p:nvPr>
        </p:nvSpPr>
        <p:spPr/>
        <p:txBody>
          <a:bodyPr/>
          <a:lstStyle/>
          <a:p>
            <a:fld id="{02E8E995-BCC2-4CE8-9169-CF1D946D3BE0}" type="slidenum">
              <a:rPr lang="pt-BR" smtClean="0"/>
              <a:t>37</a:t>
            </a:fld>
            <a:endParaRPr lang="pt-BR"/>
          </a:p>
        </p:txBody>
      </p:sp>
    </p:spTree>
    <p:extLst>
      <p:ext uri="{BB962C8B-B14F-4D97-AF65-F5344CB8AC3E}">
        <p14:creationId xmlns:p14="http://schemas.microsoft.com/office/powerpoint/2010/main" val="382665750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DE4F81-F8BE-2CA9-BFFC-DBAE9CFF3752}"/>
              </a:ext>
            </a:extLst>
          </p:cNvPr>
          <p:cNvSpPr>
            <a:spLocks noGrp="1"/>
          </p:cNvSpPr>
          <p:nvPr>
            <p:ph type="title"/>
          </p:nvPr>
        </p:nvSpPr>
        <p:spPr/>
        <p:txBody>
          <a:bodyPr/>
          <a:lstStyle/>
          <a:p>
            <a:pPr algn="ctr"/>
            <a:r>
              <a:rPr lang="pt-BR" b="1" dirty="0">
                <a:solidFill>
                  <a:schemeClr val="bg1"/>
                </a:solidFill>
              </a:rPr>
              <a:t>Descrição do algoritmo passo a passo</a:t>
            </a:r>
          </a:p>
        </p:txBody>
      </p:sp>
      <p:sp>
        <p:nvSpPr>
          <p:cNvPr id="3" name="Espaço Reservado para Conteúdo 2">
            <a:extLst>
              <a:ext uri="{FF2B5EF4-FFF2-40B4-BE49-F238E27FC236}">
                <a16:creationId xmlns="" xmlns:a16="http://schemas.microsoft.com/office/drawing/2014/main" id="{ACA96188-E3F5-247D-8B35-EB66455B54B5}"/>
              </a:ext>
            </a:extLst>
          </p:cNvPr>
          <p:cNvSpPr>
            <a:spLocks noGrp="1"/>
          </p:cNvSpPr>
          <p:nvPr>
            <p:ph idx="1"/>
          </p:nvPr>
        </p:nvSpPr>
        <p:spPr/>
        <p:txBody>
          <a:bodyPr/>
          <a:lstStyle/>
          <a:p>
            <a:pPr algn="just">
              <a:buFont typeface="+mj-lt"/>
              <a:buAutoNum type="arabicPeriod"/>
            </a:pPr>
            <a:r>
              <a:rPr lang="pt-BR" sz="2400" i="0" dirty="0">
                <a:solidFill>
                  <a:schemeClr val="bg1"/>
                </a:solidFill>
                <a:effectLst/>
                <a:latin typeface="Söhne"/>
              </a:rPr>
              <a:t> Crie um número fixo de "baldes" (listas vazias) com base no valor máximo da lista de entrada.</a:t>
            </a:r>
          </a:p>
          <a:p>
            <a:pPr algn="just">
              <a:buFont typeface="+mj-lt"/>
              <a:buAutoNum type="arabicPeriod"/>
            </a:pPr>
            <a:r>
              <a:rPr lang="pt-BR" sz="2400" i="0" dirty="0">
                <a:solidFill>
                  <a:schemeClr val="bg1"/>
                </a:solidFill>
                <a:effectLst/>
                <a:latin typeface="Söhne"/>
              </a:rPr>
              <a:t> Percorra a lista de entrada e distribua cada elemento para o balde correto de acordo com o valor do elemento.</a:t>
            </a:r>
          </a:p>
          <a:p>
            <a:pPr algn="just">
              <a:buFont typeface="+mj-lt"/>
              <a:buAutoNum type="arabicPeriod"/>
            </a:pPr>
            <a:r>
              <a:rPr lang="pt-BR" sz="2400" i="0" dirty="0">
                <a:solidFill>
                  <a:schemeClr val="bg1"/>
                </a:solidFill>
                <a:effectLst/>
                <a:latin typeface="Söhne"/>
              </a:rPr>
              <a:t> Classifique cada balde individualmente usando um algoritmo de ordenação adequado, como </a:t>
            </a:r>
            <a:r>
              <a:rPr lang="pt-BR" sz="2400" i="0" dirty="0" err="1">
                <a:solidFill>
                  <a:schemeClr val="bg1"/>
                </a:solidFill>
                <a:effectLst/>
                <a:latin typeface="Söhne"/>
              </a:rPr>
              <a:t>Insertion</a:t>
            </a:r>
            <a:r>
              <a:rPr lang="pt-BR" sz="2400" i="0" dirty="0">
                <a:solidFill>
                  <a:schemeClr val="bg1"/>
                </a:solidFill>
                <a:effectLst/>
                <a:latin typeface="Söhne"/>
              </a:rPr>
              <a:t> </a:t>
            </a:r>
            <a:r>
              <a:rPr lang="pt-BR" sz="2400" i="0" dirty="0" err="1">
                <a:solidFill>
                  <a:schemeClr val="bg1"/>
                </a:solidFill>
                <a:effectLst/>
                <a:latin typeface="Söhne"/>
              </a:rPr>
              <a:t>Sort</a:t>
            </a:r>
            <a:r>
              <a:rPr lang="pt-BR" sz="2400" i="0" dirty="0">
                <a:solidFill>
                  <a:schemeClr val="bg1"/>
                </a:solidFill>
                <a:effectLst/>
                <a:latin typeface="Söhne"/>
              </a:rPr>
              <a:t> ou Quick </a:t>
            </a:r>
            <a:r>
              <a:rPr lang="pt-BR" sz="2400" i="0" dirty="0" err="1">
                <a:solidFill>
                  <a:schemeClr val="bg1"/>
                </a:solidFill>
                <a:effectLst/>
                <a:latin typeface="Söhne"/>
              </a:rPr>
              <a:t>Sort</a:t>
            </a:r>
            <a:r>
              <a:rPr lang="pt-BR" sz="2400" i="0" dirty="0">
                <a:solidFill>
                  <a:schemeClr val="bg1"/>
                </a:solidFill>
                <a:effectLst/>
                <a:latin typeface="Söhne"/>
              </a:rPr>
              <a:t>.</a:t>
            </a:r>
          </a:p>
          <a:p>
            <a:pPr algn="just">
              <a:buFont typeface="+mj-lt"/>
              <a:buAutoNum type="arabicPeriod"/>
            </a:pPr>
            <a:r>
              <a:rPr lang="pt-BR" sz="2400" i="0" dirty="0">
                <a:solidFill>
                  <a:schemeClr val="bg1"/>
                </a:solidFill>
                <a:effectLst/>
                <a:latin typeface="Söhne"/>
              </a:rPr>
              <a:t> Concatene os baldes classificados na ordem correta para produzir a lista final classificada.</a:t>
            </a:r>
          </a:p>
          <a:p>
            <a:pPr algn="just"/>
            <a:endParaRPr lang="pt-BR" dirty="0"/>
          </a:p>
        </p:txBody>
      </p:sp>
      <p:sp>
        <p:nvSpPr>
          <p:cNvPr id="5" name="Espaço Reservado para Número de Slide 4">
            <a:extLst>
              <a:ext uri="{FF2B5EF4-FFF2-40B4-BE49-F238E27FC236}">
                <a16:creationId xmlns="" xmlns:a16="http://schemas.microsoft.com/office/drawing/2014/main" id="{8ECEAFBA-FE46-6EEE-C648-603AB02020CB}"/>
              </a:ext>
            </a:extLst>
          </p:cNvPr>
          <p:cNvSpPr>
            <a:spLocks noGrp="1"/>
          </p:cNvSpPr>
          <p:nvPr>
            <p:ph type="sldNum" sz="quarter" idx="12"/>
          </p:nvPr>
        </p:nvSpPr>
        <p:spPr/>
        <p:txBody>
          <a:bodyPr/>
          <a:lstStyle/>
          <a:p>
            <a:fld id="{02E8E995-BCC2-4CE8-9169-CF1D946D3BE0}" type="slidenum">
              <a:rPr lang="pt-BR" smtClean="0"/>
              <a:t>38</a:t>
            </a:fld>
            <a:endParaRPr lang="pt-BR"/>
          </a:p>
        </p:txBody>
      </p:sp>
    </p:spTree>
    <p:extLst>
      <p:ext uri="{BB962C8B-B14F-4D97-AF65-F5344CB8AC3E}">
        <p14:creationId xmlns:p14="http://schemas.microsoft.com/office/powerpoint/2010/main" val="121471087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EE99BD-4A58-211E-2045-C880FC947C6B}"/>
              </a:ext>
            </a:extLst>
          </p:cNvPr>
          <p:cNvSpPr>
            <a:spLocks noGrp="1"/>
          </p:cNvSpPr>
          <p:nvPr>
            <p:ph type="title"/>
          </p:nvPr>
        </p:nvSpPr>
        <p:spPr>
          <a:xfrm>
            <a:off x="843854" y="243205"/>
            <a:ext cx="10515600" cy="1325563"/>
          </a:xfrm>
        </p:spPr>
        <p:txBody>
          <a:bodyPr/>
          <a:lstStyle/>
          <a:p>
            <a:pPr algn="ctr"/>
            <a:r>
              <a:rPr lang="pt-BR" b="1" dirty="0">
                <a:solidFill>
                  <a:schemeClr val="bg1">
                    <a:lumMod val="95000"/>
                  </a:schemeClr>
                </a:solidFill>
              </a:rPr>
              <a:t>Implementação do Bucket Sort em C</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8374" t="6371" r="4274" b="50000"/>
          <a:stretch/>
        </p:blipFill>
        <p:spPr>
          <a:xfrm>
            <a:off x="457198" y="3096260"/>
            <a:ext cx="5840534" cy="3510280"/>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8462" t="50000" r="14033" b="3704"/>
          <a:stretch/>
        </p:blipFill>
        <p:spPr>
          <a:xfrm>
            <a:off x="6654675" y="1602740"/>
            <a:ext cx="4805805" cy="3454400"/>
          </a:xfrm>
          <a:prstGeom prst="rect">
            <a:avLst/>
          </a:prstGeom>
        </p:spPr>
      </p:pic>
      <p:cxnSp>
        <p:nvCxnSpPr>
          <p:cNvPr id="9" name="Straight Connector 8"/>
          <p:cNvCxnSpPr/>
          <p:nvPr/>
        </p:nvCxnSpPr>
        <p:spPr>
          <a:xfrm flipH="1">
            <a:off x="6248275" y="1582420"/>
            <a:ext cx="10160" cy="4655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3587" t="19556" r="10882" b="11518"/>
          <a:stretch/>
        </p:blipFill>
        <p:spPr>
          <a:xfrm>
            <a:off x="457198" y="1175004"/>
            <a:ext cx="2722881" cy="1890776"/>
          </a:xfrm>
          <a:prstGeom prst="rect">
            <a:avLst/>
          </a:prstGeom>
        </p:spPr>
      </p:pic>
      <p:sp>
        <p:nvSpPr>
          <p:cNvPr id="7" name="Espaço Reservado para Número de Slide 6">
            <a:extLst>
              <a:ext uri="{FF2B5EF4-FFF2-40B4-BE49-F238E27FC236}">
                <a16:creationId xmlns="" xmlns:a16="http://schemas.microsoft.com/office/drawing/2014/main" id="{D12625FD-9B5E-7024-719A-3EAD10FCFE7C}"/>
              </a:ext>
            </a:extLst>
          </p:cNvPr>
          <p:cNvSpPr>
            <a:spLocks noGrp="1"/>
          </p:cNvSpPr>
          <p:nvPr>
            <p:ph type="sldNum" sz="quarter" idx="12"/>
          </p:nvPr>
        </p:nvSpPr>
        <p:spPr/>
        <p:txBody>
          <a:bodyPr/>
          <a:lstStyle/>
          <a:p>
            <a:fld id="{02E8E995-BCC2-4CE8-9169-CF1D946D3BE0}" type="slidenum">
              <a:rPr lang="pt-BR" smtClean="0"/>
              <a:t>39</a:t>
            </a:fld>
            <a:endParaRPr lang="pt-BR"/>
          </a:p>
        </p:txBody>
      </p:sp>
    </p:spTree>
    <p:extLst>
      <p:ext uri="{BB962C8B-B14F-4D97-AF65-F5344CB8AC3E}">
        <p14:creationId xmlns:p14="http://schemas.microsoft.com/office/powerpoint/2010/main" val="25903406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898530-861F-F359-D005-650CC9C8D26B}"/>
              </a:ext>
            </a:extLst>
          </p:cNvPr>
          <p:cNvSpPr>
            <a:spLocks noGrp="1"/>
          </p:cNvSpPr>
          <p:nvPr>
            <p:ph type="title"/>
          </p:nvPr>
        </p:nvSpPr>
        <p:spPr/>
        <p:txBody>
          <a:bodyPr/>
          <a:lstStyle/>
          <a:p>
            <a:pPr algn="ctr"/>
            <a:r>
              <a:rPr lang="pt-BR" b="1" dirty="0">
                <a:solidFill>
                  <a:schemeClr val="bg1"/>
                </a:solidFill>
              </a:rPr>
              <a:t>O que vamos abordar?</a:t>
            </a:r>
          </a:p>
        </p:txBody>
      </p:sp>
      <p:sp>
        <p:nvSpPr>
          <p:cNvPr id="3" name="Espaço Reservado para Conteúdo 2">
            <a:extLst>
              <a:ext uri="{FF2B5EF4-FFF2-40B4-BE49-F238E27FC236}">
                <a16:creationId xmlns="" xmlns:a16="http://schemas.microsoft.com/office/drawing/2014/main" id="{DC973316-F4D2-40BF-3025-E1E5028E7365}"/>
              </a:ext>
            </a:extLst>
          </p:cNvPr>
          <p:cNvSpPr>
            <a:spLocks noGrp="1"/>
          </p:cNvSpPr>
          <p:nvPr>
            <p:ph idx="1"/>
          </p:nvPr>
        </p:nvSpPr>
        <p:spPr/>
        <p:txBody>
          <a:bodyPr>
            <a:normAutofit/>
          </a:bodyPr>
          <a:lstStyle/>
          <a:p>
            <a:r>
              <a:rPr lang="pt-BR" dirty="0">
                <a:solidFill>
                  <a:schemeClr val="bg1"/>
                </a:solidFill>
                <a:latin typeface="Calibri" pitchFamily="34" charset="0"/>
                <a:cs typeface="Calibri" pitchFamily="34" charset="0"/>
              </a:rPr>
              <a:t>I. Introdução </a:t>
            </a:r>
            <a:r>
              <a:rPr lang="pt-BR" sz="2000" dirty="0">
                <a:solidFill>
                  <a:schemeClr val="bg1"/>
                </a:solidFill>
                <a:latin typeface="Calibri" pitchFamily="34" charset="0"/>
                <a:cs typeface="Calibri" pitchFamily="34" charset="0"/>
              </a:rPr>
              <a:t>^</a:t>
            </a:r>
          </a:p>
          <a:p>
            <a:pPr algn="just"/>
            <a:r>
              <a:rPr lang="pt-BR" dirty="0">
                <a:solidFill>
                  <a:schemeClr val="bg1"/>
                </a:solidFill>
              </a:rPr>
              <a:t>II. Heap Sort </a:t>
            </a:r>
            <a:r>
              <a:rPr lang="pt-BR" sz="2000" dirty="0">
                <a:solidFill>
                  <a:schemeClr val="bg1"/>
                </a:solidFill>
              </a:rPr>
              <a:t>v</a:t>
            </a:r>
            <a:endParaRPr lang="pt-BR" dirty="0">
              <a:solidFill>
                <a:schemeClr val="bg1"/>
              </a:solidFill>
            </a:endParaRPr>
          </a:p>
          <a:p>
            <a:pPr algn="just"/>
            <a:r>
              <a:rPr lang="pt-BR" dirty="0">
                <a:solidFill>
                  <a:schemeClr val="bg1"/>
                </a:solidFill>
              </a:rPr>
              <a:t>III. Bucket Sort </a:t>
            </a:r>
            <a:r>
              <a:rPr lang="pt-BR" sz="2000" dirty="0">
                <a:solidFill>
                  <a:schemeClr val="bg1"/>
                </a:solidFill>
              </a:rPr>
              <a:t>v</a:t>
            </a:r>
            <a:endParaRPr lang="pt-BR" dirty="0">
              <a:solidFill>
                <a:schemeClr val="bg1"/>
              </a:solidFill>
            </a:endParaRPr>
          </a:p>
          <a:p>
            <a:pPr algn="just"/>
            <a:r>
              <a:rPr lang="pt-BR" dirty="0">
                <a:solidFill>
                  <a:schemeClr val="bg1"/>
                </a:solidFill>
              </a:rPr>
              <a:t>IV. Comparação entre Heap Sort e Bucket Sort </a:t>
            </a:r>
            <a:r>
              <a:rPr lang="pt-BR" sz="2000" dirty="0">
                <a:solidFill>
                  <a:schemeClr val="bg1"/>
                </a:solidFill>
              </a:rPr>
              <a:t>v</a:t>
            </a:r>
            <a:endParaRPr lang="pt-BR" dirty="0">
              <a:solidFill>
                <a:schemeClr val="bg1"/>
              </a:solidFill>
              <a:latin typeface="Calibri" pitchFamily="34" charset="0"/>
              <a:cs typeface="Calibri" pitchFamily="34" charset="0"/>
            </a:endParaRPr>
          </a:p>
        </p:txBody>
      </p:sp>
      <p:sp>
        <p:nvSpPr>
          <p:cNvPr id="9" name="TextBox 8"/>
          <p:cNvSpPr txBox="1"/>
          <p:nvPr/>
        </p:nvSpPr>
        <p:spPr>
          <a:xfrm>
            <a:off x="769160" y="2286000"/>
            <a:ext cx="10614894" cy="1569660"/>
          </a:xfrm>
          <a:prstGeom prst="rect">
            <a:avLst/>
          </a:prstGeom>
          <a:noFill/>
        </p:spPr>
        <p:txBody>
          <a:bodyPr wrap="none" rtlCol="0">
            <a:spAutoFit/>
          </a:bodyPr>
          <a:lstStyle/>
          <a:p>
            <a:pPr marL="742950" lvl="1" indent="-285750" algn="just">
              <a:buFont typeface="Arial" pitchFamily="34" charset="0"/>
              <a:buChar char="•"/>
            </a:pPr>
            <a:r>
              <a:rPr lang="pt-BR" sz="2400" dirty="0">
                <a:solidFill>
                  <a:schemeClr val="bg1"/>
                </a:solidFill>
              </a:rPr>
              <a:t>Definição de ordenação eficiente</a:t>
            </a:r>
          </a:p>
          <a:p>
            <a:pPr marL="742950" lvl="1" indent="-285750" algn="just">
              <a:buFont typeface="Arial" pitchFamily="34" charset="0"/>
              <a:buChar char="•"/>
            </a:pPr>
            <a:r>
              <a:rPr lang="pt-BR" sz="2400" dirty="0">
                <a:solidFill>
                  <a:schemeClr val="bg1"/>
                </a:solidFill>
              </a:rPr>
              <a:t>Importância da ordenação eficiente em algoritmos</a:t>
            </a:r>
          </a:p>
          <a:p>
            <a:pPr marL="742950" lvl="1" indent="-285750" algn="just">
              <a:buFont typeface="Arial" pitchFamily="34" charset="0"/>
              <a:buChar char="•"/>
            </a:pPr>
            <a:r>
              <a:rPr lang="pt-BR" sz="2400" dirty="0">
                <a:solidFill>
                  <a:schemeClr val="bg1"/>
                </a:solidFill>
              </a:rPr>
              <a:t>Apresentação dos métodos de ordenação abordados: Heap Sort e Bucket Sort</a:t>
            </a:r>
            <a:endParaRPr lang="pt-BR" sz="2400" dirty="0">
              <a:solidFill>
                <a:schemeClr val="bg1"/>
              </a:solidFill>
              <a:cs typeface="Calibri" pitchFamily="34" charset="0"/>
            </a:endParaRPr>
          </a:p>
          <a:p>
            <a:pPr marL="285750" indent="-285750">
              <a:buFont typeface="Arial" pitchFamily="34" charset="0"/>
              <a:buChar char="•"/>
            </a:pPr>
            <a:endParaRPr lang="pt-BR" sz="2400" dirty="0"/>
          </a:p>
        </p:txBody>
      </p:sp>
      <p:sp>
        <p:nvSpPr>
          <p:cNvPr id="5" name="Espaço Reservado para Número de Slide 4">
            <a:extLst>
              <a:ext uri="{FF2B5EF4-FFF2-40B4-BE49-F238E27FC236}">
                <a16:creationId xmlns="" xmlns:a16="http://schemas.microsoft.com/office/drawing/2014/main" id="{FD489A12-8DB3-1115-90C8-F9EB20BA2952}"/>
              </a:ext>
            </a:extLst>
          </p:cNvPr>
          <p:cNvSpPr>
            <a:spLocks noGrp="1"/>
          </p:cNvSpPr>
          <p:nvPr>
            <p:ph type="sldNum" sz="quarter" idx="12"/>
          </p:nvPr>
        </p:nvSpPr>
        <p:spPr/>
        <p:txBody>
          <a:bodyPr/>
          <a:lstStyle/>
          <a:p>
            <a:fld id="{02E8E995-BCC2-4CE8-9169-CF1D946D3BE0}" type="slidenum">
              <a:rPr lang="pt-BR" smtClean="0"/>
              <a:t>4</a:t>
            </a:fld>
            <a:endParaRPr lang="pt-BR"/>
          </a:p>
        </p:txBody>
      </p:sp>
    </p:spTree>
    <p:extLst>
      <p:ext uri="{BB962C8B-B14F-4D97-AF65-F5344CB8AC3E}">
        <p14:creationId xmlns:p14="http://schemas.microsoft.com/office/powerpoint/2010/main" val="39403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0.00672 L -4.16667E-6 0.19167 " pathEditMode="relative" rAng="0" ptsTypes="AA">
                                      <p:cBhvr>
                                        <p:cTn id="6" dur="1400" fill="hold"/>
                                        <p:tgtEl>
                                          <p:spTgt spid="3">
                                            <p:txEl>
                                              <p:pRg st="1" end="1"/>
                                            </p:txEl>
                                          </p:spTgt>
                                        </p:tgtEl>
                                        <p:attrNameLst>
                                          <p:attrName>ppt_x</p:attrName>
                                          <p:attrName>ppt_y</p:attrName>
                                        </p:attrNameLst>
                                      </p:cBhvr>
                                      <p:rCtr x="0" y="9236"/>
                                    </p:animMotion>
                                  </p:childTnLst>
                                </p:cTn>
                              </p:par>
                              <p:par>
                                <p:cTn id="7" presetID="42" presetClass="path" presetSubtype="0" accel="50000" decel="50000" fill="hold" nodeType="withEffect">
                                  <p:stCondLst>
                                    <p:cond delay="0"/>
                                  </p:stCondLst>
                                  <p:childTnLst>
                                    <p:animMotion origin="layout" path="M -4.375E-6 0.0081 L -4.375E-6 0.19167 " pathEditMode="relative" rAng="0" ptsTypes="AA">
                                      <p:cBhvr>
                                        <p:cTn id="8" dur="1400" fill="hold"/>
                                        <p:tgtEl>
                                          <p:spTgt spid="3">
                                            <p:txEl>
                                              <p:pRg st="2" end="2"/>
                                            </p:txEl>
                                          </p:spTgt>
                                        </p:tgtEl>
                                        <p:attrNameLst>
                                          <p:attrName>ppt_x</p:attrName>
                                          <p:attrName>ppt_y</p:attrName>
                                        </p:attrNameLst>
                                      </p:cBhvr>
                                      <p:rCtr x="0" y="9167"/>
                                    </p:animMotion>
                                  </p:childTnLst>
                                </p:cTn>
                              </p:par>
                              <p:par>
                                <p:cTn id="9" presetID="42" presetClass="path" presetSubtype="0" accel="50000" decel="50000" fill="hold" nodeType="withEffect">
                                  <p:stCondLst>
                                    <p:cond delay="0"/>
                                  </p:stCondLst>
                                  <p:childTnLst>
                                    <p:animMotion origin="layout" path="M 2.08333E-7 0.01273 L 2.08333E-7 0.19166 " pathEditMode="relative" rAng="0" ptsTypes="AA">
                                      <p:cBhvr>
                                        <p:cTn id="10" dur="1400" fill="hold"/>
                                        <p:tgtEl>
                                          <p:spTgt spid="3">
                                            <p:txEl>
                                              <p:pRg st="3" end="3"/>
                                            </p:txEl>
                                          </p:spTgt>
                                        </p:tgtEl>
                                        <p:attrNameLst>
                                          <p:attrName>ppt_x</p:attrName>
                                          <p:attrName>ppt_y</p:attrName>
                                        </p:attrNameLst>
                                      </p:cBhvr>
                                      <p:rCtr x="0" y="8935"/>
                                    </p:animMotion>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EC1D8-69C6-D3D4-4E89-D0BE23BB828B}"/>
              </a:ext>
            </a:extLst>
          </p:cNvPr>
          <p:cNvSpPr>
            <a:spLocks noGrp="1"/>
          </p:cNvSpPr>
          <p:nvPr>
            <p:ph type="title"/>
          </p:nvPr>
        </p:nvSpPr>
        <p:spPr/>
        <p:txBody>
          <a:bodyPr/>
          <a:lstStyle/>
          <a:p>
            <a:pPr algn="ctr"/>
            <a:r>
              <a:rPr lang="pt-BR" b="1" dirty="0">
                <a:solidFill>
                  <a:schemeClr val="bg1"/>
                </a:solidFill>
              </a:rPr>
              <a:t>Análise de complexidade de tempo e espaço</a:t>
            </a:r>
          </a:p>
        </p:txBody>
      </p:sp>
      <p:sp>
        <p:nvSpPr>
          <p:cNvPr id="3" name="Espaço Reservado para Conteúdo 2">
            <a:extLst>
              <a:ext uri="{FF2B5EF4-FFF2-40B4-BE49-F238E27FC236}">
                <a16:creationId xmlns="" xmlns:a16="http://schemas.microsoft.com/office/drawing/2014/main" id="{465EAA2F-69AD-B4F7-2B53-5BCB971C13C7}"/>
              </a:ext>
            </a:extLst>
          </p:cNvPr>
          <p:cNvSpPr>
            <a:spLocks noGrp="1"/>
          </p:cNvSpPr>
          <p:nvPr>
            <p:ph idx="1"/>
          </p:nvPr>
        </p:nvSpPr>
        <p:spPr/>
        <p:txBody>
          <a:bodyPr>
            <a:normAutofit/>
          </a:bodyPr>
          <a:lstStyle/>
          <a:p>
            <a:pPr algn="just"/>
            <a:r>
              <a:rPr lang="pt-BR" sz="2400" b="0" i="0" dirty="0">
                <a:solidFill>
                  <a:schemeClr val="bg1"/>
                </a:solidFill>
                <a:effectLst/>
                <a:latin typeface="Söhne"/>
              </a:rPr>
              <a:t>O </a:t>
            </a:r>
            <a:r>
              <a:rPr lang="pt-BR" sz="2400" b="0" i="0" dirty="0" err="1">
                <a:solidFill>
                  <a:schemeClr val="bg1"/>
                </a:solidFill>
                <a:effectLst/>
                <a:latin typeface="Söhne"/>
              </a:rPr>
              <a:t>Bucket</a:t>
            </a:r>
            <a:r>
              <a:rPr lang="pt-BR" sz="2400" b="0" i="0" dirty="0">
                <a:solidFill>
                  <a:schemeClr val="bg1"/>
                </a:solidFill>
                <a:effectLst/>
                <a:latin typeface="Söhne"/>
              </a:rPr>
              <a:t> </a:t>
            </a:r>
            <a:r>
              <a:rPr lang="pt-BR" sz="2400" b="0" i="0" dirty="0" err="1">
                <a:solidFill>
                  <a:schemeClr val="bg1"/>
                </a:solidFill>
                <a:effectLst/>
                <a:latin typeface="Söhne"/>
              </a:rPr>
              <a:t>Sort</a:t>
            </a:r>
            <a:r>
              <a:rPr lang="pt-BR" sz="2400" b="0" i="0" dirty="0">
                <a:solidFill>
                  <a:schemeClr val="bg1"/>
                </a:solidFill>
                <a:effectLst/>
                <a:latin typeface="Söhne"/>
              </a:rPr>
              <a:t> é geralmente muito rápido, mas sua velocidade depende em grande parte do número e distribuição dos elementos de entrada. A complexidade de tempo médio e de espaço do Bucket Sort é O(n + k</a:t>
            </a:r>
            <a:r>
              <a:rPr lang="pt-BR" sz="2400" b="0" i="0" dirty="0" smtClean="0">
                <a:solidFill>
                  <a:schemeClr val="bg1"/>
                </a:solidFill>
                <a:effectLst/>
                <a:latin typeface="Söhne"/>
              </a:rPr>
              <a:t>), no melhor caso, </a:t>
            </a:r>
            <a:r>
              <a:rPr lang="pt-BR" sz="2400" b="0" i="0" dirty="0">
                <a:solidFill>
                  <a:schemeClr val="bg1"/>
                </a:solidFill>
                <a:effectLst/>
                <a:latin typeface="Söhne"/>
              </a:rPr>
              <a:t>onde n é o número de elementos na lista de entrada e k é o número de baldes usados. </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7A1966E2-25CF-0423-C57E-B0F43F9F01AF}"/>
              </a:ext>
            </a:extLst>
          </p:cNvPr>
          <p:cNvSpPr>
            <a:spLocks noGrp="1"/>
          </p:cNvSpPr>
          <p:nvPr>
            <p:ph type="sldNum" sz="quarter" idx="12"/>
          </p:nvPr>
        </p:nvSpPr>
        <p:spPr/>
        <p:txBody>
          <a:bodyPr/>
          <a:lstStyle/>
          <a:p>
            <a:fld id="{02E8E995-BCC2-4CE8-9169-CF1D946D3BE0}" type="slidenum">
              <a:rPr lang="pt-BR" smtClean="0"/>
              <a:t>40</a:t>
            </a:fld>
            <a:endParaRPr lang="pt-BR"/>
          </a:p>
        </p:txBody>
      </p:sp>
    </p:spTree>
    <p:extLst>
      <p:ext uri="{BB962C8B-B14F-4D97-AF65-F5344CB8AC3E}">
        <p14:creationId xmlns:p14="http://schemas.microsoft.com/office/powerpoint/2010/main" val="413768151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FC4D03-C227-828E-3E34-91E9ACEF069E}"/>
              </a:ext>
            </a:extLst>
          </p:cNvPr>
          <p:cNvSpPr>
            <a:spLocks noGrp="1"/>
          </p:cNvSpPr>
          <p:nvPr>
            <p:ph type="ctrTitle"/>
          </p:nvPr>
        </p:nvSpPr>
        <p:spPr>
          <a:xfrm>
            <a:off x="1524000" y="1040229"/>
            <a:ext cx="9144000" cy="2387600"/>
          </a:xfrm>
        </p:spPr>
        <p:txBody>
          <a:bodyPr>
            <a:normAutofit/>
          </a:bodyPr>
          <a:lstStyle/>
          <a:p>
            <a:r>
              <a:rPr lang="pt-BR" sz="4400" b="1" dirty="0">
                <a:solidFill>
                  <a:schemeClr val="bg1"/>
                </a:solidFill>
              </a:rPr>
              <a:t>Comparação entre Heap Sort e Bucket Sort</a:t>
            </a:r>
          </a:p>
        </p:txBody>
      </p:sp>
      <p:sp>
        <p:nvSpPr>
          <p:cNvPr id="4" name="TextBox 3"/>
          <p:cNvSpPr txBox="1"/>
          <p:nvPr/>
        </p:nvSpPr>
        <p:spPr>
          <a:xfrm>
            <a:off x="3242112" y="3905349"/>
            <a:ext cx="6704528" cy="1569660"/>
          </a:xfrm>
          <a:prstGeom prst="rect">
            <a:avLst/>
          </a:prstGeom>
          <a:noFill/>
        </p:spPr>
        <p:txBody>
          <a:bodyPr wrap="square" rtlCol="0">
            <a:spAutoFit/>
          </a:bodyPr>
          <a:lstStyle/>
          <a:p>
            <a:pPr marL="742950" lvl="1" indent="-285750">
              <a:buFont typeface="Arial" pitchFamily="34" charset="0"/>
              <a:buChar char="•"/>
            </a:pPr>
            <a:r>
              <a:rPr lang="pt-BR" sz="2400" dirty="0">
                <a:solidFill>
                  <a:schemeClr val="bg1">
                    <a:lumMod val="95000"/>
                  </a:schemeClr>
                </a:solidFill>
              </a:rPr>
              <a:t>Explicação do funcionamento do Bucket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Bucket Sort em C</a:t>
            </a:r>
          </a:p>
        </p:txBody>
      </p:sp>
      <p:sp>
        <p:nvSpPr>
          <p:cNvPr id="3" name="Espaço Reservado para Número de Slide 2">
            <a:extLst>
              <a:ext uri="{FF2B5EF4-FFF2-40B4-BE49-F238E27FC236}">
                <a16:creationId xmlns="" xmlns:a16="http://schemas.microsoft.com/office/drawing/2014/main" id="{EBE2C432-EF16-C868-3990-E6DB823466D7}"/>
              </a:ext>
            </a:extLst>
          </p:cNvPr>
          <p:cNvSpPr>
            <a:spLocks noGrp="1"/>
          </p:cNvSpPr>
          <p:nvPr>
            <p:ph type="sldNum" sz="quarter" idx="12"/>
          </p:nvPr>
        </p:nvSpPr>
        <p:spPr/>
        <p:txBody>
          <a:bodyPr/>
          <a:lstStyle/>
          <a:p>
            <a:fld id="{02E8E995-BCC2-4CE8-9169-CF1D946D3BE0}" type="slidenum">
              <a:rPr lang="pt-BR" smtClean="0"/>
              <a:t>41</a:t>
            </a:fld>
            <a:endParaRPr lang="pt-BR"/>
          </a:p>
        </p:txBody>
      </p:sp>
    </p:spTree>
    <p:extLst>
      <p:ext uri="{BB962C8B-B14F-4D97-AF65-F5344CB8AC3E}">
        <p14:creationId xmlns:p14="http://schemas.microsoft.com/office/powerpoint/2010/main" val="187668778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7325D8-DAE8-5045-8CC1-2EFF26AA62A7}"/>
              </a:ext>
            </a:extLst>
          </p:cNvPr>
          <p:cNvSpPr>
            <a:spLocks noGrp="1"/>
          </p:cNvSpPr>
          <p:nvPr>
            <p:ph type="title"/>
          </p:nvPr>
        </p:nvSpPr>
        <p:spPr/>
        <p:txBody>
          <a:bodyPr/>
          <a:lstStyle/>
          <a:p>
            <a:pPr algn="ctr"/>
            <a:r>
              <a:rPr lang="pt-BR" b="1" dirty="0">
                <a:solidFill>
                  <a:schemeClr val="bg1"/>
                </a:solidFill>
              </a:rPr>
              <a:t>Comparação entre </a:t>
            </a:r>
            <a:r>
              <a:rPr lang="pt-BR" b="1" dirty="0" err="1">
                <a:solidFill>
                  <a:schemeClr val="bg1"/>
                </a:solidFill>
              </a:rPr>
              <a:t>Heap</a:t>
            </a:r>
            <a:r>
              <a:rPr lang="pt-BR" b="1" dirty="0">
                <a:solidFill>
                  <a:schemeClr val="bg1"/>
                </a:solidFill>
              </a:rPr>
              <a:t> </a:t>
            </a:r>
            <a:r>
              <a:rPr lang="pt-BR" b="1" dirty="0" err="1">
                <a:solidFill>
                  <a:schemeClr val="bg1"/>
                </a:solidFill>
              </a:rPr>
              <a:t>Sort</a:t>
            </a:r>
            <a:r>
              <a:rPr lang="pt-BR" b="1" dirty="0">
                <a:solidFill>
                  <a:schemeClr val="bg1"/>
                </a:solidFill>
              </a:rPr>
              <a:t> e </a:t>
            </a:r>
            <a:r>
              <a:rPr lang="pt-BR" b="1" dirty="0" err="1">
                <a:solidFill>
                  <a:schemeClr val="bg1"/>
                </a:solidFill>
              </a:rPr>
              <a:t>Bucket</a:t>
            </a:r>
            <a:r>
              <a:rPr lang="pt-BR" b="1" dirty="0">
                <a:solidFill>
                  <a:schemeClr val="bg1"/>
                </a:solidFill>
              </a:rPr>
              <a:t> </a:t>
            </a:r>
            <a:r>
              <a:rPr lang="pt-BR" b="1" dirty="0" err="1">
                <a:solidFill>
                  <a:schemeClr val="bg1"/>
                </a:solidFill>
              </a:rPr>
              <a:t>Sort</a:t>
            </a:r>
            <a:endParaRPr lang="pt-BR" b="1" dirty="0">
              <a:solidFill>
                <a:schemeClr val="bg1"/>
              </a:solidFill>
            </a:endParaRPr>
          </a:p>
        </p:txBody>
      </p:sp>
      <p:sp>
        <p:nvSpPr>
          <p:cNvPr id="3" name="Espaço Reservado para Conteúdo 2">
            <a:extLst>
              <a:ext uri="{FF2B5EF4-FFF2-40B4-BE49-F238E27FC236}">
                <a16:creationId xmlns="" xmlns:a16="http://schemas.microsoft.com/office/drawing/2014/main" id="{88107A0F-C9A3-078B-E3F9-93F8D0E508C3}"/>
              </a:ext>
            </a:extLst>
          </p:cNvPr>
          <p:cNvSpPr>
            <a:spLocks noGrp="1"/>
          </p:cNvSpPr>
          <p:nvPr>
            <p:ph idx="1"/>
          </p:nvPr>
        </p:nvSpPr>
        <p:spPr/>
        <p:txBody>
          <a:bodyPr>
            <a:normAutofit/>
          </a:bodyPr>
          <a:lstStyle/>
          <a:p>
            <a:pPr algn="just"/>
            <a:r>
              <a:rPr lang="pt-BR" sz="2400" i="0" dirty="0">
                <a:solidFill>
                  <a:schemeClr val="bg1"/>
                </a:solidFill>
                <a:effectLst/>
                <a:latin typeface="Söhne"/>
              </a:rPr>
              <a:t>Os algoritmos de ordenação </a:t>
            </a:r>
            <a:r>
              <a:rPr lang="pt-BR" sz="2400" i="0" dirty="0" err="1">
                <a:solidFill>
                  <a:schemeClr val="bg1"/>
                </a:solidFill>
                <a:effectLst/>
                <a:latin typeface="Söhne"/>
              </a:rPr>
              <a:t>Heap</a:t>
            </a:r>
            <a:r>
              <a:rPr lang="pt-BR" sz="2400" i="0" dirty="0">
                <a:solidFill>
                  <a:schemeClr val="bg1"/>
                </a:solidFill>
                <a:effectLst/>
                <a:latin typeface="Söhne"/>
              </a:rPr>
              <a:t> </a:t>
            </a:r>
            <a:r>
              <a:rPr lang="pt-BR" sz="2400" i="0" dirty="0" err="1">
                <a:solidFill>
                  <a:schemeClr val="bg1"/>
                </a:solidFill>
                <a:effectLst/>
                <a:latin typeface="Söhne"/>
              </a:rPr>
              <a:t>Sort</a:t>
            </a:r>
            <a:r>
              <a:rPr lang="pt-BR" sz="2400" i="0" dirty="0">
                <a:solidFill>
                  <a:schemeClr val="bg1"/>
                </a:solidFill>
                <a:effectLst/>
                <a:latin typeface="Söhne"/>
              </a:rPr>
              <a:t> e </a:t>
            </a:r>
            <a:r>
              <a:rPr lang="pt-BR" sz="2400" i="0" dirty="0" err="1">
                <a:solidFill>
                  <a:schemeClr val="bg1"/>
                </a:solidFill>
                <a:effectLst/>
                <a:latin typeface="Söhne"/>
              </a:rPr>
              <a:t>Bucket</a:t>
            </a:r>
            <a:r>
              <a:rPr lang="pt-BR" sz="2400" i="0" dirty="0">
                <a:solidFill>
                  <a:schemeClr val="bg1"/>
                </a:solidFill>
                <a:effectLst/>
                <a:latin typeface="Söhne"/>
              </a:rPr>
              <a:t> </a:t>
            </a:r>
            <a:r>
              <a:rPr lang="pt-BR" sz="2400" i="0" dirty="0" err="1">
                <a:solidFill>
                  <a:schemeClr val="bg1"/>
                </a:solidFill>
                <a:effectLst/>
                <a:latin typeface="Söhne"/>
              </a:rPr>
              <a:t>Sort</a:t>
            </a:r>
            <a:r>
              <a:rPr lang="pt-BR" sz="2400" i="0" dirty="0">
                <a:solidFill>
                  <a:schemeClr val="bg1"/>
                </a:solidFill>
                <a:effectLst/>
                <a:latin typeface="Söhne"/>
              </a:rPr>
              <a:t> possuem diferenças significativas em relação à sua estrutura e desempenho. A seguir, apresentamos uma análise comparativa entre esses dois algoritmos.</a:t>
            </a:r>
            <a:endParaRPr lang="pt-BR" sz="2400" dirty="0">
              <a:solidFill>
                <a:schemeClr val="bg1"/>
              </a:solidFill>
            </a:endParaRPr>
          </a:p>
        </p:txBody>
      </p:sp>
      <p:pic>
        <p:nvPicPr>
          <p:cNvPr id="1026" name="Picture 2" descr="Balde - ícones de ferramentas e utensílios gráti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033895" y="3810000"/>
            <a:ext cx="2182813" cy="2182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to de tronco de árvore PNG | PNG Mart"/>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b="9967"/>
          <a:stretch/>
        </p:blipFill>
        <p:spPr bwMode="auto">
          <a:xfrm rot="10800000">
            <a:off x="1694021" y="3901439"/>
            <a:ext cx="3657600" cy="2248903"/>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a:extLst>
              <a:ext uri="{FF2B5EF4-FFF2-40B4-BE49-F238E27FC236}">
                <a16:creationId xmlns="" xmlns:a16="http://schemas.microsoft.com/office/drawing/2014/main" id="{98428D73-31D3-E369-CA2D-02039F073764}"/>
              </a:ext>
            </a:extLst>
          </p:cNvPr>
          <p:cNvSpPr>
            <a:spLocks noGrp="1"/>
          </p:cNvSpPr>
          <p:nvPr>
            <p:ph type="sldNum" sz="quarter" idx="12"/>
          </p:nvPr>
        </p:nvSpPr>
        <p:spPr/>
        <p:txBody>
          <a:bodyPr/>
          <a:lstStyle/>
          <a:p>
            <a:fld id="{02E8E995-BCC2-4CE8-9169-CF1D946D3BE0}" type="slidenum">
              <a:rPr lang="pt-BR" smtClean="0"/>
              <a:t>42</a:t>
            </a:fld>
            <a:endParaRPr lang="pt-BR"/>
          </a:p>
        </p:txBody>
      </p:sp>
    </p:spTree>
    <p:extLst>
      <p:ext uri="{BB962C8B-B14F-4D97-AF65-F5344CB8AC3E}">
        <p14:creationId xmlns:p14="http://schemas.microsoft.com/office/powerpoint/2010/main" val="3659412799"/>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4516334-7662-467B-FC53-02C2BE449FBD}"/>
              </a:ext>
            </a:extLst>
          </p:cNvPr>
          <p:cNvSpPr>
            <a:spLocks noGrp="1"/>
          </p:cNvSpPr>
          <p:nvPr>
            <p:ph type="title"/>
          </p:nvPr>
        </p:nvSpPr>
        <p:spPr/>
        <p:txBody>
          <a:bodyPr/>
          <a:lstStyle/>
          <a:p>
            <a:pPr algn="ctr"/>
            <a:r>
              <a:rPr lang="pt-BR" b="1" dirty="0">
                <a:solidFill>
                  <a:schemeClr val="bg1"/>
                </a:solidFill>
              </a:rPr>
              <a:t>Comparação entre Heap Sort e Bucket Sort</a:t>
            </a:r>
          </a:p>
        </p:txBody>
      </p:sp>
      <p:sp>
        <p:nvSpPr>
          <p:cNvPr id="3" name="Espaço Reservado para Conteúdo 2">
            <a:extLst>
              <a:ext uri="{FF2B5EF4-FFF2-40B4-BE49-F238E27FC236}">
                <a16:creationId xmlns="" xmlns:a16="http://schemas.microsoft.com/office/drawing/2014/main" id="{38B86EB2-8F29-F7E6-0600-70C6F68564EE}"/>
              </a:ext>
            </a:extLst>
          </p:cNvPr>
          <p:cNvSpPr>
            <a:spLocks noGrp="1"/>
          </p:cNvSpPr>
          <p:nvPr>
            <p:ph idx="1"/>
          </p:nvPr>
        </p:nvSpPr>
        <p:spPr/>
        <p:txBody>
          <a:bodyPr>
            <a:normAutofit/>
          </a:bodyPr>
          <a:lstStyle/>
          <a:p>
            <a:pPr marL="0" indent="0" algn="just">
              <a:buNone/>
            </a:pPr>
            <a:r>
              <a:rPr lang="pt-BR" sz="2400" b="1" dirty="0">
                <a:solidFill>
                  <a:schemeClr val="bg1"/>
                </a:solidFill>
                <a:latin typeface="Söhne"/>
              </a:rPr>
              <a:t>Diferenças estruturais</a:t>
            </a:r>
            <a:endParaRPr lang="pt-BR" sz="2400" b="0" i="0" dirty="0">
              <a:solidFill>
                <a:schemeClr val="bg1"/>
              </a:solidFill>
              <a:effectLst/>
              <a:latin typeface="Söhne"/>
            </a:endParaRPr>
          </a:p>
          <a:p>
            <a:pPr algn="just"/>
            <a:r>
              <a:rPr lang="pt-BR" sz="2400" b="0" i="0" dirty="0">
                <a:solidFill>
                  <a:schemeClr val="bg1"/>
                </a:solidFill>
                <a:effectLst/>
                <a:latin typeface="Söhne"/>
              </a:rPr>
              <a:t>O Heap Sort é um algoritmo de ordenação por comparação baseado em um </a:t>
            </a:r>
            <a:r>
              <a:rPr lang="pt-BR" sz="2400" dirty="0">
                <a:solidFill>
                  <a:schemeClr val="bg1"/>
                </a:solidFill>
                <a:latin typeface="Söhne"/>
              </a:rPr>
              <a:t>H</a:t>
            </a:r>
            <a:r>
              <a:rPr lang="pt-BR" sz="2400" b="0" i="0" dirty="0">
                <a:solidFill>
                  <a:schemeClr val="bg1"/>
                </a:solidFill>
                <a:effectLst/>
                <a:latin typeface="Söhne"/>
              </a:rPr>
              <a:t>eap binário, enquanto que o Bucket Sort é um algoritmo de ordenação por distribuição que usa baldes para armazenar e ordenar os elementos.</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8FDCDDE1-63A3-0361-BED2-411E3CF30DF0}"/>
              </a:ext>
            </a:extLst>
          </p:cNvPr>
          <p:cNvSpPr>
            <a:spLocks noGrp="1"/>
          </p:cNvSpPr>
          <p:nvPr>
            <p:ph type="sldNum" sz="quarter" idx="12"/>
          </p:nvPr>
        </p:nvSpPr>
        <p:spPr/>
        <p:txBody>
          <a:bodyPr/>
          <a:lstStyle/>
          <a:p>
            <a:fld id="{02E8E995-BCC2-4CE8-9169-CF1D946D3BE0}" type="slidenum">
              <a:rPr lang="pt-BR" smtClean="0"/>
              <a:t>43</a:t>
            </a:fld>
            <a:endParaRPr lang="pt-BR"/>
          </a:p>
        </p:txBody>
      </p:sp>
    </p:spTree>
    <p:extLst>
      <p:ext uri="{BB962C8B-B14F-4D97-AF65-F5344CB8AC3E}">
        <p14:creationId xmlns:p14="http://schemas.microsoft.com/office/powerpoint/2010/main" val="119272610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EF803D3-8BEA-CA8C-AEDC-7D47AFC92DF0}"/>
              </a:ext>
            </a:extLst>
          </p:cNvPr>
          <p:cNvSpPr>
            <a:spLocks noGrp="1"/>
          </p:cNvSpPr>
          <p:nvPr>
            <p:ph type="title"/>
          </p:nvPr>
        </p:nvSpPr>
        <p:spPr/>
        <p:txBody>
          <a:bodyPr>
            <a:normAutofit/>
          </a:bodyPr>
          <a:lstStyle/>
          <a:p>
            <a:pPr algn="ctr"/>
            <a:r>
              <a:rPr lang="pt-BR" b="1" dirty="0">
                <a:solidFill>
                  <a:schemeClr val="bg1"/>
                </a:solidFill>
              </a:rPr>
              <a:t>Comparação entre Heap Sort e Bucket Sort</a:t>
            </a:r>
          </a:p>
        </p:txBody>
      </p:sp>
      <p:sp>
        <p:nvSpPr>
          <p:cNvPr id="3" name="Espaço Reservado para Conteúdo 2">
            <a:extLst>
              <a:ext uri="{FF2B5EF4-FFF2-40B4-BE49-F238E27FC236}">
                <a16:creationId xmlns="" xmlns:a16="http://schemas.microsoft.com/office/drawing/2014/main" id="{0CB8B0D0-19BE-751C-12D8-A271556347A0}"/>
              </a:ext>
            </a:extLst>
          </p:cNvPr>
          <p:cNvSpPr>
            <a:spLocks noGrp="1"/>
          </p:cNvSpPr>
          <p:nvPr>
            <p:ph idx="1"/>
          </p:nvPr>
        </p:nvSpPr>
        <p:spPr/>
        <p:txBody>
          <a:bodyPr>
            <a:normAutofit/>
          </a:bodyPr>
          <a:lstStyle/>
          <a:p>
            <a:pPr marL="0" indent="0" algn="just">
              <a:buNone/>
            </a:pPr>
            <a:r>
              <a:rPr lang="pt-BR" sz="2400" b="1" dirty="0">
                <a:solidFill>
                  <a:schemeClr val="bg1"/>
                </a:solidFill>
                <a:latin typeface="Söhne"/>
              </a:rPr>
              <a:t>Desempenho</a:t>
            </a:r>
            <a:endParaRPr lang="pt-BR" sz="2400" b="0" i="0" dirty="0">
              <a:solidFill>
                <a:schemeClr val="bg1"/>
              </a:solidFill>
              <a:effectLst/>
              <a:latin typeface="Söhne"/>
            </a:endParaRPr>
          </a:p>
          <a:p>
            <a:pPr algn="just"/>
            <a:r>
              <a:rPr lang="pt-BR" sz="2400" b="0" i="0" dirty="0">
                <a:solidFill>
                  <a:schemeClr val="bg1"/>
                </a:solidFill>
                <a:effectLst/>
                <a:latin typeface="Söhne"/>
              </a:rPr>
              <a:t>O Heap Sort tem uma complexidade de tempo de O(n log n) no pior caso e usa </a:t>
            </a:r>
            <a:r>
              <a:rPr lang="pt-BR" sz="2400" b="0" i="0" dirty="0" smtClean="0">
                <a:solidFill>
                  <a:schemeClr val="bg1"/>
                </a:solidFill>
                <a:effectLst/>
                <a:latin typeface="Söhne"/>
              </a:rPr>
              <a:t>O(n) </a:t>
            </a:r>
            <a:r>
              <a:rPr lang="pt-BR" sz="2400" b="0" i="0" dirty="0">
                <a:solidFill>
                  <a:schemeClr val="bg1"/>
                </a:solidFill>
                <a:effectLst/>
                <a:latin typeface="Söhne"/>
              </a:rPr>
              <a:t>de espaço adicional. Por outro lado, o Bucket Sort tem uma complexidade de tempo de </a:t>
            </a:r>
            <a:r>
              <a:rPr lang="pt-BR" sz="2400" b="0" i="0" dirty="0" smtClean="0">
                <a:solidFill>
                  <a:schemeClr val="bg1"/>
                </a:solidFill>
                <a:effectLst/>
                <a:latin typeface="Söhne"/>
              </a:rPr>
              <a:t>O(n</a:t>
            </a:r>
            <a:r>
              <a:rPr lang="pt-BR" sz="2400" dirty="0">
                <a:solidFill>
                  <a:schemeClr val="bg1"/>
                </a:solidFill>
                <a:latin typeface="Söhne"/>
              </a:rPr>
              <a:t>²</a:t>
            </a:r>
            <a:r>
              <a:rPr lang="pt-BR" sz="2400" b="0" i="0" dirty="0" smtClean="0">
                <a:solidFill>
                  <a:schemeClr val="bg1"/>
                </a:solidFill>
                <a:effectLst/>
                <a:latin typeface="Söhne"/>
              </a:rPr>
              <a:t>) </a:t>
            </a:r>
            <a:r>
              <a:rPr lang="pt-BR" sz="2400" b="0" i="0" dirty="0">
                <a:solidFill>
                  <a:schemeClr val="bg1"/>
                </a:solidFill>
                <a:effectLst/>
                <a:latin typeface="Söhne"/>
              </a:rPr>
              <a:t>no pior caso, onde k é o número de </a:t>
            </a:r>
            <a:r>
              <a:rPr lang="pt-BR" sz="2400" b="0" i="0" dirty="0" smtClean="0">
                <a:solidFill>
                  <a:schemeClr val="bg1"/>
                </a:solidFill>
                <a:effectLst/>
                <a:latin typeface="Söhne"/>
              </a:rPr>
              <a:t>baldes</a:t>
            </a:r>
            <a:r>
              <a:rPr lang="pt-BR" sz="2400" dirty="0">
                <a:solidFill>
                  <a:schemeClr val="bg1"/>
                </a:solidFill>
                <a:latin typeface="Söhne"/>
              </a:rPr>
              <a:t>.</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6257F1F7-95CB-99EB-295D-071FFA331C82}"/>
              </a:ext>
            </a:extLst>
          </p:cNvPr>
          <p:cNvSpPr>
            <a:spLocks noGrp="1"/>
          </p:cNvSpPr>
          <p:nvPr>
            <p:ph type="sldNum" sz="quarter" idx="12"/>
          </p:nvPr>
        </p:nvSpPr>
        <p:spPr/>
        <p:txBody>
          <a:bodyPr/>
          <a:lstStyle/>
          <a:p>
            <a:fld id="{02E8E995-BCC2-4CE8-9169-CF1D946D3BE0}" type="slidenum">
              <a:rPr lang="pt-BR" smtClean="0"/>
              <a:t>44</a:t>
            </a:fld>
            <a:endParaRPr lang="pt-BR"/>
          </a:p>
        </p:txBody>
      </p:sp>
    </p:spTree>
    <p:extLst>
      <p:ext uri="{BB962C8B-B14F-4D97-AF65-F5344CB8AC3E}">
        <p14:creationId xmlns:p14="http://schemas.microsoft.com/office/powerpoint/2010/main" val="395339855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227F70-EB5E-D13B-E06B-BD9DE4F1CA71}"/>
              </a:ext>
            </a:extLst>
          </p:cNvPr>
          <p:cNvSpPr>
            <a:spLocks noGrp="1"/>
          </p:cNvSpPr>
          <p:nvPr>
            <p:ph type="title"/>
          </p:nvPr>
        </p:nvSpPr>
        <p:spPr/>
        <p:txBody>
          <a:bodyPr/>
          <a:lstStyle/>
          <a:p>
            <a:pPr algn="ctr"/>
            <a:r>
              <a:rPr lang="pt-BR" b="1" dirty="0">
                <a:solidFill>
                  <a:schemeClr val="bg1"/>
                </a:solidFill>
              </a:rPr>
              <a:t>Comparação entre Heap Sort e Bucket Sort</a:t>
            </a:r>
          </a:p>
        </p:txBody>
      </p:sp>
      <p:sp>
        <p:nvSpPr>
          <p:cNvPr id="3" name="Espaço Reservado para Conteúdo 2">
            <a:extLst>
              <a:ext uri="{FF2B5EF4-FFF2-40B4-BE49-F238E27FC236}">
                <a16:creationId xmlns="" xmlns:a16="http://schemas.microsoft.com/office/drawing/2014/main" id="{D12B1362-31A6-BAE0-C68F-664E11C553AB}"/>
              </a:ext>
            </a:extLst>
          </p:cNvPr>
          <p:cNvSpPr>
            <a:spLocks noGrp="1"/>
          </p:cNvSpPr>
          <p:nvPr>
            <p:ph idx="1"/>
          </p:nvPr>
        </p:nvSpPr>
        <p:spPr/>
        <p:txBody>
          <a:bodyPr>
            <a:normAutofit/>
          </a:bodyPr>
          <a:lstStyle/>
          <a:p>
            <a:pPr marL="0" indent="0" algn="just">
              <a:buNone/>
            </a:pPr>
            <a:r>
              <a:rPr lang="pt-BR" sz="2400" b="1" dirty="0">
                <a:solidFill>
                  <a:schemeClr val="bg1"/>
                </a:solidFill>
                <a:latin typeface="Söhne"/>
              </a:rPr>
              <a:t>Vantagens e desvantagens</a:t>
            </a:r>
            <a:endParaRPr lang="pt-BR" sz="2400" b="0" i="0" dirty="0">
              <a:solidFill>
                <a:schemeClr val="bg1"/>
              </a:solidFill>
              <a:effectLst/>
              <a:latin typeface="Söhne"/>
            </a:endParaRPr>
          </a:p>
          <a:p>
            <a:pPr algn="just"/>
            <a:r>
              <a:rPr lang="pt-BR" sz="2400" b="0" i="0" dirty="0">
                <a:solidFill>
                  <a:schemeClr val="bg1"/>
                </a:solidFill>
                <a:effectLst/>
                <a:latin typeface="Söhne"/>
              </a:rPr>
              <a:t>O Heap Sort é um algoritmo in-place, ou seja, não requer espaço adicional para ordenar a entrada, mas tem um desempenho inferior em comparação com o Bucket Sort quando se trata de valores distribuídos uniformemente. Já o </a:t>
            </a:r>
            <a:r>
              <a:rPr lang="pt-BR" sz="2400" b="0" i="0" dirty="0" err="1">
                <a:solidFill>
                  <a:schemeClr val="bg1"/>
                </a:solidFill>
                <a:effectLst/>
                <a:latin typeface="Söhne"/>
              </a:rPr>
              <a:t>Bucket</a:t>
            </a:r>
            <a:r>
              <a:rPr lang="pt-BR" sz="2400" b="0" i="0" dirty="0">
                <a:solidFill>
                  <a:schemeClr val="bg1"/>
                </a:solidFill>
                <a:effectLst/>
                <a:latin typeface="Söhne"/>
              </a:rPr>
              <a:t> </a:t>
            </a:r>
            <a:r>
              <a:rPr lang="pt-BR" sz="2400" b="0" i="0" dirty="0" err="1">
                <a:solidFill>
                  <a:schemeClr val="bg1"/>
                </a:solidFill>
                <a:effectLst/>
                <a:latin typeface="Söhne"/>
              </a:rPr>
              <a:t>Sort</a:t>
            </a:r>
            <a:r>
              <a:rPr lang="pt-BR" sz="2400" b="0" i="0" dirty="0">
                <a:solidFill>
                  <a:schemeClr val="bg1"/>
                </a:solidFill>
                <a:effectLst/>
                <a:latin typeface="Söhne"/>
              </a:rPr>
              <a:t> tem um desempenho superior para valores uniformemente distribuídos, mas requer mais espaço adicional para armazenar os baldes.</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F2781EB2-2547-3992-2A46-1B8B2DE28D26}"/>
              </a:ext>
            </a:extLst>
          </p:cNvPr>
          <p:cNvSpPr>
            <a:spLocks noGrp="1"/>
          </p:cNvSpPr>
          <p:nvPr>
            <p:ph type="sldNum" sz="quarter" idx="12"/>
          </p:nvPr>
        </p:nvSpPr>
        <p:spPr/>
        <p:txBody>
          <a:bodyPr/>
          <a:lstStyle/>
          <a:p>
            <a:fld id="{02E8E995-BCC2-4CE8-9169-CF1D946D3BE0}" type="slidenum">
              <a:rPr lang="pt-BR" smtClean="0"/>
              <a:t>45</a:t>
            </a:fld>
            <a:endParaRPr lang="pt-BR"/>
          </a:p>
        </p:txBody>
      </p:sp>
    </p:spTree>
    <p:extLst>
      <p:ext uri="{BB962C8B-B14F-4D97-AF65-F5344CB8AC3E}">
        <p14:creationId xmlns:p14="http://schemas.microsoft.com/office/powerpoint/2010/main" val="23466681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928CC32-CFEB-FA16-1571-985552BC3E15}"/>
              </a:ext>
            </a:extLst>
          </p:cNvPr>
          <p:cNvSpPr>
            <a:spLocks noGrp="1"/>
          </p:cNvSpPr>
          <p:nvPr>
            <p:ph type="title"/>
          </p:nvPr>
        </p:nvSpPr>
        <p:spPr/>
        <p:txBody>
          <a:bodyPr>
            <a:normAutofit/>
          </a:bodyPr>
          <a:lstStyle/>
          <a:p>
            <a:pPr algn="ctr"/>
            <a:r>
              <a:rPr lang="pt-BR" b="1" dirty="0">
                <a:solidFill>
                  <a:schemeClr val="bg1"/>
                </a:solidFill>
              </a:rPr>
              <a:t>Comparação entre Heap Sort e Bucket Sort</a:t>
            </a:r>
          </a:p>
        </p:txBody>
      </p:sp>
      <p:sp>
        <p:nvSpPr>
          <p:cNvPr id="3" name="Espaço Reservado para Conteúdo 2">
            <a:extLst>
              <a:ext uri="{FF2B5EF4-FFF2-40B4-BE49-F238E27FC236}">
                <a16:creationId xmlns="" xmlns:a16="http://schemas.microsoft.com/office/drawing/2014/main" id="{2A3B7C4A-F2BF-2461-D69D-F0EFA488EB87}"/>
              </a:ext>
            </a:extLst>
          </p:cNvPr>
          <p:cNvSpPr>
            <a:spLocks noGrp="1"/>
          </p:cNvSpPr>
          <p:nvPr>
            <p:ph idx="1"/>
          </p:nvPr>
        </p:nvSpPr>
        <p:spPr/>
        <p:txBody>
          <a:bodyPr>
            <a:normAutofit/>
          </a:bodyPr>
          <a:lstStyle/>
          <a:p>
            <a:pPr marL="0" indent="0" algn="just">
              <a:buNone/>
            </a:pPr>
            <a:r>
              <a:rPr lang="pt-BR" sz="2400" b="1" dirty="0">
                <a:solidFill>
                  <a:schemeClr val="bg1"/>
                </a:solidFill>
                <a:latin typeface="Söhne"/>
              </a:rPr>
              <a:t>Casos em que cada algoritmo é mais adequado</a:t>
            </a:r>
            <a:endParaRPr lang="pt-BR" sz="2400" b="0" i="0" dirty="0">
              <a:solidFill>
                <a:schemeClr val="bg1"/>
              </a:solidFill>
              <a:effectLst/>
              <a:latin typeface="Söhne"/>
            </a:endParaRPr>
          </a:p>
          <a:p>
            <a:pPr algn="just"/>
            <a:r>
              <a:rPr lang="pt-BR" sz="2400" b="0" i="0" dirty="0">
                <a:solidFill>
                  <a:schemeClr val="bg1"/>
                </a:solidFill>
                <a:effectLst/>
                <a:latin typeface="Söhne"/>
              </a:rPr>
              <a:t>O Heap Sort é mais adequado para valores com distribuição aleatória ou desconhecida, enquanto que o Bucket Sort é mais adequado para valores com distribuição uniforme em um intervalo limitado. Por exemplo, o </a:t>
            </a:r>
            <a:r>
              <a:rPr lang="pt-BR" sz="2400" b="0" i="0" dirty="0" err="1">
                <a:solidFill>
                  <a:schemeClr val="bg1"/>
                </a:solidFill>
                <a:effectLst/>
                <a:latin typeface="Söhne"/>
              </a:rPr>
              <a:t>Bucket</a:t>
            </a:r>
            <a:r>
              <a:rPr lang="pt-BR" sz="2400" b="0" i="0" dirty="0">
                <a:solidFill>
                  <a:schemeClr val="bg1"/>
                </a:solidFill>
                <a:effectLst/>
                <a:latin typeface="Söhne"/>
              </a:rPr>
              <a:t> </a:t>
            </a:r>
            <a:r>
              <a:rPr lang="pt-BR" sz="2400" b="0" i="0" dirty="0" err="1">
                <a:solidFill>
                  <a:schemeClr val="bg1"/>
                </a:solidFill>
                <a:effectLst/>
                <a:latin typeface="Söhne"/>
              </a:rPr>
              <a:t>Sort</a:t>
            </a:r>
            <a:r>
              <a:rPr lang="pt-BR" sz="2400" b="0" i="0" dirty="0">
                <a:solidFill>
                  <a:schemeClr val="bg1"/>
                </a:solidFill>
                <a:effectLst/>
                <a:latin typeface="Söhne"/>
              </a:rPr>
              <a:t> pode ser útil em aplicações de classificação de notas de alunos em uma escala de 0 a 10.</a:t>
            </a:r>
            <a:endParaRPr lang="pt-BR" sz="2400" dirty="0">
              <a:solidFill>
                <a:schemeClr val="bg1"/>
              </a:solidFill>
            </a:endParaRPr>
          </a:p>
        </p:txBody>
      </p:sp>
      <p:sp>
        <p:nvSpPr>
          <p:cNvPr id="5" name="Espaço Reservado para Número de Slide 4">
            <a:extLst>
              <a:ext uri="{FF2B5EF4-FFF2-40B4-BE49-F238E27FC236}">
                <a16:creationId xmlns="" xmlns:a16="http://schemas.microsoft.com/office/drawing/2014/main" id="{A898A2BD-1EAF-F279-B1D6-885919613D71}"/>
              </a:ext>
            </a:extLst>
          </p:cNvPr>
          <p:cNvSpPr>
            <a:spLocks noGrp="1"/>
          </p:cNvSpPr>
          <p:nvPr>
            <p:ph type="sldNum" sz="quarter" idx="12"/>
          </p:nvPr>
        </p:nvSpPr>
        <p:spPr/>
        <p:txBody>
          <a:bodyPr/>
          <a:lstStyle/>
          <a:p>
            <a:fld id="{02E8E995-BCC2-4CE8-9169-CF1D946D3BE0}" type="slidenum">
              <a:rPr lang="pt-BR" smtClean="0"/>
              <a:t>46</a:t>
            </a:fld>
            <a:endParaRPr lang="pt-BR"/>
          </a:p>
        </p:txBody>
      </p:sp>
    </p:spTree>
    <p:extLst>
      <p:ext uri="{BB962C8B-B14F-4D97-AF65-F5344CB8AC3E}">
        <p14:creationId xmlns:p14="http://schemas.microsoft.com/office/powerpoint/2010/main" val="313259003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F200762-66D5-0559-2785-7DD295964A23}"/>
              </a:ext>
            </a:extLst>
          </p:cNvPr>
          <p:cNvSpPr>
            <a:spLocks noGrp="1"/>
          </p:cNvSpPr>
          <p:nvPr>
            <p:ph type="title"/>
          </p:nvPr>
        </p:nvSpPr>
        <p:spPr/>
        <p:txBody>
          <a:bodyPr/>
          <a:lstStyle/>
          <a:p>
            <a:pPr algn="ctr"/>
            <a:r>
              <a:rPr lang="pt-BR" b="1" i="0" dirty="0">
                <a:solidFill>
                  <a:schemeClr val="bg1"/>
                </a:solidFill>
                <a:effectLst/>
                <a:latin typeface="Söhne"/>
              </a:rPr>
              <a:t>Conclusão</a:t>
            </a:r>
            <a:endParaRPr lang="pt-BR" b="1" dirty="0">
              <a:solidFill>
                <a:schemeClr val="bg1"/>
              </a:solidFill>
            </a:endParaRPr>
          </a:p>
        </p:txBody>
      </p:sp>
      <p:sp>
        <p:nvSpPr>
          <p:cNvPr id="3" name="Espaço Reservado para Conteúdo 2">
            <a:extLst>
              <a:ext uri="{FF2B5EF4-FFF2-40B4-BE49-F238E27FC236}">
                <a16:creationId xmlns="" xmlns:a16="http://schemas.microsoft.com/office/drawing/2014/main" id="{23CCAC47-985E-FDE9-B761-CE97FAB2FEBE}"/>
              </a:ext>
            </a:extLst>
          </p:cNvPr>
          <p:cNvSpPr>
            <a:spLocks noGrp="1"/>
          </p:cNvSpPr>
          <p:nvPr>
            <p:ph idx="1"/>
          </p:nvPr>
        </p:nvSpPr>
        <p:spPr/>
        <p:txBody>
          <a:bodyPr>
            <a:normAutofit/>
          </a:bodyPr>
          <a:lstStyle/>
          <a:p>
            <a:pPr algn="just"/>
            <a:r>
              <a:rPr lang="pt-BR" b="0" i="0" dirty="0">
                <a:solidFill>
                  <a:schemeClr val="bg1"/>
                </a:solidFill>
                <a:effectLst/>
                <a:latin typeface="Söhne"/>
              </a:rPr>
              <a:t>Em resumo, a escolha do algoritmo de ordenação mais adequado depende das características do problema em questão. Se a estabilidade não for uma preocupação e o vetor de entrada for grande, o </a:t>
            </a:r>
            <a:r>
              <a:rPr lang="pt-BR" b="0" i="0" dirty="0" err="1">
                <a:solidFill>
                  <a:schemeClr val="bg1"/>
                </a:solidFill>
                <a:effectLst/>
                <a:latin typeface="Söhne"/>
              </a:rPr>
              <a:t>Heap</a:t>
            </a:r>
            <a:r>
              <a:rPr lang="pt-BR" b="0" i="0" dirty="0">
                <a:solidFill>
                  <a:schemeClr val="bg1"/>
                </a:solidFill>
                <a:effectLst/>
                <a:latin typeface="Söhne"/>
              </a:rPr>
              <a:t> </a:t>
            </a:r>
            <a:r>
              <a:rPr lang="pt-BR" b="0" i="0" dirty="0" err="1">
                <a:solidFill>
                  <a:schemeClr val="bg1"/>
                </a:solidFill>
                <a:effectLst/>
                <a:latin typeface="Söhne"/>
              </a:rPr>
              <a:t>Sort</a:t>
            </a:r>
            <a:r>
              <a:rPr lang="pt-BR" b="0" i="0" dirty="0">
                <a:solidFill>
                  <a:schemeClr val="bg1"/>
                </a:solidFill>
                <a:effectLst/>
                <a:latin typeface="Söhne"/>
              </a:rPr>
              <a:t> pode ser uma boa escolha, pois tem complexidade de tempo garantida de O(n log n) e é </a:t>
            </a:r>
            <a:r>
              <a:rPr lang="pt-BR" b="0" i="0" dirty="0" err="1">
                <a:solidFill>
                  <a:schemeClr val="bg1"/>
                </a:solidFill>
                <a:effectLst/>
                <a:latin typeface="Söhne"/>
              </a:rPr>
              <a:t>in-place</a:t>
            </a:r>
            <a:r>
              <a:rPr lang="pt-BR" b="0" i="0" dirty="0">
                <a:solidFill>
                  <a:schemeClr val="bg1"/>
                </a:solidFill>
                <a:effectLst/>
                <a:latin typeface="Söhne"/>
              </a:rPr>
              <a:t>. Por outro lado, se a estabilidade for importante e o vetor de entrada for distribuído uniformemente, o </a:t>
            </a:r>
            <a:r>
              <a:rPr lang="pt-BR" b="0" i="0" dirty="0" err="1">
                <a:solidFill>
                  <a:schemeClr val="bg1"/>
                </a:solidFill>
                <a:effectLst/>
                <a:latin typeface="Söhne"/>
              </a:rPr>
              <a:t>Bucket</a:t>
            </a:r>
            <a:r>
              <a:rPr lang="pt-BR" b="0" i="0" dirty="0">
                <a:solidFill>
                  <a:schemeClr val="bg1"/>
                </a:solidFill>
                <a:effectLst/>
                <a:latin typeface="Söhne"/>
              </a:rPr>
              <a:t> </a:t>
            </a:r>
            <a:r>
              <a:rPr lang="pt-BR" b="0" i="0" dirty="0" err="1">
                <a:solidFill>
                  <a:schemeClr val="bg1"/>
                </a:solidFill>
                <a:effectLst/>
                <a:latin typeface="Söhne"/>
              </a:rPr>
              <a:t>Sort</a:t>
            </a:r>
            <a:r>
              <a:rPr lang="pt-BR" b="0" i="0" dirty="0">
                <a:solidFill>
                  <a:schemeClr val="bg1"/>
                </a:solidFill>
                <a:effectLst/>
                <a:latin typeface="Söhne"/>
              </a:rPr>
              <a:t> pode ser mais adequado, pois tem complexidade de tempo O(</a:t>
            </a:r>
            <a:r>
              <a:rPr lang="pt-BR" b="0" i="0" dirty="0" err="1">
                <a:solidFill>
                  <a:schemeClr val="bg1"/>
                </a:solidFill>
                <a:effectLst/>
                <a:latin typeface="Söhne"/>
              </a:rPr>
              <a:t>n+k</a:t>
            </a:r>
            <a:r>
              <a:rPr lang="pt-BR" b="0" i="0" dirty="0">
                <a:solidFill>
                  <a:schemeClr val="bg1"/>
                </a:solidFill>
                <a:effectLst/>
                <a:latin typeface="Söhne"/>
              </a:rPr>
              <a:t>) e é estável.</a:t>
            </a:r>
            <a:endParaRPr lang="pt-BR" dirty="0">
              <a:solidFill>
                <a:schemeClr val="bg1"/>
              </a:solidFill>
            </a:endParaRPr>
          </a:p>
        </p:txBody>
      </p:sp>
      <p:sp>
        <p:nvSpPr>
          <p:cNvPr id="5" name="Espaço Reservado para Número de Slide 4">
            <a:extLst>
              <a:ext uri="{FF2B5EF4-FFF2-40B4-BE49-F238E27FC236}">
                <a16:creationId xmlns="" xmlns:a16="http://schemas.microsoft.com/office/drawing/2014/main" id="{9D9D65D5-C914-EBAC-2D1F-C5A9F6B45650}"/>
              </a:ext>
            </a:extLst>
          </p:cNvPr>
          <p:cNvSpPr>
            <a:spLocks noGrp="1"/>
          </p:cNvSpPr>
          <p:nvPr>
            <p:ph type="sldNum" sz="quarter" idx="12"/>
          </p:nvPr>
        </p:nvSpPr>
        <p:spPr/>
        <p:txBody>
          <a:bodyPr/>
          <a:lstStyle/>
          <a:p>
            <a:fld id="{02E8E995-BCC2-4CE8-9169-CF1D946D3BE0}" type="slidenum">
              <a:rPr lang="pt-BR" smtClean="0"/>
              <a:t>47</a:t>
            </a:fld>
            <a:endParaRPr lang="pt-BR"/>
          </a:p>
        </p:txBody>
      </p:sp>
    </p:spTree>
    <p:extLst>
      <p:ext uri="{BB962C8B-B14F-4D97-AF65-F5344CB8AC3E}">
        <p14:creationId xmlns:p14="http://schemas.microsoft.com/office/powerpoint/2010/main" val="376788499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7662"/>
            <a:ext cx="10515600" cy="4351338"/>
          </a:xfrm>
        </p:spPr>
        <p:txBody>
          <a:bodyPr/>
          <a:lstStyle/>
          <a:p>
            <a:pPr marL="0" indent="0" algn="ctr">
              <a:lnSpc>
                <a:spcPct val="200000"/>
              </a:lnSpc>
              <a:buNone/>
            </a:pPr>
            <a:endParaRPr lang="pt-BR" dirty="0">
              <a:solidFill>
                <a:schemeClr val="bg1"/>
              </a:solidFill>
            </a:endParaRPr>
          </a:p>
          <a:p>
            <a:pPr marL="0" indent="0" algn="ctr">
              <a:lnSpc>
                <a:spcPct val="200000"/>
              </a:lnSpc>
              <a:buNone/>
            </a:pPr>
            <a:r>
              <a:rPr lang="pt-BR" sz="4400" dirty="0">
                <a:solidFill>
                  <a:schemeClr val="bg1"/>
                </a:solidFill>
              </a:rPr>
              <a:t>DÚVIDAS?</a:t>
            </a:r>
          </a:p>
        </p:txBody>
      </p:sp>
      <p:sp>
        <p:nvSpPr>
          <p:cNvPr id="2" name="Espaço Reservado para Número de Slide 1">
            <a:extLst>
              <a:ext uri="{FF2B5EF4-FFF2-40B4-BE49-F238E27FC236}">
                <a16:creationId xmlns="" xmlns:a16="http://schemas.microsoft.com/office/drawing/2014/main" id="{C95F6B98-3F1E-B700-D5C4-6D65B409D6A5}"/>
              </a:ext>
            </a:extLst>
          </p:cNvPr>
          <p:cNvSpPr>
            <a:spLocks noGrp="1"/>
          </p:cNvSpPr>
          <p:nvPr>
            <p:ph type="sldNum" sz="quarter" idx="12"/>
          </p:nvPr>
        </p:nvSpPr>
        <p:spPr/>
        <p:txBody>
          <a:bodyPr/>
          <a:lstStyle/>
          <a:p>
            <a:fld id="{02E8E995-BCC2-4CE8-9169-CF1D946D3BE0}" type="slidenum">
              <a:rPr lang="pt-BR" smtClean="0"/>
              <a:t>48</a:t>
            </a:fld>
            <a:endParaRPr lang="pt-BR"/>
          </a:p>
        </p:txBody>
      </p:sp>
    </p:spTree>
    <p:extLst>
      <p:ext uri="{BB962C8B-B14F-4D97-AF65-F5344CB8AC3E}">
        <p14:creationId xmlns:p14="http://schemas.microsoft.com/office/powerpoint/2010/main" val="284932928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0D97B11-6A21-1A7D-DB79-F7826B054D2B}"/>
              </a:ext>
            </a:extLst>
          </p:cNvPr>
          <p:cNvSpPr>
            <a:spLocks noGrp="1"/>
          </p:cNvSpPr>
          <p:nvPr>
            <p:ph type="title"/>
          </p:nvPr>
        </p:nvSpPr>
        <p:spPr/>
        <p:txBody>
          <a:bodyPr/>
          <a:lstStyle/>
          <a:p>
            <a:pPr algn="ctr"/>
            <a:r>
              <a:rPr lang="pt-BR" b="1" dirty="0">
                <a:solidFill>
                  <a:schemeClr val="bg1"/>
                </a:solidFill>
              </a:rPr>
              <a:t>Atividade</a:t>
            </a:r>
          </a:p>
        </p:txBody>
      </p:sp>
      <p:sp>
        <p:nvSpPr>
          <p:cNvPr id="3" name="Espaço Reservado para Conteúdo 2">
            <a:extLst>
              <a:ext uri="{FF2B5EF4-FFF2-40B4-BE49-F238E27FC236}">
                <a16:creationId xmlns="" xmlns:a16="http://schemas.microsoft.com/office/drawing/2014/main" id="{0748C57C-BBBD-B91B-AB4C-021FC02A1DFC}"/>
              </a:ext>
            </a:extLst>
          </p:cNvPr>
          <p:cNvSpPr>
            <a:spLocks noGrp="1"/>
          </p:cNvSpPr>
          <p:nvPr>
            <p:ph idx="1"/>
          </p:nvPr>
        </p:nvSpPr>
        <p:spPr/>
        <p:txBody>
          <a:bodyPr>
            <a:normAutofit/>
          </a:bodyPr>
          <a:lstStyle/>
          <a:p>
            <a:pPr marL="0" indent="0">
              <a:buNone/>
            </a:pPr>
            <a:r>
              <a:rPr lang="pt-BR" dirty="0">
                <a:solidFill>
                  <a:schemeClr val="bg1"/>
                </a:solidFill>
              </a:rPr>
              <a:t>Descrição do problema:</a:t>
            </a:r>
          </a:p>
          <a:p>
            <a:pPr marL="0" indent="0">
              <a:buNone/>
            </a:pPr>
            <a:r>
              <a:rPr lang="pt-BR" dirty="0">
                <a:solidFill>
                  <a:schemeClr val="bg1"/>
                </a:solidFill>
              </a:rPr>
              <a:t>Joãozinho precisa ordenar as letras de várias palavras em ordem alfabética e, em seguida, ordenar essas palavras em ordem alfabética. Ele precisa de um algoritmo eficiente para ajudá-lo a fazer isso. Implementando um dos métodos explicados em aula, Heap Sort ou Bucket Sort, e utilizando matriz estática ou lista encadeada (para armazenas as palavras), faça um algoritimo que ordene as palavras de acordo com o que Joãozinho deseja.</a:t>
            </a:r>
          </a:p>
        </p:txBody>
      </p:sp>
      <p:sp>
        <p:nvSpPr>
          <p:cNvPr id="5" name="Espaço Reservado para Número de Slide 4">
            <a:extLst>
              <a:ext uri="{FF2B5EF4-FFF2-40B4-BE49-F238E27FC236}">
                <a16:creationId xmlns="" xmlns:a16="http://schemas.microsoft.com/office/drawing/2014/main" id="{E031E225-1A0B-40FD-4811-7441439CBCF3}"/>
              </a:ext>
            </a:extLst>
          </p:cNvPr>
          <p:cNvSpPr>
            <a:spLocks noGrp="1"/>
          </p:cNvSpPr>
          <p:nvPr>
            <p:ph type="sldNum" sz="quarter" idx="12"/>
          </p:nvPr>
        </p:nvSpPr>
        <p:spPr/>
        <p:txBody>
          <a:bodyPr/>
          <a:lstStyle/>
          <a:p>
            <a:fld id="{02E8E995-BCC2-4CE8-9169-CF1D946D3BE0}" type="slidenum">
              <a:rPr lang="pt-BR" smtClean="0"/>
              <a:t>49</a:t>
            </a:fld>
            <a:endParaRPr lang="pt-BR"/>
          </a:p>
        </p:txBody>
      </p:sp>
    </p:spTree>
    <p:extLst>
      <p:ext uri="{BB962C8B-B14F-4D97-AF65-F5344CB8AC3E}">
        <p14:creationId xmlns:p14="http://schemas.microsoft.com/office/powerpoint/2010/main" val="197810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898530-861F-F359-D005-650CC9C8D26B}"/>
              </a:ext>
            </a:extLst>
          </p:cNvPr>
          <p:cNvSpPr>
            <a:spLocks noGrp="1"/>
          </p:cNvSpPr>
          <p:nvPr>
            <p:ph type="title"/>
          </p:nvPr>
        </p:nvSpPr>
        <p:spPr/>
        <p:txBody>
          <a:bodyPr/>
          <a:lstStyle/>
          <a:p>
            <a:pPr algn="ctr"/>
            <a:r>
              <a:rPr lang="pt-BR" b="1" dirty="0">
                <a:solidFill>
                  <a:schemeClr val="bg1"/>
                </a:solidFill>
              </a:rPr>
              <a:t>O que vamos abordar?</a:t>
            </a:r>
          </a:p>
        </p:txBody>
      </p:sp>
      <p:sp>
        <p:nvSpPr>
          <p:cNvPr id="3" name="Espaço Reservado para Conteúdo 2">
            <a:extLst>
              <a:ext uri="{FF2B5EF4-FFF2-40B4-BE49-F238E27FC236}">
                <a16:creationId xmlns="" xmlns:a16="http://schemas.microsoft.com/office/drawing/2014/main" id="{DC973316-F4D2-40BF-3025-E1E5028E7365}"/>
              </a:ext>
            </a:extLst>
          </p:cNvPr>
          <p:cNvSpPr>
            <a:spLocks noGrp="1"/>
          </p:cNvSpPr>
          <p:nvPr>
            <p:ph idx="1"/>
          </p:nvPr>
        </p:nvSpPr>
        <p:spPr/>
        <p:txBody>
          <a:bodyPr>
            <a:normAutofit/>
          </a:bodyPr>
          <a:lstStyle/>
          <a:p>
            <a:r>
              <a:rPr lang="pt-BR" dirty="0">
                <a:solidFill>
                  <a:schemeClr val="bg1"/>
                </a:solidFill>
                <a:latin typeface="Calibri" pitchFamily="34" charset="0"/>
                <a:cs typeface="Calibri" pitchFamily="34" charset="0"/>
              </a:rPr>
              <a:t>I. Introdução </a:t>
            </a:r>
            <a:r>
              <a:rPr lang="pt-BR" sz="2000" dirty="0">
                <a:solidFill>
                  <a:schemeClr val="bg1"/>
                </a:solidFill>
              </a:rPr>
              <a:t>v</a:t>
            </a:r>
            <a:endParaRPr lang="pt-BR" dirty="0">
              <a:solidFill>
                <a:schemeClr val="bg1"/>
              </a:solidFill>
              <a:latin typeface="Calibri" pitchFamily="34" charset="0"/>
              <a:cs typeface="Calibri" pitchFamily="34" charset="0"/>
            </a:endParaRPr>
          </a:p>
          <a:p>
            <a:pPr algn="just"/>
            <a:r>
              <a:rPr lang="pt-BR" dirty="0">
                <a:solidFill>
                  <a:schemeClr val="bg1"/>
                </a:solidFill>
              </a:rPr>
              <a:t>II. Heap Sort </a:t>
            </a:r>
            <a:r>
              <a:rPr lang="pt-BR" sz="2000" dirty="0">
                <a:solidFill>
                  <a:schemeClr val="bg1"/>
                </a:solidFill>
              </a:rPr>
              <a:t>v</a:t>
            </a:r>
            <a:endParaRPr lang="pt-BR" dirty="0">
              <a:solidFill>
                <a:schemeClr val="bg1"/>
              </a:solidFill>
            </a:endParaRPr>
          </a:p>
          <a:p>
            <a:pPr algn="just"/>
            <a:r>
              <a:rPr lang="pt-BR" dirty="0">
                <a:solidFill>
                  <a:schemeClr val="bg1"/>
                </a:solidFill>
              </a:rPr>
              <a:t>III. Bucket Sort </a:t>
            </a:r>
            <a:r>
              <a:rPr lang="pt-BR" sz="2000" dirty="0">
                <a:solidFill>
                  <a:schemeClr val="bg1"/>
                </a:solidFill>
              </a:rPr>
              <a:t>v</a:t>
            </a:r>
            <a:endParaRPr lang="pt-BR" dirty="0">
              <a:solidFill>
                <a:schemeClr val="bg1"/>
              </a:solidFill>
            </a:endParaRPr>
          </a:p>
          <a:p>
            <a:pPr algn="just"/>
            <a:r>
              <a:rPr lang="pt-BR" dirty="0">
                <a:solidFill>
                  <a:schemeClr val="bg1"/>
                </a:solidFill>
              </a:rPr>
              <a:t>IV. Comparação entre Heap Sort e Bucket Sort </a:t>
            </a:r>
            <a:r>
              <a:rPr lang="pt-BR" sz="2000" dirty="0">
                <a:solidFill>
                  <a:schemeClr val="bg1"/>
                </a:solidFill>
              </a:rPr>
              <a:t>v</a:t>
            </a:r>
            <a:endParaRPr lang="pt-BR" dirty="0">
              <a:solidFill>
                <a:schemeClr val="bg1"/>
              </a:solidFill>
              <a:latin typeface="Calibri" pitchFamily="34" charset="0"/>
              <a:cs typeface="Calibri" pitchFamily="34" charset="0"/>
            </a:endParaRPr>
          </a:p>
        </p:txBody>
      </p:sp>
      <p:sp>
        <p:nvSpPr>
          <p:cNvPr id="9" name="TextBox 8"/>
          <p:cNvSpPr txBox="1"/>
          <p:nvPr/>
        </p:nvSpPr>
        <p:spPr>
          <a:xfrm>
            <a:off x="769160" y="2286000"/>
            <a:ext cx="10614894" cy="1569660"/>
          </a:xfrm>
          <a:prstGeom prst="rect">
            <a:avLst/>
          </a:prstGeom>
          <a:noFill/>
        </p:spPr>
        <p:txBody>
          <a:bodyPr wrap="none" rtlCol="0">
            <a:spAutoFit/>
          </a:bodyPr>
          <a:lstStyle/>
          <a:p>
            <a:pPr marL="742950" lvl="1" indent="-285750" algn="just">
              <a:buFont typeface="Arial" pitchFamily="34" charset="0"/>
              <a:buChar char="•"/>
            </a:pPr>
            <a:r>
              <a:rPr lang="pt-BR" sz="2400" dirty="0">
                <a:solidFill>
                  <a:schemeClr val="bg1"/>
                </a:solidFill>
              </a:rPr>
              <a:t>Definição de ordenação eficiente</a:t>
            </a:r>
          </a:p>
          <a:p>
            <a:pPr marL="742950" lvl="1" indent="-285750" algn="just">
              <a:buFont typeface="Arial" pitchFamily="34" charset="0"/>
              <a:buChar char="•"/>
            </a:pPr>
            <a:r>
              <a:rPr lang="pt-BR" sz="2400" dirty="0">
                <a:solidFill>
                  <a:schemeClr val="bg1"/>
                </a:solidFill>
              </a:rPr>
              <a:t>Importância da ordenação eficiente em algoritmos</a:t>
            </a:r>
          </a:p>
          <a:p>
            <a:pPr marL="742950" lvl="1" indent="-285750" algn="just">
              <a:buFont typeface="Arial" pitchFamily="34" charset="0"/>
              <a:buChar char="•"/>
            </a:pPr>
            <a:r>
              <a:rPr lang="pt-BR" sz="2400" dirty="0">
                <a:solidFill>
                  <a:schemeClr val="bg1"/>
                </a:solidFill>
              </a:rPr>
              <a:t>Apresentação dos métodos de ordenação abordados: Heap Sort e Bucket Sort</a:t>
            </a:r>
            <a:endParaRPr lang="pt-BR" sz="2400" dirty="0">
              <a:solidFill>
                <a:schemeClr val="bg1"/>
              </a:solidFill>
              <a:cs typeface="Calibri" pitchFamily="34" charset="0"/>
            </a:endParaRPr>
          </a:p>
          <a:p>
            <a:pPr marL="285750" indent="-285750">
              <a:buFont typeface="Arial" pitchFamily="34" charset="0"/>
              <a:buChar char="•"/>
            </a:pPr>
            <a:endParaRPr lang="pt-BR" sz="2400" dirty="0"/>
          </a:p>
        </p:txBody>
      </p:sp>
      <p:sp>
        <p:nvSpPr>
          <p:cNvPr id="5" name="Espaço Reservado para Número de Slide 4">
            <a:extLst>
              <a:ext uri="{FF2B5EF4-FFF2-40B4-BE49-F238E27FC236}">
                <a16:creationId xmlns="" xmlns:a16="http://schemas.microsoft.com/office/drawing/2014/main" id="{C52749C6-AD75-D207-7CB7-ED8DF4D15662}"/>
              </a:ext>
            </a:extLst>
          </p:cNvPr>
          <p:cNvSpPr>
            <a:spLocks noGrp="1"/>
          </p:cNvSpPr>
          <p:nvPr>
            <p:ph type="sldNum" sz="quarter" idx="12"/>
          </p:nvPr>
        </p:nvSpPr>
        <p:spPr/>
        <p:txBody>
          <a:bodyPr/>
          <a:lstStyle/>
          <a:p>
            <a:fld id="{02E8E995-BCC2-4CE8-9169-CF1D946D3BE0}" type="slidenum">
              <a:rPr lang="pt-BR" smtClean="0"/>
              <a:t>5</a:t>
            </a:fld>
            <a:endParaRPr lang="pt-BR"/>
          </a:p>
        </p:txBody>
      </p:sp>
    </p:spTree>
    <p:extLst>
      <p:ext uri="{BB962C8B-B14F-4D97-AF65-F5344CB8AC3E}">
        <p14:creationId xmlns:p14="http://schemas.microsoft.com/office/powerpoint/2010/main" val="19199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0.00672 L -4.16667E-6 0.19167 " pathEditMode="relative" rAng="0" ptsTypes="AA">
                                      <p:cBhvr>
                                        <p:cTn id="6" dur="1400" spd="-100000" fill="hold"/>
                                        <p:tgtEl>
                                          <p:spTgt spid="3">
                                            <p:txEl>
                                              <p:pRg st="1" end="1"/>
                                            </p:txEl>
                                          </p:spTgt>
                                        </p:tgtEl>
                                        <p:attrNameLst>
                                          <p:attrName>ppt_x</p:attrName>
                                          <p:attrName>ppt_y</p:attrName>
                                        </p:attrNameLst>
                                      </p:cBhvr>
                                      <p:rCtr x="0" y="9236"/>
                                    </p:animMotion>
                                  </p:childTnLst>
                                </p:cTn>
                              </p:par>
                              <p:par>
                                <p:cTn id="7" presetID="42" presetClass="path" presetSubtype="0" accel="50000" decel="50000" fill="hold" nodeType="withEffect">
                                  <p:stCondLst>
                                    <p:cond delay="0"/>
                                  </p:stCondLst>
                                  <p:childTnLst>
                                    <p:animMotion origin="layout" path="M -4.375E-6 0.0081 L -4.375E-6 0.19167 " pathEditMode="relative" rAng="0" ptsTypes="AA">
                                      <p:cBhvr>
                                        <p:cTn id="8" dur="1400" spd="-100000" fill="hold"/>
                                        <p:tgtEl>
                                          <p:spTgt spid="3">
                                            <p:txEl>
                                              <p:pRg st="2" end="2"/>
                                            </p:txEl>
                                          </p:spTgt>
                                        </p:tgtEl>
                                        <p:attrNameLst>
                                          <p:attrName>ppt_x</p:attrName>
                                          <p:attrName>ppt_y</p:attrName>
                                        </p:attrNameLst>
                                      </p:cBhvr>
                                      <p:rCtr x="0" y="9167"/>
                                    </p:animMotion>
                                  </p:childTnLst>
                                </p:cTn>
                              </p:par>
                              <p:par>
                                <p:cTn id="9" presetID="42" presetClass="path" presetSubtype="0" accel="50000" decel="50000" fill="hold" nodeType="withEffect">
                                  <p:stCondLst>
                                    <p:cond delay="0"/>
                                  </p:stCondLst>
                                  <p:childTnLst>
                                    <p:animMotion origin="layout" path="M 2.08333E-7 0.01273 L 2.08333E-7 0.19166 " pathEditMode="relative" rAng="0" ptsTypes="AA">
                                      <p:cBhvr>
                                        <p:cTn id="10" dur="1400" spd="-100000" fill="hold"/>
                                        <p:tgtEl>
                                          <p:spTgt spid="3">
                                            <p:txEl>
                                              <p:pRg st="3" end="3"/>
                                            </p:txEl>
                                          </p:spTgt>
                                        </p:tgtEl>
                                        <p:attrNameLst>
                                          <p:attrName>ppt_x</p:attrName>
                                          <p:attrName>ppt_y</p:attrName>
                                        </p:attrNameLst>
                                      </p:cBhvr>
                                      <p:rCtr x="0" y="8935"/>
                                    </p:animMotion>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0D97B11-6A21-1A7D-DB79-F7826B054D2B}"/>
              </a:ext>
            </a:extLst>
          </p:cNvPr>
          <p:cNvSpPr>
            <a:spLocks noGrp="1"/>
          </p:cNvSpPr>
          <p:nvPr>
            <p:ph type="title"/>
          </p:nvPr>
        </p:nvSpPr>
        <p:spPr/>
        <p:txBody>
          <a:bodyPr/>
          <a:lstStyle/>
          <a:p>
            <a:pPr algn="ctr"/>
            <a:r>
              <a:rPr lang="pt-BR" b="1" dirty="0">
                <a:solidFill>
                  <a:schemeClr val="bg1"/>
                </a:solidFill>
              </a:rPr>
              <a:t>Atividade</a:t>
            </a:r>
          </a:p>
        </p:txBody>
      </p:sp>
      <p:sp>
        <p:nvSpPr>
          <p:cNvPr id="3" name="Espaço Reservado para Conteúdo 2">
            <a:extLst>
              <a:ext uri="{FF2B5EF4-FFF2-40B4-BE49-F238E27FC236}">
                <a16:creationId xmlns="" xmlns:a16="http://schemas.microsoft.com/office/drawing/2014/main" id="{0748C57C-BBBD-B91B-AB4C-021FC02A1DFC}"/>
              </a:ext>
            </a:extLst>
          </p:cNvPr>
          <p:cNvSpPr>
            <a:spLocks noGrp="1"/>
          </p:cNvSpPr>
          <p:nvPr>
            <p:ph idx="1"/>
          </p:nvPr>
        </p:nvSpPr>
        <p:spPr/>
        <p:txBody>
          <a:bodyPr>
            <a:normAutofit/>
          </a:bodyPr>
          <a:lstStyle/>
          <a:p>
            <a:pPr marL="0" indent="0">
              <a:buNone/>
            </a:pPr>
            <a:r>
              <a:rPr lang="pt-BR" sz="2000" dirty="0">
                <a:solidFill>
                  <a:schemeClr val="bg1"/>
                </a:solidFill>
              </a:rPr>
              <a:t>Entrada:</a:t>
            </a:r>
          </a:p>
          <a:p>
            <a:pPr marL="0" indent="0">
              <a:buNone/>
            </a:pPr>
            <a:r>
              <a:rPr lang="pt-BR" sz="2000" dirty="0">
                <a:solidFill>
                  <a:schemeClr val="bg1"/>
                </a:solidFill>
              </a:rPr>
              <a:t>A entrada consiste em uma sequência de palavras, cada uma em uma linha. Cada palavra contém apenas letras minúsculas do alfabeto português, sem caracteres especiais ou espaços. A entrada termina quando uma linha vazia é encontrada.</a:t>
            </a:r>
          </a:p>
          <a:p>
            <a:pPr marL="0" indent="0">
              <a:buNone/>
            </a:pPr>
            <a:r>
              <a:rPr lang="pt-BR" sz="2000" dirty="0">
                <a:solidFill>
                  <a:schemeClr val="bg1"/>
                </a:solidFill>
              </a:rPr>
              <a:t>Saída:</a:t>
            </a:r>
          </a:p>
          <a:p>
            <a:pPr marL="0" indent="0">
              <a:buNone/>
            </a:pPr>
            <a:r>
              <a:rPr lang="pt-BR" sz="2000" dirty="0">
                <a:solidFill>
                  <a:schemeClr val="bg1"/>
                </a:solidFill>
              </a:rPr>
              <a:t>A saída deve conter as palavras ordenadas.</a:t>
            </a:r>
          </a:p>
          <a:p>
            <a:pPr marL="0" indent="0">
              <a:buNone/>
            </a:pPr>
            <a:endParaRPr lang="pt-BR" sz="20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28770902"/>
              </p:ext>
            </p:extLst>
          </p:nvPr>
        </p:nvGraphicFramePr>
        <p:xfrm>
          <a:off x="1747520" y="4124960"/>
          <a:ext cx="8128000" cy="2235199"/>
        </p:xfrm>
        <a:graphic>
          <a:graphicData uri="http://schemas.openxmlformats.org/drawingml/2006/table">
            <a:tbl>
              <a:tblPr firstRow="1" bandRow="1">
                <a:tableStyleId>{5940675A-B579-460E-94D1-54222C63F5DA}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553039">
                <a:tc>
                  <a:txBody>
                    <a:bodyPr/>
                    <a:lstStyle/>
                    <a:p>
                      <a:pPr algn="ctr"/>
                      <a:r>
                        <a:rPr lang="pt-BR" dirty="0">
                          <a:ln>
                            <a:solidFill>
                              <a:schemeClr val="bg1"/>
                            </a:solidFill>
                          </a:ln>
                          <a:solidFill>
                            <a:schemeClr val="bg1"/>
                          </a:solidFill>
                        </a:rPr>
                        <a:t>ENTRADA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pt-BR" dirty="0">
                          <a:ln>
                            <a:solidFill>
                              <a:schemeClr val="bg1"/>
                            </a:solidFill>
                          </a:ln>
                          <a:solidFill>
                            <a:schemeClr val="bg1"/>
                          </a:solidFill>
                        </a:rPr>
                        <a:t>SAÍDA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560720">
                <a:tc>
                  <a:txBody>
                    <a:bodyPr/>
                    <a:lstStyle/>
                    <a:p>
                      <a:r>
                        <a:rPr lang="pt-BR" b="0" dirty="0" smtClean="0">
                          <a:ln>
                            <a:solidFill>
                              <a:schemeClr val="bg1"/>
                            </a:solidFill>
                          </a:ln>
                          <a:solidFill>
                            <a:schemeClr val="bg1"/>
                          </a:solidFill>
                        </a:rPr>
                        <a:t>carlos</a:t>
                      </a:r>
                      <a:endParaRPr lang="pt-BR" b="0" dirty="0">
                        <a:ln>
                          <a:solidFill>
                            <a:schemeClr val="bg1"/>
                          </a:solid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b="0" dirty="0">
                          <a:ln>
                            <a:solidFill>
                              <a:schemeClr val="bg1"/>
                            </a:solidFill>
                          </a:ln>
                          <a:solidFill>
                            <a:schemeClr val="bg1"/>
                          </a:solidFill>
                        </a:rPr>
                        <a:t>aclors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60720">
                <a:tc>
                  <a:txBody>
                    <a:bodyPr/>
                    <a:lstStyle/>
                    <a:p>
                      <a:r>
                        <a:rPr lang="pt-BR" b="0" dirty="0">
                          <a:ln>
                            <a:solidFill>
                              <a:schemeClr val="bg1"/>
                            </a:solidFill>
                          </a:ln>
                          <a:solidFill>
                            <a:schemeClr val="bg1"/>
                          </a:solidFill>
                        </a:rPr>
                        <a:t>filipe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b="0" dirty="0">
                          <a:ln>
                            <a:solidFill>
                              <a:schemeClr val="bg1"/>
                            </a:solidFill>
                          </a:ln>
                          <a:solidFill>
                            <a:schemeClr val="bg1"/>
                          </a:solidFill>
                        </a:rPr>
                        <a:t>addeoru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60720">
                <a:tc>
                  <a:txBody>
                    <a:bodyPr/>
                    <a:lstStyle/>
                    <a:p>
                      <a:r>
                        <a:rPr lang="pt-BR" b="0" dirty="0">
                          <a:ln>
                            <a:solidFill>
                              <a:schemeClr val="bg1"/>
                            </a:solidFill>
                          </a:ln>
                          <a:solidFill>
                            <a:schemeClr val="bg1"/>
                          </a:solidFill>
                        </a:rPr>
                        <a:t>eduardo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b="0" dirty="0">
                          <a:ln>
                            <a:solidFill>
                              <a:schemeClr val="bg1"/>
                            </a:solidFill>
                          </a:ln>
                          <a:solidFill>
                            <a:schemeClr val="bg1"/>
                          </a:solidFill>
                        </a:rPr>
                        <a:t>efiilp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
        <p:nvSpPr>
          <p:cNvPr id="5" name="Espaço Reservado para Número de Slide 4">
            <a:extLst>
              <a:ext uri="{FF2B5EF4-FFF2-40B4-BE49-F238E27FC236}">
                <a16:creationId xmlns="" xmlns:a16="http://schemas.microsoft.com/office/drawing/2014/main" id="{3757208A-B762-087E-6516-3468DE6AA3BE}"/>
              </a:ext>
            </a:extLst>
          </p:cNvPr>
          <p:cNvSpPr>
            <a:spLocks noGrp="1"/>
          </p:cNvSpPr>
          <p:nvPr>
            <p:ph type="sldNum" sz="quarter" idx="12"/>
          </p:nvPr>
        </p:nvSpPr>
        <p:spPr/>
        <p:txBody>
          <a:bodyPr/>
          <a:lstStyle/>
          <a:p>
            <a:fld id="{02E8E995-BCC2-4CE8-9169-CF1D946D3BE0}" type="slidenum">
              <a:rPr lang="pt-BR" smtClean="0"/>
              <a:t>50</a:t>
            </a:fld>
            <a:endParaRPr lang="pt-BR"/>
          </a:p>
        </p:txBody>
      </p:sp>
    </p:spTree>
    <p:extLst>
      <p:ext uri="{BB962C8B-B14F-4D97-AF65-F5344CB8AC3E}">
        <p14:creationId xmlns:p14="http://schemas.microsoft.com/office/powerpoint/2010/main" val="192378884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0D97B11-6A21-1A7D-DB79-F7826B054D2B}"/>
              </a:ext>
            </a:extLst>
          </p:cNvPr>
          <p:cNvSpPr>
            <a:spLocks noGrp="1"/>
          </p:cNvSpPr>
          <p:nvPr>
            <p:ph type="title"/>
          </p:nvPr>
        </p:nvSpPr>
        <p:spPr/>
        <p:txBody>
          <a:bodyPr/>
          <a:lstStyle/>
          <a:p>
            <a:pPr algn="ctr"/>
            <a:r>
              <a:rPr lang="pt-BR" b="1" dirty="0">
                <a:solidFill>
                  <a:schemeClr val="bg1"/>
                </a:solidFill>
              </a:rPr>
              <a:t>Referências</a:t>
            </a:r>
          </a:p>
        </p:txBody>
      </p:sp>
      <p:sp>
        <p:nvSpPr>
          <p:cNvPr id="3" name="Espaço Reservado para Conteúdo 2">
            <a:extLst>
              <a:ext uri="{FF2B5EF4-FFF2-40B4-BE49-F238E27FC236}">
                <a16:creationId xmlns="" xmlns:a16="http://schemas.microsoft.com/office/drawing/2014/main" id="{0748C57C-BBBD-B91B-AB4C-021FC02A1DFC}"/>
              </a:ext>
            </a:extLst>
          </p:cNvPr>
          <p:cNvSpPr>
            <a:spLocks noGrp="1"/>
          </p:cNvSpPr>
          <p:nvPr>
            <p:ph idx="1"/>
          </p:nvPr>
        </p:nvSpPr>
        <p:spPr/>
        <p:txBody>
          <a:bodyPr>
            <a:normAutofit/>
          </a:bodyPr>
          <a:lstStyle/>
          <a:p>
            <a:r>
              <a:rPr lang="pt-BR" sz="2000" b="0" i="0" dirty="0">
                <a:solidFill>
                  <a:schemeClr val="bg1"/>
                </a:solidFill>
                <a:effectLst/>
                <a:latin typeface="Open Sans" panose="020B0606030504020204" pitchFamily="34" charset="0"/>
              </a:rPr>
              <a:t>CORMEN, T. H.; LEISERSON, C. E.; RIVEST, R. L.; STEIN, C. </a:t>
            </a:r>
            <a:r>
              <a:rPr lang="pt-BR" sz="2000" b="1" i="0" dirty="0">
                <a:solidFill>
                  <a:schemeClr val="bg1"/>
                </a:solidFill>
                <a:effectLst/>
                <a:latin typeface="Open Sans" panose="020B0606030504020204" pitchFamily="34" charset="0"/>
              </a:rPr>
              <a:t>Algoritmos : teoria e prática</a:t>
            </a:r>
            <a:r>
              <a:rPr lang="pt-BR" sz="2000" b="0" i="0" dirty="0">
                <a:solidFill>
                  <a:schemeClr val="bg1"/>
                </a:solidFill>
                <a:effectLst/>
                <a:latin typeface="Open Sans" panose="020B0606030504020204" pitchFamily="34" charset="0"/>
              </a:rPr>
              <a:t>. trans. </a:t>
            </a:r>
            <a:r>
              <a:rPr lang="pt-BR" sz="2000" b="0" i="0" dirty="0" err="1">
                <a:solidFill>
                  <a:schemeClr val="bg1"/>
                </a:solidFill>
                <a:effectLst/>
                <a:latin typeface="Open Sans" panose="020B0606030504020204" pitchFamily="34" charset="0"/>
              </a:rPr>
              <a:t>by</a:t>
            </a:r>
            <a:r>
              <a:rPr lang="pt-BR" sz="2000" b="0" i="0" dirty="0">
                <a:solidFill>
                  <a:schemeClr val="bg1"/>
                </a:solidFill>
                <a:effectLst/>
                <a:latin typeface="Open Sans" panose="020B0606030504020204" pitchFamily="34" charset="0"/>
              </a:rPr>
              <a:t> </a:t>
            </a:r>
            <a:r>
              <a:rPr lang="pt-BR" sz="2000" b="0" i="0" dirty="0" err="1">
                <a:solidFill>
                  <a:schemeClr val="bg1"/>
                </a:solidFill>
                <a:effectLst/>
                <a:latin typeface="Open Sans" panose="020B0606030504020204" pitchFamily="34" charset="0"/>
              </a:rPr>
              <a:t>Vandenberg</a:t>
            </a:r>
            <a:r>
              <a:rPr lang="pt-BR" sz="2000" b="0" i="0" dirty="0">
                <a:solidFill>
                  <a:schemeClr val="bg1"/>
                </a:solidFill>
                <a:effectLst/>
                <a:latin typeface="Open Sans" panose="020B0606030504020204" pitchFamily="34" charset="0"/>
              </a:rPr>
              <a:t> D. De Souza. Rio de Janeiro, Brasil: Elsevier, 2002. vol. 4</a:t>
            </a:r>
            <a:r>
              <a:rPr lang="pt-BR" sz="2000" b="0" i="0" baseline="30000" dirty="0">
                <a:solidFill>
                  <a:schemeClr val="bg1"/>
                </a:solidFill>
                <a:effectLst/>
                <a:latin typeface="Open Sans" panose="020B0606030504020204" pitchFamily="34" charset="0"/>
              </a:rPr>
              <a:t>a</a:t>
            </a:r>
            <a:r>
              <a:rPr lang="pt-BR" sz="2000" b="0" i="0" dirty="0">
                <a:solidFill>
                  <a:schemeClr val="bg1"/>
                </a:solidFill>
                <a:effectLst/>
                <a:latin typeface="Open Sans" panose="020B0606030504020204" pitchFamily="34" charset="0"/>
              </a:rPr>
              <a:t> tiragem, . Available at: </a:t>
            </a:r>
            <a:r>
              <a:rPr lang="pt-BR" sz="2000" b="0" i="0" dirty="0">
                <a:solidFill>
                  <a:schemeClr val="bg1"/>
                </a:solidFill>
                <a:effectLst/>
                <a:latin typeface="Open Sans" panose="020B0606030504020204" pitchFamily="34" charset="0"/>
                <a:hlinkClick r:id="rId2"/>
              </a:rPr>
              <a:t>https://www.cin.ufpe.br/~ara/algoritmos-%20portugu%C3%AAs-%20cormen.pdf</a:t>
            </a:r>
            <a:r>
              <a:rPr lang="pt-BR" sz="2000" b="0" i="0" dirty="0">
                <a:solidFill>
                  <a:schemeClr val="bg1"/>
                </a:solidFill>
                <a:effectLst/>
                <a:latin typeface="Open Sans" panose="020B0606030504020204" pitchFamily="34" charset="0"/>
              </a:rPr>
              <a:t>.</a:t>
            </a:r>
          </a:p>
          <a:p>
            <a:r>
              <a:rPr lang="pt-BR" sz="2000" dirty="0">
                <a:solidFill>
                  <a:schemeClr val="bg1"/>
                </a:solidFill>
              </a:rPr>
              <a:t>“[ED] Aula 124 - Ordenação BucketSort.” YouTube, 26 Mar. 2018, Disponível em: &lt;</a:t>
            </a:r>
            <a:r>
              <a:rPr lang="pt-BR" sz="2000" dirty="0">
                <a:solidFill>
                  <a:schemeClr val="bg1"/>
                </a:solidFill>
                <a:hlinkClick r:id="rId3"/>
              </a:rPr>
              <a:t>www.youtube.com/watch?v=4J89y2Pv_qM</a:t>
            </a:r>
            <a:r>
              <a:rPr lang="pt-BR" sz="2000" dirty="0">
                <a:solidFill>
                  <a:schemeClr val="bg1"/>
                </a:solidFill>
              </a:rPr>
              <a:t>&gt;</a:t>
            </a:r>
          </a:p>
          <a:p>
            <a:r>
              <a:rPr lang="pt-BR" sz="2000" dirty="0">
                <a:solidFill>
                  <a:schemeClr val="bg1"/>
                </a:solidFill>
              </a:rPr>
              <a:t>“Ordenação De Dados - HeapSort.” YouTube, 12 Sept. 2016, Disponível em: &lt;</a:t>
            </a:r>
            <a:r>
              <a:rPr lang="pt-BR" sz="2000" dirty="0">
                <a:solidFill>
                  <a:schemeClr val="bg1"/>
                </a:solidFill>
                <a:hlinkClick r:id="rId4"/>
              </a:rPr>
              <a:t>www.youtube.com/watch?v=bXwCZj1xipY</a:t>
            </a:r>
            <a:r>
              <a:rPr lang="pt-BR" sz="2000" dirty="0">
                <a:solidFill>
                  <a:schemeClr val="bg1"/>
                </a:solidFill>
              </a:rPr>
              <a:t>&gt;</a:t>
            </a:r>
          </a:p>
          <a:p>
            <a:endParaRPr lang="pt-BR" sz="2000" dirty="0">
              <a:solidFill>
                <a:schemeClr val="bg1"/>
              </a:solidFill>
            </a:endParaRPr>
          </a:p>
        </p:txBody>
      </p:sp>
      <p:sp>
        <p:nvSpPr>
          <p:cNvPr id="5" name="Espaço Reservado para Número de Slide 4">
            <a:extLst>
              <a:ext uri="{FF2B5EF4-FFF2-40B4-BE49-F238E27FC236}">
                <a16:creationId xmlns="" xmlns:a16="http://schemas.microsoft.com/office/drawing/2014/main" id="{7BCEA085-1295-FCCD-A3E9-A12C18751911}"/>
              </a:ext>
            </a:extLst>
          </p:cNvPr>
          <p:cNvSpPr>
            <a:spLocks noGrp="1"/>
          </p:cNvSpPr>
          <p:nvPr>
            <p:ph type="sldNum" sz="quarter" idx="12"/>
          </p:nvPr>
        </p:nvSpPr>
        <p:spPr/>
        <p:txBody>
          <a:bodyPr/>
          <a:lstStyle/>
          <a:p>
            <a:fld id="{02E8E995-BCC2-4CE8-9169-CF1D946D3BE0}" type="slidenum">
              <a:rPr lang="pt-BR" smtClean="0"/>
              <a:t>51</a:t>
            </a:fld>
            <a:endParaRPr lang="pt-BR"/>
          </a:p>
        </p:txBody>
      </p:sp>
    </p:spTree>
    <p:extLst>
      <p:ext uri="{BB962C8B-B14F-4D97-AF65-F5344CB8AC3E}">
        <p14:creationId xmlns:p14="http://schemas.microsoft.com/office/powerpoint/2010/main" val="38621839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DB819C-5B36-DDF3-5E9F-B4B923B59E8E}"/>
              </a:ext>
            </a:extLst>
          </p:cNvPr>
          <p:cNvSpPr>
            <a:spLocks noGrp="1"/>
          </p:cNvSpPr>
          <p:nvPr>
            <p:ph type="title"/>
          </p:nvPr>
        </p:nvSpPr>
        <p:spPr/>
        <p:txBody>
          <a:bodyPr/>
          <a:lstStyle/>
          <a:p>
            <a:pPr algn="ctr"/>
            <a:r>
              <a:rPr lang="pt-BR" b="1" dirty="0">
                <a:solidFill>
                  <a:schemeClr val="bg1"/>
                </a:solidFill>
              </a:rPr>
              <a:t>O que vamos abordar?</a:t>
            </a:r>
          </a:p>
        </p:txBody>
      </p:sp>
      <p:sp>
        <p:nvSpPr>
          <p:cNvPr id="3" name="Espaço Reservado para Conteúdo 2">
            <a:extLst>
              <a:ext uri="{FF2B5EF4-FFF2-40B4-BE49-F238E27FC236}">
                <a16:creationId xmlns="" xmlns:a16="http://schemas.microsoft.com/office/drawing/2014/main" id="{4522D13D-EC00-8AE1-2513-EBC2D2B4C998}"/>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a:t>
            </a:r>
            <a:endParaRPr lang="pt-BR"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IV. Comparação entre Heap Sort e Bucket Sort </a:t>
            </a:r>
            <a:r>
              <a:rPr lang="pt-BR" sz="2000" dirty="0">
                <a:solidFill>
                  <a:schemeClr val="bg1"/>
                </a:solidFill>
              </a:rPr>
              <a:t>v</a:t>
            </a:r>
            <a:endParaRPr lang="pt-BR" dirty="0">
              <a:solidFill>
                <a:schemeClr val="bg1">
                  <a:lumMod val="95000"/>
                </a:schemeClr>
              </a:solidFill>
            </a:endParaRPr>
          </a:p>
          <a:p>
            <a:endParaRPr lang="pt-BR" dirty="0">
              <a:solidFill>
                <a:schemeClr val="bg1">
                  <a:lumMod val="95000"/>
                </a:schemeClr>
              </a:solidFill>
            </a:endParaRPr>
          </a:p>
        </p:txBody>
      </p:sp>
      <p:sp>
        <p:nvSpPr>
          <p:cNvPr id="5" name="TextBox 4"/>
          <p:cNvSpPr txBox="1"/>
          <p:nvPr/>
        </p:nvSpPr>
        <p:spPr>
          <a:xfrm>
            <a:off x="853440" y="2814320"/>
            <a:ext cx="6476132" cy="1569660"/>
          </a:xfrm>
          <a:prstGeom prst="rect">
            <a:avLst/>
          </a:prstGeom>
          <a:noFill/>
        </p:spPr>
        <p:txBody>
          <a:bodyPr wrap="none" rtlCol="0">
            <a:spAutoFit/>
          </a:bodyPr>
          <a:lstStyle/>
          <a:p>
            <a:pPr marL="742950" lvl="1" indent="-285750">
              <a:buFont typeface="Arial" pitchFamily="34" charset="0"/>
              <a:buChar char="•"/>
            </a:pPr>
            <a:r>
              <a:rPr lang="pt-BR" sz="2400" dirty="0">
                <a:solidFill>
                  <a:schemeClr val="bg1">
                    <a:lumMod val="95000"/>
                  </a:schemeClr>
                </a:solidFill>
              </a:rPr>
              <a:t>Explicação do funcionamento do Heap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Heap Sort em C</a:t>
            </a:r>
          </a:p>
        </p:txBody>
      </p:sp>
      <p:sp>
        <p:nvSpPr>
          <p:cNvPr id="6" name="Espaço Reservado para Número de Slide 5">
            <a:extLst>
              <a:ext uri="{FF2B5EF4-FFF2-40B4-BE49-F238E27FC236}">
                <a16:creationId xmlns="" xmlns:a16="http://schemas.microsoft.com/office/drawing/2014/main" id="{C708EB1F-EDCA-8002-4662-00AB2B1BBA07}"/>
              </a:ext>
            </a:extLst>
          </p:cNvPr>
          <p:cNvSpPr>
            <a:spLocks noGrp="1"/>
          </p:cNvSpPr>
          <p:nvPr>
            <p:ph type="sldNum" sz="quarter" idx="12"/>
          </p:nvPr>
        </p:nvSpPr>
        <p:spPr/>
        <p:txBody>
          <a:bodyPr/>
          <a:lstStyle/>
          <a:p>
            <a:fld id="{02E8E995-BCC2-4CE8-9169-CF1D946D3BE0}" type="slidenum">
              <a:rPr lang="pt-BR" smtClean="0"/>
              <a:t>6</a:t>
            </a:fld>
            <a:endParaRPr lang="pt-BR"/>
          </a:p>
        </p:txBody>
      </p:sp>
    </p:spTree>
    <p:extLst>
      <p:ext uri="{BB962C8B-B14F-4D97-AF65-F5344CB8AC3E}">
        <p14:creationId xmlns:p14="http://schemas.microsoft.com/office/powerpoint/2010/main" val="323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0.00278 L 4.375E-6 0.23056 " pathEditMode="relative" rAng="0" ptsTypes="AA">
                                      <p:cBhvr>
                                        <p:cTn id="6" dur="1700" fill="hold"/>
                                        <p:tgtEl>
                                          <p:spTgt spid="3">
                                            <p:txEl>
                                              <p:pRg st="2" end="2"/>
                                            </p:txEl>
                                          </p:spTgt>
                                        </p:tgtEl>
                                        <p:attrNameLst>
                                          <p:attrName>ppt_x</p:attrName>
                                          <p:attrName>ppt_y</p:attrName>
                                        </p:attrNameLst>
                                      </p:cBhvr>
                                      <p:rCtr x="0" y="11389"/>
                                    </p:animMotion>
                                  </p:childTnLst>
                                </p:cTn>
                              </p:par>
                              <p:par>
                                <p:cTn id="7" presetID="42" presetClass="path" presetSubtype="0" accel="50000" decel="50000" fill="hold" nodeType="withEffect">
                                  <p:stCondLst>
                                    <p:cond delay="0"/>
                                  </p:stCondLst>
                                  <p:childTnLst>
                                    <p:animMotion origin="layout" path="M -1.04167E-6 0.00277 L -1.04167E-6 0.22615 " pathEditMode="relative" rAng="0" ptsTypes="AA">
                                      <p:cBhvr>
                                        <p:cTn id="8" dur="1700" fill="hold"/>
                                        <p:tgtEl>
                                          <p:spTgt spid="3">
                                            <p:txEl>
                                              <p:pRg st="3" end="3"/>
                                            </p:txEl>
                                          </p:spTgt>
                                        </p:tgtEl>
                                        <p:attrNameLst>
                                          <p:attrName>ppt_x</p:attrName>
                                          <p:attrName>ppt_y</p:attrName>
                                        </p:attrNameLst>
                                      </p:cBhvr>
                                      <p:rCtr x="0" y="11157"/>
                                    </p:animMotion>
                                  </p:childTnLst>
                                </p:cTn>
                              </p:par>
                              <p:par>
                                <p:cTn id="9" presetID="10" presetClass="entr" presetSubtype="0"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DB819C-5B36-DDF3-5E9F-B4B923B59E8E}"/>
              </a:ext>
            </a:extLst>
          </p:cNvPr>
          <p:cNvSpPr>
            <a:spLocks noGrp="1"/>
          </p:cNvSpPr>
          <p:nvPr>
            <p:ph type="title"/>
          </p:nvPr>
        </p:nvSpPr>
        <p:spPr/>
        <p:txBody>
          <a:bodyPr/>
          <a:lstStyle/>
          <a:p>
            <a:pPr algn="ctr"/>
            <a:r>
              <a:rPr lang="pt-BR" b="1" dirty="0">
                <a:solidFill>
                  <a:schemeClr val="bg1"/>
                </a:solidFill>
              </a:rPr>
              <a:t>O que vamos abordar?</a:t>
            </a:r>
          </a:p>
        </p:txBody>
      </p:sp>
      <p:sp>
        <p:nvSpPr>
          <p:cNvPr id="3" name="Espaço Reservado para Conteúdo 2">
            <a:extLst>
              <a:ext uri="{FF2B5EF4-FFF2-40B4-BE49-F238E27FC236}">
                <a16:creationId xmlns="" xmlns:a16="http://schemas.microsoft.com/office/drawing/2014/main" id="{4522D13D-EC00-8AE1-2513-EBC2D2B4C998}"/>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IV. Comparação entre Heap Sort e Bucket Sort </a:t>
            </a:r>
            <a:r>
              <a:rPr lang="pt-BR" sz="2000" dirty="0">
                <a:solidFill>
                  <a:schemeClr val="bg1"/>
                </a:solidFill>
              </a:rPr>
              <a:t>v</a:t>
            </a:r>
            <a:endParaRPr lang="pt-BR" dirty="0">
              <a:solidFill>
                <a:schemeClr val="bg1">
                  <a:lumMod val="95000"/>
                </a:schemeClr>
              </a:solidFill>
            </a:endParaRPr>
          </a:p>
          <a:p>
            <a:endParaRPr lang="pt-BR" dirty="0">
              <a:solidFill>
                <a:schemeClr val="bg1">
                  <a:lumMod val="95000"/>
                </a:schemeClr>
              </a:solidFill>
            </a:endParaRPr>
          </a:p>
        </p:txBody>
      </p:sp>
      <p:sp>
        <p:nvSpPr>
          <p:cNvPr id="5" name="TextBox 4"/>
          <p:cNvSpPr txBox="1"/>
          <p:nvPr/>
        </p:nvSpPr>
        <p:spPr>
          <a:xfrm>
            <a:off x="853440" y="2814320"/>
            <a:ext cx="6476132" cy="1569660"/>
          </a:xfrm>
          <a:prstGeom prst="rect">
            <a:avLst/>
          </a:prstGeom>
          <a:noFill/>
        </p:spPr>
        <p:txBody>
          <a:bodyPr wrap="none" rtlCol="0">
            <a:spAutoFit/>
          </a:bodyPr>
          <a:lstStyle/>
          <a:p>
            <a:pPr marL="742950" lvl="1" indent="-285750">
              <a:buFont typeface="Arial" pitchFamily="34" charset="0"/>
              <a:buChar char="•"/>
            </a:pPr>
            <a:r>
              <a:rPr lang="pt-BR" sz="2400" dirty="0">
                <a:solidFill>
                  <a:schemeClr val="bg1">
                    <a:lumMod val="95000"/>
                  </a:schemeClr>
                </a:solidFill>
              </a:rPr>
              <a:t>Explicação do funcionamento do Heap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Heap Sort em C</a:t>
            </a:r>
          </a:p>
        </p:txBody>
      </p:sp>
      <p:sp>
        <p:nvSpPr>
          <p:cNvPr id="6" name="Espaço Reservado para Número de Slide 5">
            <a:extLst>
              <a:ext uri="{FF2B5EF4-FFF2-40B4-BE49-F238E27FC236}">
                <a16:creationId xmlns="" xmlns:a16="http://schemas.microsoft.com/office/drawing/2014/main" id="{94C4A250-7C48-C2A5-056A-DAC09133BB50}"/>
              </a:ext>
            </a:extLst>
          </p:cNvPr>
          <p:cNvSpPr>
            <a:spLocks noGrp="1"/>
          </p:cNvSpPr>
          <p:nvPr>
            <p:ph type="sldNum" sz="quarter" idx="12"/>
          </p:nvPr>
        </p:nvSpPr>
        <p:spPr/>
        <p:txBody>
          <a:bodyPr/>
          <a:lstStyle/>
          <a:p>
            <a:fld id="{02E8E995-BCC2-4CE8-9169-CF1D946D3BE0}" type="slidenum">
              <a:rPr lang="pt-BR" smtClean="0"/>
              <a:t>7</a:t>
            </a:fld>
            <a:endParaRPr lang="pt-BR"/>
          </a:p>
        </p:txBody>
      </p:sp>
    </p:spTree>
    <p:extLst>
      <p:ext uri="{BB962C8B-B14F-4D97-AF65-F5344CB8AC3E}">
        <p14:creationId xmlns:p14="http://schemas.microsoft.com/office/powerpoint/2010/main" val="304022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7.40741E-7 L -4.375E-6 0.22778 " pathEditMode="relative" rAng="0" ptsTypes="AA">
                                      <p:cBhvr>
                                        <p:cTn id="6" dur="2000" spd="-100000" fill="hold"/>
                                        <p:tgtEl>
                                          <p:spTgt spid="3">
                                            <p:txEl>
                                              <p:pRg st="2" end="2"/>
                                            </p:txEl>
                                          </p:spTgt>
                                        </p:tgtEl>
                                        <p:attrNameLst>
                                          <p:attrName>ppt_x</p:attrName>
                                          <p:attrName>ppt_y</p:attrName>
                                        </p:attrNameLst>
                                      </p:cBhvr>
                                      <p:rCtr x="0" y="11389"/>
                                    </p:animMotion>
                                  </p:childTnLst>
                                </p:cTn>
                              </p:par>
                              <p:par>
                                <p:cTn id="7" presetID="42" presetClass="path" presetSubtype="0" accel="50000" decel="50000" fill="hold" nodeType="withEffect">
                                  <p:stCondLst>
                                    <p:cond delay="0"/>
                                  </p:stCondLst>
                                  <p:childTnLst>
                                    <p:animMotion origin="layout" path="M 2.08333E-7 3.7037E-6 L 2.08333E-7 0.22338 " pathEditMode="relative" rAng="0" ptsTypes="AA">
                                      <p:cBhvr>
                                        <p:cTn id="8" dur="2000" spd="-100000" fill="hold"/>
                                        <p:tgtEl>
                                          <p:spTgt spid="3">
                                            <p:txEl>
                                              <p:pRg st="3" end="3"/>
                                            </p:txEl>
                                          </p:spTgt>
                                        </p:tgtEl>
                                        <p:attrNameLst>
                                          <p:attrName>ppt_x</p:attrName>
                                          <p:attrName>ppt_y</p:attrName>
                                        </p:attrNameLst>
                                      </p:cBhvr>
                                      <p:rCtr x="0" y="11157"/>
                                    </p:animMotion>
                                  </p:childTnLst>
                                </p:cTn>
                              </p:par>
                              <p:par>
                                <p:cTn id="9" presetID="10" presetClass="exit" presetSubtype="0" fill="hold" grpId="0" nodeType="with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015314-B154-6C1B-5D18-9AA2F5FF0BEC}"/>
              </a:ext>
            </a:extLst>
          </p:cNvPr>
          <p:cNvSpPr>
            <a:spLocks noGrp="1"/>
          </p:cNvSpPr>
          <p:nvPr>
            <p:ph type="title"/>
          </p:nvPr>
        </p:nvSpPr>
        <p:spPr/>
        <p:txBody>
          <a:bodyPr/>
          <a:lstStyle/>
          <a:p>
            <a:pPr algn="ctr"/>
            <a:r>
              <a:rPr lang="pt-BR" b="1" dirty="0">
                <a:solidFill>
                  <a:schemeClr val="bg1"/>
                </a:solidFill>
              </a:rPr>
              <a:t>O que vamos abordar?</a:t>
            </a:r>
            <a:endParaRPr lang="pt-BR" b="1" dirty="0">
              <a:solidFill>
                <a:schemeClr val="bg1">
                  <a:lumMod val="95000"/>
                </a:schemeClr>
              </a:solidFill>
            </a:endParaRPr>
          </a:p>
        </p:txBody>
      </p:sp>
      <p:sp>
        <p:nvSpPr>
          <p:cNvPr id="3" name="Espaço Reservado para Conteúdo 2">
            <a:extLst>
              <a:ext uri="{FF2B5EF4-FFF2-40B4-BE49-F238E27FC236}">
                <a16:creationId xmlns="" xmlns:a16="http://schemas.microsoft.com/office/drawing/2014/main" id="{EB753BCF-5AC1-13A6-0D4B-DBD281C3B517}"/>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a:t>
            </a:r>
            <a:endParaRPr lang="pt-BR" dirty="0">
              <a:solidFill>
                <a:schemeClr val="bg1">
                  <a:lumMod val="95000"/>
                </a:schemeClr>
              </a:solidFill>
            </a:endParaRPr>
          </a:p>
          <a:p>
            <a:r>
              <a:rPr lang="pt-BR" dirty="0">
                <a:solidFill>
                  <a:schemeClr val="bg1">
                    <a:lumMod val="95000"/>
                  </a:schemeClr>
                </a:solidFill>
              </a:rPr>
              <a:t>IV. Comparação entre Heap Sort e Bucket Sort </a:t>
            </a:r>
            <a:r>
              <a:rPr lang="pt-BR" sz="2000" dirty="0">
                <a:solidFill>
                  <a:schemeClr val="bg1"/>
                </a:solidFill>
              </a:rPr>
              <a:t>v</a:t>
            </a:r>
            <a:endParaRPr lang="pt-BR" dirty="0">
              <a:solidFill>
                <a:schemeClr val="bg1">
                  <a:lumMod val="95000"/>
                </a:schemeClr>
              </a:solidFill>
            </a:endParaRPr>
          </a:p>
        </p:txBody>
      </p:sp>
      <p:sp>
        <p:nvSpPr>
          <p:cNvPr id="5" name="TextBox 4"/>
          <p:cNvSpPr txBox="1"/>
          <p:nvPr/>
        </p:nvSpPr>
        <p:spPr>
          <a:xfrm>
            <a:off x="955040" y="3302000"/>
            <a:ext cx="6490688" cy="1569660"/>
          </a:xfrm>
          <a:prstGeom prst="rect">
            <a:avLst/>
          </a:prstGeom>
          <a:noFill/>
        </p:spPr>
        <p:txBody>
          <a:bodyPr wrap="none" rtlCol="0">
            <a:spAutoFit/>
          </a:bodyPr>
          <a:lstStyle/>
          <a:p>
            <a:pPr marL="742950" lvl="1" indent="-285750">
              <a:buFont typeface="Arial" pitchFamily="34" charset="0"/>
              <a:buChar char="•"/>
            </a:pPr>
            <a:r>
              <a:rPr lang="pt-BR" sz="2400" dirty="0">
                <a:solidFill>
                  <a:schemeClr val="bg1">
                    <a:lumMod val="95000"/>
                  </a:schemeClr>
                </a:solidFill>
              </a:rPr>
              <a:t>Explicação do funcionamento do Bucket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Bucket Sort em C</a:t>
            </a:r>
          </a:p>
        </p:txBody>
      </p:sp>
      <p:sp>
        <p:nvSpPr>
          <p:cNvPr id="6" name="Espaço Reservado para Número de Slide 5">
            <a:extLst>
              <a:ext uri="{FF2B5EF4-FFF2-40B4-BE49-F238E27FC236}">
                <a16:creationId xmlns="" xmlns:a16="http://schemas.microsoft.com/office/drawing/2014/main" id="{421DA5DA-71A9-92E9-FB98-D0DEAA638384}"/>
              </a:ext>
            </a:extLst>
          </p:cNvPr>
          <p:cNvSpPr>
            <a:spLocks noGrp="1"/>
          </p:cNvSpPr>
          <p:nvPr>
            <p:ph type="sldNum" sz="quarter" idx="12"/>
          </p:nvPr>
        </p:nvSpPr>
        <p:spPr/>
        <p:txBody>
          <a:bodyPr/>
          <a:lstStyle/>
          <a:p>
            <a:fld id="{02E8E995-BCC2-4CE8-9169-CF1D946D3BE0}" type="slidenum">
              <a:rPr lang="pt-BR" smtClean="0"/>
              <a:t>8</a:t>
            </a:fld>
            <a:endParaRPr lang="pt-BR"/>
          </a:p>
        </p:txBody>
      </p:sp>
    </p:spTree>
    <p:extLst>
      <p:ext uri="{BB962C8B-B14F-4D97-AF65-F5344CB8AC3E}">
        <p14:creationId xmlns:p14="http://schemas.microsoft.com/office/powerpoint/2010/main" val="30072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7 3.7037E-6 L 2.08333E-7 0.22639 " pathEditMode="relative" rAng="0" ptsTypes="AA">
                                      <p:cBhvr>
                                        <p:cTn id="6" dur="2000" fill="hold"/>
                                        <p:tgtEl>
                                          <p:spTgt spid="3">
                                            <p:txEl>
                                              <p:pRg st="3" end="3"/>
                                            </p:txEl>
                                          </p:spTgt>
                                        </p:tgtEl>
                                        <p:attrNameLst>
                                          <p:attrName>ppt_x</p:attrName>
                                          <p:attrName>ppt_y</p:attrName>
                                        </p:attrNameLst>
                                      </p:cBhvr>
                                      <p:rCtr x="0" y="11319"/>
                                    </p:animMotion>
                                  </p:childTnLst>
                                </p:cTn>
                              </p:par>
                              <p:par>
                                <p:cTn id="7" presetID="10" presetClass="entr" presetSubtype="0" fill="hold" grpId="0" nodeType="withEffect">
                                  <p:stCondLst>
                                    <p:cond delay="13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015314-B154-6C1B-5D18-9AA2F5FF0BEC}"/>
              </a:ext>
            </a:extLst>
          </p:cNvPr>
          <p:cNvSpPr>
            <a:spLocks noGrp="1"/>
          </p:cNvSpPr>
          <p:nvPr>
            <p:ph type="title"/>
          </p:nvPr>
        </p:nvSpPr>
        <p:spPr/>
        <p:txBody>
          <a:bodyPr/>
          <a:lstStyle/>
          <a:p>
            <a:pPr algn="ctr"/>
            <a:r>
              <a:rPr lang="pt-BR" b="1" dirty="0">
                <a:solidFill>
                  <a:schemeClr val="bg1"/>
                </a:solidFill>
              </a:rPr>
              <a:t>O que vamos abordar?</a:t>
            </a:r>
            <a:endParaRPr lang="pt-BR" b="1" dirty="0">
              <a:solidFill>
                <a:schemeClr val="bg1">
                  <a:lumMod val="95000"/>
                </a:schemeClr>
              </a:solidFill>
            </a:endParaRPr>
          </a:p>
        </p:txBody>
      </p:sp>
      <p:sp>
        <p:nvSpPr>
          <p:cNvPr id="3" name="Espaço Reservado para Conteúdo 2">
            <a:extLst>
              <a:ext uri="{FF2B5EF4-FFF2-40B4-BE49-F238E27FC236}">
                <a16:creationId xmlns="" xmlns:a16="http://schemas.microsoft.com/office/drawing/2014/main" id="{EB753BCF-5AC1-13A6-0D4B-DBD281C3B517}"/>
              </a:ext>
            </a:extLst>
          </p:cNvPr>
          <p:cNvSpPr>
            <a:spLocks noGrp="1"/>
          </p:cNvSpPr>
          <p:nvPr>
            <p:ph idx="1"/>
          </p:nvPr>
        </p:nvSpPr>
        <p:spPr/>
        <p:txBody>
          <a:bodyPr>
            <a:normAutofit/>
          </a:bodyPr>
          <a:lstStyle/>
          <a:p>
            <a:r>
              <a:rPr lang="pt-BR" dirty="0">
                <a:solidFill>
                  <a:schemeClr val="bg1">
                    <a:lumMod val="95000"/>
                  </a:schemeClr>
                </a:solidFill>
              </a:rPr>
              <a:t>I. Introdução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II. Heap Sort </a:t>
            </a:r>
            <a:r>
              <a:rPr lang="pt-BR" sz="2000" dirty="0">
                <a:solidFill>
                  <a:schemeClr val="bg1"/>
                </a:solidFill>
              </a:rPr>
              <a:t>v</a:t>
            </a:r>
            <a:endParaRPr lang="pt-BR" sz="2000" dirty="0">
              <a:solidFill>
                <a:schemeClr val="bg1">
                  <a:lumMod val="95000"/>
                </a:schemeClr>
              </a:solidFill>
            </a:endParaRPr>
          </a:p>
          <a:p>
            <a:r>
              <a:rPr lang="pt-BR" dirty="0">
                <a:solidFill>
                  <a:schemeClr val="bg1">
                    <a:lumMod val="95000"/>
                  </a:schemeClr>
                </a:solidFill>
              </a:rPr>
              <a:t>III. Bucket Sort </a:t>
            </a:r>
            <a:r>
              <a:rPr lang="pt-BR" sz="2000" dirty="0">
                <a:solidFill>
                  <a:schemeClr val="bg1"/>
                </a:solidFill>
              </a:rPr>
              <a:t>v</a:t>
            </a:r>
            <a:endParaRPr lang="pt-BR" dirty="0">
              <a:solidFill>
                <a:schemeClr val="bg1">
                  <a:lumMod val="95000"/>
                </a:schemeClr>
              </a:solidFill>
            </a:endParaRPr>
          </a:p>
          <a:p>
            <a:r>
              <a:rPr lang="pt-BR" dirty="0">
                <a:solidFill>
                  <a:schemeClr val="bg1">
                    <a:lumMod val="95000"/>
                  </a:schemeClr>
                </a:solidFill>
              </a:rPr>
              <a:t>IV. Comparação entre Heap Sort e Bucket Sort </a:t>
            </a:r>
            <a:r>
              <a:rPr lang="pt-BR" sz="2000" dirty="0">
                <a:solidFill>
                  <a:schemeClr val="bg1"/>
                </a:solidFill>
              </a:rPr>
              <a:t>v</a:t>
            </a:r>
            <a:endParaRPr lang="pt-BR" dirty="0">
              <a:solidFill>
                <a:schemeClr val="bg1">
                  <a:lumMod val="95000"/>
                </a:schemeClr>
              </a:solidFill>
            </a:endParaRPr>
          </a:p>
        </p:txBody>
      </p:sp>
      <p:sp>
        <p:nvSpPr>
          <p:cNvPr id="5" name="TextBox 4"/>
          <p:cNvSpPr txBox="1"/>
          <p:nvPr/>
        </p:nvSpPr>
        <p:spPr>
          <a:xfrm>
            <a:off x="955040" y="3302000"/>
            <a:ext cx="6490688" cy="1569660"/>
          </a:xfrm>
          <a:prstGeom prst="rect">
            <a:avLst/>
          </a:prstGeom>
          <a:noFill/>
        </p:spPr>
        <p:txBody>
          <a:bodyPr wrap="none" rtlCol="0">
            <a:spAutoFit/>
          </a:bodyPr>
          <a:lstStyle/>
          <a:p>
            <a:pPr marL="742950" lvl="1" indent="-285750">
              <a:buFont typeface="Arial" pitchFamily="34" charset="0"/>
              <a:buChar char="•"/>
            </a:pPr>
            <a:r>
              <a:rPr lang="pt-BR" sz="2400" dirty="0">
                <a:solidFill>
                  <a:schemeClr val="bg1">
                    <a:lumMod val="95000"/>
                  </a:schemeClr>
                </a:solidFill>
              </a:rPr>
              <a:t>Explicação do funcionamento do Bucket Sort</a:t>
            </a:r>
          </a:p>
          <a:p>
            <a:pPr marL="742950" lvl="1" indent="-285750">
              <a:buFont typeface="Arial" pitchFamily="34" charset="0"/>
              <a:buChar char="•"/>
            </a:pPr>
            <a:r>
              <a:rPr lang="pt-BR" sz="2400" dirty="0">
                <a:solidFill>
                  <a:schemeClr val="bg1">
                    <a:lumMod val="95000"/>
                  </a:schemeClr>
                </a:solidFill>
              </a:rPr>
              <a:t>Descrição do algoritmo passo a passo</a:t>
            </a:r>
          </a:p>
          <a:p>
            <a:pPr marL="742950" lvl="1" indent="-285750">
              <a:buFont typeface="Arial" pitchFamily="34" charset="0"/>
              <a:buChar char="•"/>
            </a:pPr>
            <a:r>
              <a:rPr lang="pt-BR" sz="2400" dirty="0">
                <a:solidFill>
                  <a:schemeClr val="bg1">
                    <a:lumMod val="95000"/>
                  </a:schemeClr>
                </a:solidFill>
              </a:rPr>
              <a:t>Análise de complexidade de tempo e espaço</a:t>
            </a:r>
          </a:p>
          <a:p>
            <a:pPr marL="742950" lvl="1" indent="-285750">
              <a:buFont typeface="Arial" pitchFamily="34" charset="0"/>
              <a:buChar char="•"/>
            </a:pPr>
            <a:r>
              <a:rPr lang="pt-BR" sz="2400" dirty="0">
                <a:solidFill>
                  <a:schemeClr val="bg1">
                    <a:lumMod val="95000"/>
                  </a:schemeClr>
                </a:solidFill>
              </a:rPr>
              <a:t>Implementação do Bucket Sort em C</a:t>
            </a:r>
          </a:p>
        </p:txBody>
      </p:sp>
      <p:sp>
        <p:nvSpPr>
          <p:cNvPr id="6" name="Espaço Reservado para Número de Slide 5">
            <a:extLst>
              <a:ext uri="{FF2B5EF4-FFF2-40B4-BE49-F238E27FC236}">
                <a16:creationId xmlns="" xmlns:a16="http://schemas.microsoft.com/office/drawing/2014/main" id="{0371A013-6CB9-19E5-256C-47FC7C0F175B}"/>
              </a:ext>
            </a:extLst>
          </p:cNvPr>
          <p:cNvSpPr>
            <a:spLocks noGrp="1"/>
          </p:cNvSpPr>
          <p:nvPr>
            <p:ph type="sldNum" sz="quarter" idx="12"/>
          </p:nvPr>
        </p:nvSpPr>
        <p:spPr/>
        <p:txBody>
          <a:bodyPr/>
          <a:lstStyle/>
          <a:p>
            <a:fld id="{02E8E995-BCC2-4CE8-9169-CF1D946D3BE0}" type="slidenum">
              <a:rPr lang="pt-BR" smtClean="0"/>
              <a:t>9</a:t>
            </a:fld>
            <a:endParaRPr lang="pt-BR"/>
          </a:p>
        </p:txBody>
      </p:sp>
    </p:spTree>
    <p:extLst>
      <p:ext uri="{BB962C8B-B14F-4D97-AF65-F5344CB8AC3E}">
        <p14:creationId xmlns:p14="http://schemas.microsoft.com/office/powerpoint/2010/main" val="32953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7 3.7037E-6 L 2.08333E-7 0.22639 " pathEditMode="relative" rAng="0" ptsTypes="AA">
                                      <p:cBhvr>
                                        <p:cTn id="6" dur="2000" spd="-100000" fill="hold"/>
                                        <p:tgtEl>
                                          <p:spTgt spid="3">
                                            <p:txEl>
                                              <p:pRg st="3" end="3"/>
                                            </p:txEl>
                                          </p:spTgt>
                                        </p:tgtEl>
                                        <p:attrNameLst>
                                          <p:attrName>ppt_x</p:attrName>
                                          <p:attrName>ppt_y</p:attrName>
                                        </p:attrNameLst>
                                      </p:cBhvr>
                                      <p:rCtr x="0" y="11319"/>
                                    </p:animMotion>
                                  </p:childTnLst>
                                </p:cTn>
                              </p:par>
                              <p:par>
                                <p:cTn id="7" presetID="10" presetClass="exit" presetSubtype="0" fill="hold" grpId="0" nodeType="withEffect">
                                  <p:stCondLst>
                                    <p:cond delay="0"/>
                                  </p:stCondLst>
                                  <p:childTnLst>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2056</Words>
  <Application>Microsoft Office PowerPoint</Application>
  <PresentationFormat>Custom</PresentationFormat>
  <Paragraphs>277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Tema do Office</vt:lpstr>
      <vt:lpstr>MÉTODO DE ORDENAÇÕES EFICIENTES </vt:lpstr>
      <vt:lpstr>PowerPoint Presentation</vt:lpstr>
      <vt:lpstr>O que vamos abordar?</vt:lpstr>
      <vt:lpstr>O que vamos abordar?</vt:lpstr>
      <vt:lpstr>O que vamos abordar?</vt:lpstr>
      <vt:lpstr>O que vamos abordar?</vt:lpstr>
      <vt:lpstr>O que vamos abordar?</vt:lpstr>
      <vt:lpstr>O que vamos abordar?</vt:lpstr>
      <vt:lpstr>O que vamos abordar?</vt:lpstr>
      <vt:lpstr>O que vamos abordar?</vt:lpstr>
      <vt:lpstr>O que vamos abordar?</vt:lpstr>
      <vt:lpstr>INTRODUÇÃO</vt:lpstr>
      <vt:lpstr>Introdução</vt:lpstr>
      <vt:lpstr>Introdução</vt:lpstr>
      <vt:lpstr>Introdução</vt:lpstr>
      <vt:lpstr>HEAP SORT</vt:lpstr>
      <vt:lpstr>ÁRVORE BINÁRIA</vt:lpstr>
      <vt:lpstr>Heap Sort</vt:lpstr>
      <vt:lpstr>Heap Sort</vt:lpstr>
      <vt:lpstr>Heap Sort</vt:lpstr>
      <vt:lpstr>Heap Sort</vt:lpstr>
      <vt:lpstr>Heap Sort</vt:lpstr>
      <vt:lpstr>Heap Sort – Construção</vt:lpstr>
      <vt:lpstr>Heap Sort – heap máximo</vt:lpstr>
      <vt:lpstr>Heap Sort</vt:lpstr>
      <vt:lpstr>Heap Sort</vt:lpstr>
      <vt:lpstr>Heap Sort – Reconstrução</vt:lpstr>
      <vt:lpstr>Implementação do Heap Sort em C</vt:lpstr>
      <vt:lpstr>Implementação do Heap Sort em C</vt:lpstr>
      <vt:lpstr>Implementação do Heap Sort em C</vt:lpstr>
      <vt:lpstr>Implementação do Heap Sort em C</vt:lpstr>
      <vt:lpstr>Implementação do Heap Sort em C</vt:lpstr>
      <vt:lpstr>Implementação do Heap Sort em C</vt:lpstr>
      <vt:lpstr>Heap Sort</vt:lpstr>
      <vt:lpstr>BUCKET SORT</vt:lpstr>
      <vt:lpstr>Bucket Sort</vt:lpstr>
      <vt:lpstr>Bucket Sort</vt:lpstr>
      <vt:lpstr>Descrição do algoritmo passo a passo</vt:lpstr>
      <vt:lpstr>Implementação do Bucket Sort em C</vt:lpstr>
      <vt:lpstr>Análise de complexidade de tempo e espaço</vt:lpstr>
      <vt:lpstr>Comparação entre Heap Sort e Bucket Sort</vt:lpstr>
      <vt:lpstr>Comparação entre Heap Sort e Bucket Sort</vt:lpstr>
      <vt:lpstr>Comparação entre Heap Sort e Bucket Sort</vt:lpstr>
      <vt:lpstr>Comparação entre Heap Sort e Bucket Sort</vt:lpstr>
      <vt:lpstr>Comparação entre Heap Sort e Bucket Sort</vt:lpstr>
      <vt:lpstr>Comparação entre Heap Sort e Bucket Sort</vt:lpstr>
      <vt:lpstr>Conclusão</vt:lpstr>
      <vt:lpstr>PowerPoint Presentation</vt:lpstr>
      <vt:lpstr>Atividade</vt:lpstr>
      <vt:lpstr>Atividade</vt:lpstr>
      <vt:lpstr>Referências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Carlos Henrique</dc:creator>
  <cp:lastModifiedBy>Augusto Teixeira</cp:lastModifiedBy>
  <cp:revision>48</cp:revision>
  <dcterms:created xsi:type="dcterms:W3CDTF">2023-03-07T20:56:16Z</dcterms:created>
  <dcterms:modified xsi:type="dcterms:W3CDTF">2023-03-16T17:10:38Z</dcterms:modified>
</cp:coreProperties>
</file>