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df3a2f03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df3a2f03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658123c63_5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658123c63_5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df3a2f033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ddf3a2f033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e24f279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e24f279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ddf3a2f033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ddf3a2f033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658123c63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658123c63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df3a2f033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df3a2f033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df3a2f033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df3a2f033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e2cdec2e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de2cdec2e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e2cdec2e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de2cdec2e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de2cdec2e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de2cdec2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df3a2f033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df3a2f033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e24f27948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e24f27948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df3a2f033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df3a2f033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df3a2f033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df3a2f033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ddf3a2f033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ddf3a2f033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658123c63_5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658123c63_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df3a2f033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ddf3a2f033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e19992a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de19992a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658123c63_5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658123c63_5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401450"/>
            <a:ext cx="8520600" cy="83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9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980"/>
              <a:t>Algoritmos de Ordenação Simples</a:t>
            </a:r>
            <a:endParaRPr sz="39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229525"/>
            <a:ext cx="8842800" cy="7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 sz="1400">
                <a:solidFill>
                  <a:schemeClr val="dk1"/>
                </a:solidFill>
              </a:rPr>
              <a:t>Arthur Sabino Santos </a:t>
            </a:r>
            <a:r>
              <a:rPr lang="pt-BR" sz="1400">
                <a:solidFill>
                  <a:schemeClr val="dk1"/>
                </a:solidFill>
              </a:rPr>
              <a:t> 							Vandirleya Barbosa da Costa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 sz="1400">
                <a:solidFill>
                  <a:schemeClr val="dk1"/>
                </a:solidFill>
              </a:rPr>
              <a:t>Layra Luane Leal Silva							Marcos Antônio Gonçalves Barros Brito	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 sz="1400">
                <a:solidFill>
                  <a:schemeClr val="dk1"/>
                </a:solidFill>
              </a:rPr>
              <a:t>Marcos Dalessandro Cavalcante Lima				Luiz Nelson Dos Santos Lima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100" y="191450"/>
            <a:ext cx="1409800" cy="16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089088" y="1887192"/>
            <a:ext cx="296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pt-BR" sz="18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Universidade Federal do Piauí</a:t>
            </a:r>
            <a:endParaRPr b="0" i="1" sz="1800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8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em Código - Lista Alocada Dinamicamente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 rotWithShape="1">
          <a:blip r:embed="rId3">
            <a:alphaModFix/>
          </a:blip>
          <a:srcRect b="0" l="0" r="0" t="38605"/>
          <a:stretch/>
        </p:blipFill>
        <p:spPr>
          <a:xfrm>
            <a:off x="2318075" y="1304275"/>
            <a:ext cx="4507849" cy="25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Bubble Sort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Roboto"/>
              <a:buChar char="●"/>
            </a:pPr>
            <a:r>
              <a:rPr lang="pt-BR" sz="17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 Bubble Sort é um algoritmo de ordenação que compara elementos adjacentes na lista e os troca se estiverem fora de ordem. Ele repete esse processo várias vezes até que toda a lista esteja ordenada.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Roboto"/>
              <a:buChar char="●"/>
            </a:pPr>
            <a:r>
              <a:rPr lang="pt-BR" sz="17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Desvantagens apresentadas no Bubble Sort: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</a:pPr>
            <a:r>
              <a:rPr lang="pt-BR">
                <a:solidFill>
                  <a:schemeClr val="dk1"/>
                </a:solidFill>
              </a:rPr>
              <a:t>É um algoritmo lento. </a:t>
            </a:r>
            <a:r>
              <a:rPr b="1" lang="pt-BR">
                <a:solidFill>
                  <a:schemeClr val="dk1"/>
                </a:solidFill>
              </a:rPr>
              <a:t>(especialmente quando a lista não está parcialmente ordenada.)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pt-BR">
                <a:solidFill>
                  <a:schemeClr val="dk1"/>
                </a:solidFill>
              </a:rPr>
              <a:t>Tem uma complexibilidade de tempo.</a:t>
            </a:r>
            <a:r>
              <a:rPr b="1" lang="pt-BR">
                <a:solidFill>
                  <a:schemeClr val="dk1"/>
                </a:solidFill>
              </a:rPr>
              <a:t> (o que o torna ineficiente para listas muito grandes, o que significa que ele pode realizar trocas desnecessárias, aumentando o tempo de execução)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13" y="25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Bubble Sort Exemplo prático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963" y="891725"/>
            <a:ext cx="5600075" cy="336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270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em Código - Lista Estática</a:t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4039" r="0" t="31191"/>
          <a:stretch/>
        </p:blipFill>
        <p:spPr>
          <a:xfrm>
            <a:off x="1248900" y="1039003"/>
            <a:ext cx="6028925" cy="34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11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em Código - Lista Alocada Dinamicamente</a:t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 rotWithShape="1">
          <a:blip r:embed="rId3">
            <a:alphaModFix/>
          </a:blip>
          <a:srcRect b="33914" l="2534" r="0" t="0"/>
          <a:stretch/>
        </p:blipFill>
        <p:spPr>
          <a:xfrm>
            <a:off x="3010750" y="1152713"/>
            <a:ext cx="3122500" cy="28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Utilização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Pouco espaço de memória necessário. (</a:t>
            </a:r>
            <a:r>
              <a:rPr b="1" lang="pt-BR">
                <a:solidFill>
                  <a:schemeClr val="dk1"/>
                </a:solidFill>
              </a:rPr>
              <a:t>Os algoritmos de ordenação simples geralmente tem pouco espaço de memória em relação aos eficientes. Tornando mais útil em situações em que a memória é limitada</a:t>
            </a:r>
            <a:r>
              <a:rPr lang="pt-BR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Estabilidade. </a:t>
            </a:r>
            <a:r>
              <a:rPr b="1" lang="pt-BR">
                <a:solidFill>
                  <a:schemeClr val="dk1"/>
                </a:solidFill>
              </a:rPr>
              <a:t>(O Insertion e no Bubble são mais estáveis, o que significa que  </a:t>
            </a:r>
            <a:r>
              <a:rPr b="1" lang="pt-BR">
                <a:solidFill>
                  <a:schemeClr val="dk1"/>
                </a:solidFill>
              </a:rPr>
              <a:t>a ordem</a:t>
            </a:r>
            <a:r>
              <a:rPr b="1" lang="pt-BR">
                <a:solidFill>
                  <a:schemeClr val="dk1"/>
                </a:solidFill>
              </a:rPr>
              <a:t> dos elementos iguais é preservada após a ordenação)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Fácil Implementação. (</a:t>
            </a:r>
            <a:r>
              <a:rPr b="1" lang="pt-BR">
                <a:solidFill>
                  <a:schemeClr val="dk1"/>
                </a:solidFill>
              </a:rPr>
              <a:t>São fáceis de entender e implementar, o que os torna úteis para fins educacionais ou até mesmo para iniciantes em programação</a:t>
            </a:r>
            <a:r>
              <a:rPr lang="pt-BR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124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667100"/>
            <a:ext cx="8520600" cy="43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Imagine que você é responsável por um sistema de gerenciamento de notas de uma turma de alunos. O sistema armazena informações sobre as notas de cada aluno em diferentes disciplinas, incluindo o nome do aluno, a disciplina e a nota. No entanto, você percebe que o sistema não está ordenando as notas de forma eficiente, o que pode dificultar a visualização e a gestão das informações.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Usando Listas </a:t>
            </a:r>
            <a:r>
              <a:rPr lang="pt-BR">
                <a:solidFill>
                  <a:schemeClr val="dk1"/>
                </a:solidFill>
              </a:rPr>
              <a:t>Dinâmicas,</a:t>
            </a:r>
            <a:r>
              <a:rPr lang="pt-BR">
                <a:solidFill>
                  <a:schemeClr val="dk1"/>
                </a:solidFill>
              </a:rPr>
              <a:t> s</a:t>
            </a:r>
            <a:r>
              <a:rPr lang="pt-BR">
                <a:solidFill>
                  <a:schemeClr val="dk1"/>
                </a:solidFill>
              </a:rPr>
              <a:t>ua tarefa é criar um algoritmo de ordenação simples que permita classificar as notas de forma mais eficiente, levando em consideração diferentes critérios, como nome do aluno e nota. O algoritmo deve ordenar primeiro a lista de Alunos por ordem </a:t>
            </a:r>
            <a:r>
              <a:rPr lang="pt-BR">
                <a:solidFill>
                  <a:schemeClr val="dk1"/>
                </a:solidFill>
              </a:rPr>
              <a:t>alfabética</a:t>
            </a:r>
            <a:r>
              <a:rPr lang="pt-BR">
                <a:solidFill>
                  <a:schemeClr val="dk1"/>
                </a:solidFill>
              </a:rPr>
              <a:t> e depois </a:t>
            </a:r>
            <a:r>
              <a:rPr lang="pt-BR">
                <a:solidFill>
                  <a:schemeClr val="dk1"/>
                </a:solidFill>
              </a:rPr>
              <a:t>ordenar</a:t>
            </a:r>
            <a:r>
              <a:rPr lang="pt-BR">
                <a:solidFill>
                  <a:schemeClr val="dk1"/>
                </a:solidFill>
              </a:rPr>
              <a:t> as notas de cada </a:t>
            </a:r>
            <a:r>
              <a:rPr lang="pt-BR">
                <a:solidFill>
                  <a:schemeClr val="dk1"/>
                </a:solidFill>
              </a:rPr>
              <a:t>aluno.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124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667100"/>
            <a:ext cx="8520600" cy="43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Exemplos de Entrada e Saída: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Entrada: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Digite o Nome do Aluno: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José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Notas: 10 6 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Digite o Nome do Aluno: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Ana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Notas: 7  10 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124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667100"/>
            <a:ext cx="8520600" cy="43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Saída: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Ana : 7 8 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José: 6 8 10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124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667100"/>
            <a:ext cx="8520600" cy="43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Imagine que você é responsável por um sistema de gerenciamento de notas de uma turma de alunos. O sistema armazena informações sobre as notas de cada aluno em diferentes disciplinas, incluindo o nome do aluno, a disciplina e a nota. No entanto, você percebe que o sistema não está ordenando as notas de forma eficiente, o que pode dificultar a visualização e a gestão das informações.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Usando Listas Dinâmicas, sua tarefa é criar um algoritmo de ordenação simples que permita classificar as notas de forma mais eficiente, levando em consideração diferentes critérios, como nome do aluno e nota. O algoritmo deve ordenar primeiro a lista de Alunos por ordem alfabética e depois ordenar as notas de cada aluno.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Ordenação Simples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●"/>
            </a:pPr>
            <a:r>
              <a:rPr lang="pt-BR" sz="1750">
                <a:solidFill>
                  <a:schemeClr val="dk1"/>
                </a:solidFill>
              </a:rPr>
              <a:t>A ordenação simples, também conhecida como ordenação por seleção, é um algoritmo de ordenação que segue uma abordagem simples e direta para organizar uma lista de itens em ordem crescente ou decrescente. Mas pode ser ineficiente para listas muito grandes. No entanto, é uma escolha razoável para listas pequenas, especialmente se a simplicidade do algoritmo for mais importante do que a eficiência. (</a:t>
            </a:r>
            <a:r>
              <a:rPr b="1" lang="pt-BR" sz="1750">
                <a:solidFill>
                  <a:schemeClr val="dk1"/>
                </a:solidFill>
              </a:rPr>
              <a:t>Para listas maiores ou em situações em que a velocidade é importante, algoritmos mais eficientes, como o merge sort, quicksort ou heapsort, são mais indicados.)</a:t>
            </a:r>
            <a:endParaRPr b="1" sz="17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Insertion Sort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2980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2550">
                <a:solidFill>
                  <a:schemeClr val="dk1"/>
                </a:solidFill>
              </a:rPr>
              <a:t>O Insertion Sort é um algoritmo de ordenação que percorre a lista da esquerda para a direita e, para cada elemento, o coloca em sua posição correta em relação aos elementos que já estão ordenados à sua esquerda.</a:t>
            </a:r>
            <a:endParaRPr sz="2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50"/>
          </a:p>
          <a:p>
            <a:pPr indent="-32980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2550">
                <a:solidFill>
                  <a:schemeClr val="dk1"/>
                </a:solidFill>
              </a:rPr>
              <a:t>O Insertion Sort pode apresentar desafios quando:</a:t>
            </a:r>
            <a:endParaRPr sz="2550">
              <a:solidFill>
                <a:schemeClr val="dk1"/>
              </a:solidFill>
            </a:endParaRPr>
          </a:p>
          <a:p>
            <a:pPr indent="-30797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pt-BR" sz="2000">
                <a:solidFill>
                  <a:schemeClr val="dk1"/>
                </a:solidFill>
              </a:rPr>
              <a:t>É um algoritmo lento para listas invertidas</a:t>
            </a:r>
            <a:r>
              <a:rPr b="1" lang="pt-BR" sz="2000">
                <a:solidFill>
                  <a:schemeClr val="dk1"/>
                </a:solidFill>
              </a:rPr>
              <a:t>. (ele precisa comparar com todos os elementos maiores para encontrar o lugar certo, o que pode levar um tempão e muitas comparações)</a:t>
            </a:r>
            <a:endParaRPr b="1" sz="2000">
              <a:solidFill>
                <a:schemeClr val="dk1"/>
              </a:solidFill>
            </a:endParaRPr>
          </a:p>
          <a:p>
            <a:pPr indent="-30797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pt-BR" sz="2000">
                <a:solidFill>
                  <a:schemeClr val="dk1"/>
                </a:solidFill>
              </a:rPr>
              <a:t>Não é eficiente em tempo real. (</a:t>
            </a:r>
            <a:r>
              <a:rPr b="1" lang="pt-BR" sz="2000">
                <a:solidFill>
                  <a:schemeClr val="dk1"/>
                </a:solidFill>
              </a:rPr>
              <a:t>Se a lista for continuamente atualizada em tempo real não é eficiente porque cada nova atualização na lista pode exigir uma nova ordenação completa da lista, o que pode levar a uma sobrecarga significativa.</a:t>
            </a:r>
            <a:r>
              <a:rPr lang="pt-BR" sz="2000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30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Animação do funcionamento - Insertion Sort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8792" t="8792"/>
          <a:stretch/>
        </p:blipFill>
        <p:spPr>
          <a:xfrm>
            <a:off x="1592375" y="1157250"/>
            <a:ext cx="6530525" cy="37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30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Exemplos em Código - Lista Estática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313" y="1025000"/>
            <a:ext cx="3735375" cy="346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15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em Código - </a:t>
            </a:r>
            <a:r>
              <a:rPr lang="pt-BR"/>
              <a:t>Lista Alocada Dinamicamente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26350"/>
            <a:ext cx="3841625" cy="431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5550" y="726350"/>
            <a:ext cx="4707148" cy="431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Selection Sort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2550">
                <a:solidFill>
                  <a:schemeClr val="dk1"/>
                </a:solidFill>
                <a:highlight>
                  <a:srgbClr val="FFFFFF"/>
                </a:highlight>
              </a:rPr>
              <a:t>O Selection Sort é um algoritmo de ordenação que encontra o menor elemento na lista e o coloca na primeira posição. Em seguida, encontra o segundo menor elemento e o coloca na segunda posição, e assim por diante, até que toda a lista esteja ordenada.</a:t>
            </a:r>
            <a:endParaRPr sz="2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194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2550">
                <a:solidFill>
                  <a:schemeClr val="dk1"/>
                </a:solidFill>
              </a:rPr>
              <a:t> Desvantagens apresentadas no Selection Sort:</a:t>
            </a:r>
            <a:endParaRPr sz="2550">
              <a:solidFill>
                <a:schemeClr val="dk1"/>
              </a:solidFill>
            </a:endParaRPr>
          </a:p>
          <a:p>
            <a:pPr indent="-31813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pt-BR" sz="2014">
                <a:solidFill>
                  <a:schemeClr val="dk1"/>
                </a:solidFill>
              </a:rPr>
              <a:t>Não é estável. (</a:t>
            </a:r>
            <a:r>
              <a:rPr b="1" lang="pt-BR" sz="2014">
                <a:solidFill>
                  <a:schemeClr val="dk1"/>
                </a:solidFill>
              </a:rPr>
              <a:t>A ordem dos elementos iguais não é preservada após ordenação)</a:t>
            </a:r>
            <a:endParaRPr b="1" sz="2014">
              <a:solidFill>
                <a:schemeClr val="dk1"/>
              </a:solidFill>
            </a:endParaRPr>
          </a:p>
          <a:p>
            <a:pPr indent="-31813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pt-BR" sz="2014">
                <a:solidFill>
                  <a:schemeClr val="dk1"/>
                </a:solidFill>
              </a:rPr>
              <a:t>Não é adaptável. (</a:t>
            </a:r>
            <a:r>
              <a:rPr b="1" lang="pt-BR" sz="2014">
                <a:solidFill>
                  <a:schemeClr val="dk1"/>
                </a:solidFill>
              </a:rPr>
              <a:t>Sua complexidade não muda mesmo que a lista já esteja parcialmente ordenada)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Animação do funcionamento - Selection Sort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25" y="1914525"/>
            <a:ext cx="64579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30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em Código - Lista </a:t>
            </a:r>
            <a:r>
              <a:rPr lang="pt-BR"/>
              <a:t>Estática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 rotWithShape="1">
          <a:blip r:embed="rId3">
            <a:alphaModFix/>
          </a:blip>
          <a:srcRect b="27740" l="1536" r="0" t="0"/>
          <a:stretch/>
        </p:blipFill>
        <p:spPr>
          <a:xfrm>
            <a:off x="3080038" y="1236000"/>
            <a:ext cx="2983925" cy="297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