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06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io Betti" initials="MB" lastIdx="0" clrIdx="0">
    <p:extLst>
      <p:ext uri="{19B8F6BF-5375-455C-9EA6-DF929625EA0E}">
        <p15:presenceInfo xmlns:p15="http://schemas.microsoft.com/office/powerpoint/2012/main" userId="991f888661b19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5C"/>
    <a:srgbClr val="ECFEFF"/>
    <a:srgbClr val="FFFFCD"/>
    <a:srgbClr val="E0FFE6"/>
    <a:srgbClr val="F2F2F2"/>
    <a:srgbClr val="40C47C"/>
    <a:srgbClr val="FFD962"/>
    <a:srgbClr val="1C72BA"/>
    <a:srgbClr val="F4BE4E"/>
    <a:srgbClr val="506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3750" autoAdjust="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7925-D145-4DD7-A1B9-010A95230677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16C5-90E9-45E2-AE4E-4768801EA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08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69C71-AC52-49C8-B401-8984ADC8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9579B-01E5-4C11-BFB4-32397875C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B7552-90BC-4731-A08A-AE5F16F1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358F5-6D5D-4CC2-88AC-20A56021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3BEDC-5B34-461E-B6FA-5BF47E42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5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9CE7-E3AA-417B-9BF9-048757C2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1A006C-82A4-42B8-824E-C8FEC75F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0EF06-CCA2-4465-A6AF-440D6DFD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851110-3F51-4CF6-B937-D88D017F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3CD29B-A447-48C5-AE4D-E442FEAD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73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DFFB23-2B0B-4132-B386-974CFC69E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B5DC60-846B-4085-A26F-2693C1D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807BE8-AFCF-4070-821D-3DB9AB3F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2050B4-8A4F-4011-974F-FB9A78D9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6AA4A0-19AA-4F2A-B35E-29E86949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79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C8E5A-EBE2-4BFF-93B6-97D12164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B0094-F382-426A-A571-CFE0B443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CAD96-286E-46D3-BCCC-A7C748B3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E97FD-2333-49C9-8913-D1E45CB1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E1395-6B8D-4B16-86E3-04C18053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997F4-EAD5-4805-BE91-E489C285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899B42-8F7D-4DC8-8B7B-A4272D12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F38421-5CD2-4805-8389-128C3AA3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4F3A0-12BC-4989-B168-662C13E5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80BAD5-BB1C-4723-9659-F61B600C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5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E17F0-37C9-42ED-9AE0-41DD043F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5D55E-2089-4910-A42C-82B006C26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335A9-E680-4B47-9FC2-0E4E4394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C9FFF-35BF-4B9B-9C12-AAF798D9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81629A-85F2-4C63-954E-48F48CF3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2B6785-72DE-458F-9DB1-42907FC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18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03E7-F4D9-4C11-94DB-60908CC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648861-F7B7-4725-9128-B86B8C9D1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86A66-2F4B-49EA-9F90-B7254679F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8B136B-176B-4C75-BB7E-A63396142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AFF6C3-5E66-4636-9CD7-D691A4FB9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58F0A7-EC8A-4870-88DC-42BE8BDB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C7CE57-A27B-43B7-BA51-360D9A8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7688AF-D34B-48B8-8769-79DFCF31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2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95417-1827-4DB3-BB18-A05B1F5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410AF8-3754-42F2-B217-E802676E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CC1372-C9F2-460E-A78A-376F2221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93ACF5-051A-4CCE-AC17-068E2479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7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50BB95-8F1B-4020-BBE3-B6430A3D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66369A-8676-458D-BDCD-F3B1999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6A5C1F-0D15-47AC-9E6D-EDDB0CC5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7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F4236-0592-4063-9372-C4465738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BAA97-624B-4911-80C0-5CB2266C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F11577-4AF4-4B25-BCB4-2EB3C234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8944E7-D86E-4B8A-8F47-55DEBF04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FB4528-B6C7-454D-A5A8-E868AD10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0165C9-3A43-44F3-9B23-2871BBBF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63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45476-11A6-440C-8AB4-D7ADABD9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706C91-09A7-4BBE-BDD6-778E0B606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7FEF8A-88F8-4710-A053-53F8BBF3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B91B07-CAEF-42A1-B009-9A24A3BE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4295A-D393-4650-88D2-9282920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BDBBB6-C1FF-4BE3-A4EC-5ACF3916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6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40DEE5-078E-4ADB-AC38-366C245A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254DF7-5777-4E1E-95A0-F21D0590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21A97-CB7C-463E-AC21-A947AE612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CFD6-04D4-4EFA-9A25-3A3024441EEF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ACB92-B76D-4586-9510-26A3BC9B0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E50B4-FC46-4715-8639-060A78AB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1004-EB43-4F2B-A15D-E7B8DB1EF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F3EF-6BD8-E147-86F3-EF9686C20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534" y="1319802"/>
            <a:ext cx="5834392" cy="409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   FUNCIONALIDADES DA PLATAFORMA TALENT ACADEMY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     	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75DE38-A8E4-B543-88A7-AB0523E4063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7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ESPECIFICAÇÕES TÉCNICAS</a:t>
            </a:r>
            <a:endParaRPr lang="pt-BR" sz="2900" b="1" i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77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663981-46C2-1345-99FC-06B3D4A279AF}"/>
              </a:ext>
            </a:extLst>
          </p:cNvPr>
          <p:cNvGrpSpPr/>
          <p:nvPr/>
        </p:nvGrpSpPr>
        <p:grpSpPr>
          <a:xfrm>
            <a:off x="2735337" y="1183560"/>
            <a:ext cx="691312" cy="681573"/>
            <a:chOff x="5368132" y="3540125"/>
            <a:chExt cx="465138" cy="435769"/>
          </a:xfrm>
          <a:solidFill>
            <a:schemeClr val="tx1"/>
          </a:solidFill>
        </p:grpSpPr>
        <p:sp>
          <p:nvSpPr>
            <p:cNvPr id="27" name="AutoShape 110">
              <a:extLst>
                <a:ext uri="{FF2B5EF4-FFF2-40B4-BE49-F238E27FC236}">
                  <a16:creationId xmlns:a16="http://schemas.microsoft.com/office/drawing/2014/main" id="{DF81F6ED-8C04-B44E-9C65-172A12FB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11">
              <a:extLst>
                <a:ext uri="{FF2B5EF4-FFF2-40B4-BE49-F238E27FC236}">
                  <a16:creationId xmlns:a16="http://schemas.microsoft.com/office/drawing/2014/main" id="{35B3DB64-6059-EF49-9511-CA03D0C6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36FEB6-1F59-7E4E-A98A-77FB1C87C5A1}"/>
              </a:ext>
            </a:extLst>
          </p:cNvPr>
          <p:cNvGrpSpPr/>
          <p:nvPr/>
        </p:nvGrpSpPr>
        <p:grpSpPr>
          <a:xfrm>
            <a:off x="792376" y="2205078"/>
            <a:ext cx="5761274" cy="3739485"/>
            <a:chOff x="937160" y="2254803"/>
            <a:chExt cx="5761274" cy="37394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BD3CD0-7728-394D-82F9-A8547736AB27}"/>
                </a:ext>
              </a:extLst>
            </p:cNvPr>
            <p:cNvSpPr/>
            <p:nvPr/>
          </p:nvSpPr>
          <p:spPr>
            <a:xfrm>
              <a:off x="1337796" y="2254803"/>
              <a:ext cx="5360638" cy="3739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/>
                <a:t>Usabilidade</a:t>
              </a:r>
              <a:r>
                <a:rPr lang="en-US" dirty="0"/>
                <a:t> </a:t>
              </a:r>
              <a:r>
                <a:rPr lang="en-US" dirty="0" err="1"/>
                <a:t>intuitiva</a:t>
              </a:r>
              <a:r>
                <a:rPr lang="en-US" dirty="0"/>
                <a:t> e simples </a:t>
              </a:r>
            </a:p>
            <a:p>
              <a:pPr>
                <a:lnSpc>
                  <a:spcPct val="150000"/>
                </a:lnSpc>
              </a:pPr>
              <a:r>
                <a:rPr lang="en-US" dirty="0" err="1"/>
                <a:t>Acesso</a:t>
              </a:r>
              <a:r>
                <a:rPr lang="en-US" dirty="0"/>
                <a:t> via </a:t>
              </a:r>
              <a:r>
                <a:rPr lang="en-US" dirty="0" err="1"/>
                <a:t>celular</a:t>
              </a:r>
              <a:r>
                <a:rPr lang="en-US" dirty="0"/>
                <a:t>/ tablet/ notebook/ desktop</a:t>
              </a:r>
            </a:p>
            <a:p>
              <a:pPr>
                <a:lnSpc>
                  <a:spcPct val="150000"/>
                </a:lnSpc>
              </a:pPr>
              <a:endParaRPr lang="en-US" sz="800" dirty="0"/>
            </a:p>
            <a:p>
              <a:r>
                <a:rPr lang="en-US" dirty="0" err="1"/>
                <a:t>Monitoramento</a:t>
              </a:r>
              <a:r>
                <a:rPr lang="en-US" dirty="0"/>
                <a:t> </a:t>
              </a:r>
              <a:r>
                <a:rPr lang="en-US" dirty="0" err="1"/>
                <a:t>contínuo</a:t>
              </a:r>
              <a:r>
                <a:rPr lang="en-US" dirty="0"/>
                <a:t> de </a:t>
              </a:r>
              <a:r>
                <a:rPr lang="en-US" dirty="0" err="1"/>
                <a:t>clima</a:t>
              </a:r>
              <a:r>
                <a:rPr lang="en-US" dirty="0"/>
                <a:t>, </a:t>
              </a:r>
              <a:r>
                <a:rPr lang="en-US" dirty="0" err="1"/>
                <a:t>engajamento</a:t>
              </a:r>
              <a:r>
                <a:rPr lang="en-US" dirty="0"/>
                <a:t> e </a:t>
              </a:r>
              <a:r>
                <a:rPr lang="en-US" dirty="0" err="1"/>
                <a:t>experiência</a:t>
              </a:r>
              <a:r>
                <a:rPr lang="en-US" dirty="0"/>
                <a:t> do </a:t>
              </a:r>
              <a:r>
                <a:rPr lang="en-US" dirty="0" err="1"/>
                <a:t>funcionário</a:t>
              </a:r>
              <a:r>
                <a:rPr lang="en-US" dirty="0"/>
                <a:t> </a:t>
              </a:r>
              <a:r>
                <a:rPr lang="en-US" dirty="0" err="1"/>
                <a:t>através</a:t>
              </a:r>
              <a:r>
                <a:rPr lang="en-US" dirty="0"/>
                <a:t> </a:t>
              </a:r>
              <a:r>
                <a:rPr lang="en-US"/>
                <a:t>do </a:t>
              </a:r>
              <a:r>
                <a:rPr lang="en-US" b="1"/>
                <a:t>Radar</a:t>
              </a:r>
              <a:endParaRPr lang="en-US" b="1" dirty="0"/>
            </a:p>
            <a:p>
              <a:endParaRPr lang="en-US" sz="800" b="1" dirty="0"/>
            </a:p>
            <a:p>
              <a:endParaRPr lang="en-US" sz="800" b="1" dirty="0"/>
            </a:p>
            <a:p>
              <a:r>
                <a:rPr lang="en-US" dirty="0" err="1"/>
                <a:t>Possibilidade</a:t>
              </a:r>
              <a:r>
                <a:rPr lang="en-US" dirty="0"/>
                <a:t> de </a:t>
              </a:r>
              <a:r>
                <a:rPr lang="en-US" dirty="0" err="1"/>
                <a:t>customização</a:t>
              </a:r>
              <a:r>
                <a:rPr lang="en-US" dirty="0"/>
                <a:t> de </a:t>
              </a:r>
              <a:r>
                <a:rPr lang="en-US" dirty="0" err="1"/>
                <a:t>atributos</a:t>
              </a:r>
              <a:r>
                <a:rPr lang="en-US" dirty="0"/>
                <a:t> de </a:t>
              </a:r>
              <a:r>
                <a:rPr lang="en-US" dirty="0" err="1"/>
                <a:t>avaliação</a:t>
              </a:r>
              <a:r>
                <a:rPr lang="en-US" dirty="0"/>
                <a:t> no </a:t>
              </a:r>
              <a:r>
                <a:rPr lang="en-US" b="1" dirty="0"/>
                <a:t>Radar</a:t>
              </a:r>
              <a:r>
                <a:rPr lang="en-US" dirty="0"/>
                <a:t> de </a:t>
              </a:r>
              <a:r>
                <a:rPr lang="en-US" dirty="0" err="1"/>
                <a:t>acordo</a:t>
              </a:r>
              <a:r>
                <a:rPr lang="en-US" dirty="0"/>
                <a:t> com </a:t>
              </a:r>
              <a:r>
                <a:rPr lang="en-US" dirty="0" err="1"/>
                <a:t>os</a:t>
              </a:r>
              <a:r>
                <a:rPr lang="en-US" dirty="0"/>
                <a:t> </a:t>
              </a:r>
              <a:r>
                <a:rPr lang="en-US" dirty="0" err="1"/>
                <a:t>critérios</a:t>
              </a:r>
              <a:r>
                <a:rPr lang="en-US" dirty="0"/>
                <a:t> da </a:t>
              </a:r>
              <a:r>
                <a:rPr lang="en-US" dirty="0" err="1"/>
                <a:t>empresa</a:t>
              </a:r>
              <a:endParaRPr lang="en-US" dirty="0"/>
            </a:p>
            <a:p>
              <a:endParaRPr lang="en-US" sz="800" dirty="0"/>
            </a:p>
            <a:p>
              <a:pPr>
                <a:lnSpc>
                  <a:spcPct val="150000"/>
                </a:lnSpc>
              </a:pPr>
              <a:r>
                <a:rPr lang="en-US" dirty="0" err="1"/>
                <a:t>Disparo</a:t>
              </a:r>
              <a:r>
                <a:rPr lang="en-US" dirty="0"/>
                <a:t> pela </a:t>
              </a:r>
              <a:r>
                <a:rPr lang="en-US" dirty="0" err="1"/>
                <a:t>própria</a:t>
              </a:r>
              <a:r>
                <a:rPr lang="en-US" dirty="0"/>
                <a:t> ferramenta da Talent Academy</a:t>
              </a:r>
            </a:p>
            <a:p>
              <a:pPr>
                <a:lnSpc>
                  <a:spcPct val="150000"/>
                </a:lnSpc>
              </a:pPr>
              <a:endParaRPr lang="en-US" sz="800" dirty="0"/>
            </a:p>
            <a:p>
              <a:r>
                <a:rPr lang="en-US" dirty="0"/>
                <a:t>Dashboards </a:t>
              </a:r>
              <a:r>
                <a:rPr lang="en-US" dirty="0" err="1"/>
                <a:t>gerados</a:t>
              </a:r>
              <a:r>
                <a:rPr lang="en-US" dirty="0"/>
                <a:t> </a:t>
              </a:r>
              <a:r>
                <a:rPr lang="en-US" dirty="0" err="1"/>
                <a:t>automaticamente</a:t>
              </a:r>
              <a:r>
                <a:rPr lang="en-US" dirty="0"/>
                <a:t> </a:t>
              </a:r>
              <a:r>
                <a:rPr lang="en-US" dirty="0" err="1"/>
                <a:t>através</a:t>
              </a:r>
              <a:r>
                <a:rPr lang="en-US" dirty="0"/>
                <a:t> do banco de dados da </a:t>
              </a:r>
              <a:r>
                <a:rPr lang="en-US" dirty="0" err="1"/>
                <a:t>plataforma</a:t>
              </a:r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BA2D959-1311-E64F-85F3-F16339EF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366" y="2374926"/>
              <a:ext cx="290386" cy="300757"/>
            </a:xfrm>
            <a:custGeom>
              <a:avLst/>
              <a:gdLst>
                <a:gd name="T0" fmla="*/ 110816 w 619"/>
                <a:gd name="T1" fmla="*/ 0 h 635"/>
                <a:gd name="T2" fmla="*/ 110816 w 619"/>
                <a:gd name="T3" fmla="*/ 0 h 635"/>
                <a:gd name="T4" fmla="*/ 0 w 619"/>
                <a:gd name="T5" fmla="*/ 117651 h 635"/>
                <a:gd name="T6" fmla="*/ 110816 w 619"/>
                <a:gd name="T7" fmla="*/ 229509 h 635"/>
                <a:gd name="T8" fmla="*/ 221632 w 619"/>
                <a:gd name="T9" fmla="*/ 117651 h 635"/>
                <a:gd name="T10" fmla="*/ 110816 w 619"/>
                <a:gd name="T11" fmla="*/ 0 h 635"/>
                <a:gd name="T12" fmla="*/ 110816 w 619"/>
                <a:gd name="T13" fmla="*/ 213219 h 635"/>
                <a:gd name="T14" fmla="*/ 110816 w 619"/>
                <a:gd name="T15" fmla="*/ 213219 h 635"/>
                <a:gd name="T16" fmla="*/ 10400 w 619"/>
                <a:gd name="T17" fmla="*/ 117651 h 635"/>
                <a:gd name="T18" fmla="*/ 110816 w 619"/>
                <a:gd name="T19" fmla="*/ 16290 h 635"/>
                <a:gd name="T20" fmla="*/ 211232 w 619"/>
                <a:gd name="T21" fmla="*/ 117651 h 635"/>
                <a:gd name="T22" fmla="*/ 110816 w 619"/>
                <a:gd name="T23" fmla="*/ 213219 h 635"/>
                <a:gd name="T24" fmla="*/ 153134 w 619"/>
                <a:gd name="T25" fmla="*/ 64074 h 635"/>
                <a:gd name="T26" fmla="*/ 153134 w 619"/>
                <a:gd name="T27" fmla="*/ 64074 h 635"/>
                <a:gd name="T28" fmla="*/ 142375 w 619"/>
                <a:gd name="T29" fmla="*/ 69504 h 635"/>
                <a:gd name="T30" fmla="*/ 100416 w 619"/>
                <a:gd name="T31" fmla="*/ 149507 h 635"/>
                <a:gd name="T32" fmla="*/ 73877 w 619"/>
                <a:gd name="T33" fmla="*/ 122719 h 635"/>
                <a:gd name="T34" fmla="*/ 63477 w 619"/>
                <a:gd name="T35" fmla="*/ 122719 h 635"/>
                <a:gd name="T36" fmla="*/ 63477 w 619"/>
                <a:gd name="T37" fmla="*/ 133579 h 635"/>
                <a:gd name="T38" fmla="*/ 95037 w 619"/>
                <a:gd name="T39" fmla="*/ 165435 h 635"/>
                <a:gd name="T40" fmla="*/ 105437 w 619"/>
                <a:gd name="T41" fmla="*/ 165435 h 635"/>
                <a:gd name="T42" fmla="*/ 158155 w 619"/>
                <a:gd name="T43" fmla="*/ 74934 h 635"/>
                <a:gd name="T44" fmla="*/ 153134 w 619"/>
                <a:gd name="T45" fmla="*/ 64074 h 6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19" h="635">
                  <a:moveTo>
                    <a:pt x="309" y="0"/>
                  </a:moveTo>
                  <a:lnTo>
                    <a:pt x="309" y="0"/>
                  </a:lnTo>
                  <a:cubicBezTo>
                    <a:pt x="132" y="0"/>
                    <a:pt x="0" y="148"/>
                    <a:pt x="0" y="325"/>
                  </a:cubicBezTo>
                  <a:cubicBezTo>
                    <a:pt x="0" y="487"/>
                    <a:pt x="132" y="634"/>
                    <a:pt x="309" y="634"/>
                  </a:cubicBezTo>
                  <a:cubicBezTo>
                    <a:pt x="486" y="634"/>
                    <a:pt x="618" y="487"/>
                    <a:pt x="618" y="325"/>
                  </a:cubicBezTo>
                  <a:cubicBezTo>
                    <a:pt x="618" y="148"/>
                    <a:pt x="486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29" y="472"/>
                    <a:pt x="29" y="325"/>
                  </a:cubicBezTo>
                  <a:cubicBezTo>
                    <a:pt x="29" y="162"/>
                    <a:pt x="162" y="45"/>
                    <a:pt x="309" y="45"/>
                  </a:cubicBezTo>
                  <a:cubicBezTo>
                    <a:pt x="456" y="45"/>
                    <a:pt x="589" y="162"/>
                    <a:pt x="589" y="325"/>
                  </a:cubicBezTo>
                  <a:cubicBezTo>
                    <a:pt x="589" y="472"/>
                    <a:pt x="456" y="589"/>
                    <a:pt x="309" y="589"/>
                  </a:cubicBezTo>
                  <a:close/>
                  <a:moveTo>
                    <a:pt x="427" y="177"/>
                  </a:moveTo>
                  <a:lnTo>
                    <a:pt x="427" y="177"/>
                  </a:lnTo>
                  <a:cubicBezTo>
                    <a:pt x="412" y="177"/>
                    <a:pt x="412" y="177"/>
                    <a:pt x="397" y="192"/>
                  </a:cubicBezTo>
                  <a:cubicBezTo>
                    <a:pt x="280" y="413"/>
                    <a:pt x="280" y="413"/>
                    <a:pt x="280" y="413"/>
                  </a:cubicBezTo>
                  <a:cubicBezTo>
                    <a:pt x="206" y="339"/>
                    <a:pt x="206" y="339"/>
                    <a:pt x="206" y="339"/>
                  </a:cubicBezTo>
                  <a:cubicBezTo>
                    <a:pt x="191" y="339"/>
                    <a:pt x="191" y="339"/>
                    <a:pt x="177" y="339"/>
                  </a:cubicBezTo>
                  <a:cubicBezTo>
                    <a:pt x="162" y="354"/>
                    <a:pt x="162" y="369"/>
                    <a:pt x="177" y="369"/>
                  </a:cubicBezTo>
                  <a:cubicBezTo>
                    <a:pt x="265" y="457"/>
                    <a:pt x="265" y="457"/>
                    <a:pt x="265" y="457"/>
                  </a:cubicBezTo>
                  <a:cubicBezTo>
                    <a:pt x="280" y="457"/>
                    <a:pt x="280" y="457"/>
                    <a:pt x="294" y="457"/>
                  </a:cubicBezTo>
                  <a:lnTo>
                    <a:pt x="441" y="207"/>
                  </a:lnTo>
                  <a:cubicBezTo>
                    <a:pt x="441" y="207"/>
                    <a:pt x="441" y="192"/>
                    <a:pt x="427" y="17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7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FD93439-A3DC-A94C-97F3-68FDE30BC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161" y="3425526"/>
              <a:ext cx="290386" cy="300757"/>
            </a:xfrm>
            <a:custGeom>
              <a:avLst/>
              <a:gdLst>
                <a:gd name="T0" fmla="*/ 110816 w 619"/>
                <a:gd name="T1" fmla="*/ 0 h 635"/>
                <a:gd name="T2" fmla="*/ 110816 w 619"/>
                <a:gd name="T3" fmla="*/ 0 h 635"/>
                <a:gd name="T4" fmla="*/ 0 w 619"/>
                <a:gd name="T5" fmla="*/ 117651 h 635"/>
                <a:gd name="T6" fmla="*/ 110816 w 619"/>
                <a:gd name="T7" fmla="*/ 229509 h 635"/>
                <a:gd name="T8" fmla="*/ 221632 w 619"/>
                <a:gd name="T9" fmla="*/ 117651 h 635"/>
                <a:gd name="T10" fmla="*/ 110816 w 619"/>
                <a:gd name="T11" fmla="*/ 0 h 635"/>
                <a:gd name="T12" fmla="*/ 110816 w 619"/>
                <a:gd name="T13" fmla="*/ 213219 h 635"/>
                <a:gd name="T14" fmla="*/ 110816 w 619"/>
                <a:gd name="T15" fmla="*/ 213219 h 635"/>
                <a:gd name="T16" fmla="*/ 10400 w 619"/>
                <a:gd name="T17" fmla="*/ 117651 h 635"/>
                <a:gd name="T18" fmla="*/ 110816 w 619"/>
                <a:gd name="T19" fmla="*/ 16290 h 635"/>
                <a:gd name="T20" fmla="*/ 211232 w 619"/>
                <a:gd name="T21" fmla="*/ 117651 h 635"/>
                <a:gd name="T22" fmla="*/ 110816 w 619"/>
                <a:gd name="T23" fmla="*/ 213219 h 635"/>
                <a:gd name="T24" fmla="*/ 153134 w 619"/>
                <a:gd name="T25" fmla="*/ 64074 h 635"/>
                <a:gd name="T26" fmla="*/ 153134 w 619"/>
                <a:gd name="T27" fmla="*/ 64074 h 635"/>
                <a:gd name="T28" fmla="*/ 142375 w 619"/>
                <a:gd name="T29" fmla="*/ 69504 h 635"/>
                <a:gd name="T30" fmla="*/ 100416 w 619"/>
                <a:gd name="T31" fmla="*/ 149507 h 635"/>
                <a:gd name="T32" fmla="*/ 73877 w 619"/>
                <a:gd name="T33" fmla="*/ 122719 h 635"/>
                <a:gd name="T34" fmla="*/ 63477 w 619"/>
                <a:gd name="T35" fmla="*/ 122719 h 635"/>
                <a:gd name="T36" fmla="*/ 63477 w 619"/>
                <a:gd name="T37" fmla="*/ 133579 h 635"/>
                <a:gd name="T38" fmla="*/ 95037 w 619"/>
                <a:gd name="T39" fmla="*/ 165435 h 635"/>
                <a:gd name="T40" fmla="*/ 105437 w 619"/>
                <a:gd name="T41" fmla="*/ 165435 h 635"/>
                <a:gd name="T42" fmla="*/ 158155 w 619"/>
                <a:gd name="T43" fmla="*/ 74934 h 635"/>
                <a:gd name="T44" fmla="*/ 153134 w 619"/>
                <a:gd name="T45" fmla="*/ 64074 h 6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19" h="635">
                  <a:moveTo>
                    <a:pt x="309" y="0"/>
                  </a:moveTo>
                  <a:lnTo>
                    <a:pt x="309" y="0"/>
                  </a:lnTo>
                  <a:cubicBezTo>
                    <a:pt x="132" y="0"/>
                    <a:pt x="0" y="148"/>
                    <a:pt x="0" y="325"/>
                  </a:cubicBezTo>
                  <a:cubicBezTo>
                    <a:pt x="0" y="487"/>
                    <a:pt x="132" y="634"/>
                    <a:pt x="309" y="634"/>
                  </a:cubicBezTo>
                  <a:cubicBezTo>
                    <a:pt x="486" y="634"/>
                    <a:pt x="618" y="487"/>
                    <a:pt x="618" y="325"/>
                  </a:cubicBezTo>
                  <a:cubicBezTo>
                    <a:pt x="618" y="148"/>
                    <a:pt x="486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29" y="472"/>
                    <a:pt x="29" y="325"/>
                  </a:cubicBezTo>
                  <a:cubicBezTo>
                    <a:pt x="29" y="162"/>
                    <a:pt x="162" y="45"/>
                    <a:pt x="309" y="45"/>
                  </a:cubicBezTo>
                  <a:cubicBezTo>
                    <a:pt x="456" y="45"/>
                    <a:pt x="589" y="162"/>
                    <a:pt x="589" y="325"/>
                  </a:cubicBezTo>
                  <a:cubicBezTo>
                    <a:pt x="589" y="472"/>
                    <a:pt x="456" y="589"/>
                    <a:pt x="309" y="589"/>
                  </a:cubicBezTo>
                  <a:close/>
                  <a:moveTo>
                    <a:pt x="427" y="177"/>
                  </a:moveTo>
                  <a:lnTo>
                    <a:pt x="427" y="177"/>
                  </a:lnTo>
                  <a:cubicBezTo>
                    <a:pt x="412" y="177"/>
                    <a:pt x="412" y="177"/>
                    <a:pt x="397" y="192"/>
                  </a:cubicBezTo>
                  <a:cubicBezTo>
                    <a:pt x="280" y="413"/>
                    <a:pt x="280" y="413"/>
                    <a:pt x="280" y="413"/>
                  </a:cubicBezTo>
                  <a:cubicBezTo>
                    <a:pt x="206" y="339"/>
                    <a:pt x="206" y="339"/>
                    <a:pt x="206" y="339"/>
                  </a:cubicBezTo>
                  <a:cubicBezTo>
                    <a:pt x="191" y="339"/>
                    <a:pt x="191" y="339"/>
                    <a:pt x="177" y="339"/>
                  </a:cubicBezTo>
                  <a:cubicBezTo>
                    <a:pt x="162" y="354"/>
                    <a:pt x="162" y="369"/>
                    <a:pt x="177" y="369"/>
                  </a:cubicBezTo>
                  <a:cubicBezTo>
                    <a:pt x="265" y="457"/>
                    <a:pt x="265" y="457"/>
                    <a:pt x="265" y="457"/>
                  </a:cubicBezTo>
                  <a:cubicBezTo>
                    <a:pt x="280" y="457"/>
                    <a:pt x="280" y="457"/>
                    <a:pt x="294" y="457"/>
                  </a:cubicBezTo>
                  <a:lnTo>
                    <a:pt x="441" y="207"/>
                  </a:lnTo>
                  <a:cubicBezTo>
                    <a:pt x="441" y="207"/>
                    <a:pt x="441" y="192"/>
                    <a:pt x="427" y="17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7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8677E5D-B819-0A43-BF37-AE3381E7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790" y="2845017"/>
              <a:ext cx="290386" cy="300757"/>
            </a:xfrm>
            <a:custGeom>
              <a:avLst/>
              <a:gdLst>
                <a:gd name="T0" fmla="*/ 110816 w 619"/>
                <a:gd name="T1" fmla="*/ 0 h 635"/>
                <a:gd name="T2" fmla="*/ 110816 w 619"/>
                <a:gd name="T3" fmla="*/ 0 h 635"/>
                <a:gd name="T4" fmla="*/ 0 w 619"/>
                <a:gd name="T5" fmla="*/ 117651 h 635"/>
                <a:gd name="T6" fmla="*/ 110816 w 619"/>
                <a:gd name="T7" fmla="*/ 229509 h 635"/>
                <a:gd name="T8" fmla="*/ 221632 w 619"/>
                <a:gd name="T9" fmla="*/ 117651 h 635"/>
                <a:gd name="T10" fmla="*/ 110816 w 619"/>
                <a:gd name="T11" fmla="*/ 0 h 635"/>
                <a:gd name="T12" fmla="*/ 110816 w 619"/>
                <a:gd name="T13" fmla="*/ 213219 h 635"/>
                <a:gd name="T14" fmla="*/ 110816 w 619"/>
                <a:gd name="T15" fmla="*/ 213219 h 635"/>
                <a:gd name="T16" fmla="*/ 10400 w 619"/>
                <a:gd name="T17" fmla="*/ 117651 h 635"/>
                <a:gd name="T18" fmla="*/ 110816 w 619"/>
                <a:gd name="T19" fmla="*/ 16290 h 635"/>
                <a:gd name="T20" fmla="*/ 211232 w 619"/>
                <a:gd name="T21" fmla="*/ 117651 h 635"/>
                <a:gd name="T22" fmla="*/ 110816 w 619"/>
                <a:gd name="T23" fmla="*/ 213219 h 635"/>
                <a:gd name="T24" fmla="*/ 153134 w 619"/>
                <a:gd name="T25" fmla="*/ 64074 h 635"/>
                <a:gd name="T26" fmla="*/ 153134 w 619"/>
                <a:gd name="T27" fmla="*/ 64074 h 635"/>
                <a:gd name="T28" fmla="*/ 142375 w 619"/>
                <a:gd name="T29" fmla="*/ 69504 h 635"/>
                <a:gd name="T30" fmla="*/ 100416 w 619"/>
                <a:gd name="T31" fmla="*/ 149507 h 635"/>
                <a:gd name="T32" fmla="*/ 73877 w 619"/>
                <a:gd name="T33" fmla="*/ 122719 h 635"/>
                <a:gd name="T34" fmla="*/ 63477 w 619"/>
                <a:gd name="T35" fmla="*/ 122719 h 635"/>
                <a:gd name="T36" fmla="*/ 63477 w 619"/>
                <a:gd name="T37" fmla="*/ 133579 h 635"/>
                <a:gd name="T38" fmla="*/ 95037 w 619"/>
                <a:gd name="T39" fmla="*/ 165435 h 635"/>
                <a:gd name="T40" fmla="*/ 105437 w 619"/>
                <a:gd name="T41" fmla="*/ 165435 h 635"/>
                <a:gd name="T42" fmla="*/ 158155 w 619"/>
                <a:gd name="T43" fmla="*/ 74934 h 635"/>
                <a:gd name="T44" fmla="*/ 153134 w 619"/>
                <a:gd name="T45" fmla="*/ 64074 h 6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19" h="635">
                  <a:moveTo>
                    <a:pt x="309" y="0"/>
                  </a:moveTo>
                  <a:lnTo>
                    <a:pt x="309" y="0"/>
                  </a:lnTo>
                  <a:cubicBezTo>
                    <a:pt x="132" y="0"/>
                    <a:pt x="0" y="148"/>
                    <a:pt x="0" y="325"/>
                  </a:cubicBezTo>
                  <a:cubicBezTo>
                    <a:pt x="0" y="487"/>
                    <a:pt x="132" y="634"/>
                    <a:pt x="309" y="634"/>
                  </a:cubicBezTo>
                  <a:cubicBezTo>
                    <a:pt x="486" y="634"/>
                    <a:pt x="618" y="487"/>
                    <a:pt x="618" y="325"/>
                  </a:cubicBezTo>
                  <a:cubicBezTo>
                    <a:pt x="618" y="148"/>
                    <a:pt x="486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29" y="472"/>
                    <a:pt x="29" y="325"/>
                  </a:cubicBezTo>
                  <a:cubicBezTo>
                    <a:pt x="29" y="162"/>
                    <a:pt x="162" y="45"/>
                    <a:pt x="309" y="45"/>
                  </a:cubicBezTo>
                  <a:cubicBezTo>
                    <a:pt x="456" y="45"/>
                    <a:pt x="589" y="162"/>
                    <a:pt x="589" y="325"/>
                  </a:cubicBezTo>
                  <a:cubicBezTo>
                    <a:pt x="589" y="472"/>
                    <a:pt x="456" y="589"/>
                    <a:pt x="309" y="589"/>
                  </a:cubicBezTo>
                  <a:close/>
                  <a:moveTo>
                    <a:pt x="427" y="177"/>
                  </a:moveTo>
                  <a:lnTo>
                    <a:pt x="427" y="177"/>
                  </a:lnTo>
                  <a:cubicBezTo>
                    <a:pt x="412" y="177"/>
                    <a:pt x="412" y="177"/>
                    <a:pt x="397" y="192"/>
                  </a:cubicBezTo>
                  <a:cubicBezTo>
                    <a:pt x="280" y="413"/>
                    <a:pt x="280" y="413"/>
                    <a:pt x="280" y="413"/>
                  </a:cubicBezTo>
                  <a:cubicBezTo>
                    <a:pt x="206" y="339"/>
                    <a:pt x="206" y="339"/>
                    <a:pt x="206" y="339"/>
                  </a:cubicBezTo>
                  <a:cubicBezTo>
                    <a:pt x="191" y="339"/>
                    <a:pt x="191" y="339"/>
                    <a:pt x="177" y="339"/>
                  </a:cubicBezTo>
                  <a:cubicBezTo>
                    <a:pt x="162" y="354"/>
                    <a:pt x="162" y="369"/>
                    <a:pt x="177" y="369"/>
                  </a:cubicBezTo>
                  <a:cubicBezTo>
                    <a:pt x="265" y="457"/>
                    <a:pt x="265" y="457"/>
                    <a:pt x="265" y="457"/>
                  </a:cubicBezTo>
                  <a:cubicBezTo>
                    <a:pt x="280" y="457"/>
                    <a:pt x="280" y="457"/>
                    <a:pt x="294" y="457"/>
                  </a:cubicBezTo>
                  <a:lnTo>
                    <a:pt x="441" y="207"/>
                  </a:lnTo>
                  <a:cubicBezTo>
                    <a:pt x="441" y="207"/>
                    <a:pt x="441" y="192"/>
                    <a:pt x="427" y="17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7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EA2B4C5-9FE8-814B-BEBD-84D3A298B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160" y="4181654"/>
              <a:ext cx="290386" cy="300757"/>
            </a:xfrm>
            <a:custGeom>
              <a:avLst/>
              <a:gdLst>
                <a:gd name="T0" fmla="*/ 110816 w 619"/>
                <a:gd name="T1" fmla="*/ 0 h 635"/>
                <a:gd name="T2" fmla="*/ 110816 w 619"/>
                <a:gd name="T3" fmla="*/ 0 h 635"/>
                <a:gd name="T4" fmla="*/ 0 w 619"/>
                <a:gd name="T5" fmla="*/ 117651 h 635"/>
                <a:gd name="T6" fmla="*/ 110816 w 619"/>
                <a:gd name="T7" fmla="*/ 229509 h 635"/>
                <a:gd name="T8" fmla="*/ 221632 w 619"/>
                <a:gd name="T9" fmla="*/ 117651 h 635"/>
                <a:gd name="T10" fmla="*/ 110816 w 619"/>
                <a:gd name="T11" fmla="*/ 0 h 635"/>
                <a:gd name="T12" fmla="*/ 110816 w 619"/>
                <a:gd name="T13" fmla="*/ 213219 h 635"/>
                <a:gd name="T14" fmla="*/ 110816 w 619"/>
                <a:gd name="T15" fmla="*/ 213219 h 635"/>
                <a:gd name="T16" fmla="*/ 10400 w 619"/>
                <a:gd name="T17" fmla="*/ 117651 h 635"/>
                <a:gd name="T18" fmla="*/ 110816 w 619"/>
                <a:gd name="T19" fmla="*/ 16290 h 635"/>
                <a:gd name="T20" fmla="*/ 211232 w 619"/>
                <a:gd name="T21" fmla="*/ 117651 h 635"/>
                <a:gd name="T22" fmla="*/ 110816 w 619"/>
                <a:gd name="T23" fmla="*/ 213219 h 635"/>
                <a:gd name="T24" fmla="*/ 153134 w 619"/>
                <a:gd name="T25" fmla="*/ 64074 h 635"/>
                <a:gd name="T26" fmla="*/ 153134 w 619"/>
                <a:gd name="T27" fmla="*/ 64074 h 635"/>
                <a:gd name="T28" fmla="*/ 142375 w 619"/>
                <a:gd name="T29" fmla="*/ 69504 h 635"/>
                <a:gd name="T30" fmla="*/ 100416 w 619"/>
                <a:gd name="T31" fmla="*/ 149507 h 635"/>
                <a:gd name="T32" fmla="*/ 73877 w 619"/>
                <a:gd name="T33" fmla="*/ 122719 h 635"/>
                <a:gd name="T34" fmla="*/ 63477 w 619"/>
                <a:gd name="T35" fmla="*/ 122719 h 635"/>
                <a:gd name="T36" fmla="*/ 63477 w 619"/>
                <a:gd name="T37" fmla="*/ 133579 h 635"/>
                <a:gd name="T38" fmla="*/ 95037 w 619"/>
                <a:gd name="T39" fmla="*/ 165435 h 635"/>
                <a:gd name="T40" fmla="*/ 105437 w 619"/>
                <a:gd name="T41" fmla="*/ 165435 h 635"/>
                <a:gd name="T42" fmla="*/ 158155 w 619"/>
                <a:gd name="T43" fmla="*/ 74934 h 635"/>
                <a:gd name="T44" fmla="*/ 153134 w 619"/>
                <a:gd name="T45" fmla="*/ 64074 h 6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19" h="635">
                  <a:moveTo>
                    <a:pt x="309" y="0"/>
                  </a:moveTo>
                  <a:lnTo>
                    <a:pt x="309" y="0"/>
                  </a:lnTo>
                  <a:cubicBezTo>
                    <a:pt x="132" y="0"/>
                    <a:pt x="0" y="148"/>
                    <a:pt x="0" y="325"/>
                  </a:cubicBezTo>
                  <a:cubicBezTo>
                    <a:pt x="0" y="487"/>
                    <a:pt x="132" y="634"/>
                    <a:pt x="309" y="634"/>
                  </a:cubicBezTo>
                  <a:cubicBezTo>
                    <a:pt x="486" y="634"/>
                    <a:pt x="618" y="487"/>
                    <a:pt x="618" y="325"/>
                  </a:cubicBezTo>
                  <a:cubicBezTo>
                    <a:pt x="618" y="148"/>
                    <a:pt x="486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29" y="472"/>
                    <a:pt x="29" y="325"/>
                  </a:cubicBezTo>
                  <a:cubicBezTo>
                    <a:pt x="29" y="162"/>
                    <a:pt x="162" y="45"/>
                    <a:pt x="309" y="45"/>
                  </a:cubicBezTo>
                  <a:cubicBezTo>
                    <a:pt x="456" y="45"/>
                    <a:pt x="589" y="162"/>
                    <a:pt x="589" y="325"/>
                  </a:cubicBezTo>
                  <a:cubicBezTo>
                    <a:pt x="589" y="472"/>
                    <a:pt x="456" y="589"/>
                    <a:pt x="309" y="589"/>
                  </a:cubicBezTo>
                  <a:close/>
                  <a:moveTo>
                    <a:pt x="427" y="177"/>
                  </a:moveTo>
                  <a:lnTo>
                    <a:pt x="427" y="177"/>
                  </a:lnTo>
                  <a:cubicBezTo>
                    <a:pt x="412" y="177"/>
                    <a:pt x="412" y="177"/>
                    <a:pt x="397" y="192"/>
                  </a:cubicBezTo>
                  <a:cubicBezTo>
                    <a:pt x="280" y="413"/>
                    <a:pt x="280" y="413"/>
                    <a:pt x="280" y="413"/>
                  </a:cubicBezTo>
                  <a:cubicBezTo>
                    <a:pt x="206" y="339"/>
                    <a:pt x="206" y="339"/>
                    <a:pt x="206" y="339"/>
                  </a:cubicBezTo>
                  <a:cubicBezTo>
                    <a:pt x="191" y="339"/>
                    <a:pt x="191" y="339"/>
                    <a:pt x="177" y="339"/>
                  </a:cubicBezTo>
                  <a:cubicBezTo>
                    <a:pt x="162" y="354"/>
                    <a:pt x="162" y="369"/>
                    <a:pt x="177" y="369"/>
                  </a:cubicBezTo>
                  <a:cubicBezTo>
                    <a:pt x="265" y="457"/>
                    <a:pt x="265" y="457"/>
                    <a:pt x="265" y="457"/>
                  </a:cubicBezTo>
                  <a:cubicBezTo>
                    <a:pt x="280" y="457"/>
                    <a:pt x="280" y="457"/>
                    <a:pt x="294" y="457"/>
                  </a:cubicBezTo>
                  <a:lnTo>
                    <a:pt x="441" y="207"/>
                  </a:lnTo>
                  <a:cubicBezTo>
                    <a:pt x="441" y="207"/>
                    <a:pt x="441" y="192"/>
                    <a:pt x="427" y="17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7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63672B4-35D0-2645-B28F-0690BF8F0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828" y="4865080"/>
              <a:ext cx="290386" cy="300757"/>
            </a:xfrm>
            <a:custGeom>
              <a:avLst/>
              <a:gdLst>
                <a:gd name="T0" fmla="*/ 110816 w 619"/>
                <a:gd name="T1" fmla="*/ 0 h 635"/>
                <a:gd name="T2" fmla="*/ 110816 w 619"/>
                <a:gd name="T3" fmla="*/ 0 h 635"/>
                <a:gd name="T4" fmla="*/ 0 w 619"/>
                <a:gd name="T5" fmla="*/ 117651 h 635"/>
                <a:gd name="T6" fmla="*/ 110816 w 619"/>
                <a:gd name="T7" fmla="*/ 229509 h 635"/>
                <a:gd name="T8" fmla="*/ 221632 w 619"/>
                <a:gd name="T9" fmla="*/ 117651 h 635"/>
                <a:gd name="T10" fmla="*/ 110816 w 619"/>
                <a:gd name="T11" fmla="*/ 0 h 635"/>
                <a:gd name="T12" fmla="*/ 110816 w 619"/>
                <a:gd name="T13" fmla="*/ 213219 h 635"/>
                <a:gd name="T14" fmla="*/ 110816 w 619"/>
                <a:gd name="T15" fmla="*/ 213219 h 635"/>
                <a:gd name="T16" fmla="*/ 10400 w 619"/>
                <a:gd name="T17" fmla="*/ 117651 h 635"/>
                <a:gd name="T18" fmla="*/ 110816 w 619"/>
                <a:gd name="T19" fmla="*/ 16290 h 635"/>
                <a:gd name="T20" fmla="*/ 211232 w 619"/>
                <a:gd name="T21" fmla="*/ 117651 h 635"/>
                <a:gd name="T22" fmla="*/ 110816 w 619"/>
                <a:gd name="T23" fmla="*/ 213219 h 635"/>
                <a:gd name="T24" fmla="*/ 153134 w 619"/>
                <a:gd name="T25" fmla="*/ 64074 h 635"/>
                <a:gd name="T26" fmla="*/ 153134 w 619"/>
                <a:gd name="T27" fmla="*/ 64074 h 635"/>
                <a:gd name="T28" fmla="*/ 142375 w 619"/>
                <a:gd name="T29" fmla="*/ 69504 h 635"/>
                <a:gd name="T30" fmla="*/ 100416 w 619"/>
                <a:gd name="T31" fmla="*/ 149507 h 635"/>
                <a:gd name="T32" fmla="*/ 73877 w 619"/>
                <a:gd name="T33" fmla="*/ 122719 h 635"/>
                <a:gd name="T34" fmla="*/ 63477 w 619"/>
                <a:gd name="T35" fmla="*/ 122719 h 635"/>
                <a:gd name="T36" fmla="*/ 63477 w 619"/>
                <a:gd name="T37" fmla="*/ 133579 h 635"/>
                <a:gd name="T38" fmla="*/ 95037 w 619"/>
                <a:gd name="T39" fmla="*/ 165435 h 635"/>
                <a:gd name="T40" fmla="*/ 105437 w 619"/>
                <a:gd name="T41" fmla="*/ 165435 h 635"/>
                <a:gd name="T42" fmla="*/ 158155 w 619"/>
                <a:gd name="T43" fmla="*/ 74934 h 635"/>
                <a:gd name="T44" fmla="*/ 153134 w 619"/>
                <a:gd name="T45" fmla="*/ 64074 h 6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19" h="635">
                  <a:moveTo>
                    <a:pt x="309" y="0"/>
                  </a:moveTo>
                  <a:lnTo>
                    <a:pt x="309" y="0"/>
                  </a:lnTo>
                  <a:cubicBezTo>
                    <a:pt x="132" y="0"/>
                    <a:pt x="0" y="148"/>
                    <a:pt x="0" y="325"/>
                  </a:cubicBezTo>
                  <a:cubicBezTo>
                    <a:pt x="0" y="487"/>
                    <a:pt x="132" y="634"/>
                    <a:pt x="309" y="634"/>
                  </a:cubicBezTo>
                  <a:cubicBezTo>
                    <a:pt x="486" y="634"/>
                    <a:pt x="618" y="487"/>
                    <a:pt x="618" y="325"/>
                  </a:cubicBezTo>
                  <a:cubicBezTo>
                    <a:pt x="618" y="148"/>
                    <a:pt x="486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29" y="472"/>
                    <a:pt x="29" y="325"/>
                  </a:cubicBezTo>
                  <a:cubicBezTo>
                    <a:pt x="29" y="162"/>
                    <a:pt x="162" y="45"/>
                    <a:pt x="309" y="45"/>
                  </a:cubicBezTo>
                  <a:cubicBezTo>
                    <a:pt x="456" y="45"/>
                    <a:pt x="589" y="162"/>
                    <a:pt x="589" y="325"/>
                  </a:cubicBezTo>
                  <a:cubicBezTo>
                    <a:pt x="589" y="472"/>
                    <a:pt x="456" y="589"/>
                    <a:pt x="309" y="589"/>
                  </a:cubicBezTo>
                  <a:close/>
                  <a:moveTo>
                    <a:pt x="427" y="177"/>
                  </a:moveTo>
                  <a:lnTo>
                    <a:pt x="427" y="177"/>
                  </a:lnTo>
                  <a:cubicBezTo>
                    <a:pt x="412" y="177"/>
                    <a:pt x="412" y="177"/>
                    <a:pt x="397" y="192"/>
                  </a:cubicBezTo>
                  <a:cubicBezTo>
                    <a:pt x="280" y="413"/>
                    <a:pt x="280" y="413"/>
                    <a:pt x="280" y="413"/>
                  </a:cubicBezTo>
                  <a:cubicBezTo>
                    <a:pt x="206" y="339"/>
                    <a:pt x="206" y="339"/>
                    <a:pt x="206" y="339"/>
                  </a:cubicBezTo>
                  <a:cubicBezTo>
                    <a:pt x="191" y="339"/>
                    <a:pt x="191" y="339"/>
                    <a:pt x="177" y="339"/>
                  </a:cubicBezTo>
                  <a:cubicBezTo>
                    <a:pt x="162" y="354"/>
                    <a:pt x="162" y="369"/>
                    <a:pt x="177" y="369"/>
                  </a:cubicBezTo>
                  <a:cubicBezTo>
                    <a:pt x="265" y="457"/>
                    <a:pt x="265" y="457"/>
                    <a:pt x="265" y="457"/>
                  </a:cubicBezTo>
                  <a:cubicBezTo>
                    <a:pt x="280" y="457"/>
                    <a:pt x="280" y="457"/>
                    <a:pt x="294" y="457"/>
                  </a:cubicBezTo>
                  <a:lnTo>
                    <a:pt x="441" y="207"/>
                  </a:lnTo>
                  <a:cubicBezTo>
                    <a:pt x="441" y="207"/>
                    <a:pt x="441" y="192"/>
                    <a:pt x="427" y="17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7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26438BE-B0C8-1F42-8FAE-379EDA10E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254" y="5436916"/>
              <a:ext cx="290386" cy="330833"/>
            </a:xfrm>
            <a:custGeom>
              <a:avLst/>
              <a:gdLst>
                <a:gd name="T0" fmla="*/ 110816 w 619"/>
                <a:gd name="T1" fmla="*/ 0 h 635"/>
                <a:gd name="T2" fmla="*/ 110816 w 619"/>
                <a:gd name="T3" fmla="*/ 0 h 635"/>
                <a:gd name="T4" fmla="*/ 0 w 619"/>
                <a:gd name="T5" fmla="*/ 117651 h 635"/>
                <a:gd name="T6" fmla="*/ 110816 w 619"/>
                <a:gd name="T7" fmla="*/ 229509 h 635"/>
                <a:gd name="T8" fmla="*/ 221632 w 619"/>
                <a:gd name="T9" fmla="*/ 117651 h 635"/>
                <a:gd name="T10" fmla="*/ 110816 w 619"/>
                <a:gd name="T11" fmla="*/ 0 h 635"/>
                <a:gd name="T12" fmla="*/ 110816 w 619"/>
                <a:gd name="T13" fmla="*/ 213219 h 635"/>
                <a:gd name="T14" fmla="*/ 110816 w 619"/>
                <a:gd name="T15" fmla="*/ 213219 h 635"/>
                <a:gd name="T16" fmla="*/ 10400 w 619"/>
                <a:gd name="T17" fmla="*/ 117651 h 635"/>
                <a:gd name="T18" fmla="*/ 110816 w 619"/>
                <a:gd name="T19" fmla="*/ 16290 h 635"/>
                <a:gd name="T20" fmla="*/ 211232 w 619"/>
                <a:gd name="T21" fmla="*/ 117651 h 635"/>
                <a:gd name="T22" fmla="*/ 110816 w 619"/>
                <a:gd name="T23" fmla="*/ 213219 h 635"/>
                <a:gd name="T24" fmla="*/ 153134 w 619"/>
                <a:gd name="T25" fmla="*/ 64074 h 635"/>
                <a:gd name="T26" fmla="*/ 153134 w 619"/>
                <a:gd name="T27" fmla="*/ 64074 h 635"/>
                <a:gd name="T28" fmla="*/ 142375 w 619"/>
                <a:gd name="T29" fmla="*/ 69504 h 635"/>
                <a:gd name="T30" fmla="*/ 100416 w 619"/>
                <a:gd name="T31" fmla="*/ 149507 h 635"/>
                <a:gd name="T32" fmla="*/ 73877 w 619"/>
                <a:gd name="T33" fmla="*/ 122719 h 635"/>
                <a:gd name="T34" fmla="*/ 63477 w 619"/>
                <a:gd name="T35" fmla="*/ 122719 h 635"/>
                <a:gd name="T36" fmla="*/ 63477 w 619"/>
                <a:gd name="T37" fmla="*/ 133579 h 635"/>
                <a:gd name="T38" fmla="*/ 95037 w 619"/>
                <a:gd name="T39" fmla="*/ 165435 h 635"/>
                <a:gd name="T40" fmla="*/ 105437 w 619"/>
                <a:gd name="T41" fmla="*/ 165435 h 635"/>
                <a:gd name="T42" fmla="*/ 158155 w 619"/>
                <a:gd name="T43" fmla="*/ 74934 h 635"/>
                <a:gd name="T44" fmla="*/ 153134 w 619"/>
                <a:gd name="T45" fmla="*/ 64074 h 6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19" h="635">
                  <a:moveTo>
                    <a:pt x="309" y="0"/>
                  </a:moveTo>
                  <a:lnTo>
                    <a:pt x="309" y="0"/>
                  </a:lnTo>
                  <a:cubicBezTo>
                    <a:pt x="132" y="0"/>
                    <a:pt x="0" y="148"/>
                    <a:pt x="0" y="325"/>
                  </a:cubicBezTo>
                  <a:cubicBezTo>
                    <a:pt x="0" y="487"/>
                    <a:pt x="132" y="634"/>
                    <a:pt x="309" y="634"/>
                  </a:cubicBezTo>
                  <a:cubicBezTo>
                    <a:pt x="486" y="634"/>
                    <a:pt x="618" y="487"/>
                    <a:pt x="618" y="325"/>
                  </a:cubicBezTo>
                  <a:cubicBezTo>
                    <a:pt x="618" y="148"/>
                    <a:pt x="486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29" y="472"/>
                    <a:pt x="29" y="325"/>
                  </a:cubicBezTo>
                  <a:cubicBezTo>
                    <a:pt x="29" y="162"/>
                    <a:pt x="162" y="45"/>
                    <a:pt x="309" y="45"/>
                  </a:cubicBezTo>
                  <a:cubicBezTo>
                    <a:pt x="456" y="45"/>
                    <a:pt x="589" y="162"/>
                    <a:pt x="589" y="325"/>
                  </a:cubicBezTo>
                  <a:cubicBezTo>
                    <a:pt x="589" y="472"/>
                    <a:pt x="456" y="589"/>
                    <a:pt x="309" y="589"/>
                  </a:cubicBezTo>
                  <a:close/>
                  <a:moveTo>
                    <a:pt x="427" y="177"/>
                  </a:moveTo>
                  <a:lnTo>
                    <a:pt x="427" y="177"/>
                  </a:lnTo>
                  <a:cubicBezTo>
                    <a:pt x="412" y="177"/>
                    <a:pt x="412" y="177"/>
                    <a:pt x="397" y="192"/>
                  </a:cubicBezTo>
                  <a:cubicBezTo>
                    <a:pt x="280" y="413"/>
                    <a:pt x="280" y="413"/>
                    <a:pt x="280" y="413"/>
                  </a:cubicBezTo>
                  <a:cubicBezTo>
                    <a:pt x="206" y="339"/>
                    <a:pt x="206" y="339"/>
                    <a:pt x="206" y="339"/>
                  </a:cubicBezTo>
                  <a:cubicBezTo>
                    <a:pt x="191" y="339"/>
                    <a:pt x="191" y="339"/>
                    <a:pt x="177" y="339"/>
                  </a:cubicBezTo>
                  <a:cubicBezTo>
                    <a:pt x="162" y="354"/>
                    <a:pt x="162" y="369"/>
                    <a:pt x="177" y="369"/>
                  </a:cubicBezTo>
                  <a:cubicBezTo>
                    <a:pt x="265" y="457"/>
                    <a:pt x="265" y="457"/>
                    <a:pt x="265" y="457"/>
                  </a:cubicBezTo>
                  <a:cubicBezTo>
                    <a:pt x="280" y="457"/>
                    <a:pt x="280" y="457"/>
                    <a:pt x="294" y="457"/>
                  </a:cubicBezTo>
                  <a:lnTo>
                    <a:pt x="441" y="207"/>
                  </a:lnTo>
                  <a:cubicBezTo>
                    <a:pt x="441" y="207"/>
                    <a:pt x="441" y="192"/>
                    <a:pt x="427" y="17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70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E14DA-0E2B-8345-8640-66E02199FDF6}"/>
              </a:ext>
            </a:extLst>
          </p:cNvPr>
          <p:cNvSpPr/>
          <p:nvPr/>
        </p:nvSpPr>
        <p:spPr>
          <a:xfrm>
            <a:off x="7196054" y="2205078"/>
            <a:ext cx="4541334" cy="382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Cruzamento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via ferramenta</a:t>
            </a:r>
          </a:p>
          <a:p>
            <a:pPr>
              <a:lnSpc>
                <a:spcPct val="150000"/>
              </a:lnSpc>
            </a:pPr>
            <a:endParaRPr lang="en-US" sz="800" dirty="0"/>
          </a:p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acessos</a:t>
            </a:r>
            <a:r>
              <a:rPr lang="en-US" dirty="0"/>
              <a:t> com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perfis</a:t>
            </a:r>
            <a:r>
              <a:rPr lang="en-US" dirty="0"/>
              <a:t> de </a:t>
            </a:r>
            <a:r>
              <a:rPr lang="en-US" dirty="0" err="1"/>
              <a:t>administrador</a:t>
            </a:r>
            <a:r>
              <a:rPr lang="en-US" dirty="0"/>
              <a:t> (</a:t>
            </a:r>
            <a:r>
              <a:rPr lang="en-US" i="1" dirty="0"/>
              <a:t>master, </a:t>
            </a:r>
            <a:r>
              <a:rPr lang="en-US" i="1" dirty="0" err="1"/>
              <a:t>líder</a:t>
            </a:r>
            <a:r>
              <a:rPr lang="en-US" i="1" dirty="0"/>
              <a:t> e </a:t>
            </a:r>
            <a:r>
              <a:rPr lang="en-US" i="1" dirty="0" err="1"/>
              <a:t>usuário</a:t>
            </a:r>
            <a:r>
              <a:rPr lang="en-US" dirty="0"/>
              <a:t>) </a:t>
            </a:r>
          </a:p>
          <a:p>
            <a:pPr>
              <a:lnSpc>
                <a:spcPct val="150000"/>
              </a:lnSpc>
            </a:pPr>
            <a:endParaRPr lang="en-US" sz="800" dirty="0"/>
          </a:p>
          <a:p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português</a:t>
            </a:r>
            <a:r>
              <a:rPr lang="en-US" dirty="0"/>
              <a:t>, </a:t>
            </a:r>
            <a:r>
              <a:rPr lang="en-US" b="1" dirty="0" err="1"/>
              <a:t>inglês</a:t>
            </a:r>
            <a:r>
              <a:rPr lang="en-US" dirty="0"/>
              <a:t>, </a:t>
            </a:r>
            <a:r>
              <a:rPr lang="en-US" b="1" dirty="0" err="1"/>
              <a:t>espanhol</a:t>
            </a:r>
            <a:r>
              <a:rPr lang="en-US" dirty="0"/>
              <a:t> e </a:t>
            </a:r>
            <a:r>
              <a:rPr lang="en-US" b="1" dirty="0" err="1"/>
              <a:t>italiano</a:t>
            </a:r>
            <a:endParaRPr lang="en-US" b="1" dirty="0"/>
          </a:p>
          <a:p>
            <a:endParaRPr lang="en-US" sz="800" dirty="0"/>
          </a:p>
          <a:p>
            <a:r>
              <a:rPr lang="en-US" dirty="0" err="1"/>
              <a:t>Recomendação</a:t>
            </a:r>
            <a:r>
              <a:rPr lang="en-US" dirty="0"/>
              <a:t> de </a:t>
            </a:r>
            <a:r>
              <a:rPr lang="en-US" dirty="0" err="1"/>
              <a:t>plano</a:t>
            </a:r>
            <a:r>
              <a:rPr lang="en-US" dirty="0"/>
              <a:t> de </a:t>
            </a:r>
            <a:r>
              <a:rPr lang="en-US" dirty="0" err="1"/>
              <a:t>ação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do </a:t>
            </a:r>
            <a:r>
              <a:rPr lang="en-US" dirty="0" err="1"/>
              <a:t>mapeamento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900" dirty="0"/>
          </a:p>
          <a:p>
            <a:r>
              <a:rPr lang="en-US" dirty="0" err="1"/>
              <a:t>Geração</a:t>
            </a:r>
            <a:r>
              <a:rPr lang="en-US" dirty="0"/>
              <a:t> </a:t>
            </a:r>
            <a:r>
              <a:rPr lang="en-US" dirty="0" err="1"/>
              <a:t>automática</a:t>
            </a:r>
            <a:r>
              <a:rPr lang="en-US" dirty="0"/>
              <a:t> de </a:t>
            </a:r>
            <a:r>
              <a:rPr lang="en-US" b="1" dirty="0"/>
              <a:t>excel</a:t>
            </a:r>
            <a:r>
              <a:rPr lang="en-US" dirty="0"/>
              <a:t> e </a:t>
            </a:r>
            <a:r>
              <a:rPr lang="en-US" b="1" dirty="0"/>
              <a:t>ppt</a:t>
            </a:r>
            <a:r>
              <a:rPr lang="en-US" dirty="0"/>
              <a:t> para </a:t>
            </a:r>
            <a:r>
              <a:rPr lang="en-US" dirty="0" err="1"/>
              <a:t>exportar</a:t>
            </a:r>
            <a:r>
              <a:rPr lang="en-US" dirty="0"/>
              <a:t> dados e dashboards</a:t>
            </a:r>
          </a:p>
          <a:p>
            <a:endParaRPr lang="en-US" sz="900" dirty="0"/>
          </a:p>
          <a:p>
            <a:r>
              <a:rPr lang="en-US" dirty="0" err="1"/>
              <a:t>Filtros</a:t>
            </a:r>
            <a:r>
              <a:rPr lang="en-US" dirty="0"/>
              <a:t> de dados </a:t>
            </a:r>
            <a:r>
              <a:rPr lang="en-US" dirty="0" err="1"/>
              <a:t>personalizáveis</a:t>
            </a:r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2B991EF-E2B3-2C49-B807-23DB3617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68" y="5675350"/>
            <a:ext cx="290386" cy="300757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5831259-63F6-E549-94D5-F2CFAA30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464" y="2362324"/>
            <a:ext cx="290386" cy="300757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5641D67-C6F0-224B-AC7C-5165A387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37" y="4305257"/>
            <a:ext cx="290386" cy="300757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7B293BF-FEC5-6541-826D-C5D9506CE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837" y="3627954"/>
            <a:ext cx="290386" cy="300757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ABFC238-A835-B54B-81C2-32552106B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653" y="5053341"/>
            <a:ext cx="290386" cy="300757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5C8BC65-A734-7A44-AA30-A704EE4C8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263" y="2913160"/>
            <a:ext cx="290386" cy="300757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pic>
        <p:nvPicPr>
          <p:cNvPr id="24" name="Imagem 166">
            <a:extLst>
              <a:ext uri="{FF2B5EF4-FFF2-40B4-BE49-F238E27FC236}">
                <a16:creationId xmlns:a16="http://schemas.microsoft.com/office/drawing/2014/main" id="{6884AEEC-4450-9B4A-B212-B15AAC3E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8244"/>
            <a:ext cx="2735337" cy="879755"/>
          </a:xfrm>
          <a:prstGeom prst="rect">
            <a:avLst/>
          </a:prstGeom>
        </p:spPr>
      </p:pic>
      <p:pic>
        <p:nvPicPr>
          <p:cNvPr id="25" name="Imagem 15">
            <a:extLst>
              <a:ext uri="{FF2B5EF4-FFF2-40B4-BE49-F238E27FC236}">
                <a16:creationId xmlns:a16="http://schemas.microsoft.com/office/drawing/2014/main" id="{1CE4473B-DB9D-7B44-BE2F-F3B1AFAA91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17331" r="6362" b="7383"/>
          <a:stretch/>
        </p:blipFill>
        <p:spPr>
          <a:xfrm>
            <a:off x="10877550" y="219075"/>
            <a:ext cx="1181100" cy="969805"/>
          </a:xfrm>
          <a:prstGeom prst="rect">
            <a:avLst/>
          </a:prstGeom>
        </p:spPr>
      </p:pic>
      <p:pic>
        <p:nvPicPr>
          <p:cNvPr id="43" name="Imagem 174">
            <a:extLst>
              <a:ext uri="{FF2B5EF4-FFF2-40B4-BE49-F238E27FC236}">
                <a16:creationId xmlns:a16="http://schemas.microsoft.com/office/drawing/2014/main" id="{A558EAC9-DAA6-FF45-A996-27A7BDDD431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74534" y="809627"/>
            <a:ext cx="5292000" cy="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38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132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Gill Sans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Betti</dc:creator>
  <cp:lastModifiedBy>Mauricio Betti</cp:lastModifiedBy>
  <cp:revision>139</cp:revision>
  <dcterms:created xsi:type="dcterms:W3CDTF">2019-11-24T23:17:37Z</dcterms:created>
  <dcterms:modified xsi:type="dcterms:W3CDTF">2020-04-28T22:46:59Z</dcterms:modified>
</cp:coreProperties>
</file>