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34"/>
  </p:notesMasterIdLst>
  <p:sldIdLst>
    <p:sldId id="394" r:id="rId5"/>
    <p:sldId id="444" r:id="rId6"/>
    <p:sldId id="473" r:id="rId7"/>
    <p:sldId id="475" r:id="rId8"/>
    <p:sldId id="474" r:id="rId9"/>
    <p:sldId id="472" r:id="rId10"/>
    <p:sldId id="478" r:id="rId11"/>
    <p:sldId id="480" r:id="rId12"/>
    <p:sldId id="481" r:id="rId13"/>
    <p:sldId id="479" r:id="rId14"/>
    <p:sldId id="482" r:id="rId15"/>
    <p:sldId id="483" r:id="rId16"/>
    <p:sldId id="476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2" r:id="rId25"/>
    <p:sldId id="491" r:id="rId26"/>
    <p:sldId id="493" r:id="rId27"/>
    <p:sldId id="494" r:id="rId28"/>
    <p:sldId id="495" r:id="rId29"/>
    <p:sldId id="496" r:id="rId30"/>
    <p:sldId id="497" r:id="rId31"/>
    <p:sldId id="498" r:id="rId32"/>
    <p:sldId id="500" r:id="rId33"/>
  </p:sldIdLst>
  <p:sldSz cx="9144000" cy="6858000" type="screen4x3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998"/>
    <a:srgbClr val="FFD43B"/>
    <a:srgbClr val="C0E399"/>
    <a:srgbClr val="0000FF"/>
    <a:srgbClr val="FFD2D1"/>
    <a:srgbClr val="FF7979"/>
    <a:srgbClr val="FFFF99"/>
    <a:srgbClr val="B4DE86"/>
    <a:srgbClr val="A3E0FF"/>
    <a:srgbClr val="89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8" autoAdjust="0"/>
    <p:restoredTop sz="95226" autoAdjust="0"/>
  </p:normalViewPr>
  <p:slideViewPr>
    <p:cSldViewPr>
      <p:cViewPr varScale="1">
        <p:scale>
          <a:sx n="62" d="100"/>
          <a:sy n="62" d="100"/>
        </p:scale>
        <p:origin x="162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97C15E-8852-4512-9E23-8D5D3DDFD603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80B52D-FB82-4402-B64E-7F30EB591709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EC1E-378B-48DE-8D3E-55DC99211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A30FE4-316D-4ADA-A560-1197B31F2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F36B7C-00C5-400D-ADB8-60FD81DC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1682D-31F2-4B1C-8C6D-F0A853F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279E13-4B41-4625-A736-BCC7A12F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1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22D64-8BA9-4CF9-9C66-C139E987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06705A-9B1E-4E4A-AB34-10435192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1B915-643D-4A84-B51E-B3CB1742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F61B75-A07B-4524-B2E6-AA365328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170B3-4F30-4471-A919-BAD0B9DD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5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552B41-979E-410E-9C46-4DAD986B1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78F28B-2BAD-4A27-8754-46C208438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22457-9494-493C-9DDA-89FA2DD0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FB66B-0875-49DB-BF5E-DDEE4B7B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3529FC-94FC-42A7-91C2-DA11F87F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292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6FFA-87DB-4F74-B7CA-CB4F2391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4B426-2A82-4689-89C5-C68CCA835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C3508-C941-4DE1-80FE-C11AC1D9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4B5BB-383A-46AA-8FD2-5127092D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2239A-AF5B-45AC-9783-A547881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388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DE630-ADF1-4A7E-8137-AA75D3DD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BC1CE3-1DF7-4D64-90E4-68E05B80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9A3671-A154-4379-B7D9-AD96418C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ED05C9-309C-417F-B260-E7BA571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CCC43-1BA5-4319-8893-76366E48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246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45981-5259-4AAA-B4C7-AAD0EC85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4C9D7-338A-4C1B-AB1E-A406B1796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33735A-B6F1-4615-99A8-C7B08A4E2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90C4F6-B682-435E-956B-D9BDB566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945F80-B513-465D-B9EB-DAF8B24D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F028D1-41EA-4363-9038-36477CAC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90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700A-09AC-4782-9EE4-9FAFA2BB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0B2894-C9AA-4955-9586-BB15A6E5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E98751-826A-4966-B768-F6AB04450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65B2D1-74A0-48A5-A159-833B5956D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B619D0-CBCC-4BC3-9FAD-F5CA91959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09D07-F876-4E90-851E-408CB8F9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25961E-107E-4015-A4BB-B0091E61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84E1E9-7A58-4082-A6C1-C096273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2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1F1B-AA55-474A-8947-D2971138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FCDA53-1286-47B4-9B97-C9DBA3B8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38541F-3935-49D9-8643-241E3812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7853F4-B84C-4AB9-93EA-6F74AF0D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3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0CA204-6AC5-4867-9D81-60B6B254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67EFF4-CD09-4D9A-AEED-8968F7DF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F31A83-7ACB-474B-9235-BCCF53F2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64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22674-2EFA-48D0-8C43-AD5F72CB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51F8E-2EDA-4724-85EC-C68D6CE4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1F84A3-AD12-4E9A-AC42-AAA1EAC7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3C0660-EDC5-4FB8-AA36-D5E10401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DF286-0DDC-42B6-9633-AD36280F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FC5926-AEB9-48C8-9110-8C7F88B8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66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A2CB1-C2FE-4A17-A720-284C3A41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0B3A29-C0DA-4728-ADCD-CB0D6C8DD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3973B9-C010-46E0-BF21-CD025F29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2508C-DE53-40CB-9847-28D69C95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508B49-9A3E-4FE4-B025-6319492E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D656A-A0BE-4CDD-8811-BAFB6DED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66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7FE5B5-F5F3-444D-AA4C-2BFC046C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782ED1-05BE-4FEB-8C93-5AB22F9E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571699-887A-476C-81C8-682B5CE03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E9E2-8AC3-4067-9B2A-26FD8A4D7D41}" type="datetimeFigureOut">
              <a:rPr lang="pt-BR" smtClean="0"/>
              <a:pPr/>
              <a:t>27/08/2025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CC6E-65AB-4589-8D6A-87BD57703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FD229-9E29-4EE5-B5B4-9F28C12C6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6790-FEAD-49D4-8C24-37ED960F044C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2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Finalização" hidden="1">
            <a:extLst>
              <a:ext uri="{FF2B5EF4-FFF2-40B4-BE49-F238E27FC236}">
                <a16:creationId xmlns:a16="http://schemas.microsoft.com/office/drawing/2014/main" id="{0424C286-E773-4E1B-8B3A-E544485A7E99}"/>
              </a:ext>
            </a:extLst>
          </p:cNvPr>
          <p:cNvGrpSpPr/>
          <p:nvPr/>
        </p:nvGrpSpPr>
        <p:grpSpPr>
          <a:xfrm>
            <a:off x="251520" y="152946"/>
            <a:ext cx="2026293" cy="708117"/>
            <a:chOff x="710653" y="2372584"/>
            <a:chExt cx="2026293" cy="708117"/>
          </a:xfrm>
        </p:grpSpPr>
        <p:pic>
          <p:nvPicPr>
            <p:cNvPr id="27" name="Imagem 26" descr="Uma imagem contendo desenho&#10;&#10;Descrição gerada automaticamente">
              <a:extLst>
                <a:ext uri="{FF2B5EF4-FFF2-40B4-BE49-F238E27FC236}">
                  <a16:creationId xmlns:a16="http://schemas.microsoft.com/office/drawing/2014/main" id="{7D9EEE30-426E-4131-A4E6-4647FC8A3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53" y="2372584"/>
              <a:ext cx="708117" cy="708117"/>
            </a:xfrm>
            <a:prstGeom prst="rect">
              <a:avLst/>
            </a:prstGeom>
          </p:spPr>
        </p:pic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26F09638-0F7A-43B6-A83D-14253ACFEC9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84818" y="2560676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Finalização</a:t>
              </a:r>
            </a:p>
          </p:txBody>
        </p:sp>
      </p:grpSp>
      <p:grpSp>
        <p:nvGrpSpPr>
          <p:cNvPr id="31" name="Chamada" hidden="1">
            <a:extLst>
              <a:ext uri="{FF2B5EF4-FFF2-40B4-BE49-F238E27FC236}">
                <a16:creationId xmlns:a16="http://schemas.microsoft.com/office/drawing/2014/main" id="{F09E5168-C2B6-45D8-B2D2-5D1A2439E15A}"/>
              </a:ext>
            </a:extLst>
          </p:cNvPr>
          <p:cNvGrpSpPr/>
          <p:nvPr/>
        </p:nvGrpSpPr>
        <p:grpSpPr>
          <a:xfrm>
            <a:off x="251520" y="152945"/>
            <a:ext cx="1985242" cy="708117"/>
            <a:chOff x="426518" y="4270879"/>
            <a:chExt cx="1985242" cy="70811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195771D-6365-417E-BA6D-315906EC3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18" y="4270879"/>
              <a:ext cx="708117" cy="708117"/>
            </a:xfrm>
            <a:prstGeom prst="rect">
              <a:avLst/>
            </a:prstGeom>
          </p:spPr>
        </p:pic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54B77940-AA76-43E2-8611-498F2BA6E54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259632" y="4403691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Chamada</a:t>
              </a:r>
            </a:p>
          </p:txBody>
        </p:sp>
      </p:grpSp>
      <p:grpSp>
        <p:nvGrpSpPr>
          <p:cNvPr id="11" name="Dúvidas" hidden="1">
            <a:extLst>
              <a:ext uri="{FF2B5EF4-FFF2-40B4-BE49-F238E27FC236}">
                <a16:creationId xmlns:a16="http://schemas.microsoft.com/office/drawing/2014/main" id="{8FEF6B2C-3410-4572-A524-0D29351EE9AF}"/>
              </a:ext>
            </a:extLst>
          </p:cNvPr>
          <p:cNvGrpSpPr/>
          <p:nvPr/>
        </p:nvGrpSpPr>
        <p:grpSpPr>
          <a:xfrm>
            <a:off x="251520" y="152946"/>
            <a:ext cx="1769218" cy="708117"/>
            <a:chOff x="714551" y="978296"/>
            <a:chExt cx="1769218" cy="708117"/>
          </a:xfrm>
        </p:grpSpPr>
        <p:pic>
          <p:nvPicPr>
            <p:cNvPr id="12" name="Imagem 11" descr="Uma imagem contendo roda&#10;&#10;Descrição gerada automaticamente">
              <a:extLst>
                <a:ext uri="{FF2B5EF4-FFF2-40B4-BE49-F238E27FC236}">
                  <a16:creationId xmlns:a16="http://schemas.microsoft.com/office/drawing/2014/main" id="{E98798ED-64BC-4D86-9126-07F167AD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978296"/>
              <a:ext cx="708117" cy="708117"/>
            </a:xfrm>
            <a:prstGeom prst="rect">
              <a:avLst/>
            </a:prstGeom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FC22FE4-849A-479B-8520-89E7DD9D950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1166388"/>
              <a:ext cx="936104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Dúvidas</a:t>
              </a:r>
            </a:p>
          </p:txBody>
        </p:sp>
      </p:grpSp>
      <p:grpSp>
        <p:nvGrpSpPr>
          <p:cNvPr id="20" name="Discussão" hidden="1">
            <a:extLst>
              <a:ext uri="{FF2B5EF4-FFF2-40B4-BE49-F238E27FC236}">
                <a16:creationId xmlns:a16="http://schemas.microsoft.com/office/drawing/2014/main" id="{C9396896-990F-4FE7-BDB8-2DE0283FBAE1}"/>
              </a:ext>
            </a:extLst>
          </p:cNvPr>
          <p:cNvGrpSpPr/>
          <p:nvPr/>
        </p:nvGrpSpPr>
        <p:grpSpPr>
          <a:xfrm>
            <a:off x="251520" y="152946"/>
            <a:ext cx="1913234" cy="708117"/>
            <a:chOff x="714551" y="5734027"/>
            <a:chExt cx="1913234" cy="708117"/>
          </a:xfrm>
        </p:grpSpPr>
        <p:pic>
          <p:nvPicPr>
            <p:cNvPr id="21" name="Imagem 20" descr="Uma imagem contendo relógio&#10;&#10;Descrição gerada automaticamente">
              <a:extLst>
                <a:ext uri="{FF2B5EF4-FFF2-40B4-BE49-F238E27FC236}">
                  <a16:creationId xmlns:a16="http://schemas.microsoft.com/office/drawing/2014/main" id="{D565FFBF-60CA-43B1-AEAB-B180A40D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5734027"/>
              <a:ext cx="708117" cy="708117"/>
            </a:xfrm>
            <a:prstGeom prst="rect">
              <a:avLst/>
            </a:prstGeom>
          </p:spPr>
        </p:pic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DD956CF-2112-425C-8E3A-23836E2CF4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5922119"/>
              <a:ext cx="1080120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Discussão</a:t>
              </a:r>
            </a:p>
          </p:txBody>
        </p:sp>
      </p:grpSp>
      <p:grpSp>
        <p:nvGrpSpPr>
          <p:cNvPr id="17" name="Resolução de Atividade" hidden="1">
            <a:extLst>
              <a:ext uri="{FF2B5EF4-FFF2-40B4-BE49-F238E27FC236}">
                <a16:creationId xmlns:a16="http://schemas.microsoft.com/office/drawing/2014/main" id="{9B5129E1-DFEE-49D9-8B8C-6025E26FC311}"/>
              </a:ext>
            </a:extLst>
          </p:cNvPr>
          <p:cNvGrpSpPr/>
          <p:nvPr/>
        </p:nvGrpSpPr>
        <p:grpSpPr>
          <a:xfrm>
            <a:off x="251520" y="152946"/>
            <a:ext cx="3074411" cy="708117"/>
            <a:chOff x="3490878" y="2044301"/>
            <a:chExt cx="3074411" cy="708117"/>
          </a:xfrm>
        </p:grpSpPr>
        <p:pic>
          <p:nvPicPr>
            <p:cNvPr id="18" name="Imagem 17" descr="Uma imagem contendo relógio, placar&#10;&#10;Descrição gerada automaticamente">
              <a:extLst>
                <a:ext uri="{FF2B5EF4-FFF2-40B4-BE49-F238E27FC236}">
                  <a16:creationId xmlns:a16="http://schemas.microsoft.com/office/drawing/2014/main" id="{E0F691F0-D45E-4716-95E9-AA6005F66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8" y="2044301"/>
              <a:ext cx="708117" cy="708117"/>
            </a:xfrm>
            <a:prstGeom prst="rect">
              <a:avLst/>
            </a:prstGeom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07BE65BE-AC80-4BCD-AC4C-6265364AEAE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31040" y="2234504"/>
              <a:ext cx="2234249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Resolução de Atividade</a:t>
              </a:r>
            </a:p>
          </p:txBody>
        </p:sp>
      </p:grpSp>
      <p:grpSp>
        <p:nvGrpSpPr>
          <p:cNvPr id="14" name="Tempo para Atividade" hidden="1">
            <a:extLst>
              <a:ext uri="{FF2B5EF4-FFF2-40B4-BE49-F238E27FC236}">
                <a16:creationId xmlns:a16="http://schemas.microsoft.com/office/drawing/2014/main" id="{0FCAF2B3-7166-4FD0-A255-ACBBA7C80B88}"/>
              </a:ext>
            </a:extLst>
          </p:cNvPr>
          <p:cNvGrpSpPr/>
          <p:nvPr/>
        </p:nvGrpSpPr>
        <p:grpSpPr>
          <a:xfrm>
            <a:off x="251520" y="152946"/>
            <a:ext cx="2921346" cy="708117"/>
            <a:chOff x="714551" y="4788580"/>
            <a:chExt cx="2921346" cy="708117"/>
          </a:xfrm>
        </p:grpSpPr>
        <p:pic>
          <p:nvPicPr>
            <p:cNvPr id="15" name="Imagem 14" descr="Desenho de um cachorro&#10;&#10;Descrição gerada automaticamente">
              <a:extLst>
                <a:ext uri="{FF2B5EF4-FFF2-40B4-BE49-F238E27FC236}">
                  <a16:creationId xmlns:a16="http://schemas.microsoft.com/office/drawing/2014/main" id="{46119C8E-17EC-48D6-BC56-8C003D7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" y="4788580"/>
              <a:ext cx="708117" cy="708117"/>
            </a:xfrm>
            <a:prstGeom prst="rect">
              <a:avLst/>
            </a:prstGeom>
          </p:spPr>
        </p:pic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3F0D48B-C89F-4534-8B15-8C3CF0EA000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47665" y="4976672"/>
              <a:ext cx="208823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Tempo para Atividade</a:t>
              </a:r>
            </a:p>
          </p:txBody>
        </p:sp>
      </p:grpSp>
      <p:grpSp>
        <p:nvGrpSpPr>
          <p:cNvPr id="23" name="Atividade" hidden="1">
            <a:extLst>
              <a:ext uri="{FF2B5EF4-FFF2-40B4-BE49-F238E27FC236}">
                <a16:creationId xmlns:a16="http://schemas.microsoft.com/office/drawing/2014/main" id="{3F7CD914-1678-44F0-99EA-018BB62F875F}"/>
              </a:ext>
            </a:extLst>
          </p:cNvPr>
          <p:cNvGrpSpPr/>
          <p:nvPr/>
        </p:nvGrpSpPr>
        <p:grpSpPr>
          <a:xfrm>
            <a:off x="251520" y="152946"/>
            <a:ext cx="1883281" cy="708117"/>
            <a:chOff x="3490877" y="188518"/>
            <a:chExt cx="1883281" cy="708117"/>
          </a:xfrm>
        </p:grpSpPr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FF8C3A3-2844-43D3-94F3-EA6D8AA75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77" y="188518"/>
              <a:ext cx="708117" cy="708117"/>
            </a:xfrm>
            <a:prstGeom prst="rect">
              <a:avLst/>
            </a:prstGeom>
          </p:spPr>
        </p:pic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C64DFB0F-B7A1-409D-A159-AFDD4104D3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366046" y="376611"/>
              <a:ext cx="1008112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Atividade </a:t>
              </a:r>
            </a:p>
          </p:txBody>
        </p:sp>
      </p:grpSp>
      <p:grpSp>
        <p:nvGrpSpPr>
          <p:cNvPr id="8" name="Explicação" hidden="1">
            <a:extLst>
              <a:ext uri="{FF2B5EF4-FFF2-40B4-BE49-F238E27FC236}">
                <a16:creationId xmlns:a16="http://schemas.microsoft.com/office/drawing/2014/main" id="{EECF055E-6D66-4B24-9F93-011867A32C17}"/>
              </a:ext>
            </a:extLst>
          </p:cNvPr>
          <p:cNvGrpSpPr/>
          <p:nvPr/>
        </p:nvGrpSpPr>
        <p:grpSpPr>
          <a:xfrm>
            <a:off x="251520" y="152946"/>
            <a:ext cx="1985242" cy="708117"/>
            <a:chOff x="679546" y="978541"/>
            <a:chExt cx="1985242" cy="708117"/>
          </a:xfrm>
        </p:grpSpPr>
        <p:pic>
          <p:nvPicPr>
            <p:cNvPr id="9" name="Imagem 8" descr="Uma imagem contendo desenho, relógio&#10;&#10;Descrição gerada automaticamente">
              <a:extLst>
                <a:ext uri="{FF2B5EF4-FFF2-40B4-BE49-F238E27FC236}">
                  <a16:creationId xmlns:a16="http://schemas.microsoft.com/office/drawing/2014/main" id="{0D73A77E-815A-4885-9F3B-9083912C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46" y="978541"/>
              <a:ext cx="708117" cy="708117"/>
            </a:xfrm>
            <a:prstGeom prst="rect">
              <a:avLst/>
            </a:prstGeom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AA3888F-DB8E-4E99-8C7E-D4DB2CC791F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512660" y="1166633"/>
              <a:ext cx="1152128" cy="3319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600" b="1" dirty="0">
                  <a:latin typeface="+mj-lt"/>
                  <a:ea typeface="+mj-ea"/>
                  <a:cs typeface="+mj-cs"/>
                </a:rPr>
                <a:t>Explicação</a:t>
              </a:r>
              <a:endPara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73228E-C641-4A20-B437-0A555C2F0144}"/>
              </a:ext>
            </a:extLst>
          </p:cNvPr>
          <p:cNvSpPr txBox="1"/>
          <p:nvPr/>
        </p:nvSpPr>
        <p:spPr>
          <a:xfrm>
            <a:off x="536561" y="451723"/>
            <a:ext cx="8070878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pt-BR" sz="3200" b="1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endParaRPr lang="pt-BR" sz="3200" b="1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tx2"/>
                </a:solidFill>
              </a:rPr>
              <a:t>Curso: Sistemas para Internet</a:t>
            </a: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tx2"/>
                </a:solidFill>
              </a:rPr>
              <a:t>Disciplina: Programação Orientada a Objetos</a:t>
            </a:r>
          </a:p>
          <a:p>
            <a:pPr algn="ctr">
              <a:lnSpc>
                <a:spcPct val="150000"/>
              </a:lnSpc>
            </a:pPr>
            <a:endParaRPr lang="pt-BR" sz="3200" b="1" dirty="0">
              <a:solidFill>
                <a:schemeClr val="tx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tx2"/>
                </a:solidFill>
              </a:rPr>
              <a:t>Conceitos Estruturas de Orientação a Objetos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7380B87-1309-4E08-A003-690A7FEFB4D2}"/>
              </a:ext>
            </a:extLst>
          </p:cNvPr>
          <p:cNvSpPr txBox="1"/>
          <p:nvPr/>
        </p:nvSpPr>
        <p:spPr>
          <a:xfrm>
            <a:off x="395536" y="5430336"/>
            <a:ext cx="8070878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200" b="1" dirty="0">
                <a:solidFill>
                  <a:schemeClr val="tx2"/>
                </a:solidFill>
              </a:rPr>
              <a:t>Julio Fernando Lieira</a:t>
            </a: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37E23154-2F5A-FC53-B7B4-7FB63B65DB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33" y="672970"/>
            <a:ext cx="2450794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2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98E32-029D-B35C-3781-C5595AD57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22D655-8CDD-3EB9-CB40-655A7F9ED794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94B32-E187-006C-928C-2C015E56DDD4}"/>
              </a:ext>
            </a:extLst>
          </p:cNvPr>
          <p:cNvSpPr txBox="1"/>
          <p:nvPr/>
        </p:nvSpPr>
        <p:spPr>
          <a:xfrm>
            <a:off x="251520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Exemplo: Diagrama UML da Classe Livro: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0036F-24B0-92F9-FCB9-46545EA6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504"/>
            <a:ext cx="4125892" cy="36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6629-C07E-2F9D-DD4C-E0AF1D3D6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AC8A69B-C2CF-9CC1-8BF5-30D8A6CE96F5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CBB54-6C46-9F60-2008-2928DE85638A}"/>
              </a:ext>
            </a:extLst>
          </p:cNvPr>
          <p:cNvSpPr txBox="1"/>
          <p:nvPr/>
        </p:nvSpPr>
        <p:spPr>
          <a:xfrm>
            <a:off x="0" y="96092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C2867-EA1A-AC66-2CD6-8913E6E04580}"/>
              </a:ext>
            </a:extLst>
          </p:cNvPr>
          <p:cNvSpPr txBox="1"/>
          <p:nvPr/>
        </p:nvSpPr>
        <p:spPr>
          <a:xfrm>
            <a:off x="293297" y="1844824"/>
            <a:ext cx="870142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Livro: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__init__(self, titulo, autor, editora, anoPublicacao, preco):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self.titulo = titulo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self.autor = autor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self.editora = editora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self.anoPublicacao = anoPublicacao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self.preco = preco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salvar(self):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#Validar os dados e salvar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print("Salvando dados do Livro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editar(self):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#solicitar as novas informações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print("Editando Dados do Livro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AB67F-245B-88DE-FA6C-ECE8264726ED}"/>
              </a:ext>
            </a:extLst>
          </p:cNvPr>
          <p:cNvSpPr txBox="1"/>
          <p:nvPr/>
        </p:nvSpPr>
        <p:spPr>
          <a:xfrm>
            <a:off x="289297" y="147549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livro.py</a:t>
            </a:r>
          </a:p>
        </p:txBody>
      </p:sp>
    </p:spTree>
    <p:extLst>
      <p:ext uri="{BB962C8B-B14F-4D97-AF65-F5344CB8AC3E}">
        <p14:creationId xmlns:p14="http://schemas.microsoft.com/office/powerpoint/2010/main" val="179142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256D8-04D0-5B80-AD54-83540B5DB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9D1E7E-47E6-5550-B0A1-4EFFB30180C7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6F52C-4D5E-ACD3-5B99-0FACF1DCFE32}"/>
              </a:ext>
            </a:extLst>
          </p:cNvPr>
          <p:cNvSpPr txBox="1"/>
          <p:nvPr/>
        </p:nvSpPr>
        <p:spPr>
          <a:xfrm>
            <a:off x="0" y="951111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Java: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37C1E-63EE-8F36-1A4C-AE4A4ABC2DA0}"/>
              </a:ext>
            </a:extLst>
          </p:cNvPr>
          <p:cNvSpPr txBox="1"/>
          <p:nvPr/>
        </p:nvSpPr>
        <p:spPr>
          <a:xfrm>
            <a:off x="539552" y="1554618"/>
            <a:ext cx="828092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Livro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titulo;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autor;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editora;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int anoPublicacao;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float preco;</a:t>
            </a:r>
          </a:p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salvar(){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//Validar os dados e salvar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System.out.println("Salvando dados do Livro ...");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editar(){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//solicitar as novas informações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System.out.println("Editando Dados do Livro ...");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} 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293DA-B530-3697-23F8-66B77D6CD2D5}"/>
              </a:ext>
            </a:extLst>
          </p:cNvPr>
          <p:cNvSpPr txBox="1"/>
          <p:nvPr/>
        </p:nvSpPr>
        <p:spPr>
          <a:xfrm>
            <a:off x="1403648" y="123792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Livro.java</a:t>
            </a:r>
          </a:p>
        </p:txBody>
      </p:sp>
    </p:spTree>
    <p:extLst>
      <p:ext uri="{BB962C8B-B14F-4D97-AF65-F5344CB8AC3E}">
        <p14:creationId xmlns:p14="http://schemas.microsoft.com/office/powerpoint/2010/main" val="274413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61EF1-6CCA-2776-0DB8-3B7DC46C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5B6EE0-1702-46BF-D30C-10A6D417E0FE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dirty="0">
                <a:solidFill>
                  <a:srgbClr val="306998"/>
                </a:solidFill>
                <a:ea typeface="+mj-ea"/>
                <a:cs typeface="+mj-cs"/>
              </a:rPr>
              <a:t>Modelar Orientado a Objetos</a:t>
            </a:r>
            <a:endParaRPr lang="pt-BR" sz="3600" b="1" kern="1200" dirty="0">
              <a:solidFill>
                <a:srgbClr val="306998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4937A-EE0E-4AE5-1092-B27831642C57}"/>
              </a:ext>
            </a:extLst>
          </p:cNvPr>
          <p:cNvSpPr txBox="1"/>
          <p:nvPr/>
        </p:nvSpPr>
        <p:spPr>
          <a:xfrm>
            <a:off x="251520" y="134076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Atributo calculado ou derivado</a:t>
            </a:r>
            <a:r>
              <a:rPr lang="pt-BR" sz="2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Algumas características, embora possam ser relevantes, pode não ser representada como um atributo diretamente no Sistema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Por exemplo, a Idade da Pessoa. Embora seja uma informação importante, o registro direto da Idade no Sistema daria muito trabalho para mantê-la atualizada (a pessoa faz aniversário todo ano)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Assim, ao invés da Idade, armazenamos a Data de Nascimento e o Sistema calcula a Idade da Pessoa sempre que necessário.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2832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4D38C-10BE-C256-9118-B7E039057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6807B0-0892-FE23-F7F5-D5B22BB6447A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56B24-1D33-6459-9308-298BE146AC9D}"/>
              </a:ext>
            </a:extLst>
          </p:cNvPr>
          <p:cNvSpPr txBox="1"/>
          <p:nvPr/>
        </p:nvSpPr>
        <p:spPr>
          <a:xfrm>
            <a:off x="251520" y="1772816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Atividade</a:t>
            </a:r>
            <a:r>
              <a:rPr lang="pt-BR" sz="2400" dirty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Defina a classe para modelar uma Conta Bancária: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pt-BR" sz="2400" dirty="0"/>
              <a:t>Faça o Diagrama de Classes UML (lucidchart.com)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pt-BR" sz="2400" dirty="0"/>
              <a:t>Faça o Código Python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pt-BR" sz="2400" dirty="0"/>
              <a:t>Faça o Código Java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99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FF43-D841-8E58-4038-E4E1DB02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23D3EBB-C52A-CEAD-3414-47D7EC4AF869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Instanciando um Objeto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F048D-55A7-68F8-1881-EE10F7A5839E}"/>
              </a:ext>
            </a:extLst>
          </p:cNvPr>
          <p:cNvSpPr txBox="1"/>
          <p:nvPr/>
        </p:nvSpPr>
        <p:spPr>
          <a:xfrm>
            <a:off x="251520" y="1340768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Objetos do mundo real possuem características (atributos) diferentes;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Cada Pessoa tem um nome, um CPF, um endereço, uma Idade que a Identifica unicamente.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A Classe é o Molde que diz quais características de cada objeto são importantes para nosso Sistema/Aplicação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Para representar um Objeto Real devemos “criá-lo” em nosso Sistema seguindo seu “Molde”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Isso significa instanciar um objeto da sua classe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3870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B4E6F-ADCB-E650-51E7-919B0791B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F3B4A5D-BCD8-094B-8732-9C0672EBCBFD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Instanciando um Objeto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E526D-6318-D112-3F40-4D8E7B7B18C4}"/>
              </a:ext>
            </a:extLst>
          </p:cNvPr>
          <p:cNvSpPr txBox="1"/>
          <p:nvPr/>
        </p:nvSpPr>
        <p:spPr>
          <a:xfrm>
            <a:off x="251520" y="134076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595DC-2432-6506-E3E5-9BC17E1D6829}"/>
              </a:ext>
            </a:extLst>
          </p:cNvPr>
          <p:cNvSpPr txBox="1"/>
          <p:nvPr/>
        </p:nvSpPr>
        <p:spPr>
          <a:xfrm>
            <a:off x="221765" y="2420888"/>
            <a:ext cx="823866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import pessoa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from livro import Livro</a:t>
            </a:r>
          </a:p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pessoa1 = pessoa.Pessoa("Maria","089.776.342-15","Rua 1, nro 2","(17)98776 6739",25)</a:t>
            </a:r>
          </a:p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pessoa1.salvar()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pessoa1.editar()</a:t>
            </a:r>
          </a:p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livro1 = Livro("Python na Prática","José Flores","Editora das Almas",2025,125.50);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livro1.salvar()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livro1.editar()</a:t>
            </a:r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0E8B2-EC3D-1A14-2D96-5A6F74AAC03C}"/>
              </a:ext>
            </a:extLst>
          </p:cNvPr>
          <p:cNvSpPr txBox="1"/>
          <p:nvPr/>
        </p:nvSpPr>
        <p:spPr>
          <a:xfrm>
            <a:off x="197127" y="200464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318015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4BD79-9E5E-BBC2-0E39-ECEA1F41D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50E1AA-5A5B-65D9-BD5B-04D992609DDD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Instanciando um Objeto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849F8-F431-04F5-A085-B5DA31B21E60}"/>
              </a:ext>
            </a:extLst>
          </p:cNvPr>
          <p:cNvSpPr txBox="1"/>
          <p:nvPr/>
        </p:nvSpPr>
        <p:spPr>
          <a:xfrm>
            <a:off x="251520" y="134076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Java: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4007-04A5-45D2-7A2A-B1517D5F3970}"/>
              </a:ext>
            </a:extLst>
          </p:cNvPr>
          <p:cNvSpPr txBox="1"/>
          <p:nvPr/>
        </p:nvSpPr>
        <p:spPr>
          <a:xfrm>
            <a:off x="221765" y="2420888"/>
            <a:ext cx="8238667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Livraria {</a:t>
            </a:r>
          </a:p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public static void main(String[] args)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Pessoa pessoa1 = new Pessoa();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pessoa1.salvar();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pessoa1.editar();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pessoa1.validarCPF();</a:t>
            </a:r>
          </a:p>
          <a:p>
            <a:b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Livro livro1 = new Livro();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livro1.salvar();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livro1.editar();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   }  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BE703-5EAF-8C9E-F8A0-AB07D8B01221}"/>
              </a:ext>
            </a:extLst>
          </p:cNvPr>
          <p:cNvSpPr txBox="1"/>
          <p:nvPr/>
        </p:nvSpPr>
        <p:spPr>
          <a:xfrm>
            <a:off x="251520" y="1971559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Livraria.java</a:t>
            </a:r>
          </a:p>
        </p:txBody>
      </p:sp>
    </p:spTree>
    <p:extLst>
      <p:ext uri="{BB962C8B-B14F-4D97-AF65-F5344CB8AC3E}">
        <p14:creationId xmlns:p14="http://schemas.microsoft.com/office/powerpoint/2010/main" val="1129065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9B99-A80E-CD85-2E10-C7D9FA827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83E6DA-3454-CFEC-FE4D-08289D0D1839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e Destrutor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F53CF-0455-7F6F-86D1-C815CD90A736}"/>
              </a:ext>
            </a:extLst>
          </p:cNvPr>
          <p:cNvSpPr txBox="1"/>
          <p:nvPr/>
        </p:nvSpPr>
        <p:spPr>
          <a:xfrm>
            <a:off x="251520" y="1124744"/>
            <a:ext cx="864096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Uma Classe pode ter quantos métodos forem necessários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Toda Classe possui dois métodos especiais: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b="1" u="sng" dirty="0"/>
              <a:t>Construtor</a:t>
            </a:r>
            <a:r>
              <a:rPr lang="pt-BR" sz="2400" dirty="0"/>
              <a:t>:  método executado sempre que um objeto da Classe for criado(instanciado). Em geral o construtor é usado para inicializar os atributos da Classe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pt-BR" sz="12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b="1" u="sng" dirty="0"/>
              <a:t>Destrutor</a:t>
            </a:r>
            <a:r>
              <a:rPr lang="pt-BR" sz="2400" dirty="0"/>
              <a:t>: método executado sempre que um objeto é finalizado. Em geral, aqui colocamos o código para “destruir” os objetos quando não precisamos mais dele. Isso significa, limpar a memória usada pelo objeto. 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pt-BR" sz="1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Garbage Collector</a:t>
            </a:r>
            <a:r>
              <a:rPr lang="pt-BR" sz="2400" dirty="0"/>
              <a:t>:  A maioria das Linguagens OO possuem um Coletor de Lixo que automaticamente destrói os objetos que não são mais usados, “limpando” (liberando) a memória. Assim, tornando desnecessário fazermos isso no destrutor.</a:t>
            </a:r>
          </a:p>
        </p:txBody>
      </p:sp>
    </p:spTree>
    <p:extLst>
      <p:ext uri="{BB962C8B-B14F-4D97-AF65-F5344CB8AC3E}">
        <p14:creationId xmlns:p14="http://schemas.microsoft.com/office/powerpoint/2010/main" val="4215939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C7C3-62CF-1C28-7E7D-B8E1BAC0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C60539E-777D-82D1-BCED-C03CDB1F9EDE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B5D36-1323-8587-9D1D-177CE94AED01}"/>
              </a:ext>
            </a:extLst>
          </p:cNvPr>
          <p:cNvSpPr txBox="1"/>
          <p:nvPr/>
        </p:nvSpPr>
        <p:spPr>
          <a:xfrm>
            <a:off x="251520" y="112474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Python: o construtor da classe é definido pelo método: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1050" dirty="0"/>
          </a:p>
          <a:p>
            <a:pPr lvl="1" algn="just"/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7D6FE-992A-D658-4C2F-C1DD857E3A0A}"/>
              </a:ext>
            </a:extLst>
          </p:cNvPr>
          <p:cNvSpPr txBox="1"/>
          <p:nvPr/>
        </p:nvSpPr>
        <p:spPr>
          <a:xfrm>
            <a:off x="293297" y="2140407"/>
            <a:ext cx="870142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Livro: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__init__(self, titulo, autor, editora, anoPublicacao, preco):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self.titulo = titulo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self.autor = autor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self.editora = editora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self.anoPublicacao = anoPublicacao</a:t>
            </a:r>
          </a:p>
          <a:p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self.preco = preco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salvar(self):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#Validar os dados e salvar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print("Salvando dados do Livro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editar(self):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#solicitar as novas informações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print("Editando Dados do Livro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</p:txBody>
      </p:sp>
    </p:spTree>
    <p:extLst>
      <p:ext uri="{BB962C8B-B14F-4D97-AF65-F5344CB8AC3E}">
        <p14:creationId xmlns:p14="http://schemas.microsoft.com/office/powerpoint/2010/main" val="32829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07CFF1D-8E18-B067-CD02-B270B40D263B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dirty="0">
                <a:solidFill>
                  <a:srgbClr val="306998"/>
                </a:solidFill>
                <a:ea typeface="+mj-ea"/>
                <a:cs typeface="+mj-cs"/>
              </a:rPr>
              <a:t>Modelar Orientado a Objetos</a:t>
            </a:r>
            <a:endParaRPr lang="pt-BR" sz="3600" b="1" kern="1200" dirty="0">
              <a:solidFill>
                <a:srgbClr val="306998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64A26-AA12-0860-0733-58E692A04071}"/>
              </a:ext>
            </a:extLst>
          </p:cNvPr>
          <p:cNvSpPr txBox="1"/>
          <p:nvPr/>
        </p:nvSpPr>
        <p:spPr>
          <a:xfrm>
            <a:off x="179512" y="1556792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Programar Orientado a Objetos NÃO é apenas utilizar uma Linguagem Orientada a Objetos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É preciso </a:t>
            </a:r>
            <a:r>
              <a:rPr lang="pt-BR" sz="2400" u="sng" dirty="0"/>
              <a:t>Modelar</a:t>
            </a:r>
            <a:r>
              <a:rPr lang="pt-BR" sz="2400" dirty="0"/>
              <a:t> (Pensar) no Sistema/Aplicação utilizando os conceitos de Orientação a Objetos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Primeiramente temos que identificar as </a:t>
            </a:r>
            <a:r>
              <a:rPr lang="pt-BR" sz="2400" u="sng" dirty="0"/>
              <a:t>Entidades</a:t>
            </a:r>
            <a:r>
              <a:rPr lang="pt-BR" sz="2400" dirty="0"/>
              <a:t> que nosso Sistema/Aplicação vai manipular</a:t>
            </a:r>
          </a:p>
          <a:p>
            <a:pPr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Essas Entidades podem ser: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400" dirty="0"/>
              <a:t> </a:t>
            </a:r>
            <a:r>
              <a:rPr lang="pt-BR" sz="2400" u="sng" dirty="0"/>
              <a:t>Físicas</a:t>
            </a:r>
            <a:r>
              <a:rPr lang="pt-BR" sz="2400" dirty="0"/>
              <a:t>: Pessoa, Animal, Livro, Carro,  ... ou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pt-BR" sz="2400" u="sng" dirty="0"/>
              <a:t>Conceituais</a:t>
            </a:r>
            <a:r>
              <a:rPr lang="pt-BR" sz="2400" dirty="0"/>
              <a:t>:  Venda, Viagem, Estoque,  Conta Bancária ...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72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3168A-A336-55C9-C83E-54575880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C3EA48-E4E6-3E6E-CB5A-7E6E5EBFE797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2E224-5BE4-0472-36FA-6E9E6856A941}"/>
              </a:ext>
            </a:extLst>
          </p:cNvPr>
          <p:cNvSpPr txBox="1"/>
          <p:nvPr/>
        </p:nvSpPr>
        <p:spPr>
          <a:xfrm>
            <a:off x="251520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Java: o construtor deve ter o mesmo nome da Classe: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78615-8B04-F223-39A3-596E370059ED}"/>
              </a:ext>
            </a:extLst>
          </p:cNvPr>
          <p:cNvSpPr txBox="1"/>
          <p:nvPr/>
        </p:nvSpPr>
        <p:spPr>
          <a:xfrm>
            <a:off x="611560" y="1631694"/>
            <a:ext cx="8280920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Livro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titulo;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autor;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editora;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int anoPublicacao;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float preco;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FF0000"/>
                </a:solidFill>
              </a:rPr>
              <a:t>   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Livro(String titulo, String autor, String editora, int anoPublicacao, float preco){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this.titulo = titulo;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this.autor = autor;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this.editora = editora;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this.anoPublicacao = anoPublicacao;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this.preco = preco;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salvar(){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editar(){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    </a:t>
            </a:r>
          </a:p>
        </p:txBody>
      </p:sp>
    </p:spTree>
    <p:extLst>
      <p:ext uri="{BB962C8B-B14F-4D97-AF65-F5344CB8AC3E}">
        <p14:creationId xmlns:p14="http://schemas.microsoft.com/office/powerpoint/2010/main" val="313493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CE30-DC08-2458-9C66-E7703C3E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084E041-E325-7C30-4238-83B0D80434BA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88821-3C80-4336-F601-4C1DFA99A164}"/>
              </a:ext>
            </a:extLst>
          </p:cNvPr>
          <p:cNvSpPr txBox="1"/>
          <p:nvPr/>
        </p:nvSpPr>
        <p:spPr>
          <a:xfrm>
            <a:off x="251520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Java: o construtor deve ter o mesmo nome da Classe: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F4EFF-3509-3FC5-7226-32B42053F896}"/>
              </a:ext>
            </a:extLst>
          </p:cNvPr>
          <p:cNvSpPr txBox="1"/>
          <p:nvPr/>
        </p:nvSpPr>
        <p:spPr>
          <a:xfrm>
            <a:off x="611560" y="1631694"/>
            <a:ext cx="8280920" cy="5047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Livro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titulo;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autor;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editora;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int anoPublicacao;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float preco;</a:t>
            </a:r>
          </a:p>
          <a:p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FF0000"/>
                </a:solidFill>
              </a:rPr>
              <a:t>        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Livro(String titulo, String autor, String editora, int anoPublicacao, float preco){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this.titulo = titulo;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this.autor = autor;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this.editora = editora;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this.anoPublicacao = anoPublicacao;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this.preco = preco;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salvar(){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editar(){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    </a:t>
            </a:r>
          </a:p>
        </p:txBody>
      </p:sp>
    </p:spTree>
    <p:extLst>
      <p:ext uri="{BB962C8B-B14F-4D97-AF65-F5344CB8AC3E}">
        <p14:creationId xmlns:p14="http://schemas.microsoft.com/office/powerpoint/2010/main" val="1003423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21564-1287-DF77-1107-8B0DC2EA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0D4FC0-22B8-9452-B42B-5A7FEFD92B94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CE8F2-70F0-D968-3EE4-947C8FAE2402}"/>
              </a:ext>
            </a:extLst>
          </p:cNvPr>
          <p:cNvSpPr txBox="1"/>
          <p:nvPr/>
        </p:nvSpPr>
        <p:spPr>
          <a:xfrm>
            <a:off x="251520" y="112474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Cuidado</a:t>
            </a:r>
            <a:r>
              <a:rPr lang="pt-BR" sz="2400" dirty="0"/>
              <a:t>: se tiver o construtor, é necessário usá-lo na Instanciação do Objeto.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5A4EC-CE69-3FE6-7E75-9382D6484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8" y="2343053"/>
            <a:ext cx="8900364" cy="405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5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68A5-5FE7-39D6-F697-93B35C7A3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9D66231-3F1D-744A-862A-77E267CB297F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38B51-48D2-1B63-E82F-CB288FA6CF9B}"/>
              </a:ext>
            </a:extLst>
          </p:cNvPr>
          <p:cNvSpPr txBox="1"/>
          <p:nvPr/>
        </p:nvSpPr>
        <p:spPr>
          <a:xfrm>
            <a:off x="251520" y="112474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Cuidado</a:t>
            </a:r>
            <a:r>
              <a:rPr lang="pt-BR" sz="2400" dirty="0"/>
              <a:t>: se tiver o construtor, é necessário usá-lo na Instanciação do Objeto.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3EA16-1F8F-666F-8D79-75E02E87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916831"/>
            <a:ext cx="8152840" cy="4247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FC320-2741-E9E1-5BD1-BFAE277C04DA}"/>
              </a:ext>
            </a:extLst>
          </p:cNvPr>
          <p:cNvSpPr txBox="1"/>
          <p:nvPr/>
        </p:nvSpPr>
        <p:spPr>
          <a:xfrm>
            <a:off x="218475" y="626871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u="sng" dirty="0"/>
              <a:t>Em Java</a:t>
            </a:r>
            <a:r>
              <a:rPr lang="pt-BR" sz="2000" dirty="0"/>
              <a:t>: coloque o mouse sobre o trecho do código para ver o Erro.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70544-69B7-EE21-83EF-122BDF955DEE}"/>
              </a:ext>
            </a:extLst>
          </p:cNvPr>
          <p:cNvCxnSpPr>
            <a:cxnSpLocks/>
          </p:cNvCxnSpPr>
          <p:nvPr/>
        </p:nvCxnSpPr>
        <p:spPr>
          <a:xfrm flipV="1">
            <a:off x="1331640" y="4725144"/>
            <a:ext cx="2232248" cy="1656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AA89A-A9F1-F676-D867-35D8C802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591B13-951B-954B-D693-AA549BF4CDDC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4C2F9-8EB8-2F1B-AE86-E445B0AEB1C5}"/>
              </a:ext>
            </a:extLst>
          </p:cNvPr>
          <p:cNvSpPr txBox="1"/>
          <p:nvPr/>
        </p:nvSpPr>
        <p:spPr>
          <a:xfrm>
            <a:off x="251520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Java: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0708D-B7EF-2A40-0740-3A45A7A4A950}"/>
              </a:ext>
            </a:extLst>
          </p:cNvPr>
          <p:cNvSpPr txBox="1"/>
          <p:nvPr/>
        </p:nvSpPr>
        <p:spPr>
          <a:xfrm>
            <a:off x="539552" y="1739313"/>
            <a:ext cx="8424936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Livraria {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Pessoa pessoa1 = new Pessoa();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pessoa1.salvar();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pessoa1.editar();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pessoa1.validarCPF();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Livro livro1 = new Livro("Python na Prática","José Flores","Editora das Almas",2025,125.5f);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livro1.salvar();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livro1.editar();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AC068-C143-B0C2-B09A-6BC920FF32D0}"/>
              </a:ext>
            </a:extLst>
          </p:cNvPr>
          <p:cNvSpPr txBox="1"/>
          <p:nvPr/>
        </p:nvSpPr>
        <p:spPr>
          <a:xfrm>
            <a:off x="251520" y="6021288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Nota</a:t>
            </a:r>
            <a:r>
              <a:rPr lang="pt-BR" sz="2400" dirty="0"/>
              <a:t>: Em java temos os tipos float e doble para números com casa decimal. Usar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/>
              <a:t>para float e </a:t>
            </a:r>
            <a:r>
              <a:rPr lang="pt-BR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pt-BR" sz="2400" dirty="0"/>
              <a:t> para doble junto ao valor.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D8DEB4-9EFE-6776-0EF3-F139AE24B2A5}"/>
              </a:ext>
            </a:extLst>
          </p:cNvPr>
          <p:cNvCxnSpPr/>
          <p:nvPr/>
        </p:nvCxnSpPr>
        <p:spPr>
          <a:xfrm flipV="1">
            <a:off x="1259632" y="4509120"/>
            <a:ext cx="3888432" cy="16561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8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EB6C-B0AA-FABD-D6B6-25981ABBC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1F72880-E06D-CA2C-2710-69E59ED39D27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69BDE-7593-A03F-D2CD-ECFF9A77596B}"/>
              </a:ext>
            </a:extLst>
          </p:cNvPr>
          <p:cNvSpPr txBox="1"/>
          <p:nvPr/>
        </p:nvSpPr>
        <p:spPr>
          <a:xfrm>
            <a:off x="251520" y="112474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Java aceita mais de um Construtor para a mesma Classe: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04A2CE-CCE7-8A6D-22A5-FCBCD639DF32}"/>
              </a:ext>
            </a:extLst>
          </p:cNvPr>
          <p:cNvSpPr txBox="1"/>
          <p:nvPr/>
        </p:nvSpPr>
        <p:spPr>
          <a:xfrm>
            <a:off x="179512" y="1739313"/>
            <a:ext cx="8856984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Livro 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titulo;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autor;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editora;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int anoPublicacao;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float preco;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//Contrutor que NÃO recebe Parâmetros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Livro(){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//Contrutor que RECEBE as informações por Parâmetro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Livro(String titulo, String autor, String editora, int anoPublicacao, float preco){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this.titulo = titulo;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this.autor = autor;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this.editora = editora;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this.anoPublicacao = anoPublicacao;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this.preco = preco;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...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7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D5528-DB55-7705-6693-61D160664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DFCF146-9161-CC17-68F0-BF163696857B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Construtor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9361-8664-5CD3-A008-70EBA94CDE95}"/>
              </a:ext>
            </a:extLst>
          </p:cNvPr>
          <p:cNvSpPr txBox="1"/>
          <p:nvPr/>
        </p:nvSpPr>
        <p:spPr>
          <a:xfrm>
            <a:off x="251520" y="112474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 NÃO podemos ter mais de um construtor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 Mas podemos instanciar somente alguns atributos no construtor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Veja: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A5083-FCDA-978B-98DA-CC5F1CF4660B}"/>
              </a:ext>
            </a:extLst>
          </p:cNvPr>
          <p:cNvSpPr txBox="1"/>
          <p:nvPr/>
        </p:nvSpPr>
        <p:spPr>
          <a:xfrm>
            <a:off x="71754" y="2455680"/>
            <a:ext cx="9000492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Pessoa: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__init__(self, nome=None, cpf=None, endereco=None, fone=None, idade=None):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self.nome = nome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self.cpf = cpf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self.endereco = endereco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self.fone = fone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self.idade = idade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salvar(self):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#Validar os dados e salvar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print("Salvando dados da Pessoa ...")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1C7CB-6486-7C51-866A-8F1E72D2BB7C}"/>
              </a:ext>
            </a:extLst>
          </p:cNvPr>
          <p:cNvSpPr txBox="1"/>
          <p:nvPr/>
        </p:nvSpPr>
        <p:spPr>
          <a:xfrm>
            <a:off x="84797" y="588946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b="1" u="sng" dirty="0"/>
              <a:t>Cuidado</a:t>
            </a:r>
            <a:r>
              <a:rPr lang="pt-BR" sz="2000" dirty="0"/>
              <a:t>: Posso ter parâmetros obrigatórios e parâmetros NÃO obrigatórios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000" dirty="0"/>
              <a:t>Porém, os parâmetros NÃO Obrigatórios (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t-BR" sz="2000" dirty="0"/>
              <a:t>) devem se colocados no FINAL</a:t>
            </a:r>
          </a:p>
        </p:txBody>
      </p:sp>
    </p:spTree>
    <p:extLst>
      <p:ext uri="{BB962C8B-B14F-4D97-AF65-F5344CB8AC3E}">
        <p14:creationId xmlns:p14="http://schemas.microsoft.com/office/powerpoint/2010/main" val="397182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1E141-DF38-8546-FF07-AFD37DD69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384E0A3-ACEF-29C3-0849-688C447795E2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Destrutor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D0346-B5DC-75B2-DEF4-90C17E2509CC}"/>
              </a:ext>
            </a:extLst>
          </p:cNvPr>
          <p:cNvSpPr txBox="1"/>
          <p:nvPr/>
        </p:nvSpPr>
        <p:spPr>
          <a:xfrm>
            <a:off x="251520" y="1124744"/>
            <a:ext cx="8640960" cy="931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Python: o destrutor da classe é definido pelo método: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1050" dirty="0"/>
          </a:p>
          <a:p>
            <a:pPr lvl="1" algn="just"/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__del__()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1C0F5-5B66-4E29-072B-98FC917311F3}"/>
              </a:ext>
            </a:extLst>
          </p:cNvPr>
          <p:cNvSpPr txBox="1"/>
          <p:nvPr/>
        </p:nvSpPr>
        <p:spPr>
          <a:xfrm>
            <a:off x="293297" y="2140407"/>
            <a:ext cx="7595349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Livro: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__init__(self, titulo, autor, editora, anoPublicacao, preco):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self.titulo = titulo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self.autor = autor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self.editora = editora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self.anoPublicacao = anoPublicacao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self.preco = preco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salvar(self):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#Validar os dados e salvar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print("Salvando dados do Livro ...")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editar(self):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#solicitar as novas informações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print("Editando Dados do Livro ...")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__del__(self):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print("Executando o Destrutor da Classe...")</a:t>
            </a:r>
          </a:p>
          <a:p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  <a:endParaRPr lang="pt-BR" sz="11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95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950E-0353-7646-082B-714429A91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36C01D4-4162-D7CF-99F4-86BFBFCA6058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Destrutor da Classe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37040-BADE-46A3-4F32-8A650C44C653}"/>
              </a:ext>
            </a:extLst>
          </p:cNvPr>
          <p:cNvSpPr txBox="1"/>
          <p:nvPr/>
        </p:nvSpPr>
        <p:spPr>
          <a:xfrm>
            <a:off x="251520" y="2274838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Em Java</a:t>
            </a:r>
            <a:r>
              <a:rPr lang="pt-BR" sz="2400" dirty="0"/>
              <a:t>: o destrutor deve ter o nome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finalize()</a:t>
            </a:r>
          </a:p>
          <a:p>
            <a:pPr algn="just"/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cs typeface="Courier New" panose="02070309020205020404" pitchFamily="49" charset="0"/>
              </a:rPr>
              <a:t>Porém, a partir do Java 9 ele foi deprecated (descontinuado)</a:t>
            </a:r>
          </a:p>
          <a:p>
            <a:pPr algn="just"/>
            <a:endParaRPr lang="pt-BR" sz="2400" dirty="0">
              <a:cs typeface="Courier New" panose="020703090202050204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cs typeface="Courier New" panose="02070309020205020404" pitchFamily="49" charset="0"/>
              </a:rPr>
              <a:t>E está marcado para ser removido em versões futuras.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>
              <a:cs typeface="Courier New" panose="020703090202050204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>
                <a:cs typeface="Courier New" panose="02070309020205020404" pitchFamily="49" charset="0"/>
              </a:rPr>
              <a:t>Em Java existem outros recursos para caso precise explicitamente remover/limpar recursos não mais usados por objetos.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257531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1078-2F6B-5521-1B98-28BB63FE6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8EC595D-54EA-2137-A928-CA63C7D48991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Exercitando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D442B-9BFB-D241-9DAE-0EA4028A6E29}"/>
              </a:ext>
            </a:extLst>
          </p:cNvPr>
          <p:cNvSpPr txBox="1"/>
          <p:nvPr/>
        </p:nvSpPr>
        <p:spPr>
          <a:xfrm>
            <a:off x="1437040" y="1124744"/>
            <a:ext cx="6413935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Retangulo: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__init__(self, base, altura):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self.base = base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self.altura = altura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calc_area(self):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self.base * self.altura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exibe(self):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print(f'retângulo {self.base} x {self.altura}')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print(f' área = {self.calc_area()}')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print('Início do programa principal')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 = Retangulo(12, 5)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print('r1: ', end='')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r1.exibe()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print('r2: ', end='')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r2 = Retangulo(3.5, 9.0)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r2.exibe()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r2.base = 9.5 # alteração no atributo base de r2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r2.altura = 16.3 # alteração no atributo altura de r2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print('\nAcessos individuais a atributos e métodos')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print(f'Medidas do retângulo r2: {r2.base} x {r2.altura}')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area = r2.calc_area()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print(f'Área do retângulo r2 = {area}')</a:t>
            </a:r>
          </a:p>
        </p:txBody>
      </p:sp>
    </p:spTree>
    <p:extLst>
      <p:ext uri="{BB962C8B-B14F-4D97-AF65-F5344CB8AC3E}">
        <p14:creationId xmlns:p14="http://schemas.microsoft.com/office/powerpoint/2010/main" val="93233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D8146-1919-D1F2-7D80-0FA77D8E1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C92971-BA66-CF21-03A2-6C579E591F13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dirty="0">
                <a:solidFill>
                  <a:srgbClr val="306998"/>
                </a:solidFill>
                <a:ea typeface="+mj-ea"/>
                <a:cs typeface="+mj-cs"/>
              </a:rPr>
              <a:t>Modelar Orientado a Objetos</a:t>
            </a:r>
            <a:endParaRPr lang="pt-BR" sz="3600" b="1" kern="1200" dirty="0">
              <a:solidFill>
                <a:srgbClr val="306998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67E00-615A-5F00-04CE-323708C8B49C}"/>
              </a:ext>
            </a:extLst>
          </p:cNvPr>
          <p:cNvSpPr txBox="1"/>
          <p:nvPr/>
        </p:nvSpPr>
        <p:spPr>
          <a:xfrm>
            <a:off x="179512" y="1556792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As Entidades possuem </a:t>
            </a:r>
            <a:r>
              <a:rPr lang="pt-BR" sz="2400" u="sng" dirty="0"/>
              <a:t>Características(informações)</a:t>
            </a:r>
            <a:r>
              <a:rPr lang="pt-BR" sz="2400" dirty="0"/>
              <a:t>: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Pessoa</a:t>
            </a:r>
            <a:r>
              <a:rPr lang="pt-BR" sz="2400" dirty="0"/>
              <a:t>: Nome, Idade, CPF, Endereço, Telefone ...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Livro</a:t>
            </a:r>
            <a:r>
              <a:rPr lang="pt-BR" sz="2400" dirty="0"/>
              <a:t>: Título, Autor, Editora, Ano de Publicação ...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Conta Bancária</a:t>
            </a:r>
            <a:r>
              <a:rPr lang="pt-BR" sz="2400" dirty="0"/>
              <a:t>: Nro da Agência, Nro da Conta, Saldo ...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Carro</a:t>
            </a:r>
            <a:r>
              <a:rPr lang="pt-BR" sz="2400" dirty="0"/>
              <a:t>: Fabricante, Modelo, Cor, Motorização, ...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definir (nomear) as características de uma Entidade, em geral, utilizamos um </a:t>
            </a:r>
            <a:r>
              <a:rPr lang="pt-BR" sz="2400" u="sng" dirty="0"/>
              <a:t>substantivo</a:t>
            </a:r>
            <a:r>
              <a:rPr lang="pt-BR" sz="2400" dirty="0"/>
              <a:t> que define tal característica</a:t>
            </a:r>
          </a:p>
          <a:p>
            <a:pPr algn="just"/>
            <a:endParaRPr lang="pt-BR" sz="2400" dirty="0"/>
          </a:p>
          <a:p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461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F1516-7D8B-5D68-D7A5-5D561E14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85140D3-FD43-799E-E6EA-528306613770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dirty="0">
                <a:solidFill>
                  <a:srgbClr val="306998"/>
                </a:solidFill>
                <a:ea typeface="+mj-ea"/>
                <a:cs typeface="+mj-cs"/>
              </a:rPr>
              <a:t>Modelar Orientado a Objetos</a:t>
            </a:r>
            <a:endParaRPr lang="pt-BR" sz="3600" b="1" kern="1200" dirty="0">
              <a:solidFill>
                <a:srgbClr val="306998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B75A74-98E4-2128-4145-E00FB475CF31}"/>
              </a:ext>
            </a:extLst>
          </p:cNvPr>
          <p:cNvSpPr txBox="1"/>
          <p:nvPr/>
        </p:nvSpPr>
        <p:spPr>
          <a:xfrm>
            <a:off x="179512" y="1772816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/>
              <a:t>Entidades possuem </a:t>
            </a:r>
            <a:r>
              <a:rPr lang="pt-BR" sz="2400" u="sng" dirty="0"/>
              <a:t>Comportamentos </a:t>
            </a:r>
            <a:r>
              <a:rPr lang="pt-BR" sz="2400" dirty="0"/>
              <a:t>que manipulam as características das Entidades:</a:t>
            </a:r>
            <a:r>
              <a:rPr lang="pt-BR" sz="2400" u="sng" dirty="0"/>
              <a:t> </a:t>
            </a:r>
            <a:endParaRPr lang="pt-BR" sz="2400" dirty="0"/>
          </a:p>
          <a:p>
            <a:pPr algn="just"/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Pessoa</a:t>
            </a:r>
            <a:r>
              <a:rPr lang="pt-BR" sz="2400" dirty="0"/>
              <a:t>: alterarFone, alterarIdade, salvarDados, ...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Conta Bancária</a:t>
            </a:r>
            <a:r>
              <a:rPr lang="pt-BR" sz="2400" dirty="0"/>
              <a:t>: sacar, depositar, verSaldo ...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u="sng" dirty="0"/>
              <a:t>Carro</a:t>
            </a:r>
            <a:r>
              <a:rPr lang="pt-BR" sz="2400" dirty="0"/>
              <a:t>: aplicarMulta, alterarProprietário ...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Para definir (nomear) comportamentos de uma Entidade, em geral, utilizamos um </a:t>
            </a:r>
            <a:r>
              <a:rPr lang="pt-BR" sz="2400" u="sng" dirty="0"/>
              <a:t>verbo</a:t>
            </a:r>
            <a:r>
              <a:rPr lang="pt-BR" sz="2400" dirty="0"/>
              <a:t> que define tal comportamento</a:t>
            </a:r>
          </a:p>
          <a:p>
            <a:pPr algn="just"/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03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0BA7-898C-F282-42F0-A6E770CD8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B4D34E2-95D1-D1EF-F94A-EB96F9D1E682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dirty="0">
                <a:solidFill>
                  <a:srgbClr val="306998"/>
                </a:solidFill>
                <a:ea typeface="+mj-ea"/>
                <a:cs typeface="+mj-cs"/>
              </a:rPr>
              <a:t>Modelar Orientado a Objetos</a:t>
            </a:r>
            <a:endParaRPr lang="pt-BR" sz="3600" b="1" kern="1200" dirty="0">
              <a:solidFill>
                <a:srgbClr val="306998"/>
              </a:solidFill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889A6-7532-D1D8-F5B5-9B8B6A286F01}"/>
              </a:ext>
            </a:extLst>
          </p:cNvPr>
          <p:cNvSpPr txBox="1"/>
          <p:nvPr/>
        </p:nvSpPr>
        <p:spPr>
          <a:xfrm>
            <a:off x="179512" y="1556792"/>
            <a:ext cx="8640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Quais características devemos representar na Entidade?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Isso vai depender do Sistema/Aplicação.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Por exemplo, a Pessoa pode possuir alergia a algum medicamento. No contexto hospitalar isso é altamente relevante, porém no contexto de uma Loja pode NÃO ser!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A dimensão das Rodas de um Carro pode NÃO ser relevante para o sistema do DETRAN</a:t>
            </a:r>
          </a:p>
          <a:p>
            <a:pPr algn="just"/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2356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78C58-8E15-A6A1-78DC-3E7909C8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0C755F-070B-C263-EA2F-171BE5B179F2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9CB25-10C1-A4E8-E406-B26BF98A0EC5}"/>
              </a:ext>
            </a:extLst>
          </p:cNvPr>
          <p:cNvSpPr txBox="1"/>
          <p:nvPr/>
        </p:nvSpPr>
        <p:spPr>
          <a:xfrm>
            <a:off x="251520" y="1124744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Classe</a:t>
            </a:r>
            <a:r>
              <a:rPr lang="pt-BR" sz="2400" dirty="0"/>
              <a:t> é a Entidade: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Pessoa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Cliente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Paciente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ContaBancária</a:t>
            </a:r>
          </a:p>
          <a:p>
            <a:pPr lvl="1" algn="just"/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Atributos</a:t>
            </a:r>
            <a:r>
              <a:rPr lang="pt-BR" sz="2400" dirty="0"/>
              <a:t> são as Características da Entidade: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Pessoa</a:t>
            </a:r>
            <a:r>
              <a:rPr lang="pt-BR" sz="2000" dirty="0"/>
              <a:t>: Nome, Idade, CPF, Endereço, Telefone ...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Livro</a:t>
            </a:r>
            <a:r>
              <a:rPr lang="pt-BR" sz="2000" dirty="0"/>
              <a:t>: Título, Autor, Editora, Ano de Publicação ...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Conta Bancária</a:t>
            </a:r>
            <a:r>
              <a:rPr lang="pt-BR" sz="2000" dirty="0"/>
              <a:t>: Nro da Agência, Nro da Conta, Saldo ...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Carro</a:t>
            </a:r>
            <a:r>
              <a:rPr lang="pt-BR" sz="2000" dirty="0"/>
              <a:t>: Fabricante, Modelo, Cor, Motorização, ...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b="1" u="sng" dirty="0"/>
              <a:t>Métodos</a:t>
            </a:r>
            <a:r>
              <a:rPr lang="pt-BR" sz="2400" dirty="0"/>
              <a:t> são os Comportamentos: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Pessoa</a:t>
            </a:r>
            <a:r>
              <a:rPr lang="pt-BR" sz="2000" dirty="0"/>
              <a:t>: alterarFone, alterarIdade, salvarDados, ...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Conta Bancária</a:t>
            </a:r>
            <a:r>
              <a:rPr lang="pt-BR" sz="2000" dirty="0"/>
              <a:t>: sacar, depositar, verSaldo ...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u="sng" dirty="0"/>
              <a:t>Carro</a:t>
            </a:r>
            <a:r>
              <a:rPr lang="pt-BR" sz="2000" dirty="0"/>
              <a:t>: aplicarMulta, alterarProprietário</a:t>
            </a:r>
          </a:p>
          <a:p>
            <a:pPr marL="1257300" lvl="2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Método é um comportamento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3127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7C43-4178-8E76-7418-B83D58DD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1B31267-0B28-0903-EF54-FCC060E87B82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0BB5-CAC1-0DEF-831B-2B046F776F2D}"/>
              </a:ext>
            </a:extLst>
          </p:cNvPr>
          <p:cNvSpPr txBox="1"/>
          <p:nvPr/>
        </p:nvSpPr>
        <p:spPr>
          <a:xfrm>
            <a:off x="251520" y="1124744"/>
            <a:ext cx="864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A </a:t>
            </a:r>
            <a:r>
              <a:rPr lang="pt-BR" sz="2400" b="1" u="sng" dirty="0"/>
              <a:t>Classe</a:t>
            </a:r>
            <a:r>
              <a:rPr lang="pt-BR" sz="2400" dirty="0"/>
              <a:t> modela a Entidade no Sistema.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Ou seja, é o Molde do objeto real (Entidade) representado no Sistema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Exemplo: Classe Pessoa: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4410730-CB08-37C1-8E44-C060C64B8CD9}"/>
              </a:ext>
            </a:extLst>
          </p:cNvPr>
          <p:cNvSpPr/>
          <p:nvPr/>
        </p:nvSpPr>
        <p:spPr>
          <a:xfrm>
            <a:off x="1547664" y="2924944"/>
            <a:ext cx="504056" cy="3528392"/>
          </a:xfrm>
          <a:prstGeom prst="leftBrace">
            <a:avLst>
              <a:gd name="adj1" fmla="val 654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59950-C7D1-5634-D0DD-BF039DA58841}"/>
              </a:ext>
            </a:extLst>
          </p:cNvPr>
          <p:cNvSpPr txBox="1"/>
          <p:nvPr/>
        </p:nvSpPr>
        <p:spPr>
          <a:xfrm>
            <a:off x="51903" y="4504474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Classe Pessoa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35B75-D81B-CA10-36D6-31E018A60A59}"/>
              </a:ext>
            </a:extLst>
          </p:cNvPr>
          <p:cNvSpPr txBox="1"/>
          <p:nvPr/>
        </p:nvSpPr>
        <p:spPr>
          <a:xfrm>
            <a:off x="6376468" y="4108430"/>
            <a:ext cx="1051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FED42-78B7-B730-58EE-281F0A86DA02}"/>
              </a:ext>
            </a:extLst>
          </p:cNvPr>
          <p:cNvSpPr txBox="1"/>
          <p:nvPr/>
        </p:nvSpPr>
        <p:spPr>
          <a:xfrm>
            <a:off x="6335015" y="5675774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Métodos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2ABA04-A788-38EA-B01C-73347D0A3C8E}"/>
              </a:ext>
            </a:extLst>
          </p:cNvPr>
          <p:cNvSpPr/>
          <p:nvPr/>
        </p:nvSpPr>
        <p:spPr>
          <a:xfrm rot="10800000">
            <a:off x="6084168" y="3386838"/>
            <a:ext cx="288033" cy="1770354"/>
          </a:xfrm>
          <a:prstGeom prst="leftBrace">
            <a:avLst>
              <a:gd name="adj1" fmla="val 47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027C9F1-45AA-E6E8-3CFA-909313BC73AF}"/>
              </a:ext>
            </a:extLst>
          </p:cNvPr>
          <p:cNvSpPr/>
          <p:nvPr/>
        </p:nvSpPr>
        <p:spPr>
          <a:xfrm rot="10800000">
            <a:off x="6084167" y="5301206"/>
            <a:ext cx="288034" cy="1224137"/>
          </a:xfrm>
          <a:prstGeom prst="leftBrace">
            <a:avLst>
              <a:gd name="adj1" fmla="val 470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128C75-AAD5-8252-FD9C-9235F7188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92971"/>
            <a:ext cx="3893992" cy="380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E1DA-764D-D1CA-73D8-84AFAD943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A3D5A23-5C60-CB10-F635-FDE0351CEE3F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032A0-AA09-987F-E00B-13A55A4DB890}"/>
              </a:ext>
            </a:extLst>
          </p:cNvPr>
          <p:cNvSpPr txBox="1"/>
          <p:nvPr/>
        </p:nvSpPr>
        <p:spPr>
          <a:xfrm>
            <a:off x="0" y="96092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Python: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805CE-65D3-150B-9DFC-28F2FF943191}"/>
              </a:ext>
            </a:extLst>
          </p:cNvPr>
          <p:cNvSpPr txBox="1"/>
          <p:nvPr/>
        </p:nvSpPr>
        <p:spPr>
          <a:xfrm>
            <a:off x="1331640" y="1348800"/>
            <a:ext cx="7220246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Pessoa: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__init__(self, nome, cpf, endereco, fone, idade):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self.nome = nome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self.cpf = cpf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self.endereco = endereco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self.fone = fone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self.idade = idade</a:t>
            </a:r>
          </a:p>
          <a:p>
            <a:b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salvar(self):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#Validar os dados e salvar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print("Salvando dados da Pessoa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editar(self):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#solicitar as novas informações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print("Editando Dados da Pessoa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def validarCPF(self):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#executar o algoritmo de validação do CPF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print("Validando CPF ...")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EED57-2959-9C08-4208-FB5DFEB19CF6}"/>
              </a:ext>
            </a:extLst>
          </p:cNvPr>
          <p:cNvSpPr txBox="1"/>
          <p:nvPr/>
        </p:nvSpPr>
        <p:spPr>
          <a:xfrm>
            <a:off x="4000242" y="970197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pessoa.py</a:t>
            </a:r>
          </a:p>
        </p:txBody>
      </p:sp>
    </p:spTree>
    <p:extLst>
      <p:ext uri="{BB962C8B-B14F-4D97-AF65-F5344CB8AC3E}">
        <p14:creationId xmlns:p14="http://schemas.microsoft.com/office/powerpoint/2010/main" val="2249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B2F0B-D5CD-8BF4-8B44-F0560188D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6B3F6F6-2E04-B7E2-4F26-89767E5B2436}"/>
              </a:ext>
            </a:extLst>
          </p:cNvPr>
          <p:cNvSpPr txBox="1"/>
          <p:nvPr/>
        </p:nvSpPr>
        <p:spPr>
          <a:xfrm>
            <a:off x="1115616" y="260648"/>
            <a:ext cx="7056784" cy="726328"/>
          </a:xfrm>
          <a:prstGeom prst="rect">
            <a:avLst/>
          </a:prstGeom>
          <a:solidFill>
            <a:srgbClr val="FFD43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tx2"/>
              </a:buClr>
            </a:pPr>
            <a:r>
              <a:rPr lang="pt-BR" sz="3600" b="1" kern="1200" dirty="0">
                <a:solidFill>
                  <a:srgbClr val="306998"/>
                </a:solidFill>
                <a:ea typeface="+mj-ea"/>
                <a:cs typeface="+mj-cs"/>
              </a:rPr>
              <a:t>Classe, Atributo e Método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852F4-38E6-C560-CB33-16B120DEAAB3}"/>
              </a:ext>
            </a:extLst>
          </p:cNvPr>
          <p:cNvSpPr txBox="1"/>
          <p:nvPr/>
        </p:nvSpPr>
        <p:spPr>
          <a:xfrm>
            <a:off x="0" y="960925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400" dirty="0"/>
              <a:t>Em Java: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720BE-C0DF-F198-5D3B-0DF61FDFCB12}"/>
              </a:ext>
            </a:extLst>
          </p:cNvPr>
          <p:cNvSpPr txBox="1"/>
          <p:nvPr/>
        </p:nvSpPr>
        <p:spPr>
          <a:xfrm>
            <a:off x="1475656" y="1401622"/>
            <a:ext cx="6480720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Pessoa{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nome;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cpf;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endereco;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String fone;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int idade;</a:t>
            </a:r>
          </a:p>
          <a:p>
            <a:b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salvar(){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//Validar os dados e salvar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System.out.println("Salvando dados da Pessoa ...");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editar(){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//solicitar as novas informações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System.out.println("Editando Dados da Pessoa ...");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boolean validarCPF(){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//executar o algoritmo de validação do CPF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System.out.println("Validando CPF ...");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true;</a:t>
            </a:r>
          </a:p>
          <a:p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A6FD0-F2B7-625E-05C1-FFC0E3274102}"/>
              </a:ext>
            </a:extLst>
          </p:cNvPr>
          <p:cNvSpPr txBox="1"/>
          <p:nvPr/>
        </p:nvSpPr>
        <p:spPr>
          <a:xfrm>
            <a:off x="3356476" y="105900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Pessoa.java</a:t>
            </a:r>
          </a:p>
        </p:txBody>
      </p:sp>
    </p:spTree>
    <p:extLst>
      <p:ext uri="{BB962C8B-B14F-4D97-AF65-F5344CB8AC3E}">
        <p14:creationId xmlns:p14="http://schemas.microsoft.com/office/powerpoint/2010/main" val="1736227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4A4E3993A53C4B9EF4EC74B0DAABA2" ma:contentTypeVersion="4" ma:contentTypeDescription="Crie um novo documento." ma:contentTypeScope="" ma:versionID="ac4d9c5d47fb8a661bdb748ff784d5d6">
  <xsd:schema xmlns:xsd="http://www.w3.org/2001/XMLSchema" xmlns:xs="http://www.w3.org/2001/XMLSchema" xmlns:p="http://schemas.microsoft.com/office/2006/metadata/properties" xmlns:ns2="200c6f7a-6513-429b-b01a-794abbde0f91" xmlns:ns3="a1bbbf2f-1306-4e5f-bc14-4b15125197eb" targetNamespace="http://schemas.microsoft.com/office/2006/metadata/properties" ma:root="true" ma:fieldsID="302be6097f309f6f90c8c35031945607" ns2:_="" ns3:_="">
    <xsd:import namespace="200c6f7a-6513-429b-b01a-794abbde0f91"/>
    <xsd:import namespace="a1bbbf2f-1306-4e5f-bc14-4b15125197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0c6f7a-6513-429b-b01a-794abbde0f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bbf2f-1306-4e5f-bc14-4b15125197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D9E131-797F-44B1-B4EE-93F7B0F6B4F6}">
  <ds:schemaRefs>
    <ds:schemaRef ds:uri="http://schemas.openxmlformats.org/package/2006/metadata/core-properties"/>
    <ds:schemaRef ds:uri="http://purl.org/dc/terms/"/>
    <ds:schemaRef ds:uri="http://purl.org/dc/dcmitype/"/>
    <ds:schemaRef ds:uri="200c6f7a-6513-429b-b01a-794abbde0f91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a1bbbf2f-1306-4e5f-bc14-4b15125197eb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20AC79A-8DD5-400B-A0F8-3A1891654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42B03E-9340-4884-874E-3D2EB63DB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0c6f7a-6513-429b-b01a-794abbde0f91"/>
    <ds:schemaRef ds:uri="a1bbbf2f-1306-4e5f-bc14-4b15125197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17527</TotalTime>
  <Words>2549</Words>
  <Application>Microsoft Office PowerPoint</Application>
  <PresentationFormat>On-screen Show (4:3)</PresentationFormat>
  <Paragraphs>415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JULIO LIEIRA</dc:creator>
  <cp:lastModifiedBy>Julio</cp:lastModifiedBy>
  <cp:revision>97</cp:revision>
  <cp:lastPrinted>2020-08-24T18:14:17Z</cp:lastPrinted>
  <dcterms:created xsi:type="dcterms:W3CDTF">2020-04-28T22:19:20Z</dcterms:created>
  <dcterms:modified xsi:type="dcterms:W3CDTF">2025-08-28T20:37:02Z</dcterms:modified>
</cp:coreProperties>
</file>