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63" r:id="rId3"/>
    <p:sldId id="264" r:id="rId4"/>
    <p:sldId id="268" r:id="rId5"/>
    <p:sldId id="269" r:id="rId6"/>
    <p:sldId id="270" r:id="rId7"/>
    <p:sldId id="271" r:id="rId8"/>
    <p:sldId id="260" r:id="rId9"/>
    <p:sldId id="256" r:id="rId10"/>
    <p:sldId id="257" r:id="rId11"/>
    <p:sldId id="258" r:id="rId12"/>
    <p:sldId id="259" r:id="rId13"/>
    <p:sldId id="265" r:id="rId14"/>
    <p:sldId id="266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io Carrazza" initials="MC" lastIdx="4" clrIdx="0">
    <p:extLst>
      <p:ext uri="{19B8F6BF-5375-455C-9EA6-DF929625EA0E}">
        <p15:presenceInfo xmlns:p15="http://schemas.microsoft.com/office/powerpoint/2012/main" userId="068b371a6c186a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3T01:31:06.84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3T01:31:06.840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4E2D6-3602-4BFC-A421-4E94F1FE4A0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4560B-1E33-4CE6-892C-CFA5101149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4560B-1E33-4CE6-892C-CFA5101149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0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9F886-7680-4A21-BFF2-3EEB6A03C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A9233B-00EB-4CA4-8394-272A82746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4D1205-DBFE-4149-A3B1-FDEDFE8F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1C67A-A0BA-4EA3-A122-F63C23FF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18503-4BF2-4B9F-A781-AD070CF6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62109-048A-4279-BC81-34D873A6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7D3928-29E8-45DC-82C6-1E20B1E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78E66-EEAA-47FA-B7E7-8629DC31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51EE7-2E6D-4E73-978E-58E24EAB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C78AA-C49F-42AC-9F22-7917105A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7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C10D2A-14D4-4719-A2B0-9DD9D76DA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D08C57-94F3-4916-88F8-5FC1B196D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75626-26AC-49A9-B1D4-A9DBA7D4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13EDD3-C08E-440B-B3DD-ED3D7049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B7DDC-D486-4732-9532-FCF558B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BA253-CD89-4670-9287-961DBBEF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9F0EF-E102-44C3-9685-83A1C892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4CB64-8E5F-47F3-B89F-EA8FFE74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5FF95-E3CD-4D43-8F31-4CF8889A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FA246-E885-47A9-94DA-D3BA4E67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26D6C-85F8-424F-AA17-6DC62A9B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5B4F1-380F-42DC-9ADA-39AF93E0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E7F606-EC2C-40FC-A7C8-B1BD0972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7E31C-B1D4-46CC-8513-3CCD1AA8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4E469-CDD9-4933-A208-ED1140CF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F01E0-D807-4232-AAE5-F724C9BE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69A9B-A0C9-46D1-9AFB-D96019440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AC5439-ECE3-4D36-8E35-A429CBA85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4CFAAC-28AE-44A8-967E-E3F965ED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B9FB16-B987-493C-AD54-5B192E79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59E33F-1731-4C31-960B-3E61D371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6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7E96A-4B17-46E6-9403-F58D921A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72055B-6CA9-4D95-823F-E2F6E627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2F4DDF-2097-4FB6-82E0-C01A9F3B3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C7676E-DF1D-462A-B748-A1DA4D8A1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405EE6-5ED4-43B6-A604-C56198E62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519646-2A4A-4AD0-A6A5-4CAAB65F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B89C0C-25FB-4556-A50C-7E534CB0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419BAF-0044-4EFC-AAE3-FBC9462F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7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76691-5CB4-4D96-BA07-E0833BAE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79CC03-271A-43AB-B82F-A8D4126A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AF50DE-AC2E-4504-962E-0B65499E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761DE8-16D6-41AD-A957-ACE7FA6C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8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F92E65-1F5E-4BC4-9930-DA310AB5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78E8B8-A8CF-4934-8E6D-CC0B1606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6C38B2-9D20-440C-8DAF-C92DD87E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EC63A-704A-4D86-9EC2-7D5E913B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73CD6-3A2D-47FE-9424-6041F315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26B1F1-93C4-42D1-95B3-9591D79F6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01E786-65D7-4F12-A513-89452353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B73966-AFDD-46FF-A554-23F43727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805BB-A9CA-402E-BB1C-5DFAE44E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55864-940B-40AC-A1C8-1900F3A7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B1219B-8C42-40FC-AD1B-A63E5E444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583424-350F-4323-B352-FDABB29F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AF0F0-B463-4F1F-978E-19B6D1D5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76658-61F4-4A1C-845E-CFD6AD02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A528B-B8A1-4D4F-A551-9C54256E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6D65BA-97DA-480F-BB32-6943CB06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2D3328-6FB3-4611-BEEA-CA3DF7D2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D42DA-4872-4F99-BDFA-239605843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8310-B856-407A-8EBC-1F6ED0C1FC75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BE167-6A8D-4028-8746-D1E21CFB4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7F98E-098A-4115-92E3-14AA1AFAB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0208-82A6-4BD3-84D4-AF6DA0B7D5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190CC-7798-45DC-97C7-0721CBBC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0287"/>
            <a:ext cx="9144000" cy="2387600"/>
          </a:xfrm>
        </p:spPr>
        <p:txBody>
          <a:bodyPr>
            <a:noAutofit/>
          </a:bodyPr>
          <a:lstStyle/>
          <a:p>
            <a:r>
              <a:rPr lang="es-ES" sz="4800" b="1" dirty="0"/>
              <a:t>Análisis de datos para optimizar la estrategia de selección de perfiles</a:t>
            </a:r>
            <a:endParaRPr lang="en-US" sz="4800" b="1" dirty="0"/>
          </a:p>
        </p:txBody>
      </p:sp>
      <p:pic>
        <p:nvPicPr>
          <p:cNvPr id="1026" name="Picture 2" descr="Talently Blog | Blog para developers y trabajo remoto">
            <a:extLst>
              <a:ext uri="{FF2B5EF4-FFF2-40B4-BE49-F238E27FC236}">
                <a16:creationId xmlns:a16="http://schemas.microsoft.com/office/drawing/2014/main" id="{A631FAE8-BF27-461E-B0B9-92E79575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74" y="4119715"/>
            <a:ext cx="3490452" cy="207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eloper - Free user icons">
            <a:extLst>
              <a:ext uri="{FF2B5EF4-FFF2-40B4-BE49-F238E27FC236}">
                <a16:creationId xmlns:a16="http://schemas.microsoft.com/office/drawing/2014/main" id="{870306A7-8BD8-48AA-90FD-1014E9F1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67" y="462115"/>
            <a:ext cx="1885335" cy="18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cience Icon #34146 - Free Icons Library">
            <a:extLst>
              <a:ext uri="{FF2B5EF4-FFF2-40B4-BE49-F238E27FC236}">
                <a16:creationId xmlns:a16="http://schemas.microsoft.com/office/drawing/2014/main" id="{5883F40E-B5C2-48ED-971A-6F46A3F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974" y="462114"/>
            <a:ext cx="1885336" cy="18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40C132-AADB-436A-8B58-6638D6084FFD}"/>
              </a:ext>
            </a:extLst>
          </p:cNvPr>
          <p:cNvSpPr txBox="1"/>
          <p:nvPr/>
        </p:nvSpPr>
        <p:spPr>
          <a:xfrm>
            <a:off x="1" y="5476568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VE" dirty="0"/>
          </a:p>
          <a:p>
            <a:pPr algn="ctr"/>
            <a:r>
              <a:rPr lang="es-VE" sz="2400" dirty="0"/>
              <a:t>Mauricio Carrazza</a:t>
            </a:r>
          </a:p>
          <a:p>
            <a:pPr algn="ctr"/>
            <a:r>
              <a:rPr lang="es-VE" dirty="0"/>
              <a:t>Aspirante a Analista de Datos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CBD8F88-B796-4CAC-9650-76973BB48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844" y="603332"/>
            <a:ext cx="824156" cy="9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B1373B-C0E2-4B0A-B992-90AA4CED4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738" y="927102"/>
            <a:ext cx="915266" cy="9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4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FA8856-997B-408A-B87F-7EE704A4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60" y="1056414"/>
            <a:ext cx="10293879" cy="551208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255D2D2-081B-4CD0-AE5A-CBF4BA8F3D44}"/>
              </a:ext>
            </a:extLst>
          </p:cNvPr>
          <p:cNvSpPr txBox="1">
            <a:spLocks/>
          </p:cNvSpPr>
          <p:nvPr/>
        </p:nvSpPr>
        <p:spPr>
          <a:xfrm>
            <a:off x="999863" y="237464"/>
            <a:ext cx="9144000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Top 5 Skills de </a:t>
            </a:r>
            <a:r>
              <a:rPr lang="en-US" b="1" dirty="0" err="1"/>
              <a:t>usuarios</a:t>
            </a:r>
            <a:r>
              <a:rPr lang="en-US" b="1" dirty="0"/>
              <a:t> “</a:t>
            </a:r>
            <a:r>
              <a:rPr lang="en-US" b="1" i="1" dirty="0"/>
              <a:t>placed</a:t>
            </a:r>
            <a:r>
              <a:rPr lang="en-US" b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7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1CF7B7-D88C-420E-84D8-5CF1DA8F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60" y="1013912"/>
            <a:ext cx="10319280" cy="551843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3593771-86A3-403A-8229-26D57F514A18}"/>
              </a:ext>
            </a:extLst>
          </p:cNvPr>
          <p:cNvSpPr txBox="1">
            <a:spLocks/>
          </p:cNvSpPr>
          <p:nvPr/>
        </p:nvSpPr>
        <p:spPr>
          <a:xfrm>
            <a:off x="999863" y="237464"/>
            <a:ext cx="9144000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Top Skills de </a:t>
            </a:r>
            <a:r>
              <a:rPr lang="en-US" b="1" dirty="0" err="1"/>
              <a:t>usuarios</a:t>
            </a:r>
            <a:r>
              <a:rPr lang="en-US" b="1" dirty="0"/>
              <a:t> “</a:t>
            </a:r>
            <a:r>
              <a:rPr lang="en-US" b="1" i="1" dirty="0"/>
              <a:t>placed</a:t>
            </a:r>
            <a:r>
              <a:rPr lang="en-US" b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8DA7F4-F601-4135-A830-FEC0643E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37" y="1128112"/>
            <a:ext cx="10211325" cy="548668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84BABC0-2925-46CE-8A08-D1C70B504A7E}"/>
              </a:ext>
            </a:extLst>
          </p:cNvPr>
          <p:cNvSpPr txBox="1">
            <a:spLocks/>
          </p:cNvSpPr>
          <p:nvPr/>
        </p:nvSpPr>
        <p:spPr>
          <a:xfrm>
            <a:off x="999863" y="237464"/>
            <a:ext cx="9144000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Top 5 Skills de </a:t>
            </a:r>
            <a:r>
              <a:rPr lang="en-US" b="1" dirty="0" err="1"/>
              <a:t>usuarios</a:t>
            </a:r>
            <a:r>
              <a:rPr lang="en-US" b="1" dirty="0"/>
              <a:t> “</a:t>
            </a:r>
            <a:r>
              <a:rPr lang="en-US" b="1" i="1" dirty="0"/>
              <a:t>placed</a:t>
            </a:r>
            <a:r>
              <a:rPr lang="en-US" b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4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A017-6A21-48C9-9C1D-C1793BC7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115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Perfiles</a:t>
            </a:r>
            <a:r>
              <a:rPr lang="es-ES" dirty="0"/>
              <a:t> de desarrolladores </a:t>
            </a:r>
            <a:r>
              <a:rPr lang="es-ES" b="1" dirty="0"/>
              <a:t>m</a:t>
            </a:r>
            <a:r>
              <a:rPr lang="es-VE" b="1" dirty="0"/>
              <a:t>ás convenientes</a:t>
            </a:r>
            <a:endParaRPr lang="en-US" b="1" dirty="0"/>
          </a:p>
        </p:txBody>
      </p:sp>
      <p:pic>
        <p:nvPicPr>
          <p:cNvPr id="4100" name="Picture 4" descr="Target audience line icon concept. target audience flat vector symbol,  sign, outline illustration. Target audience line | CanStock">
            <a:extLst>
              <a:ext uri="{FF2B5EF4-FFF2-40B4-BE49-F238E27FC236}">
                <a16:creationId xmlns:a16="http://schemas.microsoft.com/office/drawing/2014/main" id="{8B9E09CF-A01D-4FB7-9339-954177ADA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98" y="422787"/>
            <a:ext cx="1595946" cy="172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lance - Iconos gratis de personas">
            <a:extLst>
              <a:ext uri="{FF2B5EF4-FFF2-40B4-BE49-F238E27FC236}">
                <a16:creationId xmlns:a16="http://schemas.microsoft.com/office/drawing/2014/main" id="{F482F28E-8D47-4BD7-9FA7-1D0869F9A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0" y="4385187"/>
            <a:ext cx="1875503" cy="187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eet our Digital Employees I Simplifai">
            <a:extLst>
              <a:ext uri="{FF2B5EF4-FFF2-40B4-BE49-F238E27FC236}">
                <a16:creationId xmlns:a16="http://schemas.microsoft.com/office/drawing/2014/main" id="{D74ADFC9-E24E-42EA-AA35-62FF0794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649" y="4037295"/>
            <a:ext cx="2571285" cy="257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7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b="1" dirty="0"/>
              <a:t>Semi-Senior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contrataci</a:t>
            </a:r>
            <a:r>
              <a:rPr lang="es-VE" dirty="0" err="1"/>
              <a:t>ón</a:t>
            </a:r>
            <a:r>
              <a:rPr lang="en-US" dirty="0"/>
              <a:t>:</a:t>
            </a:r>
            <a:r>
              <a:rPr lang="en-US" b="1" dirty="0"/>
              <a:t> 20,7%</a:t>
            </a:r>
            <a:endParaRPr lang="en-U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03EEB60-97B3-4731-8DC3-41EFA7105C56}"/>
              </a:ext>
            </a:extLst>
          </p:cNvPr>
          <p:cNvGrpSpPr/>
          <p:nvPr/>
        </p:nvGrpSpPr>
        <p:grpSpPr>
          <a:xfrm>
            <a:off x="768230" y="1947286"/>
            <a:ext cx="8120131" cy="3902907"/>
            <a:chOff x="1682630" y="1789970"/>
            <a:chExt cx="8630094" cy="445792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BF6F7AF-8BAD-4D7B-927B-1169FC977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630" y="1789970"/>
              <a:ext cx="8630094" cy="4457929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87473AE-C076-49A1-AD4A-0142DAD55597}"/>
                </a:ext>
              </a:extLst>
            </p:cNvPr>
            <p:cNvSpPr txBox="1"/>
            <p:nvPr/>
          </p:nvSpPr>
          <p:spPr>
            <a:xfrm>
              <a:off x="2300750" y="5966996"/>
              <a:ext cx="1632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(2-5 a</a:t>
              </a:r>
              <a:r>
                <a:rPr lang="es-VE" sz="1000" dirty="0" err="1"/>
                <a:t>ños</a:t>
              </a:r>
              <a:r>
                <a:rPr lang="es-VE" sz="1000" dirty="0"/>
                <a:t>)</a:t>
              </a:r>
              <a:endParaRPr lang="en-US" sz="1000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0FA44EA-BFE8-4976-BEA1-DFA8D66C90FA}"/>
                </a:ext>
              </a:extLst>
            </p:cNvPr>
            <p:cNvSpPr txBox="1"/>
            <p:nvPr/>
          </p:nvSpPr>
          <p:spPr>
            <a:xfrm>
              <a:off x="4355692" y="5966995"/>
              <a:ext cx="1632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(0-1 a</a:t>
              </a:r>
              <a:r>
                <a:rPr lang="es-VE" sz="1000" dirty="0" err="1"/>
                <a:t>ño</a:t>
              </a:r>
              <a:r>
                <a:rPr lang="es-VE" sz="1000" dirty="0"/>
                <a:t>)</a:t>
              </a:r>
              <a:endParaRPr lang="en-US" sz="1000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BB962E5-BD29-409F-B098-D28A45C7F2FA}"/>
                </a:ext>
              </a:extLst>
            </p:cNvPr>
            <p:cNvSpPr txBox="1"/>
            <p:nvPr/>
          </p:nvSpPr>
          <p:spPr>
            <a:xfrm>
              <a:off x="6390970" y="5966994"/>
              <a:ext cx="1632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(+10 a</a:t>
              </a:r>
              <a:r>
                <a:rPr lang="es-VE" sz="1000" dirty="0" err="1"/>
                <a:t>ños</a:t>
              </a:r>
              <a:r>
                <a:rPr lang="es-VE" sz="1000" dirty="0"/>
                <a:t>)</a:t>
              </a:r>
              <a:endParaRPr lang="en-US" sz="1000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C700A45-5890-4C5B-AC60-B8D8E49057B8}"/>
                </a:ext>
              </a:extLst>
            </p:cNvPr>
            <p:cNvSpPr txBox="1"/>
            <p:nvPr/>
          </p:nvSpPr>
          <p:spPr>
            <a:xfrm>
              <a:off x="8371511" y="5968610"/>
              <a:ext cx="16321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(6-9 a</a:t>
              </a:r>
              <a:r>
                <a:rPr lang="es-VE" sz="1000" dirty="0" err="1"/>
                <a:t>ños</a:t>
              </a:r>
              <a:r>
                <a:rPr lang="es-VE" sz="1000" dirty="0"/>
                <a:t>)</a:t>
              </a:r>
              <a:endParaRPr lang="en-US" sz="1000" dirty="0"/>
            </a:p>
          </p:txBody>
        </p:sp>
      </p:grp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id="{05B7C5F6-0409-40F7-B8FB-9B626855ECE0}"/>
              </a:ext>
            </a:extLst>
          </p:cNvPr>
          <p:cNvSpPr/>
          <p:nvPr/>
        </p:nvSpPr>
        <p:spPr>
          <a:xfrm>
            <a:off x="9438968" y="2784019"/>
            <a:ext cx="1984802" cy="1120877"/>
          </a:xfrm>
          <a:prstGeom prst="wedgeRectCallout">
            <a:avLst>
              <a:gd name="adj1" fmla="val -65931"/>
              <a:gd name="adj2" fmla="val 186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s-VE" sz="1400" dirty="0" err="1">
                <a:solidFill>
                  <a:schemeClr val="tx1"/>
                </a:solidFill>
              </a:rPr>
              <a:t>ólo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11 Juniors </a:t>
            </a:r>
            <a:r>
              <a:rPr lang="en-US" sz="1400" dirty="0" err="1">
                <a:solidFill>
                  <a:schemeClr val="tx1"/>
                </a:solidFill>
              </a:rPr>
              <a:t>ingresaron</a:t>
            </a:r>
            <a:r>
              <a:rPr lang="en-US" sz="1400" dirty="0">
                <a:solidFill>
                  <a:schemeClr val="tx1"/>
                </a:solidFill>
              </a:rPr>
              <a:t> al </a:t>
            </a:r>
            <a:r>
              <a:rPr lang="en-US" sz="1400" dirty="0" err="1">
                <a:solidFill>
                  <a:schemeClr val="tx1"/>
                </a:solidFill>
              </a:rPr>
              <a:t>programa</a:t>
            </a:r>
            <a:r>
              <a:rPr lang="en-US" sz="1400" dirty="0">
                <a:solidFill>
                  <a:schemeClr val="tx1"/>
                </a:solidFill>
              </a:rPr>
              <a:t>, de los </a:t>
            </a:r>
            <a:r>
              <a:rPr lang="en-US" sz="1400" dirty="0" err="1">
                <a:solidFill>
                  <a:schemeClr val="tx1"/>
                </a:solidFill>
              </a:rPr>
              <a:t>cuales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2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consiguieron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trabajo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5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</a:t>
            </a:r>
            <a:r>
              <a:rPr lang="es-VE" b="1" dirty="0"/>
              <a:t>ás del 75% </a:t>
            </a:r>
            <a:r>
              <a:rPr lang="es-VE" dirty="0"/>
              <a:t>de los usuarios entran al programa </a:t>
            </a:r>
            <a:r>
              <a:rPr lang="es-VE" b="1" dirty="0"/>
              <a:t>teniendo un trabajo Full Time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8DE34B-9BBD-416D-9AF1-77CC8B62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81" y="1839648"/>
            <a:ext cx="5377170" cy="4529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Bocadillo: rectángulo 12">
            <a:extLst>
              <a:ext uri="{FF2B5EF4-FFF2-40B4-BE49-F238E27FC236}">
                <a16:creationId xmlns:a16="http://schemas.microsoft.com/office/drawing/2014/main" id="{0F0631A1-8A11-49DA-A5DF-508FCA2C7C32}"/>
              </a:ext>
            </a:extLst>
          </p:cNvPr>
          <p:cNvSpPr/>
          <p:nvPr/>
        </p:nvSpPr>
        <p:spPr>
          <a:xfrm>
            <a:off x="1691148" y="2754524"/>
            <a:ext cx="2654710" cy="1964962"/>
          </a:xfrm>
          <a:prstGeom prst="wedgeRectCallout">
            <a:avLst>
              <a:gd name="adj1" fmla="val 71289"/>
              <a:gd name="adj2" fmla="val 282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tx1"/>
                </a:solidFill>
              </a:rPr>
              <a:t>Sin embargo, los </a:t>
            </a:r>
            <a:r>
              <a:rPr lang="es-VE" sz="2000" b="1" dirty="0">
                <a:solidFill>
                  <a:schemeClr val="tx1"/>
                </a:solidFill>
              </a:rPr>
              <a:t>desempleados</a:t>
            </a:r>
            <a:r>
              <a:rPr lang="es-VE" sz="2000" dirty="0">
                <a:solidFill>
                  <a:schemeClr val="tx1"/>
                </a:solidFill>
              </a:rPr>
              <a:t> y </a:t>
            </a:r>
            <a:r>
              <a:rPr lang="es-VE" sz="2000" b="1" dirty="0" err="1">
                <a:solidFill>
                  <a:schemeClr val="tx1"/>
                </a:solidFill>
              </a:rPr>
              <a:t>freelancers</a:t>
            </a:r>
            <a:r>
              <a:rPr lang="es-VE" sz="2000" dirty="0">
                <a:solidFill>
                  <a:schemeClr val="tx1"/>
                </a:solidFill>
              </a:rPr>
              <a:t> tienen una leve ventaja en </a:t>
            </a:r>
            <a:r>
              <a:rPr lang="es-VE" sz="2000" b="1" dirty="0">
                <a:solidFill>
                  <a:schemeClr val="tx1"/>
                </a:solidFill>
              </a:rPr>
              <a:t>% de contratación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9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 talents con </a:t>
            </a:r>
            <a:r>
              <a:rPr lang="en-US" b="1" dirty="0"/>
              <a:t>Alto </a:t>
            </a:r>
            <a:r>
              <a:rPr lang="en-US" b="1" dirty="0" err="1"/>
              <a:t>nivel</a:t>
            </a:r>
            <a:r>
              <a:rPr lang="en-US" b="1" dirty="0"/>
              <a:t> de </a:t>
            </a:r>
            <a:r>
              <a:rPr lang="en-US" b="1" dirty="0" err="1"/>
              <a:t>ingl</a:t>
            </a:r>
            <a:r>
              <a:rPr lang="es-VE" b="1" dirty="0" err="1"/>
              <a:t>és</a:t>
            </a:r>
            <a:r>
              <a:rPr lang="en-US" b="1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s-VE" b="1" dirty="0"/>
              <a:t>ás posibilidades </a:t>
            </a:r>
            <a:r>
              <a:rPr lang="es-VE" dirty="0"/>
              <a:t>de encontrar trabajo</a:t>
            </a:r>
            <a:endParaRPr lang="en-US" dirty="0"/>
          </a:p>
        </p:txBody>
      </p: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id="{05B7C5F6-0409-40F7-B8FB-9B626855ECE0}"/>
              </a:ext>
            </a:extLst>
          </p:cNvPr>
          <p:cNvSpPr/>
          <p:nvPr/>
        </p:nvSpPr>
        <p:spPr>
          <a:xfrm>
            <a:off x="9173497" y="2292407"/>
            <a:ext cx="2172929" cy="1227542"/>
          </a:xfrm>
          <a:prstGeom prst="wedgeRectCallout">
            <a:avLst>
              <a:gd name="adj1" fmla="val -65931"/>
              <a:gd name="adj2" fmla="val 186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>
                <a:solidFill>
                  <a:schemeClr val="tx1"/>
                </a:solidFill>
              </a:rPr>
              <a:t>El nivel de </a:t>
            </a:r>
            <a:r>
              <a:rPr lang="es-VE" sz="1400" b="1" dirty="0">
                <a:solidFill>
                  <a:schemeClr val="tx1"/>
                </a:solidFill>
              </a:rPr>
              <a:t>inglés del 51% de los </a:t>
            </a:r>
            <a:r>
              <a:rPr lang="es-VE" sz="1400" b="1" dirty="0" err="1">
                <a:solidFill>
                  <a:schemeClr val="tx1"/>
                </a:solidFill>
              </a:rPr>
              <a:t>talents</a:t>
            </a:r>
            <a:r>
              <a:rPr lang="es-VE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(354) es 2: </a:t>
            </a:r>
            <a:r>
              <a:rPr lang="en-US" sz="1400" b="1" dirty="0" err="1">
                <a:solidFill>
                  <a:schemeClr val="tx1"/>
                </a:solidFill>
              </a:rPr>
              <a:t>Intermedio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ED34A5-3EC4-4050-844B-3D2E0736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29" y="1887792"/>
            <a:ext cx="7592929" cy="4586749"/>
          </a:xfrm>
          <a:prstGeom prst="rect">
            <a:avLst/>
          </a:prstGeom>
        </p:spPr>
      </p:pic>
      <p:pic>
        <p:nvPicPr>
          <p:cNvPr id="7172" name="Picture 4" descr="Lupa - Iconos gratis de herramientas y utensilios">
            <a:extLst>
              <a:ext uri="{FF2B5EF4-FFF2-40B4-BE49-F238E27FC236}">
                <a16:creationId xmlns:a16="http://schemas.microsoft.com/office/drawing/2014/main" id="{91510BCE-2A69-4DEB-821F-DCE02622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16" y="4355691"/>
            <a:ext cx="1424490" cy="14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D0042B-001F-4FD1-AF2E-13D70789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999" y="4710950"/>
            <a:ext cx="2188427" cy="15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3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A017-6A21-48C9-9C1D-C1793BC7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115"/>
            <a:ext cx="9144000" cy="2387600"/>
          </a:xfrm>
        </p:spPr>
        <p:txBody>
          <a:bodyPr>
            <a:normAutofit/>
          </a:bodyPr>
          <a:lstStyle/>
          <a:p>
            <a:r>
              <a:rPr lang="es-VE" b="1" dirty="0"/>
              <a:t>Modelo de clasificación </a:t>
            </a:r>
            <a:r>
              <a:rPr lang="es-VE" dirty="0"/>
              <a:t>para captar los mejores talentos</a:t>
            </a:r>
            <a:endParaRPr lang="en-US" dirty="0"/>
          </a:p>
        </p:txBody>
      </p:sp>
      <p:pic>
        <p:nvPicPr>
          <p:cNvPr id="8194" name="Picture 2" descr="RAM's Machine Learning techniques">
            <a:extLst>
              <a:ext uri="{FF2B5EF4-FFF2-40B4-BE49-F238E27FC236}">
                <a16:creationId xmlns:a16="http://schemas.microsoft.com/office/drawing/2014/main" id="{B48733FE-3A2A-4431-9ED0-5C0E63CA0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06831"/>
            <a:ext cx="4724400" cy="100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tatistics - Free business and finance icons">
            <a:extLst>
              <a:ext uri="{FF2B5EF4-FFF2-40B4-BE49-F238E27FC236}">
                <a16:creationId xmlns:a16="http://schemas.microsoft.com/office/drawing/2014/main" id="{711C7423-E759-40D0-8410-CA6B8011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45" y="4896464"/>
            <a:ext cx="1511710" cy="15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79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Indicadores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Selecci</a:t>
            </a:r>
            <a:r>
              <a:rPr lang="es-VE" dirty="0" err="1"/>
              <a:t>ón</a:t>
            </a:r>
            <a:r>
              <a:rPr lang="es-VE" dirty="0"/>
              <a:t> del mejor tipo de Modelo de</a:t>
            </a:r>
            <a:r>
              <a:rPr lang="es-VE" b="1" dirty="0"/>
              <a:t> Clasificación</a:t>
            </a:r>
            <a:endParaRPr lang="en-US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D6DCE4-5370-4D42-AD0C-8355FBDD516A}"/>
              </a:ext>
            </a:extLst>
          </p:cNvPr>
          <p:cNvSpPr txBox="1"/>
          <p:nvPr/>
        </p:nvSpPr>
        <p:spPr>
          <a:xfrm>
            <a:off x="999862" y="1789471"/>
            <a:ext cx="10651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Se </a:t>
            </a:r>
            <a:r>
              <a:rPr lang="en-US" dirty="0" err="1"/>
              <a:t>empezar</a:t>
            </a:r>
            <a:r>
              <a:rPr lang="es-VE" dirty="0"/>
              <a:t>á probando una </a:t>
            </a:r>
            <a:r>
              <a:rPr lang="es-VE" b="1" dirty="0"/>
              <a:t>Regresión Logística</a:t>
            </a:r>
            <a:r>
              <a:rPr lang="es-VE" dirty="0"/>
              <a:t>: adaptación</a:t>
            </a:r>
            <a:r>
              <a:rPr lang="en-US" dirty="0"/>
              <a:t> a variables </a:t>
            </a:r>
            <a:r>
              <a:rPr lang="en-US" dirty="0" err="1"/>
              <a:t>dependientes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binaria</a:t>
            </a:r>
            <a:r>
              <a:rPr lang="en-US" dirty="0"/>
              <a:t> (Placed / Not Placed)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Se </a:t>
            </a:r>
            <a:r>
              <a:rPr lang="en-US" dirty="0" err="1"/>
              <a:t>deber</a:t>
            </a:r>
            <a:r>
              <a:rPr lang="es-VE" dirty="0" err="1"/>
              <a:t>án</a:t>
            </a:r>
            <a:r>
              <a:rPr lang="es-VE" dirty="0"/>
              <a:t> evaluar los siguientes </a:t>
            </a:r>
            <a:r>
              <a:rPr lang="es-VE" b="1" dirty="0"/>
              <a:t>parámetros de desempeño </a:t>
            </a:r>
            <a:r>
              <a:rPr lang="es-VE" dirty="0"/>
              <a:t>para decidir si utilizar otro tipo de </a:t>
            </a:r>
            <a:r>
              <a:rPr lang="es-VE" b="1" dirty="0"/>
              <a:t>modelo</a:t>
            </a:r>
            <a:r>
              <a:rPr lang="es-VE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Recall: Cu</a:t>
            </a:r>
            <a:r>
              <a:rPr lang="es-VE" dirty="0" err="1"/>
              <a:t>ántas</a:t>
            </a:r>
            <a:r>
              <a:rPr lang="es-VE" dirty="0"/>
              <a:t> clases positivas son </a:t>
            </a:r>
            <a:r>
              <a:rPr lang="es-VE" dirty="0" err="1"/>
              <a:t>predecidas</a:t>
            </a:r>
            <a:r>
              <a:rPr lang="es-VE" dirty="0"/>
              <a:t> correctamente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VE" dirty="0"/>
              <a:t>Precisión: Cuántas clases fueron positivas entre todas las que predijimos positivas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VE" dirty="0"/>
              <a:t>F1-Score o </a:t>
            </a:r>
            <a:r>
              <a:rPr lang="es-VE" dirty="0" err="1"/>
              <a:t>Sensitividad</a:t>
            </a:r>
            <a:r>
              <a:rPr lang="es-VE" dirty="0"/>
              <a:t>: Balance entre las dos anteriores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La </a:t>
            </a:r>
            <a:r>
              <a:rPr lang="en-US" b="1" dirty="0" err="1"/>
              <a:t>tasa</a:t>
            </a:r>
            <a:r>
              <a:rPr lang="en-US" b="1" dirty="0"/>
              <a:t> de </a:t>
            </a:r>
            <a:r>
              <a:rPr lang="en-US" b="1" dirty="0" err="1"/>
              <a:t>captación</a:t>
            </a:r>
            <a:r>
              <a:rPr lang="en-US" b="1" dirty="0"/>
              <a:t> </a:t>
            </a:r>
            <a:r>
              <a:rPr lang="en-US" dirty="0" err="1"/>
              <a:t>predicha</a:t>
            </a:r>
            <a:r>
              <a:rPr lang="en-US" b="1" dirty="0"/>
              <a:t> </a:t>
            </a:r>
            <a:r>
              <a:rPr lang="en-US" dirty="0"/>
              <a:t>debe </a:t>
            </a:r>
            <a:r>
              <a:rPr lang="en-US" dirty="0" err="1"/>
              <a:t>asemejarse</a:t>
            </a:r>
            <a:r>
              <a:rPr lang="en-US" dirty="0"/>
              <a:t> a la real: </a:t>
            </a:r>
            <a:r>
              <a:rPr lang="en-US" b="1" dirty="0"/>
              <a:t>19,2%</a:t>
            </a:r>
            <a:endParaRPr lang="es-VE" b="1" dirty="0"/>
          </a:p>
        </p:txBody>
      </p:sp>
      <p:pic>
        <p:nvPicPr>
          <p:cNvPr id="10242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AAB55945-5C89-4FD3-9F80-4001EC7F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92" y="4159045"/>
            <a:ext cx="3599228" cy="25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98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b="1" dirty="0"/>
              <a:t>Variables </a:t>
            </a:r>
            <a:r>
              <a:rPr lang="es-VE" dirty="0"/>
              <a:t>a descartar y a utilizar </a:t>
            </a:r>
            <a:r>
              <a:rPr lang="es-VE" b="1" dirty="0"/>
              <a:t>en el Modelo</a:t>
            </a:r>
            <a:endParaRPr lang="en-US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D6DCE4-5370-4D42-AD0C-8355FBDD516A}"/>
              </a:ext>
            </a:extLst>
          </p:cNvPr>
          <p:cNvSpPr txBox="1"/>
          <p:nvPr/>
        </p:nvSpPr>
        <p:spPr>
          <a:xfrm>
            <a:off x="999862" y="1789471"/>
            <a:ext cx="10651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VE" b="1" dirty="0"/>
              <a:t>Variables a descartar</a:t>
            </a:r>
            <a:r>
              <a:rPr lang="es-VE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VE" b="1" dirty="0" err="1"/>
              <a:t>skills</a:t>
            </a:r>
            <a:r>
              <a:rPr lang="en-US" dirty="0"/>
              <a:t>: </a:t>
            </a:r>
            <a:r>
              <a:rPr lang="es-ES" dirty="0"/>
              <a:t>demasiadas categorías diferentes (+250) pueden complejizar de más el modelo. Además ya sabemos como relacionar los </a:t>
            </a:r>
            <a:r>
              <a:rPr lang="es-ES" dirty="0" err="1"/>
              <a:t>skills</a:t>
            </a:r>
            <a:r>
              <a:rPr lang="es-ES" dirty="0"/>
              <a:t> más relevantes a través del </a:t>
            </a:r>
            <a:r>
              <a:rPr lang="es-ES" b="1" dirty="0" err="1"/>
              <a:t>developer_type</a:t>
            </a:r>
            <a:r>
              <a:rPr lang="es-ES" dirty="0"/>
              <a:t>, gracias al análisis previo.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b="1" dirty="0" err="1"/>
              <a:t>user_status</a:t>
            </a:r>
            <a:r>
              <a:rPr lang="es-ES" dirty="0"/>
              <a:t>: ya que contiene la variable a predecir (</a:t>
            </a:r>
            <a:r>
              <a:rPr lang="es-ES" dirty="0" err="1"/>
              <a:t>is_placed</a:t>
            </a:r>
            <a:r>
              <a:rPr lang="es-ES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Variables </a:t>
            </a:r>
            <a:r>
              <a:rPr lang="en-US" b="1" dirty="0" err="1"/>
              <a:t>independientes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dirty="0" err="1"/>
              <a:t>utilizar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Num</a:t>
            </a:r>
            <a:r>
              <a:rPr lang="es-VE" b="1" dirty="0" err="1"/>
              <a:t>éricas</a:t>
            </a:r>
            <a:r>
              <a:rPr lang="es-VE" b="1" dirty="0"/>
              <a:t>:</a:t>
            </a:r>
            <a:endParaRPr lang="en-US" b="1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VE" dirty="0" err="1"/>
              <a:t>experience_years</a:t>
            </a:r>
            <a:r>
              <a:rPr lang="es-VE" dirty="0"/>
              <a:t>, </a:t>
            </a:r>
            <a:r>
              <a:rPr lang="es-VE" dirty="0" err="1"/>
              <a:t>english_level</a:t>
            </a:r>
            <a:r>
              <a:rPr lang="es-VE" dirty="0"/>
              <a:t>, </a:t>
            </a:r>
            <a:r>
              <a:rPr lang="es-VE" dirty="0" err="1"/>
              <a:t>dt_count</a:t>
            </a:r>
            <a:endParaRPr lang="es-VE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 err="1"/>
              <a:t>Categ</a:t>
            </a:r>
            <a:r>
              <a:rPr lang="es-VE" b="1" dirty="0" err="1"/>
              <a:t>óricas</a:t>
            </a:r>
            <a:r>
              <a:rPr lang="es-VE" b="1" dirty="0"/>
              <a:t>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/>
              <a:t>working_status</a:t>
            </a:r>
            <a:r>
              <a:rPr lang="en-US" dirty="0"/>
              <a:t>, country, </a:t>
            </a:r>
            <a:r>
              <a:rPr lang="en-US" dirty="0" err="1"/>
              <a:t>developer_type</a:t>
            </a:r>
            <a:r>
              <a:rPr lang="en-US" dirty="0"/>
              <a:t> (</a:t>
            </a:r>
            <a:r>
              <a:rPr lang="en-US" dirty="0" err="1"/>
              <a:t>generar</a:t>
            </a:r>
            <a:r>
              <a:rPr lang="en-US" dirty="0"/>
              <a:t> dummies m</a:t>
            </a:r>
            <a:r>
              <a:rPr lang="es-VE" dirty="0" err="1"/>
              <a:t>ultiples</a:t>
            </a:r>
            <a:r>
              <a:rPr lang="en-US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Variable a </a:t>
            </a:r>
            <a:r>
              <a:rPr lang="en-US" b="1" dirty="0" err="1"/>
              <a:t>predecir</a:t>
            </a:r>
            <a:r>
              <a:rPr lang="en-US" dirty="0"/>
              <a:t>: </a:t>
            </a:r>
            <a:r>
              <a:rPr lang="en-US" dirty="0" err="1"/>
              <a:t>is_placed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184352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A017-6A21-48C9-9C1D-C1793BC7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115"/>
            <a:ext cx="9144000" cy="2387600"/>
          </a:xfrm>
        </p:spPr>
        <p:txBody>
          <a:bodyPr>
            <a:normAutofit/>
          </a:bodyPr>
          <a:lstStyle/>
          <a:p>
            <a:r>
              <a:rPr lang="es-ES" dirty="0"/>
              <a:t>Mejores </a:t>
            </a:r>
            <a:r>
              <a:rPr lang="es-ES" b="1" dirty="0"/>
              <a:t>países</a:t>
            </a:r>
            <a:r>
              <a:rPr lang="es-ES" dirty="0"/>
              <a:t> para obtener </a:t>
            </a:r>
            <a:r>
              <a:rPr lang="es-ES" b="1" dirty="0" err="1"/>
              <a:t>Talents</a:t>
            </a:r>
            <a:endParaRPr lang="en-US" b="1" dirty="0"/>
          </a:p>
        </p:txBody>
      </p:sp>
      <p:pic>
        <p:nvPicPr>
          <p:cNvPr id="2052" name="Picture 4" descr="America, latin, map, american, country, navigation icon - Download on  Iconfinder">
            <a:extLst>
              <a:ext uri="{FF2B5EF4-FFF2-40B4-BE49-F238E27FC236}">
                <a16:creationId xmlns:a16="http://schemas.microsoft.com/office/drawing/2014/main" id="{62E189FA-467C-47C1-AD37-4A3BCAF95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044" y="233516"/>
            <a:ext cx="2389239" cy="23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lag of Mexico - Wikipedia">
            <a:extLst>
              <a:ext uri="{FF2B5EF4-FFF2-40B4-BE49-F238E27FC236}">
                <a16:creationId xmlns:a16="http://schemas.microsoft.com/office/drawing/2014/main" id="{D57C62D4-6EE4-4829-BB5A-BEC3BDEF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4" y="386577"/>
            <a:ext cx="2644875" cy="151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E6333C5-6FFA-447D-98BB-90874043C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31" y="4686225"/>
            <a:ext cx="1924368" cy="12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lag of Colombia | Britannica">
            <a:extLst>
              <a:ext uri="{FF2B5EF4-FFF2-40B4-BE49-F238E27FC236}">
                <a16:creationId xmlns:a16="http://schemas.microsoft.com/office/drawing/2014/main" id="{EF424E72-BBEC-4E48-8E12-82139D15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693" y="5646452"/>
            <a:ext cx="1381382" cy="8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Desempe</a:t>
            </a:r>
            <a:r>
              <a:rPr lang="es-VE" b="1" dirty="0" err="1"/>
              <a:t>ño</a:t>
            </a:r>
            <a:r>
              <a:rPr lang="en-US" b="1" dirty="0"/>
              <a:t> </a:t>
            </a:r>
            <a:r>
              <a:rPr lang="en-US" dirty="0"/>
              <a:t>del </a:t>
            </a:r>
            <a:r>
              <a:rPr lang="en-US" dirty="0" err="1"/>
              <a:t>Modelo</a:t>
            </a:r>
            <a:r>
              <a:rPr lang="en-US" dirty="0"/>
              <a:t> y </a:t>
            </a:r>
            <a:r>
              <a:rPr lang="en-US" b="1" dirty="0" err="1"/>
              <a:t>Cuantificaci</a:t>
            </a:r>
            <a:r>
              <a:rPr lang="es-VE" b="1" dirty="0" err="1"/>
              <a:t>ón</a:t>
            </a:r>
            <a:r>
              <a:rPr lang="en-US" b="1" dirty="0"/>
              <a:t> de </a:t>
            </a:r>
            <a:r>
              <a:rPr lang="en-US" b="1" dirty="0" err="1"/>
              <a:t>importancia</a:t>
            </a:r>
            <a:r>
              <a:rPr lang="en-US" b="1" dirty="0"/>
              <a:t> de las variables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D6DCE4-5370-4D42-AD0C-8355FBDD516A}"/>
              </a:ext>
            </a:extLst>
          </p:cNvPr>
          <p:cNvSpPr txBox="1"/>
          <p:nvPr/>
        </p:nvSpPr>
        <p:spPr>
          <a:xfrm>
            <a:off x="999862" y="1789471"/>
            <a:ext cx="1065136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El </a:t>
            </a:r>
            <a:r>
              <a:rPr lang="en-US" b="1" dirty="0" err="1"/>
              <a:t>mejor</a:t>
            </a:r>
            <a:r>
              <a:rPr lang="en-US" b="1" dirty="0"/>
              <a:t>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obtenido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s-VE" dirty="0"/>
              <a:t>ú</a:t>
            </a:r>
            <a:r>
              <a:rPr lang="en-US" dirty="0" err="1"/>
              <a:t>nicamente</a:t>
            </a:r>
            <a:r>
              <a:rPr lang="en-US" dirty="0"/>
              <a:t> las variables </a:t>
            </a:r>
            <a:r>
              <a:rPr lang="en-US" b="1" dirty="0"/>
              <a:t>num</a:t>
            </a:r>
            <a:r>
              <a:rPr lang="es-VE" b="1" dirty="0"/>
              <a:t>é</a:t>
            </a:r>
            <a:r>
              <a:rPr lang="en-US" b="1" dirty="0" err="1"/>
              <a:t>ricas</a:t>
            </a:r>
            <a:r>
              <a:rPr lang="en-US" b="1" dirty="0"/>
              <a:t>. </a:t>
            </a:r>
            <a:r>
              <a:rPr lang="en-US" dirty="0"/>
              <a:t>Es </a:t>
            </a:r>
            <a:r>
              <a:rPr lang="en-US" dirty="0" err="1"/>
              <a:t>decir</a:t>
            </a:r>
            <a:r>
              <a:rPr lang="en-US" dirty="0"/>
              <a:t>, las variables </a:t>
            </a:r>
            <a:r>
              <a:rPr lang="en-US" dirty="0" err="1"/>
              <a:t>categ</a:t>
            </a:r>
            <a:r>
              <a:rPr lang="es-VE" dirty="0" err="1"/>
              <a:t>ó</a:t>
            </a:r>
            <a:r>
              <a:rPr lang="en-US" dirty="0" err="1"/>
              <a:t>ricas</a:t>
            </a:r>
            <a:r>
              <a:rPr lang="en-US" dirty="0"/>
              <a:t> no </a:t>
            </a:r>
            <a:r>
              <a:rPr lang="en-US" dirty="0" err="1"/>
              <a:t>aportaron</a:t>
            </a:r>
            <a:r>
              <a:rPr lang="en-US" dirty="0"/>
              <a:t> </a:t>
            </a:r>
            <a:r>
              <a:rPr lang="en-US" dirty="0" err="1"/>
              <a:t>ninguna</a:t>
            </a:r>
            <a:r>
              <a:rPr lang="en-US" dirty="0"/>
              <a:t> </a:t>
            </a:r>
            <a:r>
              <a:rPr lang="en-US" dirty="0" err="1"/>
              <a:t>capacidad</a:t>
            </a:r>
            <a:r>
              <a:rPr lang="en-US" dirty="0"/>
              <a:t> de </a:t>
            </a:r>
            <a:r>
              <a:rPr lang="en-US" dirty="0" err="1"/>
              <a:t>predicci</a:t>
            </a:r>
            <a:r>
              <a:rPr lang="es-VE" dirty="0" err="1"/>
              <a:t>ó</a:t>
            </a:r>
            <a:r>
              <a:rPr lang="en-US" dirty="0"/>
              <a:t>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Este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b="1" dirty="0"/>
              <a:t>no es </a:t>
            </a:r>
            <a:r>
              <a:rPr lang="en-US" b="1" dirty="0" err="1"/>
              <a:t>funcional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los </a:t>
            </a:r>
            <a:r>
              <a:rPr lang="en-US" dirty="0" err="1"/>
              <a:t>indicadores</a:t>
            </a:r>
            <a:r>
              <a:rPr lang="en-US" dirty="0"/>
              <a:t> de </a:t>
            </a:r>
            <a:r>
              <a:rPr lang="en-US" dirty="0" err="1"/>
              <a:t>desempe</a:t>
            </a:r>
            <a:r>
              <a:rPr lang="es-VE" dirty="0" err="1"/>
              <a:t>ño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1 (Placed).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El </a:t>
            </a:r>
            <a:r>
              <a:rPr lang="en-US" b="1" dirty="0" err="1"/>
              <a:t>orden</a:t>
            </a:r>
            <a:r>
              <a:rPr lang="en-US" b="1" dirty="0"/>
              <a:t> de </a:t>
            </a:r>
            <a:r>
              <a:rPr lang="en-US" b="1" dirty="0" err="1"/>
              <a:t>importancia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 </a:t>
            </a:r>
            <a:r>
              <a:rPr lang="en-US" b="1" dirty="0" err="1"/>
              <a:t>predicci</a:t>
            </a:r>
            <a:r>
              <a:rPr lang="es-VE" b="1" dirty="0" err="1"/>
              <a:t>ón</a:t>
            </a:r>
            <a:r>
              <a:rPr lang="en-US" dirty="0"/>
              <a:t> lo dan </a:t>
            </a:r>
            <a:r>
              <a:rPr lang="en-US" dirty="0" err="1"/>
              <a:t>estas</a:t>
            </a:r>
            <a:r>
              <a:rPr lang="en-US" dirty="0"/>
              <a:t> variables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err="1"/>
              <a:t>english_level</a:t>
            </a:r>
            <a:r>
              <a:rPr lang="en-US" b="1" dirty="0"/>
              <a:t>, </a:t>
            </a:r>
            <a:r>
              <a:rPr lang="en-US" b="1" dirty="0" err="1"/>
              <a:t>experience_years</a:t>
            </a:r>
            <a:r>
              <a:rPr lang="en-US" b="1" dirty="0"/>
              <a:t> </a:t>
            </a:r>
            <a:r>
              <a:rPr lang="en-US" dirty="0"/>
              <a:t>y</a:t>
            </a:r>
            <a:r>
              <a:rPr lang="en-US" b="1" dirty="0"/>
              <a:t> </a:t>
            </a:r>
            <a:r>
              <a:rPr lang="en-US" b="1" dirty="0" err="1"/>
              <a:t>dt_count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s-V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4ABABD-E918-4E88-A05D-9B08E4C69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88" y="4358668"/>
            <a:ext cx="5152596" cy="22618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E248F0-CD7F-4421-AACB-DF40014D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25" y="4358668"/>
            <a:ext cx="5300539" cy="22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14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A017-6A21-48C9-9C1D-C1793BC7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115"/>
            <a:ext cx="9144000" cy="2387600"/>
          </a:xfrm>
        </p:spPr>
        <p:txBody>
          <a:bodyPr>
            <a:normAutofit/>
          </a:bodyPr>
          <a:lstStyle/>
          <a:p>
            <a:r>
              <a:rPr lang="es-VE" b="1" dirty="0"/>
              <a:t>Recomendaciones Finales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b="1" dirty="0"/>
              <a:t>Variables </a:t>
            </a:r>
            <a:r>
              <a:rPr lang="es-VE" dirty="0"/>
              <a:t>para agregar al Análisis</a:t>
            </a:r>
            <a:endParaRPr lang="en-US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D6DCE4-5370-4D42-AD0C-8355FBDD516A}"/>
              </a:ext>
            </a:extLst>
          </p:cNvPr>
          <p:cNvSpPr txBox="1"/>
          <p:nvPr/>
        </p:nvSpPr>
        <p:spPr>
          <a:xfrm>
            <a:off x="999862" y="1789471"/>
            <a:ext cx="1065136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VE" b="1" dirty="0"/>
              <a:t>Existentes en el </a:t>
            </a:r>
            <a:r>
              <a:rPr lang="es-VE" b="1" dirty="0" err="1"/>
              <a:t>dataset</a:t>
            </a:r>
            <a:r>
              <a:rPr lang="es-VE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VE" b="1" dirty="0" err="1"/>
              <a:t>user_activated_at</a:t>
            </a:r>
            <a:r>
              <a:rPr lang="en-US" dirty="0"/>
              <a:t>: </a:t>
            </a:r>
            <a:r>
              <a:rPr lang="es-ES" dirty="0"/>
              <a:t>convertirla a "n</a:t>
            </a:r>
            <a:r>
              <a:rPr lang="es-VE" dirty="0"/>
              <a:t>ú</a:t>
            </a:r>
            <a:r>
              <a:rPr lang="es-ES" dirty="0"/>
              <a:t>mero de días/meses que el usuario lleva en </a:t>
            </a:r>
            <a:r>
              <a:rPr lang="es-ES" dirty="0" err="1"/>
              <a:t>Talently</a:t>
            </a:r>
            <a:r>
              <a:rPr lang="es-ES" dirty="0"/>
              <a:t>"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Variables </a:t>
            </a:r>
            <a:r>
              <a:rPr lang="en-US" b="1" dirty="0" err="1"/>
              <a:t>nuevas</a:t>
            </a:r>
            <a:r>
              <a:rPr lang="en-US" b="1" dirty="0"/>
              <a:t> </a:t>
            </a:r>
            <a:r>
              <a:rPr lang="en-US" dirty="0"/>
              <a:t>por </a:t>
            </a:r>
            <a:r>
              <a:rPr lang="en-US" dirty="0" err="1"/>
              <a:t>investigar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/>
              <a:t>Salario</a:t>
            </a:r>
            <a:r>
              <a:rPr lang="en-US" b="1" dirty="0"/>
              <a:t> actual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VE" b="1" dirty="0"/>
              <a:t>Último salario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VE" b="1" dirty="0"/>
              <a:t>Expectativa salarial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b="1" dirty="0"/>
              <a:t>Ha trabajado en un empresa global? (Si/No)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Developer type principal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b="1" dirty="0"/>
              <a:t>Mes de contratación (Solo para placed </a:t>
            </a:r>
            <a:r>
              <a:rPr lang="es-ES" b="1" dirty="0" err="1"/>
              <a:t>users</a:t>
            </a:r>
            <a:r>
              <a:rPr lang="es-ES" b="1" dirty="0"/>
              <a:t>)</a:t>
            </a:r>
            <a:endParaRPr lang="en-US" b="1" dirty="0"/>
          </a:p>
        </p:txBody>
      </p:sp>
      <p:pic>
        <p:nvPicPr>
          <p:cNvPr id="11266" name="Picture 2" descr="Salary - Free professions and jobs icons">
            <a:extLst>
              <a:ext uri="{FF2B5EF4-FFF2-40B4-BE49-F238E27FC236}">
                <a16:creationId xmlns:a16="http://schemas.microsoft.com/office/drawing/2014/main" id="{A718D665-75E8-4749-B861-EB17DD90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92" y="3264309"/>
            <a:ext cx="1787013" cy="178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Premium Vector | Calendar icon and red circle highlighted day on the  calendar">
            <a:extLst>
              <a:ext uri="{FF2B5EF4-FFF2-40B4-BE49-F238E27FC236}">
                <a16:creationId xmlns:a16="http://schemas.microsoft.com/office/drawing/2014/main" id="{16F12EFD-9FB0-45A8-BF2B-537346B59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51" y="5051322"/>
            <a:ext cx="1472510" cy="127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9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b="1" dirty="0"/>
              <a:t>Recomendaciones sobre el Modelo</a:t>
            </a:r>
            <a:endParaRPr lang="en-US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D6DCE4-5370-4D42-AD0C-8355FBDD516A}"/>
              </a:ext>
            </a:extLst>
          </p:cNvPr>
          <p:cNvSpPr txBox="1"/>
          <p:nvPr/>
        </p:nvSpPr>
        <p:spPr>
          <a:xfrm>
            <a:off x="813049" y="1553497"/>
            <a:ext cx="5096138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Probar </a:t>
            </a:r>
            <a:r>
              <a:rPr lang="es-ES" b="1" dirty="0"/>
              <a:t>otros tipos </a:t>
            </a:r>
            <a:r>
              <a:rPr lang="es-ES" dirty="0"/>
              <a:t>de modelo de </a:t>
            </a:r>
            <a:r>
              <a:rPr lang="es-ES" b="1" dirty="0" err="1"/>
              <a:t>Clasificaci</a:t>
            </a:r>
            <a:r>
              <a:rPr lang="es-VE" b="1" dirty="0" err="1"/>
              <a:t>ón</a:t>
            </a:r>
            <a:r>
              <a:rPr lang="es-VE" b="1" dirty="0"/>
              <a:t>.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Estudiar la </a:t>
            </a:r>
            <a:r>
              <a:rPr lang="es-ES" b="1" dirty="0"/>
              <a:t>correlación entre las variables independientes</a:t>
            </a:r>
            <a:r>
              <a:rPr lang="es-ES" dirty="0"/>
              <a:t> y </a:t>
            </a:r>
            <a:r>
              <a:rPr lang="es-ES" b="1" dirty="0"/>
              <a:t>eliminar las altamente </a:t>
            </a:r>
            <a:r>
              <a:rPr lang="es-ES" b="1" dirty="0" err="1"/>
              <a:t>correladas</a:t>
            </a:r>
            <a:r>
              <a:rPr lang="es-ES" b="1" dirty="0"/>
              <a:t>.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dirty="0"/>
              <a:t>Agregar las variables mencionadas en la lámina anterior.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b="1" dirty="0"/>
              <a:t>Seguir tomando registros </a:t>
            </a:r>
            <a:r>
              <a:rPr lang="es-ES" dirty="0"/>
              <a:t>para agregar más observaciones (usuarios) al modelo.</a:t>
            </a:r>
            <a:endParaRPr lang="es-V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FFBA9A-40B9-41D8-A318-9BB9FE58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96" y="2541870"/>
            <a:ext cx="4774881" cy="2772511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5B551C2-1AFD-4926-B993-4E70C999CB1C}"/>
              </a:ext>
            </a:extLst>
          </p:cNvPr>
          <p:cNvCxnSpPr/>
          <p:nvPr/>
        </p:nvCxnSpPr>
        <p:spPr>
          <a:xfrm>
            <a:off x="5201265" y="2694039"/>
            <a:ext cx="1710812" cy="570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19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b="1" dirty="0"/>
              <a:t>Conclusiones</a:t>
            </a:r>
            <a:endParaRPr lang="en-US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D6DCE4-5370-4D42-AD0C-8355FBDD516A}"/>
              </a:ext>
            </a:extLst>
          </p:cNvPr>
          <p:cNvSpPr txBox="1"/>
          <p:nvPr/>
        </p:nvSpPr>
        <p:spPr>
          <a:xfrm>
            <a:off x="813048" y="1553497"/>
            <a:ext cx="10818513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VE" dirty="0"/>
              <a:t>Los </a:t>
            </a:r>
            <a:r>
              <a:rPr lang="es-VE" b="1" dirty="0"/>
              <a:t>perfiles de desarrollador </a:t>
            </a:r>
            <a:r>
              <a:rPr lang="es-VE" dirty="0"/>
              <a:t>con más posibilidades son los que poseen un </a:t>
            </a:r>
            <a:r>
              <a:rPr lang="es-VE" b="1" dirty="0"/>
              <a:t>alto nivel de inglés </a:t>
            </a:r>
            <a:r>
              <a:rPr lang="es-VE" dirty="0"/>
              <a:t>y los </a:t>
            </a:r>
            <a:r>
              <a:rPr lang="es-VE" b="1" dirty="0"/>
              <a:t>Semi-Senior</a:t>
            </a:r>
            <a:r>
              <a:rPr lang="en-US" dirty="0"/>
              <a:t> (2-5 a</a:t>
            </a:r>
            <a:r>
              <a:rPr lang="es-VE" dirty="0" err="1"/>
              <a:t>ños</a:t>
            </a:r>
            <a:r>
              <a:rPr lang="es-VE" dirty="0"/>
              <a:t> de experiencia).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Los </a:t>
            </a:r>
            <a:r>
              <a:rPr lang="en-US" b="1" dirty="0" err="1"/>
              <a:t>mejores</a:t>
            </a:r>
            <a:r>
              <a:rPr lang="en-US" b="1" dirty="0"/>
              <a:t> pa</a:t>
            </a:r>
            <a:r>
              <a:rPr lang="es-VE" b="1" dirty="0" err="1"/>
              <a:t>íses</a:t>
            </a:r>
            <a:r>
              <a:rPr lang="es-VE" b="1" dirty="0"/>
              <a:t> </a:t>
            </a:r>
            <a:r>
              <a:rPr lang="es-VE" dirty="0"/>
              <a:t>para conseguir </a:t>
            </a:r>
            <a:r>
              <a:rPr lang="es-VE" dirty="0" err="1"/>
              <a:t>Talents</a:t>
            </a:r>
            <a:r>
              <a:rPr lang="es-VE" dirty="0"/>
              <a:t> son </a:t>
            </a:r>
            <a:r>
              <a:rPr lang="es-VE" b="1" dirty="0"/>
              <a:t>México, Perú y Colombia. </a:t>
            </a:r>
            <a:r>
              <a:rPr lang="es-VE" dirty="0"/>
              <a:t>Sin embargo, hay muy pocos registros de los demás como para descartarlos.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VE" dirty="0"/>
              <a:t>Todos los tipos de </a:t>
            </a:r>
            <a:r>
              <a:rPr lang="es-VE" b="1" dirty="0" err="1"/>
              <a:t>developer</a:t>
            </a:r>
            <a:r>
              <a:rPr lang="es-VE" b="1" dirty="0"/>
              <a:t> </a:t>
            </a:r>
            <a:r>
              <a:rPr lang="es-VE" b="1" dirty="0" err="1"/>
              <a:t>type</a:t>
            </a:r>
            <a:r>
              <a:rPr lang="es-VE" b="1" dirty="0"/>
              <a:t> </a:t>
            </a:r>
            <a:r>
              <a:rPr lang="es-VE" dirty="0"/>
              <a:t>exitosos cuentan con un </a:t>
            </a:r>
            <a:r>
              <a:rPr lang="es-VE" b="1" dirty="0" err="1"/>
              <a:t>skillset</a:t>
            </a:r>
            <a:r>
              <a:rPr lang="es-VE" b="1" dirty="0"/>
              <a:t> muy variado</a:t>
            </a:r>
            <a:r>
              <a:rPr lang="es-VE" dirty="0"/>
              <a:t>. Al momento de seleccionar, se debe tomar en cuenta </a:t>
            </a:r>
            <a:r>
              <a:rPr lang="es-VE" dirty="0" err="1"/>
              <a:t>má</a:t>
            </a:r>
            <a:r>
              <a:rPr lang="en-US" dirty="0"/>
              <a:t>s a los que </a:t>
            </a:r>
            <a:r>
              <a:rPr lang="en-US" dirty="0" err="1"/>
              <a:t>posean</a:t>
            </a:r>
            <a:r>
              <a:rPr lang="en-US" dirty="0"/>
              <a:t> los </a:t>
            </a:r>
            <a:r>
              <a:rPr lang="en-US" b="1" dirty="0"/>
              <a:t>Top Skills</a:t>
            </a:r>
            <a:r>
              <a:rPr lang="en-US" dirty="0"/>
              <a:t>.</a:t>
            </a:r>
            <a:endParaRPr lang="es-V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VE" dirty="0"/>
              <a:t>Los</a:t>
            </a:r>
            <a:r>
              <a:rPr lang="es-VE" b="1" dirty="0"/>
              <a:t> UX </a:t>
            </a:r>
            <a:r>
              <a:rPr lang="es-VE" b="1" dirty="0" err="1"/>
              <a:t>Designers</a:t>
            </a:r>
            <a:r>
              <a:rPr lang="es-VE" b="1" dirty="0"/>
              <a:t> y Data </a:t>
            </a:r>
            <a:r>
              <a:rPr lang="es-VE" b="1" dirty="0" err="1"/>
              <a:t>Scientists</a:t>
            </a:r>
            <a:r>
              <a:rPr lang="es-VE" b="1" dirty="0"/>
              <a:t> </a:t>
            </a:r>
            <a:r>
              <a:rPr lang="es-VE" dirty="0"/>
              <a:t>son los que </a:t>
            </a:r>
            <a:r>
              <a:rPr lang="es-VE" b="1" dirty="0"/>
              <a:t>menos consiguen trabajo</a:t>
            </a:r>
            <a:r>
              <a:rPr lang="es-VE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VE" dirty="0"/>
              <a:t>Tener </a:t>
            </a:r>
            <a:r>
              <a:rPr lang="es-VE" b="1" dirty="0"/>
              <a:t>más</a:t>
            </a:r>
            <a:r>
              <a:rPr lang="en-US" b="1" dirty="0"/>
              <a:t> de un developer</a:t>
            </a:r>
            <a:r>
              <a:rPr lang="en-US" dirty="0"/>
              <a:t> type </a:t>
            </a:r>
            <a:r>
              <a:rPr lang="en-US" dirty="0" err="1"/>
              <a:t>incrementa</a:t>
            </a:r>
            <a:r>
              <a:rPr lang="en-US" dirty="0"/>
              <a:t> las </a:t>
            </a:r>
            <a:r>
              <a:rPr lang="en-US" dirty="0" err="1"/>
              <a:t>posibilidades</a:t>
            </a:r>
            <a:r>
              <a:rPr lang="en-US" dirty="0"/>
              <a:t> de ser </a:t>
            </a:r>
            <a:r>
              <a:rPr lang="en-US" dirty="0" err="1"/>
              <a:t>contratado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VE" dirty="0"/>
              <a:t>La variable con </a:t>
            </a:r>
            <a:r>
              <a:rPr lang="es-VE" b="1" dirty="0"/>
              <a:t>mayor peso en la predicción fue el nivel de inglés</a:t>
            </a:r>
            <a:r>
              <a:rPr lang="es-VE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VE" dirty="0"/>
              <a:t>Se debe seguir trabajando en el modelo para poder lograr una capacidad de predicción</a:t>
            </a:r>
            <a:r>
              <a:rPr lang="en-US" dirty="0"/>
              <a:t> </a:t>
            </a:r>
            <a:r>
              <a:rPr lang="en-US" dirty="0" err="1"/>
              <a:t>aceptable</a:t>
            </a:r>
            <a:r>
              <a:rPr lang="en-US" dirty="0"/>
              <a:t>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42523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190CC-7798-45DC-97C7-0721CBBCF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0287"/>
            <a:ext cx="9144000" cy="2387600"/>
          </a:xfrm>
        </p:spPr>
        <p:txBody>
          <a:bodyPr>
            <a:noAutofit/>
          </a:bodyPr>
          <a:lstStyle/>
          <a:p>
            <a:r>
              <a:rPr lang="es-ES" sz="4800" b="1" dirty="0"/>
              <a:t>¡Muchas gracias por su atenci</a:t>
            </a:r>
            <a:r>
              <a:rPr lang="es-VE" sz="4800" b="1" dirty="0" err="1"/>
              <a:t>ón</a:t>
            </a:r>
            <a:r>
              <a:rPr lang="es-VE" sz="4800" b="1" dirty="0"/>
              <a:t>!</a:t>
            </a:r>
            <a:endParaRPr lang="en-US" sz="4800" b="1" dirty="0"/>
          </a:p>
        </p:txBody>
      </p:sp>
      <p:pic>
        <p:nvPicPr>
          <p:cNvPr id="1026" name="Picture 2" descr="Talently Blog | Blog para developers y trabajo remoto">
            <a:extLst>
              <a:ext uri="{FF2B5EF4-FFF2-40B4-BE49-F238E27FC236}">
                <a16:creationId xmlns:a16="http://schemas.microsoft.com/office/drawing/2014/main" id="{A631FAE8-BF27-461E-B0B9-92E795759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74" y="4119715"/>
            <a:ext cx="3490452" cy="207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eloper - Free user icons">
            <a:extLst>
              <a:ext uri="{FF2B5EF4-FFF2-40B4-BE49-F238E27FC236}">
                <a16:creationId xmlns:a16="http://schemas.microsoft.com/office/drawing/2014/main" id="{870306A7-8BD8-48AA-90FD-1014E9F1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67" y="462115"/>
            <a:ext cx="1885335" cy="18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cience Icon #34146 - Free Icons Library">
            <a:extLst>
              <a:ext uri="{FF2B5EF4-FFF2-40B4-BE49-F238E27FC236}">
                <a16:creationId xmlns:a16="http://schemas.microsoft.com/office/drawing/2014/main" id="{5883F40E-B5C2-48ED-971A-6F46A3FC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974" y="462114"/>
            <a:ext cx="1885336" cy="18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40C132-AADB-436A-8B58-6638D6084FFD}"/>
              </a:ext>
            </a:extLst>
          </p:cNvPr>
          <p:cNvSpPr txBox="1"/>
          <p:nvPr/>
        </p:nvSpPr>
        <p:spPr>
          <a:xfrm>
            <a:off x="1" y="5476568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VE" dirty="0"/>
          </a:p>
          <a:p>
            <a:pPr algn="ctr"/>
            <a:r>
              <a:rPr lang="es-VE" sz="2400" dirty="0"/>
              <a:t>Mauricio Carrazza</a:t>
            </a:r>
          </a:p>
          <a:p>
            <a:pPr algn="ctr"/>
            <a:r>
              <a:rPr lang="es-VE" dirty="0"/>
              <a:t>Aspirante a Analista de Datos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CBD8F88-B796-4CAC-9650-76973BB48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844" y="603332"/>
            <a:ext cx="824156" cy="9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4B1373B-C0E2-4B0A-B992-90AA4CED4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738" y="927102"/>
            <a:ext cx="915266" cy="9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C28B00-6D57-48FB-A9E8-D2D26CBA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4" y="1659192"/>
            <a:ext cx="5790689" cy="3060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</a:t>
            </a:r>
            <a:r>
              <a:rPr lang="es-VE" b="1" dirty="0"/>
              <a:t>éxico, Perú y Colombia </a:t>
            </a:r>
            <a:r>
              <a:rPr lang="es-VE" dirty="0"/>
              <a:t>lideran la lista de usuarios que han conseguido empleo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3C3938-CEC8-4CDB-83DE-541B80691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943" y="3635478"/>
            <a:ext cx="5846839" cy="3060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B28F1210-4D9A-4F2D-A74A-ECFFFBE00097}"/>
              </a:ext>
            </a:extLst>
          </p:cNvPr>
          <p:cNvSpPr/>
          <p:nvPr/>
        </p:nvSpPr>
        <p:spPr>
          <a:xfrm>
            <a:off x="6764594" y="1868129"/>
            <a:ext cx="2054941" cy="1238865"/>
          </a:xfrm>
          <a:prstGeom prst="wedgeRectCallout">
            <a:avLst>
              <a:gd name="adj1" fmla="val -65931"/>
              <a:gd name="adj2" fmla="val 186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Todos</a:t>
            </a:r>
            <a:r>
              <a:rPr lang="en-US" sz="1600" b="1" dirty="0">
                <a:solidFill>
                  <a:schemeClr val="tx1"/>
                </a:solidFill>
              </a:rPr>
              <a:t> los “</a:t>
            </a:r>
            <a:r>
              <a:rPr lang="en-US" sz="1600" b="1" dirty="0" err="1">
                <a:solidFill>
                  <a:schemeClr val="tx1"/>
                </a:solidFill>
              </a:rPr>
              <a:t>placeds</a:t>
            </a:r>
            <a:r>
              <a:rPr lang="en-US" sz="1600" b="1" dirty="0">
                <a:solidFill>
                  <a:schemeClr val="tx1"/>
                </a:solidFill>
              </a:rPr>
              <a:t>” </a:t>
            </a:r>
            <a:r>
              <a:rPr lang="en-US" sz="1600" b="1" dirty="0" err="1">
                <a:solidFill>
                  <a:schemeClr val="tx1"/>
                </a:solidFill>
              </a:rPr>
              <a:t>est</a:t>
            </a:r>
            <a:r>
              <a:rPr lang="es-VE" sz="1600" b="1" dirty="0" err="1">
                <a:solidFill>
                  <a:schemeClr val="tx1"/>
                </a:solidFill>
              </a:rPr>
              <a:t>án</a:t>
            </a:r>
            <a:r>
              <a:rPr lang="es-VE" sz="1600" b="1" dirty="0">
                <a:solidFill>
                  <a:schemeClr val="tx1"/>
                </a:solidFill>
              </a:rPr>
              <a:t> en Latinoamérica, </a:t>
            </a:r>
            <a:r>
              <a:rPr lang="es-VE" sz="1600" dirty="0">
                <a:solidFill>
                  <a:schemeClr val="tx1"/>
                </a:solidFill>
              </a:rPr>
              <a:t>a excepción de 1 en Australia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A2D73005-B539-493E-910A-D1CF1DD00AFB}"/>
              </a:ext>
            </a:extLst>
          </p:cNvPr>
          <p:cNvSpPr/>
          <p:nvPr/>
        </p:nvSpPr>
        <p:spPr>
          <a:xfrm>
            <a:off x="2998839" y="4965290"/>
            <a:ext cx="2467895" cy="1533833"/>
          </a:xfrm>
          <a:prstGeom prst="wedgeRectCallout">
            <a:avLst>
              <a:gd name="adj1" fmla="val 70433"/>
              <a:gd name="adj2" fmla="val 202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Mexico </a:t>
            </a:r>
            <a:r>
              <a:rPr lang="en-US" sz="1600" dirty="0" err="1">
                <a:solidFill>
                  <a:schemeClr val="tx1"/>
                </a:solidFill>
              </a:rPr>
              <a:t>tiene</a:t>
            </a:r>
            <a:r>
              <a:rPr lang="en-US" sz="1600" dirty="0">
                <a:solidFill>
                  <a:schemeClr val="tx1"/>
                </a:solidFill>
              </a:rPr>
              <a:t> una </a:t>
            </a:r>
            <a:r>
              <a:rPr lang="en-US" sz="1600" dirty="0" err="1">
                <a:solidFill>
                  <a:schemeClr val="tx1"/>
                </a:solidFill>
              </a:rPr>
              <a:t>leve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ventaja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como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mejor</a:t>
            </a:r>
            <a:r>
              <a:rPr lang="en-US" sz="1600" b="1" dirty="0">
                <a:solidFill>
                  <a:schemeClr val="tx1"/>
                </a:solidFill>
              </a:rPr>
              <a:t> pa</a:t>
            </a:r>
            <a:r>
              <a:rPr lang="es-VE" sz="1600" b="1" dirty="0" err="1">
                <a:solidFill>
                  <a:schemeClr val="tx1"/>
                </a:solidFill>
              </a:rPr>
              <a:t>ís</a:t>
            </a:r>
            <a:r>
              <a:rPr lang="es-VE" sz="1600" b="1" dirty="0">
                <a:solidFill>
                  <a:schemeClr val="tx1"/>
                </a:solidFill>
              </a:rPr>
              <a:t> para buscar </a:t>
            </a:r>
            <a:r>
              <a:rPr lang="es-VE" sz="1600" b="1" dirty="0" err="1">
                <a:solidFill>
                  <a:schemeClr val="tx1"/>
                </a:solidFill>
              </a:rPr>
              <a:t>talents</a:t>
            </a:r>
            <a:r>
              <a:rPr lang="es-VE" sz="1600" b="1" dirty="0">
                <a:solidFill>
                  <a:schemeClr val="tx1"/>
                </a:solidFill>
              </a:rPr>
              <a:t>.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endParaRPr lang="es-V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9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A017-6A21-48C9-9C1D-C1793BC7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115"/>
            <a:ext cx="9144000" cy="2387600"/>
          </a:xfrm>
        </p:spPr>
        <p:txBody>
          <a:bodyPr/>
          <a:lstStyle/>
          <a:p>
            <a:r>
              <a:rPr lang="en-US" b="1" dirty="0"/>
              <a:t>An</a:t>
            </a:r>
            <a:r>
              <a:rPr lang="es-VE" b="1" dirty="0" err="1"/>
              <a:t>álisis</a:t>
            </a:r>
            <a:r>
              <a:rPr lang="es-VE" b="1" dirty="0"/>
              <a:t> de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desarrolladores</a:t>
            </a:r>
            <a:endParaRPr lang="en-US" dirty="0"/>
          </a:p>
        </p:txBody>
      </p:sp>
      <p:pic>
        <p:nvPicPr>
          <p:cNvPr id="5122" name="Picture 2" descr="Types of Web Developers » Network Interview">
            <a:extLst>
              <a:ext uri="{FF2B5EF4-FFF2-40B4-BE49-F238E27FC236}">
                <a16:creationId xmlns:a16="http://schemas.microsoft.com/office/drawing/2014/main" id="{CAB40258-E63B-4018-8EFE-AF5D4F753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955" y="302034"/>
            <a:ext cx="3170902" cy="18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E35675B-17BB-4138-AA4D-3A5BE08D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80" y="4771571"/>
            <a:ext cx="3238666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Los</a:t>
            </a:r>
            <a:r>
              <a:rPr lang="en-US" b="1" dirty="0"/>
              <a:t> Data Scientists </a:t>
            </a:r>
            <a:r>
              <a:rPr lang="en-US" dirty="0"/>
              <a:t>son los </a:t>
            </a:r>
            <a:r>
              <a:rPr lang="en-US" dirty="0" err="1"/>
              <a:t>usuarios</a:t>
            </a:r>
            <a:r>
              <a:rPr lang="en-US" dirty="0"/>
              <a:t> que </a:t>
            </a:r>
            <a:r>
              <a:rPr lang="en-US" b="1" dirty="0" err="1"/>
              <a:t>menos</a:t>
            </a:r>
            <a:r>
              <a:rPr lang="en-US" b="1" dirty="0"/>
              <a:t> </a:t>
            </a:r>
            <a:r>
              <a:rPr lang="en-US" b="1" dirty="0" err="1"/>
              <a:t>consiguen</a:t>
            </a:r>
            <a:r>
              <a:rPr lang="en-US" b="1" dirty="0"/>
              <a:t> </a:t>
            </a:r>
            <a:r>
              <a:rPr lang="en-US" b="1" dirty="0" err="1"/>
              <a:t>trabajo</a:t>
            </a:r>
            <a:r>
              <a:rPr lang="en-US" dirty="0"/>
              <a:t> (15,2%)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382A1D-5DEE-4BB2-A603-5E1300FA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62" y="1848464"/>
            <a:ext cx="6407865" cy="4616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C180D0FC-C2BE-4603-872C-0FB3C342EF8C}"/>
              </a:ext>
            </a:extLst>
          </p:cNvPr>
          <p:cNvSpPr/>
          <p:nvPr/>
        </p:nvSpPr>
        <p:spPr>
          <a:xfrm>
            <a:off x="8485239" y="2613891"/>
            <a:ext cx="2792361" cy="2439890"/>
          </a:xfrm>
          <a:prstGeom prst="wedgeRectCallout">
            <a:avLst>
              <a:gd name="adj1" fmla="val -65931"/>
              <a:gd name="adj2" fmla="val 186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Back-End, </a:t>
            </a:r>
            <a:r>
              <a:rPr lang="en-US" sz="1600" b="1" dirty="0" err="1">
                <a:solidFill>
                  <a:schemeClr val="tx1"/>
                </a:solidFill>
              </a:rPr>
              <a:t>Fullstack</a:t>
            </a:r>
            <a:r>
              <a:rPr lang="en-US" sz="1600" b="1" dirty="0">
                <a:solidFill>
                  <a:schemeClr val="tx1"/>
                </a:solidFill>
              </a:rPr>
              <a:t> y Front-End</a:t>
            </a:r>
            <a:r>
              <a:rPr lang="en-US" sz="1600" dirty="0">
                <a:solidFill>
                  <a:schemeClr val="tx1"/>
                </a:solidFill>
              </a:rPr>
              <a:t> son los </a:t>
            </a:r>
            <a:r>
              <a:rPr lang="en-US" sz="1600" b="1" dirty="0">
                <a:solidFill>
                  <a:schemeClr val="tx1"/>
                </a:solidFill>
              </a:rPr>
              <a:t>developer types m</a:t>
            </a:r>
            <a:r>
              <a:rPr lang="es-VE" sz="1600" b="1" dirty="0">
                <a:solidFill>
                  <a:schemeClr val="tx1"/>
                </a:solidFill>
              </a:rPr>
              <a:t>ás comunes </a:t>
            </a:r>
            <a:r>
              <a:rPr lang="es-VE" sz="1600" dirty="0">
                <a:solidFill>
                  <a:schemeClr val="tx1"/>
                </a:solidFill>
              </a:rPr>
              <a:t>en entrar al programa.</a:t>
            </a:r>
          </a:p>
          <a:p>
            <a:pPr algn="ctr"/>
            <a:endParaRPr lang="es-VE" sz="1600" dirty="0">
              <a:solidFill>
                <a:schemeClr val="tx1"/>
              </a:solidFill>
            </a:endParaRPr>
          </a:p>
          <a:p>
            <a:pPr algn="ctr"/>
            <a:endParaRPr lang="es-VE" sz="1600" dirty="0">
              <a:solidFill>
                <a:schemeClr val="tx1"/>
              </a:solidFill>
            </a:endParaRPr>
          </a:p>
          <a:p>
            <a:pPr algn="ctr"/>
            <a:r>
              <a:rPr lang="es-VE" sz="1600" dirty="0">
                <a:solidFill>
                  <a:schemeClr val="tx1"/>
                </a:solidFill>
              </a:rPr>
              <a:t>De los </a:t>
            </a:r>
            <a:r>
              <a:rPr lang="es-VE" sz="1600" b="1" dirty="0">
                <a:solidFill>
                  <a:schemeClr val="tx1"/>
                </a:solidFill>
              </a:rPr>
              <a:t>13 </a:t>
            </a:r>
            <a:r>
              <a:rPr lang="es-VE" sz="1600" dirty="0" err="1">
                <a:solidFill>
                  <a:schemeClr val="tx1"/>
                </a:solidFill>
              </a:rPr>
              <a:t>Talents</a:t>
            </a:r>
            <a:r>
              <a:rPr lang="es-VE" sz="1600" b="1" dirty="0">
                <a:solidFill>
                  <a:schemeClr val="tx1"/>
                </a:solidFill>
              </a:rPr>
              <a:t> UX </a:t>
            </a:r>
            <a:r>
              <a:rPr lang="es-VE" sz="1600" b="1" dirty="0" err="1">
                <a:solidFill>
                  <a:schemeClr val="tx1"/>
                </a:solidFill>
              </a:rPr>
              <a:t>Designers</a:t>
            </a:r>
            <a:r>
              <a:rPr lang="es-VE" sz="1600" dirty="0">
                <a:solidFill>
                  <a:schemeClr val="tx1"/>
                </a:solidFill>
              </a:rPr>
              <a:t>,</a:t>
            </a:r>
            <a:r>
              <a:rPr lang="es-VE" sz="1600" b="1" dirty="0">
                <a:solidFill>
                  <a:schemeClr val="tx1"/>
                </a:solidFill>
              </a:rPr>
              <a:t> </a:t>
            </a:r>
            <a:r>
              <a:rPr lang="es-VE" sz="1600" dirty="0">
                <a:solidFill>
                  <a:schemeClr val="tx1"/>
                </a:solidFill>
              </a:rPr>
              <a:t>ninguno consiguió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trabajo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s-VE" sz="1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ruz Roja Boliviana - Filial Municipal El Alto - ¡Buscamos pasante de DISEÑADOR  GRÁFICO! - Si eres creativo, trabajas en equipo y tienes conocimientos en  redes sociales. Envía tu CV + PORTAFOLIO">
            <a:extLst>
              <a:ext uri="{FF2B5EF4-FFF2-40B4-BE49-F238E27FC236}">
                <a16:creationId xmlns:a16="http://schemas.microsoft.com/office/drawing/2014/main" id="{90A33FF8-916E-423E-9A73-48F43ADC6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11" y="1254062"/>
            <a:ext cx="7082323" cy="50321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E4ED946-F1D9-48D8-AFDC-F049824809DF}"/>
              </a:ext>
            </a:extLst>
          </p:cNvPr>
          <p:cNvSpPr txBox="1">
            <a:spLocks/>
          </p:cNvSpPr>
          <p:nvPr/>
        </p:nvSpPr>
        <p:spPr>
          <a:xfrm>
            <a:off x="334297" y="237464"/>
            <a:ext cx="11739716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Anuncio</a:t>
            </a:r>
            <a:r>
              <a:rPr lang="en-US" b="1" dirty="0"/>
              <a:t> </a:t>
            </a:r>
            <a:r>
              <a:rPr lang="en-US" b="1" dirty="0" err="1"/>
              <a:t>reciente</a:t>
            </a:r>
            <a:r>
              <a:rPr lang="en-US" b="1" dirty="0"/>
              <a:t> </a:t>
            </a:r>
            <a:r>
              <a:rPr lang="en-US" dirty="0"/>
              <a:t>de Microsoft, PayPal, </a:t>
            </a:r>
            <a:r>
              <a:rPr lang="en-US" dirty="0" err="1"/>
              <a:t>Rappi</a:t>
            </a:r>
            <a:r>
              <a:rPr lang="en-US" dirty="0"/>
              <a:t> &amp; IBM</a:t>
            </a:r>
          </a:p>
        </p:txBody>
      </p:sp>
    </p:spTree>
    <p:extLst>
      <p:ext uri="{BB962C8B-B14F-4D97-AF65-F5344CB8AC3E}">
        <p14:creationId xmlns:p14="http://schemas.microsoft.com/office/powerpoint/2010/main" val="37668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2783BB5-E0B7-4CDF-B1B2-6B73AD93A1BD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277738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dirty="0"/>
              <a:t>Existe una leve </a:t>
            </a:r>
            <a:r>
              <a:rPr lang="es-VE" b="1" dirty="0"/>
              <a:t>ventaja</a:t>
            </a:r>
            <a:r>
              <a:rPr lang="es-VE" dirty="0"/>
              <a:t> para los </a:t>
            </a:r>
            <a:r>
              <a:rPr lang="es-VE" b="1" dirty="0" err="1"/>
              <a:t>multi-developer</a:t>
            </a:r>
            <a:r>
              <a:rPr lang="es-VE" b="1" dirty="0"/>
              <a:t> </a:t>
            </a:r>
            <a:r>
              <a:rPr lang="es-VE" b="1" dirty="0" err="1"/>
              <a:t>types</a:t>
            </a:r>
            <a:endParaRPr lang="en-US" b="1" dirty="0"/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C180D0FC-C2BE-4603-872C-0FB3C342EF8C}"/>
              </a:ext>
            </a:extLst>
          </p:cNvPr>
          <p:cNvSpPr/>
          <p:nvPr/>
        </p:nvSpPr>
        <p:spPr>
          <a:xfrm>
            <a:off x="1081548" y="1759974"/>
            <a:ext cx="2458064" cy="2300746"/>
          </a:xfrm>
          <a:prstGeom prst="wedgeRectCallout">
            <a:avLst>
              <a:gd name="adj1" fmla="val 73506"/>
              <a:gd name="adj2" fmla="val 230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</a:rPr>
              <a:t>Los usuarios con solo </a:t>
            </a:r>
            <a:r>
              <a:rPr lang="es-VE" sz="1600" b="1" dirty="0">
                <a:solidFill>
                  <a:schemeClr val="tx1"/>
                </a:solidFill>
              </a:rPr>
              <a:t>un </a:t>
            </a:r>
            <a:r>
              <a:rPr lang="es-VE" sz="1600" b="1" dirty="0" err="1">
                <a:solidFill>
                  <a:schemeClr val="tx1"/>
                </a:solidFill>
              </a:rPr>
              <a:t>developer</a:t>
            </a:r>
            <a:r>
              <a:rPr lang="es-VE" sz="1600" b="1" dirty="0">
                <a:solidFill>
                  <a:schemeClr val="tx1"/>
                </a:solidFill>
              </a:rPr>
              <a:t> </a:t>
            </a:r>
            <a:r>
              <a:rPr lang="es-VE" sz="1600" b="1" dirty="0" err="1">
                <a:solidFill>
                  <a:schemeClr val="tx1"/>
                </a:solidFill>
              </a:rPr>
              <a:t>type</a:t>
            </a:r>
            <a:r>
              <a:rPr lang="es-VE" sz="1600" b="1" dirty="0">
                <a:solidFill>
                  <a:schemeClr val="tx1"/>
                </a:solidFill>
              </a:rPr>
              <a:t> </a:t>
            </a:r>
            <a:r>
              <a:rPr lang="es-VE" sz="1600" dirty="0">
                <a:solidFill>
                  <a:schemeClr val="tx1"/>
                </a:solidFill>
              </a:rPr>
              <a:t>tienen un </a:t>
            </a:r>
            <a:r>
              <a:rPr lang="es-VE" sz="1600" b="1" dirty="0">
                <a:solidFill>
                  <a:schemeClr val="tx1"/>
                </a:solidFill>
              </a:rPr>
              <a:t>15% de </a:t>
            </a:r>
            <a:r>
              <a:rPr lang="es-VE" sz="1600" b="1" dirty="0" err="1">
                <a:solidFill>
                  <a:schemeClr val="tx1"/>
                </a:solidFill>
              </a:rPr>
              <a:t>placement</a:t>
            </a:r>
            <a:r>
              <a:rPr lang="es-VE" sz="1600" dirty="0">
                <a:solidFill>
                  <a:schemeClr val="tx1"/>
                </a:solidFill>
              </a:rPr>
              <a:t>…</a:t>
            </a:r>
            <a:r>
              <a:rPr lang="es-VE" sz="16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s-VE" sz="1600" b="1" dirty="0">
              <a:solidFill>
                <a:schemeClr val="tx1"/>
              </a:solidFill>
            </a:endParaRPr>
          </a:p>
          <a:p>
            <a:pPr algn="ctr"/>
            <a:endParaRPr lang="es-VE" sz="1600" b="1" dirty="0">
              <a:solidFill>
                <a:schemeClr val="tx1"/>
              </a:solidFill>
            </a:endParaRPr>
          </a:p>
          <a:p>
            <a:pPr algn="ctr"/>
            <a:r>
              <a:rPr lang="es-VE" sz="1600" dirty="0">
                <a:solidFill>
                  <a:schemeClr val="tx1"/>
                </a:solidFill>
              </a:rPr>
              <a:t>…mientras que los </a:t>
            </a:r>
            <a:r>
              <a:rPr lang="es-VE" sz="1600" b="1" dirty="0">
                <a:solidFill>
                  <a:schemeClr val="tx1"/>
                </a:solidFill>
              </a:rPr>
              <a:t>multifacéticos </a:t>
            </a:r>
            <a:r>
              <a:rPr lang="es-VE" sz="1600" dirty="0">
                <a:solidFill>
                  <a:schemeClr val="tx1"/>
                </a:solidFill>
              </a:rPr>
              <a:t>rondan el </a:t>
            </a:r>
            <a:r>
              <a:rPr lang="es-VE" sz="1600" b="1" dirty="0">
                <a:solidFill>
                  <a:schemeClr val="tx1"/>
                </a:solidFill>
              </a:rPr>
              <a:t>20%</a:t>
            </a:r>
            <a:endParaRPr lang="es-VE" sz="16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CD63A1-1377-495E-8D9B-D4FF2704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779" y="1877959"/>
            <a:ext cx="7374194" cy="4365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Bocadillo: rectángulo 6">
            <a:extLst>
              <a:ext uri="{FF2B5EF4-FFF2-40B4-BE49-F238E27FC236}">
                <a16:creationId xmlns:a16="http://schemas.microsoft.com/office/drawing/2014/main" id="{08628FC8-EF62-427E-85CA-C01AD5605776}"/>
              </a:ext>
            </a:extLst>
          </p:cNvPr>
          <p:cNvSpPr/>
          <p:nvPr/>
        </p:nvSpPr>
        <p:spPr>
          <a:xfrm>
            <a:off x="1081548" y="4314874"/>
            <a:ext cx="2458064" cy="2300746"/>
          </a:xfrm>
          <a:prstGeom prst="wedgeRectCallout">
            <a:avLst>
              <a:gd name="adj1" fmla="val 73506"/>
              <a:gd name="adj2" fmla="val 230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b="1" dirty="0">
                <a:solidFill>
                  <a:schemeClr val="tx1"/>
                </a:solidFill>
              </a:rPr>
              <a:t>Casi el 50% </a:t>
            </a:r>
            <a:r>
              <a:rPr lang="es-VE" sz="1600" dirty="0">
                <a:solidFill>
                  <a:schemeClr val="tx1"/>
                </a:solidFill>
              </a:rPr>
              <a:t>de los usuarios que entran al programa solo pertenecen a </a:t>
            </a:r>
            <a:r>
              <a:rPr lang="es-VE" sz="1600" b="1" dirty="0">
                <a:solidFill>
                  <a:schemeClr val="tx1"/>
                </a:solidFill>
              </a:rPr>
              <a:t>un </a:t>
            </a:r>
            <a:r>
              <a:rPr lang="es-VE" sz="1600" b="1" dirty="0" err="1">
                <a:solidFill>
                  <a:schemeClr val="tx1"/>
                </a:solidFill>
              </a:rPr>
              <a:t>developer</a:t>
            </a:r>
            <a:r>
              <a:rPr lang="es-VE" sz="1600" b="1" dirty="0">
                <a:solidFill>
                  <a:schemeClr val="tx1"/>
                </a:solidFill>
              </a:rPr>
              <a:t> </a:t>
            </a:r>
            <a:r>
              <a:rPr lang="es-VE" sz="1600" b="1" dirty="0" err="1">
                <a:solidFill>
                  <a:schemeClr val="tx1"/>
                </a:solidFill>
              </a:rPr>
              <a:t>type</a:t>
            </a:r>
            <a:r>
              <a:rPr lang="es-VE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1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A017-6A21-48C9-9C1D-C1793BC7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115"/>
            <a:ext cx="9144000" cy="2387600"/>
          </a:xfrm>
        </p:spPr>
        <p:txBody>
          <a:bodyPr/>
          <a:lstStyle/>
          <a:p>
            <a:r>
              <a:rPr lang="en-US" b="1" dirty="0"/>
              <a:t>Skills</a:t>
            </a:r>
            <a:r>
              <a:rPr lang="en-US" dirty="0"/>
              <a:t> diferenciadores de developer types</a:t>
            </a:r>
          </a:p>
        </p:txBody>
      </p:sp>
      <p:pic>
        <p:nvPicPr>
          <p:cNvPr id="3074" name="Picture 2" descr="What is JavaScript used for? | Hack Reactor">
            <a:extLst>
              <a:ext uri="{FF2B5EF4-FFF2-40B4-BE49-F238E27FC236}">
                <a16:creationId xmlns:a16="http://schemas.microsoft.com/office/drawing/2014/main" id="{6C66747E-6BF5-44E1-8309-DB33331B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77" y="455313"/>
            <a:ext cx="2100056" cy="140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párate para aprender Python, guía de instalación de bibliotecas |  Escuela de Datos">
            <a:extLst>
              <a:ext uri="{FF2B5EF4-FFF2-40B4-BE49-F238E27FC236}">
                <a16:creationId xmlns:a16="http://schemas.microsoft.com/office/drawing/2014/main" id="{4AB307B9-D071-4950-83F4-2D53AB48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823" y="372734"/>
            <a:ext cx="4150719" cy="14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ata science - Free seo and web icons">
            <a:extLst>
              <a:ext uri="{FF2B5EF4-FFF2-40B4-BE49-F238E27FC236}">
                <a16:creationId xmlns:a16="http://schemas.microsoft.com/office/drawing/2014/main" id="{BE3B3259-AAA3-4DE0-9FB6-E2F295C3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102" y="951059"/>
            <a:ext cx="1503019" cy="150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4 Types Of Programmers">
            <a:extLst>
              <a:ext uri="{FF2B5EF4-FFF2-40B4-BE49-F238E27FC236}">
                <a16:creationId xmlns:a16="http://schemas.microsoft.com/office/drawing/2014/main" id="{CF8836A3-859F-45F6-A7D8-DC1C4B980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915" y="4548683"/>
            <a:ext cx="4259867" cy="212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6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722391-BF5E-4679-AC45-1FBB6BF6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63" y="1125963"/>
            <a:ext cx="10192274" cy="535332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C29AC04-D091-49D3-B92D-A077E2CDAB33}"/>
              </a:ext>
            </a:extLst>
          </p:cNvPr>
          <p:cNvSpPr txBox="1">
            <a:spLocks/>
          </p:cNvSpPr>
          <p:nvPr/>
        </p:nvSpPr>
        <p:spPr>
          <a:xfrm>
            <a:off x="999862" y="237464"/>
            <a:ext cx="10110589" cy="7654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Top 5 Skills de </a:t>
            </a:r>
            <a:r>
              <a:rPr lang="en-US" b="1" dirty="0" err="1"/>
              <a:t>usuarios</a:t>
            </a:r>
            <a:r>
              <a:rPr lang="en-US" b="1" dirty="0"/>
              <a:t> “</a:t>
            </a:r>
            <a:r>
              <a:rPr lang="en-US" b="1" i="1" dirty="0"/>
              <a:t>placed</a:t>
            </a:r>
            <a:r>
              <a:rPr lang="en-US" b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60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904</Words>
  <Application>Microsoft Office PowerPoint</Application>
  <PresentationFormat>Panorámica</PresentationFormat>
  <Paragraphs>96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Tema de Office</vt:lpstr>
      <vt:lpstr>Análisis de datos para optimizar la estrategia de selección de perfiles</vt:lpstr>
      <vt:lpstr>Mejores países para obtener Talents</vt:lpstr>
      <vt:lpstr>Presentación de PowerPoint</vt:lpstr>
      <vt:lpstr>Análisis de tipos de desarrolladores</vt:lpstr>
      <vt:lpstr>Presentación de PowerPoint</vt:lpstr>
      <vt:lpstr>Presentación de PowerPoint</vt:lpstr>
      <vt:lpstr>Presentación de PowerPoint</vt:lpstr>
      <vt:lpstr>Skills diferenciadores de developer types</vt:lpstr>
      <vt:lpstr>Presentación de PowerPoint</vt:lpstr>
      <vt:lpstr>Presentación de PowerPoint</vt:lpstr>
      <vt:lpstr>Presentación de PowerPoint</vt:lpstr>
      <vt:lpstr>Presentación de PowerPoint</vt:lpstr>
      <vt:lpstr>Perfiles de desarrolladores más convenientes</vt:lpstr>
      <vt:lpstr>Presentación de PowerPoint</vt:lpstr>
      <vt:lpstr>Presentación de PowerPoint</vt:lpstr>
      <vt:lpstr>Presentación de PowerPoint</vt:lpstr>
      <vt:lpstr>Modelo de clasificación para captar los mejores talentos</vt:lpstr>
      <vt:lpstr>Presentación de PowerPoint</vt:lpstr>
      <vt:lpstr>Presentación de PowerPoint</vt:lpstr>
      <vt:lpstr>Presentación de PowerPoint</vt:lpstr>
      <vt:lpstr>Recomendaciones Finales</vt:lpstr>
      <vt:lpstr>Presentación de PowerPoint</vt:lpstr>
      <vt:lpstr>Presentación de PowerPoint</vt:lpstr>
      <vt:lpstr>Presentación de PowerPoint</vt:lpstr>
      <vt:lpstr>¡Muchas 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Carrazza</dc:creator>
  <cp:lastModifiedBy>Mauricio Carrazza</cp:lastModifiedBy>
  <cp:revision>28</cp:revision>
  <dcterms:created xsi:type="dcterms:W3CDTF">2023-01-21T21:45:42Z</dcterms:created>
  <dcterms:modified xsi:type="dcterms:W3CDTF">2023-01-23T14:09:20Z</dcterms:modified>
</cp:coreProperties>
</file>