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_rels/slide53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51.xml.rels" ContentType="application/vnd.openxmlformats-package.relationships+xml"/>
  <Override PartName="/ppt/slides/_rels/slide7.xml.rels" ContentType="application/vnd.openxmlformats-package.relationships+xml"/>
  <Override PartName="/ppt/slides/_rels/slide5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80.xml.rels" ContentType="application/vnd.openxmlformats-package.relationships+xml"/>
  <Override PartName="/ppt/slides/_rels/slide81.xml.rels" ContentType="application/vnd.openxmlformats-package.relationships+xml"/>
  <Override PartName="/ppt/slides/_rels/slide82.xml.rels" ContentType="application/vnd.openxmlformats-package.relationships+xml"/>
  <Override PartName="/ppt/slides/_rels/slide83.xml.rels" ContentType="application/vnd.openxmlformats-package.relationships+xml"/>
  <Override PartName="/ppt/slides/_rels/slide84.xml.rels" ContentType="application/vnd.openxmlformats-package.relationships+xml"/>
  <Override PartName="/ppt/slides/_rels/slide85.xml.rels" ContentType="application/vnd.openxmlformats-package.relationships+xml"/>
  <Override PartName="/ppt/slides/_rels/slide86.xml.rels" ContentType="application/vnd.openxmlformats-package.relationships+xml"/>
  <Override PartName="/ppt/slides/_rels/slide87.xml.rels" ContentType="application/vnd.openxmlformats-package.relationships+xml"/>
  <Override PartName="/ppt/slides/_rels/slide88.xml.rels" ContentType="application/vnd.openxmlformats-package.relationships+xml"/>
  <Override PartName="/ppt/slides/_rels/slide89.xml.rels" ContentType="application/vnd.openxmlformats-package.relationships+xml"/>
  <Override PartName="/ppt/slides/_rels/slide90.xml.rels" ContentType="application/vnd.openxmlformats-package.relationships+xml"/>
  <Override PartName="/ppt/slides/_rels/slide91.xml.rels" ContentType="application/vnd.openxmlformats-package.relationships+xml"/>
  <Override PartName="/ppt/slides/_rels/slide92.xml.rels" ContentType="application/vnd.openxmlformats-package.relationships+xml"/>
  <Override PartName="/ppt/slides/_rels/slide93.xml.rels" ContentType="application/vnd.openxmlformats-package.relationships+xml"/>
  <Override PartName="/ppt/slides/_rels/slide94.xml.rels" ContentType="application/vnd.openxmlformats-package.relationships+xml"/>
  <Override PartName="/ppt/slides/_rels/slide95.xml.rels" ContentType="application/vnd.openxmlformats-package.relationships+xml"/>
  <Override PartName="/ppt/slides/_rels/slide96.xml.rels" ContentType="application/vnd.openxmlformats-package.relationships+xml"/>
  <Override PartName="/ppt/slides/_rels/slide97.xml.rels" ContentType="application/vnd.openxmlformats-package.relationships+xml"/>
  <Override PartName="/ppt/slides/_rels/slide98.xml.rels" ContentType="application/vnd.openxmlformats-package.relationships+xml"/>
  <Override PartName="/ppt/slides/_rels/slide99.xml.rels" ContentType="application/vnd.openxmlformats-package.relationships+xml"/>
  <Override PartName="/ppt/slides/_rels/slide100.xml.rels" ContentType="application/vnd.openxmlformats-package.relationships+xml"/>
  <Override PartName="/ppt/slides/_rels/slide101.xml.rels" ContentType="application/vnd.openxmlformats-package.relationships+xml"/>
  <Override PartName="/ppt/slides/_rels/slide102.xml.rels" ContentType="application/vnd.openxmlformats-package.relationships+xml"/>
  <Override PartName="/ppt/slides/_rels/slide103.xml.rels" ContentType="application/vnd.openxmlformats-package.relationships+xml"/>
  <Override PartName="/ppt/slides/_rels/slide104.xml.rels" ContentType="application/vnd.openxmlformats-package.relationships+xml"/>
  <Override PartName="/ppt/slides/_rels/slide105.xml.rels" ContentType="application/vnd.openxmlformats-package.relationships+xml"/>
  <Override PartName="/ppt/slides/_rels/slide106.xml.rels" ContentType="application/vnd.openxmlformats-package.relationships+xml"/>
  <Override PartName="/ppt/slides/_rels/slide107.xml.rels" ContentType="application/vnd.openxmlformats-package.relationships+xml"/>
  <Override PartName="/ppt/slides/_rels/slide108.xml.rels" ContentType="application/vnd.openxmlformats-package.relationships+xml"/>
  <Override PartName="/ppt/slides/_rels/slide109.xml.rels" ContentType="application/vnd.openxmlformats-package.relationships+xml"/>
  <Override PartName="/ppt/slides/_rels/slide110.xml.rels" ContentType="application/vnd.openxmlformats-package.relationships+xml"/>
  <Override PartName="/ppt/slides/_rels/slide111.xml.rels" ContentType="application/vnd.openxmlformats-package.relationships+xml"/>
  <Override PartName="/ppt/slides/_rels/slide112.xml.rels" ContentType="application/vnd.openxmlformats-package.relationships+xml"/>
  <Override PartName="/ppt/slides/_rels/slide113.xml.rels" ContentType="application/vnd.openxmlformats-package.relationships+xml"/>
  <Override PartName="/ppt/slides/_rels/slide114.xml.rels" ContentType="application/vnd.openxmlformats-package.relationships+xml"/>
  <Override PartName="/ppt/slides/_rels/slide115.xml.rels" ContentType="application/vnd.openxmlformats-package.relationships+xml"/>
  <Override PartName="/ppt/slides/_rels/slide116.xml.rels" ContentType="application/vnd.openxmlformats-package.relationships+xml"/>
  <Override PartName="/ppt/slides/_rels/slide117.xml.rels" ContentType="application/vnd.openxmlformats-package.relationships+xml"/>
  <Override PartName="/ppt/slides/_rels/slide118.xml.rels" ContentType="application/vnd.openxmlformats-package.relationships+xml"/>
  <Override PartName="/ppt/slides/_rels/slide119.xml.rels" ContentType="application/vnd.openxmlformats-package.relationships+xml"/>
  <Override PartName="/ppt/slides/_rels/slide120.xml.rels" ContentType="application/vnd.openxmlformats-package.relationships+xml"/>
  <Override PartName="/ppt/slides/_rels/slide121.xml.rels" ContentType="application/vnd.openxmlformats-package.relationships+xml"/>
  <Override PartName="/ppt/slides/_rels/slide122.xml.rels" ContentType="application/vnd.openxmlformats-package.relationships+xml"/>
  <Override PartName="/ppt/slides/_rels/slide123.xml.rels" ContentType="application/vnd.openxmlformats-package.relationships+xml"/>
  <Override PartName="/ppt/slides/_rels/slide124.xml.rels" ContentType="application/vnd.openxmlformats-package.relationships+xml"/>
  <Override PartName="/ppt/slides/_rels/slide125.xml.rels" ContentType="application/vnd.openxmlformats-package.relationships+xml"/>
  <Override PartName="/ppt/slides/_rels/slide126.xml.rels" ContentType="application/vnd.openxmlformats-package.relationships+xml"/>
  <Override PartName="/ppt/slides/_rels/slide127.xml.rels" ContentType="application/vnd.openxmlformats-package.relationships+xml"/>
  <Override PartName="/ppt/slides/_rels/slide128.xml.rels" ContentType="application/vnd.openxmlformats-package.relationships+xml"/>
  <Override PartName="/ppt/slides/_rels/slide129.xml.rels" ContentType="application/vnd.openxmlformats-package.relationships+xml"/>
  <Override PartName="/ppt/slides/_rels/slide130.xml.rels" ContentType="application/vnd.openxmlformats-package.relationships+xml"/>
  <Override PartName="/ppt/slides/_rels/slide131.xml.rels" ContentType="application/vnd.openxmlformats-package.relationships+xml"/>
  <Override PartName="/ppt/slides/_rels/slide132.xml.rels" ContentType="application/vnd.openxmlformats-package.relationships+xml"/>
  <Override PartName="/ppt/slides/_rels/slide133.xml.rels" ContentType="application/vnd.openxmlformats-package.relationships+xml"/>
  <Override PartName="/ppt/slides/_rels/slide134.xml.rels" ContentType="application/vnd.openxmlformats-package.relationships+xml"/>
  <Override PartName="/ppt/slides/_rels/slide135.xml.rels" ContentType="application/vnd.openxmlformats-package.relationships+xml"/>
  <Override PartName="/ppt/slides/_rels/slide136.xml.rels" ContentType="application/vnd.openxmlformats-package.relationships+xml"/>
  <Override PartName="/ppt/slides/_rels/slide137.xml.rels" ContentType="application/vnd.openxmlformats-package.relationships+xml"/>
  <Override PartName="/ppt/slides/_rels/slide138.xml.rels" ContentType="application/vnd.openxmlformats-package.relationships+xml"/>
  <Override PartName="/ppt/slides/_rels/slide139.xml.rels" ContentType="application/vnd.openxmlformats-package.relationships+xml"/>
  <Override PartName="/ppt/slides/_rels/slide140.xml.rels" ContentType="application/vnd.openxmlformats-package.relationships+xml"/>
  <Override PartName="/ppt/slides/_rels/slide141.xml.rels" ContentType="application/vnd.openxmlformats-package.relationships+xml"/>
  <Override PartName="/ppt/slides/_rels/slide142.xml.rels" ContentType="application/vnd.openxmlformats-package.relationships+xml"/>
  <Override PartName="/ppt/slides/_rels/slide143.xml.rels" ContentType="application/vnd.openxmlformats-package.relationships+xml"/>
  <Override PartName="/ppt/slides/_rels/slide144.xml.rels" ContentType="application/vnd.openxmlformats-package.relationships+xml"/>
  <Override PartName="/ppt/slides/_rels/slide145.xml.rels" ContentType="application/vnd.openxmlformats-package.relationships+xml"/>
  <Override PartName="/ppt/slides/_rels/slide146.xml.rels" ContentType="application/vnd.openxmlformats-package.relationships+xml"/>
  <Override PartName="/ppt/slides/_rels/slide147.xml.rels" ContentType="application/vnd.openxmlformats-package.relationships+xml"/>
  <Override PartName="/ppt/slides/_rels/slide148.xml.rels" ContentType="application/vnd.openxmlformats-package.relationships+xml"/>
  <Override PartName="/ppt/slides/_rels/slide149.xml.rels" ContentType="application/vnd.openxmlformats-package.relationships+xml"/>
  <Override PartName="/ppt/slides/_rels/slide150.xml.rels" ContentType="application/vnd.openxmlformats-package.relationships+xml"/>
  <Override PartName="/ppt/slides/_rels/slide151.xml.rels" ContentType="application/vnd.openxmlformats-package.relationships+xml"/>
  <Override PartName="/ppt/slides/_rels/slide152.xml.rels" ContentType="application/vnd.openxmlformats-package.relationships+xml"/>
  <Override PartName="/ppt/slides/_rels/slide153.xml.rels" ContentType="application/vnd.openxmlformats-package.relationships+xml"/>
  <Override PartName="/ppt/slides/_rels/slide154.xml.rels" ContentType="application/vnd.openxmlformats-package.relationships+xml"/>
  <Override PartName="/ppt/slides/_rels/slide155.xml.rels" ContentType="application/vnd.openxmlformats-package.relationships+xml"/>
  <Override PartName="/ppt/slides/_rels/slide156.xml.rels" ContentType="application/vnd.openxmlformats-package.relationships+xml"/>
  <Override PartName="/ppt/slides/_rels/slide157.xml.rels" ContentType="application/vnd.openxmlformats-package.relationships+xml"/>
  <Override PartName="/ppt/slides/_rels/slide158.xml.rels" ContentType="application/vnd.openxmlformats-package.relationships+xml"/>
  <Override PartName="/ppt/slides/_rels/slide159.xml.rels" ContentType="application/vnd.openxmlformats-package.relationships+xml"/>
  <Override PartName="/ppt/slides/_rels/slide160.xml.rels" ContentType="application/vnd.openxmlformats-package.relationships+xml"/>
  <Override PartName="/ppt/slides/_rels/slide161.xml.rels" ContentType="application/vnd.openxmlformats-package.relationships+xml"/>
  <Override PartName="/ppt/slides/_rels/slide162.xml.rels" ContentType="application/vnd.openxmlformats-package.relationships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media/image100.png" ContentType="image/png"/>
  <Override PartName="/ppt/media/image28.png" ContentType="image/png"/>
  <Override PartName="/ppt/media/image1.jpeg" ContentType="image/jpeg"/>
  <Override PartName="/ppt/media/image9.wmf" ContentType="image/x-wmf"/>
  <Override PartName="/ppt/media/image63.png" ContentType="image/png"/>
  <Override PartName="/ppt/media/image58.png" ContentType="image/png"/>
  <Override PartName="/ppt/media/image2.png" ContentType="image/png"/>
  <Override PartName="/ppt/media/image47.png" ContentType="image/png"/>
  <Override PartName="/ppt/media/image3.wmf" ContentType="image/x-wmf"/>
  <Override PartName="/ppt/media/image120.png" ContentType="image/png"/>
  <Override PartName="/ppt/media/image48.png" ContentType="image/png"/>
  <Override PartName="/ppt/media/image4.wmf" ContentType="image/x-wmf"/>
  <Override PartName="/ppt/media/image121.png" ContentType="image/png"/>
  <Override PartName="/ppt/media/image49.png" ContentType="image/png"/>
  <Override PartName="/ppt/media/image5.wmf" ContentType="image/x-wmf"/>
  <Override PartName="/ppt/media/image6.wmf" ContentType="image/x-wmf"/>
  <Override PartName="/ppt/media/image60.png" ContentType="image/png"/>
  <Override PartName="/ppt/media/image7.wmf" ContentType="image/x-wmf"/>
  <Override PartName="/ppt/media/image61.png" ContentType="image/png"/>
  <Override PartName="/ppt/media/image8.wmf" ContentType="image/x-wmf"/>
  <Override PartName="/ppt/media/image62.png" ContentType="image/png"/>
  <Override PartName="/ppt/media/image55.png" ContentType="image/png"/>
  <Override PartName="/ppt/media/image10.wmf" ContentType="image/x-wmf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wmf" ContentType="image/x-wmf"/>
  <Override PartName="/ppt/media/image19.wmf" ContentType="image/x-wmf"/>
  <Override PartName="/ppt/media/image65.png" ContentType="image/png"/>
  <Override PartName="/ppt/media/image20.wmf" ContentType="image/x-wmf"/>
  <Override PartName="/ppt/media/image21.png" ContentType="image/png"/>
  <Override PartName="/ppt/media/image22.wmf" ContentType="image/x-wmf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101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110.png" ContentType="image/png"/>
  <Override PartName="/ppt/media/image38.png" ContentType="image/png"/>
  <Override PartName="/ppt/media/image111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6.png" ContentType="image/png"/>
  <Override PartName="/ppt/media/image57.png" ContentType="image/png"/>
  <Override PartName="/ppt/media/image59.png" ContentType="image/png"/>
  <Override PartName="/ppt/media/image64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  <Override PartName="/ppt/media/image98.png" ContentType="image/png"/>
  <Override PartName="/ppt/media/image99.png" ContentType="image/png"/>
  <Override PartName="/ppt/media/image102.png" ContentType="image/png"/>
  <Override PartName="/ppt/media/image103.png" ContentType="image/png"/>
  <Override PartName="/ppt/media/image104.png" ContentType="image/png"/>
  <Override PartName="/ppt/media/image105.png" ContentType="image/png"/>
  <Override PartName="/ppt/media/image106.png" ContentType="image/png"/>
  <Override PartName="/ppt/media/image107.png" ContentType="image/png"/>
  <Override PartName="/ppt/media/image108.png" ContentType="image/png"/>
  <Override PartName="/ppt/media/image109.png" ContentType="image/png"/>
  <Override PartName="/ppt/media/image112.png" ContentType="image/png"/>
  <Override PartName="/ppt/media/image113.png" ContentType="image/png"/>
  <Override PartName="/ppt/media/image114.png" ContentType="image/png"/>
  <Override PartName="/ppt/media/image115.png" ContentType="image/png"/>
  <Override PartName="/ppt/media/image116.png" ContentType="image/png"/>
  <Override PartName="/ppt/media/image117.png" ContentType="image/png"/>
  <Override PartName="/ppt/media/image118.png" ContentType="image/png"/>
  <Override PartName="/ppt/media/image119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7" r:id="rId125"/>
    <p:sldId id="378" r:id="rId126"/>
    <p:sldId id="379" r:id="rId127"/>
    <p:sldId id="380" r:id="rId128"/>
    <p:sldId id="381" r:id="rId129"/>
    <p:sldId id="382" r:id="rId130"/>
    <p:sldId id="383" r:id="rId131"/>
    <p:sldId id="384" r:id="rId132"/>
    <p:sldId id="385" r:id="rId133"/>
    <p:sldId id="386" r:id="rId134"/>
    <p:sldId id="387" r:id="rId135"/>
    <p:sldId id="388" r:id="rId136"/>
    <p:sldId id="389" r:id="rId137"/>
    <p:sldId id="390" r:id="rId138"/>
    <p:sldId id="391" r:id="rId139"/>
    <p:sldId id="392" r:id="rId140"/>
    <p:sldId id="393" r:id="rId141"/>
    <p:sldId id="394" r:id="rId142"/>
    <p:sldId id="395" r:id="rId143"/>
    <p:sldId id="396" r:id="rId144"/>
    <p:sldId id="397" r:id="rId145"/>
    <p:sldId id="398" r:id="rId146"/>
    <p:sldId id="399" r:id="rId147"/>
    <p:sldId id="400" r:id="rId148"/>
    <p:sldId id="401" r:id="rId149"/>
    <p:sldId id="402" r:id="rId150"/>
    <p:sldId id="403" r:id="rId151"/>
    <p:sldId id="404" r:id="rId152"/>
    <p:sldId id="405" r:id="rId153"/>
    <p:sldId id="406" r:id="rId154"/>
    <p:sldId id="407" r:id="rId155"/>
    <p:sldId id="408" r:id="rId156"/>
    <p:sldId id="409" r:id="rId157"/>
    <p:sldId id="410" r:id="rId158"/>
    <p:sldId id="411" r:id="rId159"/>
    <p:sldId id="412" r:id="rId160"/>
    <p:sldId id="413" r:id="rId161"/>
    <p:sldId id="414" r:id="rId162"/>
    <p:sldId id="415" r:id="rId163"/>
    <p:sldId id="416" r:id="rId164"/>
    <p:sldId id="417" r:id="rId16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slide" Target="slides/slide89.xml"/><Relationship Id="rId93" Type="http://schemas.openxmlformats.org/officeDocument/2006/relationships/slide" Target="slides/slide90.xml"/><Relationship Id="rId94" Type="http://schemas.openxmlformats.org/officeDocument/2006/relationships/slide" Target="slides/slide91.xml"/><Relationship Id="rId95" Type="http://schemas.openxmlformats.org/officeDocument/2006/relationships/slide" Target="slides/slide92.xml"/><Relationship Id="rId96" Type="http://schemas.openxmlformats.org/officeDocument/2006/relationships/slide" Target="slides/slide93.xml"/><Relationship Id="rId97" Type="http://schemas.openxmlformats.org/officeDocument/2006/relationships/slide" Target="slides/slide94.xml"/><Relationship Id="rId98" Type="http://schemas.openxmlformats.org/officeDocument/2006/relationships/slide" Target="slides/slide95.xml"/><Relationship Id="rId99" Type="http://schemas.openxmlformats.org/officeDocument/2006/relationships/slide" Target="slides/slide96.xml"/><Relationship Id="rId100" Type="http://schemas.openxmlformats.org/officeDocument/2006/relationships/slide" Target="slides/slide97.xml"/><Relationship Id="rId101" Type="http://schemas.openxmlformats.org/officeDocument/2006/relationships/slide" Target="slides/slide98.xml"/><Relationship Id="rId102" Type="http://schemas.openxmlformats.org/officeDocument/2006/relationships/slide" Target="slides/slide99.xml"/><Relationship Id="rId103" Type="http://schemas.openxmlformats.org/officeDocument/2006/relationships/slide" Target="slides/slide100.xml"/><Relationship Id="rId104" Type="http://schemas.openxmlformats.org/officeDocument/2006/relationships/slide" Target="slides/slide101.xml"/><Relationship Id="rId105" Type="http://schemas.openxmlformats.org/officeDocument/2006/relationships/slide" Target="slides/slide102.xml"/><Relationship Id="rId106" Type="http://schemas.openxmlformats.org/officeDocument/2006/relationships/slide" Target="slides/slide103.xml"/><Relationship Id="rId107" Type="http://schemas.openxmlformats.org/officeDocument/2006/relationships/slide" Target="slides/slide104.xml"/><Relationship Id="rId108" Type="http://schemas.openxmlformats.org/officeDocument/2006/relationships/slide" Target="slides/slide105.xml"/><Relationship Id="rId109" Type="http://schemas.openxmlformats.org/officeDocument/2006/relationships/slide" Target="slides/slide106.xml"/><Relationship Id="rId110" Type="http://schemas.openxmlformats.org/officeDocument/2006/relationships/slide" Target="slides/slide107.xml"/><Relationship Id="rId111" Type="http://schemas.openxmlformats.org/officeDocument/2006/relationships/slide" Target="slides/slide108.xml"/><Relationship Id="rId112" Type="http://schemas.openxmlformats.org/officeDocument/2006/relationships/slide" Target="slides/slide109.xml"/><Relationship Id="rId113" Type="http://schemas.openxmlformats.org/officeDocument/2006/relationships/slide" Target="slides/slide110.xml"/><Relationship Id="rId114" Type="http://schemas.openxmlformats.org/officeDocument/2006/relationships/slide" Target="slides/slide111.xml"/><Relationship Id="rId115" Type="http://schemas.openxmlformats.org/officeDocument/2006/relationships/slide" Target="slides/slide112.xml"/><Relationship Id="rId116" Type="http://schemas.openxmlformats.org/officeDocument/2006/relationships/slide" Target="slides/slide113.xml"/><Relationship Id="rId117" Type="http://schemas.openxmlformats.org/officeDocument/2006/relationships/slide" Target="slides/slide114.xml"/><Relationship Id="rId118" Type="http://schemas.openxmlformats.org/officeDocument/2006/relationships/slide" Target="slides/slide115.xml"/><Relationship Id="rId119" Type="http://schemas.openxmlformats.org/officeDocument/2006/relationships/slide" Target="slides/slide116.xml"/><Relationship Id="rId120" Type="http://schemas.openxmlformats.org/officeDocument/2006/relationships/slide" Target="slides/slide117.xml"/><Relationship Id="rId121" Type="http://schemas.openxmlformats.org/officeDocument/2006/relationships/slide" Target="slides/slide118.xml"/><Relationship Id="rId122" Type="http://schemas.openxmlformats.org/officeDocument/2006/relationships/slide" Target="slides/slide119.xml"/><Relationship Id="rId123" Type="http://schemas.openxmlformats.org/officeDocument/2006/relationships/slide" Target="slides/slide120.xml"/><Relationship Id="rId124" Type="http://schemas.openxmlformats.org/officeDocument/2006/relationships/slide" Target="slides/slide121.xml"/><Relationship Id="rId125" Type="http://schemas.openxmlformats.org/officeDocument/2006/relationships/slide" Target="slides/slide122.xml"/><Relationship Id="rId126" Type="http://schemas.openxmlformats.org/officeDocument/2006/relationships/slide" Target="slides/slide123.xml"/><Relationship Id="rId127" Type="http://schemas.openxmlformats.org/officeDocument/2006/relationships/slide" Target="slides/slide124.xml"/><Relationship Id="rId128" Type="http://schemas.openxmlformats.org/officeDocument/2006/relationships/slide" Target="slides/slide125.xml"/><Relationship Id="rId129" Type="http://schemas.openxmlformats.org/officeDocument/2006/relationships/slide" Target="slides/slide126.xml"/><Relationship Id="rId130" Type="http://schemas.openxmlformats.org/officeDocument/2006/relationships/slide" Target="slides/slide127.xml"/><Relationship Id="rId131" Type="http://schemas.openxmlformats.org/officeDocument/2006/relationships/slide" Target="slides/slide128.xml"/><Relationship Id="rId132" Type="http://schemas.openxmlformats.org/officeDocument/2006/relationships/slide" Target="slides/slide129.xml"/><Relationship Id="rId133" Type="http://schemas.openxmlformats.org/officeDocument/2006/relationships/slide" Target="slides/slide130.xml"/><Relationship Id="rId134" Type="http://schemas.openxmlformats.org/officeDocument/2006/relationships/slide" Target="slides/slide131.xml"/><Relationship Id="rId135" Type="http://schemas.openxmlformats.org/officeDocument/2006/relationships/slide" Target="slides/slide132.xml"/><Relationship Id="rId136" Type="http://schemas.openxmlformats.org/officeDocument/2006/relationships/slide" Target="slides/slide133.xml"/><Relationship Id="rId137" Type="http://schemas.openxmlformats.org/officeDocument/2006/relationships/slide" Target="slides/slide134.xml"/><Relationship Id="rId138" Type="http://schemas.openxmlformats.org/officeDocument/2006/relationships/slide" Target="slides/slide135.xml"/><Relationship Id="rId139" Type="http://schemas.openxmlformats.org/officeDocument/2006/relationships/slide" Target="slides/slide136.xml"/><Relationship Id="rId140" Type="http://schemas.openxmlformats.org/officeDocument/2006/relationships/slide" Target="slides/slide137.xml"/><Relationship Id="rId141" Type="http://schemas.openxmlformats.org/officeDocument/2006/relationships/slide" Target="slides/slide138.xml"/><Relationship Id="rId142" Type="http://schemas.openxmlformats.org/officeDocument/2006/relationships/slide" Target="slides/slide139.xml"/><Relationship Id="rId143" Type="http://schemas.openxmlformats.org/officeDocument/2006/relationships/slide" Target="slides/slide140.xml"/><Relationship Id="rId144" Type="http://schemas.openxmlformats.org/officeDocument/2006/relationships/slide" Target="slides/slide141.xml"/><Relationship Id="rId145" Type="http://schemas.openxmlformats.org/officeDocument/2006/relationships/slide" Target="slides/slide142.xml"/><Relationship Id="rId146" Type="http://schemas.openxmlformats.org/officeDocument/2006/relationships/slide" Target="slides/slide143.xml"/><Relationship Id="rId147" Type="http://schemas.openxmlformats.org/officeDocument/2006/relationships/slide" Target="slides/slide144.xml"/><Relationship Id="rId148" Type="http://schemas.openxmlformats.org/officeDocument/2006/relationships/slide" Target="slides/slide145.xml"/><Relationship Id="rId149" Type="http://schemas.openxmlformats.org/officeDocument/2006/relationships/slide" Target="slides/slide146.xml"/><Relationship Id="rId150" Type="http://schemas.openxmlformats.org/officeDocument/2006/relationships/slide" Target="slides/slide147.xml"/><Relationship Id="rId151" Type="http://schemas.openxmlformats.org/officeDocument/2006/relationships/slide" Target="slides/slide148.xml"/><Relationship Id="rId152" Type="http://schemas.openxmlformats.org/officeDocument/2006/relationships/slide" Target="slides/slide149.xml"/><Relationship Id="rId153" Type="http://schemas.openxmlformats.org/officeDocument/2006/relationships/slide" Target="slides/slide150.xml"/><Relationship Id="rId154" Type="http://schemas.openxmlformats.org/officeDocument/2006/relationships/slide" Target="slides/slide151.xml"/><Relationship Id="rId155" Type="http://schemas.openxmlformats.org/officeDocument/2006/relationships/slide" Target="slides/slide152.xml"/><Relationship Id="rId156" Type="http://schemas.openxmlformats.org/officeDocument/2006/relationships/slide" Target="slides/slide153.xml"/><Relationship Id="rId157" Type="http://schemas.openxmlformats.org/officeDocument/2006/relationships/slide" Target="slides/slide154.xml"/><Relationship Id="rId158" Type="http://schemas.openxmlformats.org/officeDocument/2006/relationships/slide" Target="slides/slide155.xml"/><Relationship Id="rId159" Type="http://schemas.openxmlformats.org/officeDocument/2006/relationships/slide" Target="slides/slide156.xml"/><Relationship Id="rId160" Type="http://schemas.openxmlformats.org/officeDocument/2006/relationships/slide" Target="slides/slide157.xml"/><Relationship Id="rId161" Type="http://schemas.openxmlformats.org/officeDocument/2006/relationships/slide" Target="slides/slide158.xml"/><Relationship Id="rId162" Type="http://schemas.openxmlformats.org/officeDocument/2006/relationships/slide" Target="slides/slide159.xml"/><Relationship Id="rId163" Type="http://schemas.openxmlformats.org/officeDocument/2006/relationships/slide" Target="slides/slide160.xml"/><Relationship Id="rId164" Type="http://schemas.openxmlformats.org/officeDocument/2006/relationships/slide" Target="slides/slide161.xml"/><Relationship Id="rId165" Type="http://schemas.openxmlformats.org/officeDocument/2006/relationships/slide" Target="slides/slide16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2" name="PlaceHolder 2"/>
          <p:cNvSpPr>
            <a:spLocks noGrp="1"/>
          </p:cNvSpPr>
          <p:nvPr>
            <p:ph type="hdr"/>
          </p:nvPr>
        </p:nvSpPr>
        <p:spPr>
          <a:xfrm>
            <a:off x="-360" y="0"/>
            <a:ext cx="2971800" cy="458640"/>
          </a:xfrm>
          <a:prstGeom prst="rect">
            <a:avLst/>
          </a:prstGeom>
        </p:spPr>
        <p:txBody>
          <a:bodyPr lIns="90000" rIns="90000" tIns="46800" bIns="46800"/>
          <a:p>
            <a:pPr/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3884400" y="0"/>
            <a:ext cx="2971800" cy="458640"/>
          </a:xfrm>
          <a:prstGeom prst="rect">
            <a:avLst/>
          </a:prstGeom>
        </p:spPr>
        <p:txBody>
          <a:bodyPr lIns="90000" rIns="90000" tIns="46800" bIns="46800"/>
          <a:p>
            <a:pPr algn="r"/>
            <a:r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85800" y="4400280"/>
            <a:ext cx="5486400" cy="3600360"/>
          </a:xfrm>
          <a:prstGeom prst="rect">
            <a:avLst/>
          </a:prstGeom>
        </p:spPr>
        <p:txBody>
          <a:bodyPr lIns="90000" rIns="90000" tIns="46800" bIns="46800"/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-360" y="8685360"/>
            <a:ext cx="2971800" cy="458640"/>
          </a:xfrm>
          <a:prstGeom prst="rect">
            <a:avLst/>
          </a:prstGeom>
        </p:spPr>
        <p:txBody>
          <a:bodyPr lIns="90000" rIns="90000" tIns="46800" bIns="46800" anchor="b"/>
          <a:p>
            <a:pPr/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3884400" y="8685360"/>
            <a:ext cx="2971800" cy="458640"/>
          </a:xfrm>
          <a:prstGeom prst="rect">
            <a:avLst/>
          </a:prstGeom>
        </p:spPr>
        <p:txBody>
          <a:bodyPr lIns="90000" rIns="90000" tIns="46800" bIns="46800" anchor="b"/>
          <a:p>
            <a:pPr algn="r"/>
            <a:fld id="{5938DD65-67C3-4EFE-AEEC-BA245383D03B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CustomShape 1"/>
          <p:cNvSpPr/>
          <p:nvPr/>
        </p:nvSpPr>
        <p:spPr>
          <a:xfrm>
            <a:off x="3884760" y="8685360"/>
            <a:ext cx="2971800" cy="45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7CE7B8DC-D96E-4F75-9A0C-266F7075A9C2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5" name="PlaceHolder 2"/>
          <p:cNvSpPr>
            <a:spLocks noGrp="1"/>
          </p:cNvSpPr>
          <p:nvPr>
            <p:ph type="body"/>
          </p:nvPr>
        </p:nvSpPr>
        <p:spPr>
          <a:xfrm>
            <a:off x="685800" y="4400280"/>
            <a:ext cx="5486400" cy="3600360"/>
          </a:xfrm>
          <a:prstGeom prst="rect">
            <a:avLst/>
          </a:prstGeom>
        </p:spPr>
        <p:txBody>
          <a:bodyPr lIns="0" rIns="0" tIns="0" bIns="0"/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4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8480" y="413064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250236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313800" y="1981080"/>
            <a:ext cx="250236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41440" y="1981080"/>
            <a:ext cx="250236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41440" y="4130640"/>
            <a:ext cx="250236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313800" y="4130640"/>
            <a:ext cx="250236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85800" y="4130640"/>
            <a:ext cx="250236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609120"/>
            <a:ext cx="7772400" cy="52995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8480" y="413064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4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742680" indent="-28548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5120" cy="457200"/>
          </a:xfrm>
          <a:prstGeom prst="rect">
            <a:avLst/>
          </a:prstGeom>
        </p:spPr>
        <p:txBody>
          <a:bodyPr lIns="90000" rIns="90000" tIns="46800" bIns="46800"/>
          <a:p>
            <a:pPr/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</p:spPr>
        <p:txBody>
          <a:bodyPr lIns="90000" rIns="90000" tIns="46800" bIns="46800"/>
          <a:p>
            <a:pPr/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5120" cy="457200"/>
          </a:xfrm>
          <a:prstGeom prst="rect">
            <a:avLst/>
          </a:prstGeom>
        </p:spPr>
        <p:txBody>
          <a:bodyPr lIns="90000" rIns="90000" tIns="46800" bIns="46800"/>
          <a:p>
            <a:pPr algn="r"/>
            <a:fld id="{31C1C219-99F3-4D78-A1FD-60888D56E71D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1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slideLayout" Target="../slideLayouts/slideLayout1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1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.xml"/>
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.xml"/>
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.xml"/>
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.xml"/>
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.xml"/>
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slideLayout" Target="../slideLayouts/slideLayout1.xml"/>
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1.xml"/>
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slideLayout" Target="../slideLayouts/slideLayout1.xml"/>
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image" Target="../media/image74.png"/><Relationship Id="rId3" Type="http://schemas.openxmlformats.org/officeDocument/2006/relationships/slideLayout" Target="../slideLayouts/slideLayout1.xml"/>
</Relationships>
</file>

<file path=ppt/slides/_rels/slide133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.xml"/>
</Relationships>
</file>

<file path=ppt/slides/_rels/slide134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.xml"/>
</Relationships>
</file>

<file path=ppt/slides/_rels/slide135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slideLayout" Target="../slideLayouts/slideLayout1.xml"/>
</Relationships>
</file>

<file path=ppt/slides/_rels/slide136.xml.rels><?xml version="1.0" encoding="UTF-8"?>
<Relationships xmlns="http://schemas.openxmlformats.org/package/2006/relationships"><Relationship Id="rId1" Type="http://schemas.openxmlformats.org/officeDocument/2006/relationships/image" Target="../media/image89.png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slideLayout" Target="../slideLayouts/slideLayout1.xml"/>
</Relationships>
</file>

<file path=ppt/slides/_rels/slide137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slideLayout" Target="../slideLayouts/slideLayout1.xml"/>
</Relationships>
</file>

<file path=ppt/slides/_rels/slide138.xml.rels><?xml version="1.0" encoding="UTF-8"?>
<Relationships xmlns="http://schemas.openxmlformats.org/package/2006/relationships"><Relationship Id="rId1" Type="http://schemas.openxmlformats.org/officeDocument/2006/relationships/image" Target="../media/image102.png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slideLayout" Target="../slideLayouts/slideLayout1.xml"/>
</Relationships>
</file>

<file path=ppt/slides/_rels/slide139.xml.rels><?xml version="1.0" encoding="UTF-8"?>
<Relationships xmlns="http://schemas.openxmlformats.org/package/2006/relationships"><Relationship Id="rId1" Type="http://schemas.openxmlformats.org/officeDocument/2006/relationships/image" Target="../media/image107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0.xml.rels><?xml version="1.0" encoding="UTF-8"?>
<Relationships xmlns="http://schemas.openxmlformats.org/package/2006/relationships"><Relationship Id="rId1" Type="http://schemas.openxmlformats.org/officeDocument/2006/relationships/image" Target="../media/image108.png"/><Relationship Id="rId2" Type="http://schemas.openxmlformats.org/officeDocument/2006/relationships/slideLayout" Target="../slideLayouts/slideLayout1.xml"/>
</Relationships>
</file>

<file path=ppt/slides/_rels/slide141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slideLayout" Target="../slideLayouts/slideLayout1.xml"/>
</Relationships>
</file>

<file path=ppt/slides/_rels/slide142.xml.rels><?xml version="1.0" encoding="UTF-8"?>
<Relationships xmlns="http://schemas.openxmlformats.org/package/2006/relationships"><Relationship Id="rId1" Type="http://schemas.openxmlformats.org/officeDocument/2006/relationships/image" Target="../media/image110.png"/><Relationship Id="rId2" Type="http://schemas.openxmlformats.org/officeDocument/2006/relationships/slideLayout" Target="../slideLayouts/slideLayout1.xml"/>
</Relationships>
</file>

<file path=ppt/slides/_rels/slide143.xml.rels><?xml version="1.0" encoding="UTF-8"?>
<Relationships xmlns="http://schemas.openxmlformats.org/package/2006/relationships"><Relationship Id="rId1" Type="http://schemas.openxmlformats.org/officeDocument/2006/relationships/image" Target="../media/image111.png"/><Relationship Id="rId2" Type="http://schemas.openxmlformats.org/officeDocument/2006/relationships/slideLayout" Target="../slideLayouts/slideLayout1.xml"/>
</Relationships>
</file>

<file path=ppt/slides/_rels/slide144.xml.rels><?xml version="1.0" encoding="UTF-8"?>
<Relationships xmlns="http://schemas.openxmlformats.org/package/2006/relationships"><Relationship Id="rId1" Type="http://schemas.openxmlformats.org/officeDocument/2006/relationships/image" Target="../media/image112.png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slideLayout" Target="../slideLayouts/slideLayout1.xml"/>
</Relationships>
</file>

<file path=ppt/slides/_rels/slide145.xml.rels><?xml version="1.0" encoding="UTF-8"?>
<Relationships xmlns="http://schemas.openxmlformats.org/package/2006/relationships"><Relationship Id="rId1" Type="http://schemas.openxmlformats.org/officeDocument/2006/relationships/image" Target="../media/image117.png"/><Relationship Id="rId2" Type="http://schemas.openxmlformats.org/officeDocument/2006/relationships/slideLayout" Target="../slideLayouts/slideLayout1.xml"/>
</Relationships>
</file>

<file path=ppt/slides/_rels/slide146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slideLayout" Target="../slideLayouts/slideLayout1.xml"/>
</Relationships>
</file>

<file path=ppt/slides/_rels/slide1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2.xml.rels><?xml version="1.0" encoding="UTF-8"?>
<Relationships xmlns="http://schemas.openxmlformats.org/package/2006/relationships"><Relationship Id="rId1" Type="http://schemas.openxmlformats.org/officeDocument/2006/relationships/image" Target="../media/image120.png"/><Relationship Id="rId2" Type="http://schemas.openxmlformats.org/officeDocument/2006/relationships/image" Target="../media/image121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0.wmf"/><Relationship Id="rId3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684360" y="1413000"/>
            <a:ext cx="7920000" cy="52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/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r>
              <a:rPr b="1" lang="pt-BR" sz="2400" spc="-1" strike="noStrike">
                <a:solidFill>
                  <a:srgbClr val="000000"/>
                </a:solidFill>
                <a:latin typeface="Times New Roman"/>
              </a:rPr>
              <a:t>Análise estatística de dados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Disciplina: Ciência de Dados aplicada à Saúde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Professores: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Paulo Roberto Borges de Souza Jr. - </a:t>
            </a:r>
            <a:r>
              <a:rPr b="0" i="1" lang="pt-BR" sz="2000" spc="-1" strike="noStrike">
                <a:solidFill>
                  <a:srgbClr val="000000"/>
                </a:solidFill>
                <a:latin typeface="Times New Roman"/>
              </a:rPr>
              <a:t>paulo.borges@icict.fiocruz.br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Vanderlei Pascoal – Vanderlei.matos@gmail.com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Giseli Nogueira Damacena - </a:t>
            </a:r>
            <a:r>
              <a:rPr b="0" i="1" lang="pt-BR" sz="2000" spc="-1" strike="noStrike">
                <a:solidFill>
                  <a:srgbClr val="000000"/>
                </a:solidFill>
                <a:latin typeface="Times New Roman"/>
              </a:rPr>
              <a:t>damacenagn@gmail.com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8" name="Imagem 3" descr=""/>
          <p:cNvPicPr/>
          <p:nvPr/>
        </p:nvPicPr>
        <p:blipFill>
          <a:blip r:embed="rId1"/>
          <a:stretch/>
        </p:blipFill>
        <p:spPr>
          <a:xfrm>
            <a:off x="1403280" y="514440"/>
            <a:ext cx="3456000" cy="538200"/>
          </a:xfrm>
          <a:prstGeom prst="rect">
            <a:avLst/>
          </a:prstGeom>
          <a:ln>
            <a:noFill/>
          </a:ln>
        </p:spPr>
      </p:pic>
      <p:pic>
        <p:nvPicPr>
          <p:cNvPr id="49" name="Imagem 4" descr=""/>
          <p:cNvPicPr/>
          <p:nvPr/>
        </p:nvPicPr>
        <p:blipFill>
          <a:blip r:embed="rId2"/>
          <a:stretch/>
        </p:blipFill>
        <p:spPr>
          <a:xfrm>
            <a:off x="5292720" y="399960"/>
            <a:ext cx="2519280" cy="78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11280" y="-147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latin typeface="Times New Roman"/>
              </a:rPr>
              <a:t>População X Amostra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68000" y="1128240"/>
            <a:ext cx="8458200" cy="4111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 algn="just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Times New Roman"/>
              </a:rPr>
              <a:t>População (N): 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Conjunto de todos os elementos relativos a um determinado fenômeno que possuem pelo menos uma característica em comum, a população é o conjunto Universo, podendo ser finita ou infinita.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 algn="just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 algn="just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Times New Roman"/>
              </a:rPr>
              <a:t>Amostra (n): 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É um subconjunto da população e deverá ser considerada finita, a amostra deve ser selecionada seguindo certas regras e deve ser representativa, de modo que ela represente todas as características da população como se fosse uma fotografia desta.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 algn="just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994040" y="4869000"/>
            <a:ext cx="2072880" cy="117792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Times New Roman"/>
              </a:rPr>
              <a:t>População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3474720" y="4999680"/>
            <a:ext cx="2813400" cy="392400"/>
          </a:xfrm>
          <a:custGeom>
            <a:avLst/>
            <a:gdLst/>
            <a:ahLst/>
            <a:rect l="0" t="0" r="r" b="b"/>
            <a:pathLst>
              <a:path w="7660" h="1092">
                <a:moveTo>
                  <a:pt x="0" y="1091"/>
                </a:moveTo>
                <a:lnTo>
                  <a:pt x="4" y="1034"/>
                </a:lnTo>
                <a:lnTo>
                  <a:pt x="15" y="977"/>
                </a:lnTo>
                <a:lnTo>
                  <a:pt x="34" y="920"/>
                </a:lnTo>
                <a:lnTo>
                  <a:pt x="60" y="864"/>
                </a:lnTo>
                <a:lnTo>
                  <a:pt x="93" y="809"/>
                </a:lnTo>
                <a:lnTo>
                  <a:pt x="134" y="754"/>
                </a:lnTo>
                <a:lnTo>
                  <a:pt x="182" y="700"/>
                </a:lnTo>
                <a:lnTo>
                  <a:pt x="236" y="647"/>
                </a:lnTo>
                <a:lnTo>
                  <a:pt x="298" y="596"/>
                </a:lnTo>
                <a:lnTo>
                  <a:pt x="366" y="545"/>
                </a:lnTo>
                <a:lnTo>
                  <a:pt x="441" y="497"/>
                </a:lnTo>
                <a:lnTo>
                  <a:pt x="522" y="450"/>
                </a:lnTo>
                <a:lnTo>
                  <a:pt x="610" y="404"/>
                </a:lnTo>
                <a:lnTo>
                  <a:pt x="702" y="361"/>
                </a:lnTo>
                <a:lnTo>
                  <a:pt x="801" y="320"/>
                </a:lnTo>
                <a:lnTo>
                  <a:pt x="905" y="280"/>
                </a:lnTo>
                <a:lnTo>
                  <a:pt x="1014" y="243"/>
                </a:lnTo>
                <a:lnTo>
                  <a:pt x="1127" y="208"/>
                </a:lnTo>
                <a:lnTo>
                  <a:pt x="1245" y="176"/>
                </a:lnTo>
                <a:lnTo>
                  <a:pt x="1368" y="146"/>
                </a:lnTo>
                <a:lnTo>
                  <a:pt x="1493" y="119"/>
                </a:lnTo>
                <a:lnTo>
                  <a:pt x="1623" y="94"/>
                </a:lnTo>
                <a:lnTo>
                  <a:pt x="1755" y="72"/>
                </a:lnTo>
                <a:lnTo>
                  <a:pt x="1890" y="53"/>
                </a:lnTo>
                <a:lnTo>
                  <a:pt x="2027" y="37"/>
                </a:lnTo>
                <a:lnTo>
                  <a:pt x="2166" y="24"/>
                </a:lnTo>
                <a:lnTo>
                  <a:pt x="2307" y="13"/>
                </a:lnTo>
                <a:lnTo>
                  <a:pt x="2449" y="6"/>
                </a:lnTo>
                <a:lnTo>
                  <a:pt x="2592" y="1"/>
                </a:lnTo>
                <a:lnTo>
                  <a:pt x="2735" y="0"/>
                </a:lnTo>
                <a:lnTo>
                  <a:pt x="4298" y="0"/>
                </a:lnTo>
                <a:lnTo>
                  <a:pt x="4438" y="1"/>
                </a:lnTo>
                <a:lnTo>
                  <a:pt x="4578" y="6"/>
                </a:lnTo>
                <a:lnTo>
                  <a:pt x="4717" y="13"/>
                </a:lnTo>
                <a:lnTo>
                  <a:pt x="4855" y="23"/>
                </a:lnTo>
                <a:lnTo>
                  <a:pt x="4992" y="36"/>
                </a:lnTo>
                <a:lnTo>
                  <a:pt x="5126" y="51"/>
                </a:lnTo>
                <a:lnTo>
                  <a:pt x="5259" y="70"/>
                </a:lnTo>
                <a:lnTo>
                  <a:pt x="5389" y="91"/>
                </a:lnTo>
                <a:lnTo>
                  <a:pt x="5516" y="114"/>
                </a:lnTo>
                <a:lnTo>
                  <a:pt x="5640" y="140"/>
                </a:lnTo>
                <a:lnTo>
                  <a:pt x="5760" y="169"/>
                </a:lnTo>
                <a:lnTo>
                  <a:pt x="5877" y="200"/>
                </a:lnTo>
                <a:lnTo>
                  <a:pt x="5989" y="234"/>
                </a:lnTo>
                <a:lnTo>
                  <a:pt x="6097" y="269"/>
                </a:lnTo>
                <a:lnTo>
                  <a:pt x="6200" y="307"/>
                </a:lnTo>
                <a:lnTo>
                  <a:pt x="6299" y="347"/>
                </a:lnTo>
                <a:lnTo>
                  <a:pt x="6392" y="389"/>
                </a:lnTo>
                <a:lnTo>
                  <a:pt x="6479" y="433"/>
                </a:lnTo>
                <a:lnTo>
                  <a:pt x="6561" y="478"/>
                </a:lnTo>
                <a:lnTo>
                  <a:pt x="6636" y="525"/>
                </a:lnTo>
                <a:lnTo>
                  <a:pt x="6706" y="574"/>
                </a:lnTo>
                <a:lnTo>
                  <a:pt x="6769" y="624"/>
                </a:lnTo>
                <a:lnTo>
                  <a:pt x="6826" y="675"/>
                </a:lnTo>
                <a:lnTo>
                  <a:pt x="6876" y="727"/>
                </a:lnTo>
                <a:lnTo>
                  <a:pt x="7659" y="727"/>
                </a:lnTo>
                <a:lnTo>
                  <a:pt x="6252" y="1091"/>
                </a:lnTo>
                <a:lnTo>
                  <a:pt x="4533" y="727"/>
                </a:lnTo>
                <a:lnTo>
                  <a:pt x="5313" y="727"/>
                </a:lnTo>
                <a:lnTo>
                  <a:pt x="5262" y="674"/>
                </a:lnTo>
                <a:lnTo>
                  <a:pt x="5204" y="622"/>
                </a:lnTo>
                <a:lnTo>
                  <a:pt x="5139" y="571"/>
                </a:lnTo>
                <a:lnTo>
                  <a:pt x="5068" y="522"/>
                </a:lnTo>
                <a:lnTo>
                  <a:pt x="4990" y="474"/>
                </a:lnTo>
                <a:lnTo>
                  <a:pt x="4906" y="428"/>
                </a:lnTo>
                <a:lnTo>
                  <a:pt x="4816" y="383"/>
                </a:lnTo>
                <a:lnTo>
                  <a:pt x="4721" y="341"/>
                </a:lnTo>
                <a:lnTo>
                  <a:pt x="4620" y="300"/>
                </a:lnTo>
                <a:lnTo>
                  <a:pt x="4514" y="262"/>
                </a:lnTo>
                <a:lnTo>
                  <a:pt x="4403" y="226"/>
                </a:lnTo>
                <a:lnTo>
                  <a:pt x="4287" y="193"/>
                </a:lnTo>
                <a:lnTo>
                  <a:pt x="4167" y="162"/>
                </a:lnTo>
                <a:lnTo>
                  <a:pt x="4044" y="133"/>
                </a:lnTo>
                <a:lnTo>
                  <a:pt x="3916" y="107"/>
                </a:lnTo>
                <a:lnTo>
                  <a:pt x="3786" y="84"/>
                </a:lnTo>
                <a:lnTo>
                  <a:pt x="3652" y="63"/>
                </a:lnTo>
                <a:lnTo>
                  <a:pt x="3517" y="46"/>
                </a:lnTo>
                <a:lnTo>
                  <a:pt x="3517" y="45"/>
                </a:lnTo>
                <a:lnTo>
                  <a:pt x="3384" y="63"/>
                </a:lnTo>
                <a:lnTo>
                  <a:pt x="3253" y="83"/>
                </a:lnTo>
                <a:lnTo>
                  <a:pt x="3125" y="105"/>
                </a:lnTo>
                <a:lnTo>
                  <a:pt x="3000" y="131"/>
                </a:lnTo>
                <a:lnTo>
                  <a:pt x="2878" y="158"/>
                </a:lnTo>
                <a:lnTo>
                  <a:pt x="2760" y="189"/>
                </a:lnTo>
                <a:lnTo>
                  <a:pt x="2647" y="221"/>
                </a:lnTo>
                <a:lnTo>
                  <a:pt x="2537" y="256"/>
                </a:lnTo>
                <a:lnTo>
                  <a:pt x="2432" y="293"/>
                </a:lnTo>
                <a:lnTo>
                  <a:pt x="2332" y="332"/>
                </a:lnTo>
                <a:lnTo>
                  <a:pt x="2237" y="374"/>
                </a:lnTo>
                <a:lnTo>
                  <a:pt x="2148" y="417"/>
                </a:lnTo>
                <a:lnTo>
                  <a:pt x="2064" y="462"/>
                </a:lnTo>
                <a:lnTo>
                  <a:pt x="1986" y="508"/>
                </a:lnTo>
                <a:lnTo>
                  <a:pt x="1914" y="556"/>
                </a:lnTo>
                <a:lnTo>
                  <a:pt x="1849" y="605"/>
                </a:lnTo>
                <a:lnTo>
                  <a:pt x="1790" y="656"/>
                </a:lnTo>
                <a:lnTo>
                  <a:pt x="1737" y="708"/>
                </a:lnTo>
                <a:lnTo>
                  <a:pt x="1691" y="761"/>
                </a:lnTo>
                <a:lnTo>
                  <a:pt x="1652" y="814"/>
                </a:lnTo>
                <a:lnTo>
                  <a:pt x="1620" y="869"/>
                </a:lnTo>
                <a:lnTo>
                  <a:pt x="1595" y="924"/>
                </a:lnTo>
                <a:lnTo>
                  <a:pt x="1577" y="979"/>
                </a:lnTo>
                <a:lnTo>
                  <a:pt x="1567" y="1035"/>
                </a:lnTo>
                <a:lnTo>
                  <a:pt x="1563" y="1091"/>
                </a:lnTo>
                <a:lnTo>
                  <a:pt x="0" y="1091"/>
                </a:lnTo>
                <a:moveTo>
                  <a:pt x="0" y="1091"/>
                </a:moveTo>
                <a:lnTo>
                  <a:pt x="4" y="1034"/>
                </a:lnTo>
                <a:lnTo>
                  <a:pt x="15" y="977"/>
                </a:lnTo>
                <a:lnTo>
                  <a:pt x="34" y="920"/>
                </a:lnTo>
                <a:lnTo>
                  <a:pt x="60" y="864"/>
                </a:lnTo>
                <a:lnTo>
                  <a:pt x="93" y="809"/>
                </a:lnTo>
                <a:lnTo>
                  <a:pt x="134" y="754"/>
                </a:lnTo>
                <a:lnTo>
                  <a:pt x="182" y="700"/>
                </a:lnTo>
                <a:lnTo>
                  <a:pt x="236" y="647"/>
                </a:lnTo>
                <a:lnTo>
                  <a:pt x="298" y="596"/>
                </a:lnTo>
                <a:lnTo>
                  <a:pt x="366" y="545"/>
                </a:lnTo>
                <a:lnTo>
                  <a:pt x="441" y="497"/>
                </a:lnTo>
                <a:lnTo>
                  <a:pt x="522" y="450"/>
                </a:lnTo>
                <a:lnTo>
                  <a:pt x="610" y="404"/>
                </a:lnTo>
                <a:lnTo>
                  <a:pt x="702" y="361"/>
                </a:lnTo>
                <a:lnTo>
                  <a:pt x="801" y="320"/>
                </a:lnTo>
                <a:lnTo>
                  <a:pt x="905" y="280"/>
                </a:lnTo>
                <a:lnTo>
                  <a:pt x="1014" y="243"/>
                </a:lnTo>
                <a:lnTo>
                  <a:pt x="1127" y="208"/>
                </a:lnTo>
                <a:lnTo>
                  <a:pt x="1245" y="176"/>
                </a:lnTo>
                <a:lnTo>
                  <a:pt x="1368" y="146"/>
                </a:lnTo>
                <a:lnTo>
                  <a:pt x="1493" y="119"/>
                </a:lnTo>
                <a:lnTo>
                  <a:pt x="1623" y="94"/>
                </a:lnTo>
                <a:lnTo>
                  <a:pt x="1755" y="72"/>
                </a:lnTo>
                <a:lnTo>
                  <a:pt x="1890" y="53"/>
                </a:lnTo>
                <a:lnTo>
                  <a:pt x="2027" y="37"/>
                </a:lnTo>
                <a:lnTo>
                  <a:pt x="2166" y="24"/>
                </a:lnTo>
                <a:lnTo>
                  <a:pt x="2307" y="13"/>
                </a:lnTo>
                <a:lnTo>
                  <a:pt x="2449" y="6"/>
                </a:lnTo>
                <a:lnTo>
                  <a:pt x="2592" y="1"/>
                </a:lnTo>
                <a:lnTo>
                  <a:pt x="2735" y="0"/>
                </a:lnTo>
                <a:lnTo>
                  <a:pt x="2735" y="0"/>
                </a:lnTo>
                <a:lnTo>
                  <a:pt x="2788" y="0"/>
                </a:lnTo>
                <a:lnTo>
                  <a:pt x="2841" y="1"/>
                </a:lnTo>
                <a:lnTo>
                  <a:pt x="2893" y="2"/>
                </a:lnTo>
                <a:lnTo>
                  <a:pt x="2946" y="3"/>
                </a:lnTo>
                <a:lnTo>
                  <a:pt x="2999" y="5"/>
                </a:lnTo>
                <a:lnTo>
                  <a:pt x="3051" y="7"/>
                </a:lnTo>
                <a:lnTo>
                  <a:pt x="3104" y="10"/>
                </a:lnTo>
                <a:lnTo>
                  <a:pt x="3156" y="13"/>
                </a:lnTo>
                <a:lnTo>
                  <a:pt x="3208" y="16"/>
                </a:lnTo>
                <a:lnTo>
                  <a:pt x="3260" y="20"/>
                </a:lnTo>
                <a:lnTo>
                  <a:pt x="3312" y="25"/>
                </a:lnTo>
                <a:lnTo>
                  <a:pt x="3363" y="29"/>
                </a:lnTo>
                <a:lnTo>
                  <a:pt x="3415" y="34"/>
                </a:lnTo>
                <a:lnTo>
                  <a:pt x="3466" y="40"/>
                </a:lnTo>
                <a:lnTo>
                  <a:pt x="3517" y="46"/>
                </a:lnTo>
                <a:lnTo>
                  <a:pt x="3517" y="45"/>
                </a:lnTo>
                <a:lnTo>
                  <a:pt x="3384" y="63"/>
                </a:lnTo>
                <a:lnTo>
                  <a:pt x="3253" y="83"/>
                </a:lnTo>
                <a:lnTo>
                  <a:pt x="3125" y="105"/>
                </a:lnTo>
                <a:lnTo>
                  <a:pt x="3000" y="131"/>
                </a:lnTo>
                <a:lnTo>
                  <a:pt x="2878" y="158"/>
                </a:lnTo>
                <a:lnTo>
                  <a:pt x="2760" y="189"/>
                </a:lnTo>
                <a:lnTo>
                  <a:pt x="2647" y="221"/>
                </a:lnTo>
                <a:lnTo>
                  <a:pt x="2537" y="256"/>
                </a:lnTo>
                <a:lnTo>
                  <a:pt x="2432" y="293"/>
                </a:lnTo>
                <a:lnTo>
                  <a:pt x="2332" y="332"/>
                </a:lnTo>
                <a:lnTo>
                  <a:pt x="2237" y="374"/>
                </a:lnTo>
                <a:lnTo>
                  <a:pt x="2148" y="417"/>
                </a:lnTo>
                <a:lnTo>
                  <a:pt x="2064" y="462"/>
                </a:lnTo>
                <a:lnTo>
                  <a:pt x="1986" y="508"/>
                </a:lnTo>
                <a:lnTo>
                  <a:pt x="1914" y="556"/>
                </a:lnTo>
                <a:lnTo>
                  <a:pt x="1849" y="605"/>
                </a:lnTo>
                <a:lnTo>
                  <a:pt x="1790" y="656"/>
                </a:lnTo>
                <a:lnTo>
                  <a:pt x="1737" y="708"/>
                </a:lnTo>
                <a:lnTo>
                  <a:pt x="1691" y="761"/>
                </a:lnTo>
                <a:lnTo>
                  <a:pt x="1652" y="814"/>
                </a:lnTo>
                <a:lnTo>
                  <a:pt x="1620" y="869"/>
                </a:lnTo>
                <a:lnTo>
                  <a:pt x="1595" y="924"/>
                </a:lnTo>
                <a:lnTo>
                  <a:pt x="1577" y="979"/>
                </a:lnTo>
                <a:lnTo>
                  <a:pt x="1567" y="1035"/>
                </a:lnTo>
                <a:lnTo>
                  <a:pt x="1563" y="1091"/>
                </a:lnTo>
                <a:lnTo>
                  <a:pt x="0" y="1091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"/>
          <p:cNvSpPr/>
          <p:nvPr/>
        </p:nvSpPr>
        <p:spPr>
          <a:xfrm>
            <a:off x="3030480" y="5261400"/>
            <a:ext cx="740160" cy="52344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6"/>
          <p:cNvSpPr/>
          <p:nvPr/>
        </p:nvSpPr>
        <p:spPr>
          <a:xfrm>
            <a:off x="5843880" y="5392440"/>
            <a:ext cx="1156680" cy="61344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Times New Roman"/>
              </a:rPr>
              <a:t>Amostra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304920" y="228600"/>
            <a:ext cx="8610480" cy="34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VARIÁVEL ALEATÓRIA NORMAL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Sua distribuição de probabilidades é simétrica e é determinada por dois parâmetros, μ e σ</a:t>
            </a:r>
            <a:r>
              <a:rPr b="0" lang="pt-BR" sz="2400" spc="-1" strike="noStrike" baseline="30000">
                <a:solidFill>
                  <a:srgbClr val="000000"/>
                </a:solidFill>
                <a:latin typeface="Arial"/>
              </a:rPr>
              <a:t>2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, respectivamente a média e a variância.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5" name="CustomShape 2"/>
          <p:cNvSpPr/>
          <p:nvPr/>
        </p:nvSpPr>
        <p:spPr>
          <a:xfrm>
            <a:off x="380880" y="5181480"/>
            <a:ext cx="853452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A variável aleatória Normal é denotada como X ~ N(μ,σ</a:t>
            </a:r>
            <a:r>
              <a:rPr b="0" lang="pt-BR" sz="2400" spc="-1" strike="noStrike" baseline="30000">
                <a:solidFill>
                  <a:srgbClr val="000000"/>
                </a:solidFill>
                <a:latin typeface="Arial"/>
              </a:rPr>
              <a:t>2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).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CustomShape 1"/>
          <p:cNvSpPr/>
          <p:nvPr/>
        </p:nvSpPr>
        <p:spPr>
          <a:xfrm>
            <a:off x="304920" y="228600"/>
            <a:ext cx="86104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VARIÁVEL ALEATÓRIA NORMAL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57" name="Picture 3" descr=""/>
          <p:cNvPicPr/>
          <p:nvPr/>
        </p:nvPicPr>
        <p:blipFill>
          <a:blip r:embed="rId1"/>
          <a:srcRect l="0" t="0" r="1312" b="14722"/>
          <a:stretch/>
        </p:blipFill>
        <p:spPr>
          <a:xfrm>
            <a:off x="1295280" y="914400"/>
            <a:ext cx="6324840" cy="4132440"/>
          </a:xfrm>
          <a:prstGeom prst="rect">
            <a:avLst/>
          </a:prstGeom>
          <a:ln>
            <a:noFill/>
          </a:ln>
        </p:spPr>
      </p:pic>
      <p:sp>
        <p:nvSpPr>
          <p:cNvPr id="658" name="CustomShape 2"/>
          <p:cNvSpPr/>
          <p:nvPr/>
        </p:nvSpPr>
        <p:spPr>
          <a:xfrm>
            <a:off x="304920" y="5334120"/>
            <a:ext cx="8305560" cy="11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Distribuição de uma variável aleatória Normal com parâmetros μ=0 and σ</a:t>
            </a:r>
            <a:r>
              <a:rPr b="0" lang="pt-BR" sz="2400" spc="-1" strike="noStrike" baseline="30000">
                <a:solidFill>
                  <a:srgbClr val="000000"/>
                </a:solidFill>
                <a:latin typeface="Arial"/>
              </a:rPr>
              <a:t>2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=1, também conhecida como distribuição Normal padrão.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CustomShape 1"/>
          <p:cNvSpPr/>
          <p:nvPr/>
        </p:nvSpPr>
        <p:spPr>
          <a:xfrm>
            <a:off x="304920" y="228600"/>
            <a:ext cx="86104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VARIÁVEL ALEATÓRIA NORMAL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0" name="CustomShape 2"/>
          <p:cNvSpPr/>
          <p:nvPr/>
        </p:nvSpPr>
        <p:spPr>
          <a:xfrm>
            <a:off x="395280" y="1052640"/>
            <a:ext cx="76327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&gt; Função da curva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61" name="CaixaDeTexto 1" descr=""/>
          <p:cNvPicPr/>
          <p:nvPr/>
        </p:nvPicPr>
        <p:blipFill>
          <a:blip r:embed="rId1"/>
          <a:stretch/>
        </p:blipFill>
        <p:spPr>
          <a:xfrm>
            <a:off x="1620720" y="2998800"/>
            <a:ext cx="6085080" cy="119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304920" y="228600"/>
            <a:ext cx="86104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VARIÁVEL ALEATÓRIA NORMAL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3" name="CustomShape 2"/>
          <p:cNvSpPr/>
          <p:nvPr/>
        </p:nvSpPr>
        <p:spPr>
          <a:xfrm>
            <a:off x="324000" y="1052640"/>
            <a:ext cx="734508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</a:rPr>
              <a:t>Exemplo: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4" name="CustomShape 3"/>
          <p:cNvSpPr/>
          <p:nvPr/>
        </p:nvSpPr>
        <p:spPr>
          <a:xfrm>
            <a:off x="395280" y="2060640"/>
            <a:ext cx="8353440" cy="188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3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A concentração de um poluente em água liberada por uma fábrica tem distribuição N(8,1.5). Qual a chance, de que num dado dia, a concentração do poluente exceda o limite regulatório de 10 ppm?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65" name="Formula 4"/>
              <p:cNvSpPr txBox="1"/>
              <p:nvPr/>
            </p:nvSpPr>
            <p:spPr>
              <a:xfrm>
                <a:off x="539640" y="4941720"/>
                <a:ext cx="1297080" cy="1225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t xml:space="preserve">μ</m:t>
                        </m:r>
                        <m:r>
                          <m:t xml:space="preserve">=</m:t>
                        </m:r>
                        <m:r>
                          <m:t xml:space="preserve">8</m:t>
                        </m:r>
                      </m:e>
                      <m:e>
                        <m:r>
                          <m:t xml:space="preserve">σ</m:t>
                        </m:r>
                        <m:r>
                          <m:t xml:space="preserve">=</m:t>
                        </m:r>
                        <m:r>
                          <m:t xml:space="preserve">1,5</m:t>
                        </m:r>
                      </m:e>
                    </m:eqArr>
                  </m:oMath>
                </a14:m>
              </a:p>
            </p:txBody>
          </p:sp>
        </mc:Choice>
        <mc:Fallback/>
      </mc:AlternateContent>
    </p:spTree>
  </p:cSld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" name="Imagem 2" descr=""/>
          <p:cNvPicPr/>
          <p:nvPr/>
        </p:nvPicPr>
        <p:blipFill>
          <a:blip r:embed="rId1"/>
          <a:srcRect l="0" t="13812" r="5561" b="1587"/>
          <a:stretch/>
        </p:blipFill>
        <p:spPr>
          <a:xfrm>
            <a:off x="34920" y="1268280"/>
            <a:ext cx="4465800" cy="352908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pic>
      <p:sp>
        <p:nvSpPr>
          <p:cNvPr id="667" name="CustomShape 1"/>
          <p:cNvSpPr/>
          <p:nvPr/>
        </p:nvSpPr>
        <p:spPr>
          <a:xfrm>
            <a:off x="304920" y="228600"/>
            <a:ext cx="86104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VARIÁVEL ALEATÓRIA NORMAL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68" name="Formula 2"/>
              <p:cNvSpPr txBox="1"/>
              <p:nvPr/>
            </p:nvSpPr>
            <p:spPr>
              <a:xfrm>
                <a:off x="3276720" y="1700280"/>
                <a:ext cx="684000" cy="647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t xml:space="preserve">μ</m:t>
                        </m:r>
                        <m:r>
                          <m:t xml:space="preserve">=</m:t>
                        </m:r>
                        <m:r>
                          <m:t xml:space="preserve">8</m:t>
                        </m:r>
                      </m:e>
                      <m:e>
                        <m:r>
                          <m:t xml:space="preserve">σ</m:t>
                        </m:r>
                        <m:r>
                          <m:t xml:space="preserve">=</m:t>
                        </m:r>
                        <m:r>
                          <m:t xml:space="preserve">1,5</m:t>
                        </m:r>
                      </m:e>
                    </m:eqArr>
                  </m:oMath>
                </a14:m>
              </a:p>
            </p:txBody>
          </p:sp>
        </mc:Choice>
        <mc:Fallback/>
      </mc:AlternateContent>
      <p:pic>
        <p:nvPicPr>
          <p:cNvPr id="669" name="Imagem 1" descr=""/>
          <p:cNvPicPr/>
          <p:nvPr/>
        </p:nvPicPr>
        <p:blipFill>
          <a:blip r:embed="rId2"/>
          <a:srcRect l="0" t="14323" r="5657" b="0"/>
          <a:stretch/>
        </p:blipFill>
        <p:spPr>
          <a:xfrm>
            <a:off x="4621320" y="1268280"/>
            <a:ext cx="4403520" cy="352908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pic>
      <p:sp>
        <p:nvSpPr>
          <p:cNvPr id="670" name="CustomShape 3"/>
          <p:cNvSpPr/>
          <p:nvPr/>
        </p:nvSpPr>
        <p:spPr>
          <a:xfrm>
            <a:off x="7699320" y="1341360"/>
            <a:ext cx="122400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Normal padrão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71" name="Formula 4"/>
              <p:cNvSpPr txBox="1"/>
              <p:nvPr/>
            </p:nvSpPr>
            <p:spPr>
              <a:xfrm>
                <a:off x="8026560" y="1719360"/>
                <a:ext cx="571320" cy="609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t xml:space="preserve">μ</m:t>
                        </m:r>
                        <m:r>
                          <m:t xml:space="preserve">=</m:t>
                        </m:r>
                        <m:r>
                          <m:t xml:space="preserve">0</m:t>
                        </m:r>
                      </m:e>
                      <m:e>
                        <m:r>
                          <m:t xml:space="preserve">σ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e>
                    </m:eqArr>
                  </m:oMath>
                </a14:m>
              </a:p>
            </p:txBody>
          </p:sp>
        </mc:Choice>
        <mc:Fallback/>
      </mc:AlternateContent>
    </p:spTree>
  </p:cSld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Imagem 5" descr=""/>
          <p:cNvPicPr/>
          <p:nvPr/>
        </p:nvPicPr>
        <p:blipFill>
          <a:blip r:embed="rId1"/>
          <a:stretch/>
        </p:blipFill>
        <p:spPr>
          <a:xfrm>
            <a:off x="4643280" y="1257480"/>
            <a:ext cx="4419720" cy="3552480"/>
          </a:xfrm>
          <a:prstGeom prst="rect">
            <a:avLst/>
          </a:prstGeom>
          <a:ln>
            <a:noFill/>
          </a:ln>
        </p:spPr>
      </p:pic>
      <p:pic>
        <p:nvPicPr>
          <p:cNvPr id="673" name="Imagem 4" descr=""/>
          <p:cNvPicPr/>
          <p:nvPr/>
        </p:nvPicPr>
        <p:blipFill>
          <a:blip r:embed="rId2"/>
          <a:stretch/>
        </p:blipFill>
        <p:spPr>
          <a:xfrm>
            <a:off x="42840" y="1257480"/>
            <a:ext cx="4476600" cy="3552480"/>
          </a:xfrm>
          <a:prstGeom prst="rect">
            <a:avLst/>
          </a:prstGeom>
          <a:ln>
            <a:noFill/>
          </a:ln>
        </p:spPr>
      </p:pic>
      <p:sp>
        <p:nvSpPr>
          <p:cNvPr id="674" name="CustomShape 1"/>
          <p:cNvSpPr/>
          <p:nvPr/>
        </p:nvSpPr>
        <p:spPr>
          <a:xfrm>
            <a:off x="304920" y="228600"/>
            <a:ext cx="86104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VARIÁVEL ALEATÓRIA NORMAL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75" name="Formula 2"/>
              <p:cNvSpPr txBox="1"/>
              <p:nvPr/>
            </p:nvSpPr>
            <p:spPr>
              <a:xfrm>
                <a:off x="3276720" y="1700280"/>
                <a:ext cx="684000" cy="647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t xml:space="preserve">μ</m:t>
                        </m:r>
                        <m:r>
                          <m:t xml:space="preserve">=</m:t>
                        </m:r>
                        <m:r>
                          <m:t xml:space="preserve">8</m:t>
                        </m:r>
                      </m:e>
                      <m:e>
                        <m:r>
                          <m:t xml:space="preserve">σ</m:t>
                        </m:r>
                        <m:r>
                          <m:t xml:space="preserve">=</m:t>
                        </m:r>
                        <m:r>
                          <m:t xml:space="preserve">1,5</m:t>
                        </m:r>
                      </m:e>
                    </m:eqArr>
                  </m:oMath>
                </a14:m>
              </a:p>
            </p:txBody>
          </p:sp>
        </mc:Choice>
        <mc:Fallback/>
      </mc:AlternateContent>
      <p:sp>
        <p:nvSpPr>
          <p:cNvPr id="676" name="CustomShape 3"/>
          <p:cNvSpPr/>
          <p:nvPr/>
        </p:nvSpPr>
        <p:spPr>
          <a:xfrm>
            <a:off x="7699320" y="1341360"/>
            <a:ext cx="122400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Normal padrão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77" name="Formula 4"/>
              <p:cNvSpPr txBox="1"/>
              <p:nvPr/>
            </p:nvSpPr>
            <p:spPr>
              <a:xfrm>
                <a:off x="8026560" y="1719360"/>
                <a:ext cx="571320" cy="609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t xml:space="preserve">μ</m:t>
                        </m:r>
                        <m:r>
                          <m:t xml:space="preserve">=</m:t>
                        </m:r>
                        <m:r>
                          <m:t xml:space="preserve">0</m:t>
                        </m:r>
                      </m:e>
                      <m:e>
                        <m:r>
                          <m:t xml:space="preserve">σ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e>
                    </m:eqArr>
                  </m:oMath>
                </a14:m>
              </a:p>
            </p:txBody>
          </p:sp>
        </mc:Choice>
        <mc:Fallback/>
      </mc:AlternateContent>
      <p:sp>
        <p:nvSpPr>
          <p:cNvPr id="678" name="Line 5"/>
          <p:cNvSpPr/>
          <p:nvPr/>
        </p:nvSpPr>
        <p:spPr>
          <a:xfrm>
            <a:off x="7812000" y="4005360"/>
            <a:ext cx="0" cy="215640"/>
          </a:xfrm>
          <a:prstGeom prst="line">
            <a:avLst/>
          </a:prstGeom>
          <a:ln w="38160">
            <a:solidFill>
              <a:srgbClr val="00b0f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6"/>
          <p:cNvSpPr/>
          <p:nvPr/>
        </p:nvSpPr>
        <p:spPr>
          <a:xfrm>
            <a:off x="7596360" y="4168800"/>
            <a:ext cx="56484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1600" spc="-1" strike="noStrike">
                <a:solidFill>
                  <a:srgbClr val="00b0f0"/>
                </a:solidFill>
                <a:latin typeface="Times New Roman"/>
              </a:rPr>
              <a:t>1,33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0" name="Imagem 5" descr=""/>
          <p:cNvPicPr/>
          <p:nvPr/>
        </p:nvPicPr>
        <p:blipFill>
          <a:blip r:embed="rId1"/>
          <a:stretch/>
        </p:blipFill>
        <p:spPr>
          <a:xfrm>
            <a:off x="4643280" y="1257480"/>
            <a:ext cx="4419720" cy="3552480"/>
          </a:xfrm>
          <a:prstGeom prst="rect">
            <a:avLst/>
          </a:prstGeom>
          <a:ln>
            <a:noFill/>
          </a:ln>
        </p:spPr>
      </p:pic>
      <p:pic>
        <p:nvPicPr>
          <p:cNvPr id="681" name="Imagem 4" descr=""/>
          <p:cNvPicPr/>
          <p:nvPr/>
        </p:nvPicPr>
        <p:blipFill>
          <a:blip r:embed="rId2"/>
          <a:stretch/>
        </p:blipFill>
        <p:spPr>
          <a:xfrm>
            <a:off x="42840" y="1257480"/>
            <a:ext cx="4476600" cy="3552480"/>
          </a:xfrm>
          <a:prstGeom prst="rect">
            <a:avLst/>
          </a:prstGeom>
          <a:ln>
            <a:noFill/>
          </a:ln>
        </p:spPr>
      </p:pic>
      <p:sp>
        <p:nvSpPr>
          <p:cNvPr id="682" name="CustomShape 1"/>
          <p:cNvSpPr/>
          <p:nvPr/>
        </p:nvSpPr>
        <p:spPr>
          <a:xfrm>
            <a:off x="304920" y="228600"/>
            <a:ext cx="86104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VARIÁVEL ALEATÓRIA NORMAL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83" name="Formula 2"/>
              <p:cNvSpPr txBox="1"/>
              <p:nvPr/>
            </p:nvSpPr>
            <p:spPr>
              <a:xfrm>
                <a:off x="3276720" y="1700280"/>
                <a:ext cx="684000" cy="647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t xml:space="preserve">μ</m:t>
                        </m:r>
                        <m:r>
                          <m:t xml:space="preserve">=</m:t>
                        </m:r>
                        <m:r>
                          <m:t xml:space="preserve">8</m:t>
                        </m:r>
                      </m:e>
                      <m:e>
                        <m:r>
                          <m:t xml:space="preserve">σ</m:t>
                        </m:r>
                        <m:r>
                          <m:t xml:space="preserve">=</m:t>
                        </m:r>
                        <m:r>
                          <m:t xml:space="preserve">1,5</m:t>
                        </m:r>
                      </m:e>
                    </m:eqArr>
                  </m:oMath>
                </a14:m>
              </a:p>
            </p:txBody>
          </p:sp>
        </mc:Choice>
        <mc:Fallback/>
      </mc:AlternateContent>
      <p:sp>
        <p:nvSpPr>
          <p:cNvPr id="684" name="CustomShape 3"/>
          <p:cNvSpPr/>
          <p:nvPr/>
        </p:nvSpPr>
        <p:spPr>
          <a:xfrm>
            <a:off x="7699320" y="1341360"/>
            <a:ext cx="122400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Normal padrão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85" name="Formula 4"/>
              <p:cNvSpPr txBox="1"/>
              <p:nvPr/>
            </p:nvSpPr>
            <p:spPr>
              <a:xfrm>
                <a:off x="8026560" y="1719360"/>
                <a:ext cx="571320" cy="609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t xml:space="preserve">μ</m:t>
                        </m:r>
                        <m:r>
                          <m:t xml:space="preserve">=</m:t>
                        </m:r>
                        <m:r>
                          <m:t xml:space="preserve">0</m:t>
                        </m:r>
                      </m:e>
                      <m:e>
                        <m:r>
                          <m:t xml:space="preserve">σ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e>
                    </m:eqArr>
                  </m:oMath>
                </a14:m>
              </a:p>
            </p:txBody>
          </p:sp>
        </mc:Choice>
        <mc:Fallback/>
      </mc:AlternateContent>
      <p:sp>
        <p:nvSpPr>
          <p:cNvPr id="686" name="Line 5"/>
          <p:cNvSpPr/>
          <p:nvPr/>
        </p:nvSpPr>
        <p:spPr>
          <a:xfrm>
            <a:off x="7812000" y="4005360"/>
            <a:ext cx="0" cy="215640"/>
          </a:xfrm>
          <a:prstGeom prst="line">
            <a:avLst/>
          </a:prstGeom>
          <a:ln w="38160">
            <a:solidFill>
              <a:srgbClr val="00b0f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6"/>
          <p:cNvSpPr/>
          <p:nvPr/>
        </p:nvSpPr>
        <p:spPr>
          <a:xfrm>
            <a:off x="7596360" y="4168800"/>
            <a:ext cx="56484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1600" spc="-1" strike="noStrike">
                <a:solidFill>
                  <a:srgbClr val="00b0f0"/>
                </a:solidFill>
                <a:latin typeface="Times New Roman"/>
              </a:rPr>
              <a:t>1,33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8" name="CustomShape 7"/>
          <p:cNvSpPr/>
          <p:nvPr/>
        </p:nvSpPr>
        <p:spPr>
          <a:xfrm>
            <a:off x="887400" y="5381640"/>
            <a:ext cx="727380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/>
            <a:r>
              <a:rPr b="1" lang="pt-BR" sz="2400" spc="-1" strike="noStrike">
                <a:solidFill>
                  <a:srgbClr val="000000"/>
                </a:solidFill>
                <a:latin typeface="Times New Roman"/>
              </a:rPr>
              <a:t>As áreas </a:t>
            </a:r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vermelha</a:t>
            </a:r>
            <a:r>
              <a:rPr b="1" lang="pt-BR" sz="2400" spc="-1" strike="noStrike">
                <a:solidFill>
                  <a:srgbClr val="000000"/>
                </a:solidFill>
                <a:latin typeface="Times New Roman"/>
              </a:rPr>
              <a:t> e </a:t>
            </a:r>
            <a:r>
              <a:rPr b="1" lang="pt-BR" sz="2400" spc="-1" strike="noStrike">
                <a:solidFill>
                  <a:srgbClr val="00b0f0"/>
                </a:solidFill>
                <a:latin typeface="Times New Roman"/>
              </a:rPr>
              <a:t>azul</a:t>
            </a:r>
            <a:r>
              <a:rPr b="1" lang="pt-BR" sz="2400" spc="-1" strike="noStrike">
                <a:solidFill>
                  <a:srgbClr val="000000"/>
                </a:solidFill>
                <a:latin typeface="Times New Roman"/>
              </a:rPr>
              <a:t> possuem o mesmo tamanho, ou seja, representam a mesma probabilidade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CustomShape 1"/>
          <p:cNvSpPr/>
          <p:nvPr/>
        </p:nvSpPr>
        <p:spPr>
          <a:xfrm>
            <a:off x="304920" y="228600"/>
            <a:ext cx="86104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VARIÁVEL ALEATÓRIA NORMAL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0" name="CustomShape 2"/>
          <p:cNvSpPr/>
          <p:nvPr/>
        </p:nvSpPr>
        <p:spPr>
          <a:xfrm>
            <a:off x="324000" y="1052640"/>
            <a:ext cx="734508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</a:rPr>
              <a:t>Exemplo: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1" name="CustomShape 3"/>
          <p:cNvSpPr/>
          <p:nvPr/>
        </p:nvSpPr>
        <p:spPr>
          <a:xfrm>
            <a:off x="324000" y="1916280"/>
            <a:ext cx="8351640" cy="203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A solução do problema resume-se em determinar a proporção da distribuição que está acima de 10 ppm, ie </a:t>
            </a:r>
            <a:r>
              <a:rPr b="1" i="1" lang="pt-BR" sz="24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i="1" lang="pt-BR" sz="2400" spc="-1" strike="noStrike">
                <a:solidFill>
                  <a:srgbClr val="000000"/>
                </a:solidFill>
                <a:latin typeface="Arial"/>
              </a:rPr>
              <a:t>X &gt;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10).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Usando a estatística z temos: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30000"/>
              </a:lnSpc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92" name="Formula 4"/>
              <p:cNvSpPr txBox="1"/>
              <p:nvPr/>
            </p:nvSpPr>
            <p:spPr>
              <a:xfrm>
                <a:off x="233280" y="3789360"/>
                <a:ext cx="8574120" cy="1298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r>
                      <m:t xml:space="preserve">(</m:t>
                    </m:r>
                    <m:r>
                      <m:t xml:space="preserve">X</m:t>
                    </m:r>
                    <m:r>
                      <m:t xml:space="preserve">&gt;</m:t>
                    </m:r>
                    <m:r>
                      <m:rPr>
                        <m:lit/>
                        <m:nor/>
                      </m:rPr>
                      <m:t xml:space="preserve">10</m:t>
                    </m:r>
                    <m:r>
                      <m:t xml:space="preserve">)</m:t>
                    </m:r>
                    <m:r>
                      <m:t xml:space="preserve">=</m:t>
                    </m:r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Z</m:t>
                        </m:r>
                        <m:r>
                          <m:t xml:space="preserve">&gt;</m:t>
                        </m:r>
                        <m:f>
                          <m:num>
                            <m:r>
                              <m:rPr>
                                <m:lit/>
                                <m:nor/>
                              </m:rPr>
                              <m:t xml:space="preserve">10</m:t>
                            </m:r>
                            <m:r>
                              <m:t xml:space="preserve">−</m:t>
                            </m:r>
                            <m:r>
                              <m:t xml:space="preserve">8</m:t>
                            </m:r>
                          </m:num>
                          <m:den>
                            <m:r>
                              <m:t xml:space="preserve">1,5</m:t>
                            </m:r>
                          </m:den>
                        </m:f>
                      </m:e>
                    </m:d>
                    <m:r>
                      <m:t xml:space="preserve">=</m:t>
                    </m:r>
                    <m:r>
                      <m:t xml:space="preserve">P</m:t>
                    </m:r>
                    <m:r>
                      <m:t xml:space="preserve">(</m:t>
                    </m:r>
                    <m:r>
                      <m:t xml:space="preserve">Z</m:t>
                    </m:r>
                    <m:r>
                      <m:t xml:space="preserve">&gt;</m:t>
                    </m:r>
                    <m:r>
                      <m:t xml:space="preserve">1</m:t>
                    </m:r>
                    <m:r>
                      <m:t xml:space="preserve">,</m:t>
                    </m:r>
                    <m:r>
                      <m:rPr>
                        <m:lit/>
                        <m:nor/>
                      </m:rPr>
                      <m:t xml:space="preserve">33</m:t>
                    </m:r>
                    <m:r>
                      <m:t xml:space="preserve">)</m:t>
                    </m:r>
                    <m:r>
                      <m:t xml:space="preserve">=</m:t>
                    </m:r>
                    <m:r>
                      <m:t xml:space="preserve">0</m:t>
                    </m:r>
                    <m:r>
                      <m:t xml:space="preserve">,</m:t>
                    </m:r>
                    <m:r>
                      <m:rPr>
                        <m:lit/>
                        <m:nor/>
                      </m:rPr>
                      <m:t xml:space="preserve">091</m:t>
                    </m:r>
                  </m:oMath>
                </a14:m>
              </a:p>
            </p:txBody>
          </p:sp>
        </mc:Choice>
        <mc:Fallback/>
      </mc:AlternateContent>
      <p:sp>
        <p:nvSpPr>
          <p:cNvPr id="693" name="CustomShape 5"/>
          <p:cNvSpPr/>
          <p:nvPr/>
        </p:nvSpPr>
        <p:spPr>
          <a:xfrm>
            <a:off x="395280" y="5661000"/>
            <a:ext cx="828036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Portanto, espera-se que a água liberada pela fábrica exceda os limites regulatórios cerca de 9,1% do tempo.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4" name="Imagem 5" descr=""/>
          <p:cNvPicPr/>
          <p:nvPr/>
        </p:nvPicPr>
        <p:blipFill>
          <a:blip r:embed="rId1"/>
          <a:stretch/>
        </p:blipFill>
        <p:spPr>
          <a:xfrm>
            <a:off x="4643280" y="1257480"/>
            <a:ext cx="4419720" cy="3552480"/>
          </a:xfrm>
          <a:prstGeom prst="rect">
            <a:avLst/>
          </a:prstGeom>
          <a:ln>
            <a:noFill/>
          </a:ln>
        </p:spPr>
      </p:pic>
      <p:pic>
        <p:nvPicPr>
          <p:cNvPr id="695" name="Imagem 4" descr=""/>
          <p:cNvPicPr/>
          <p:nvPr/>
        </p:nvPicPr>
        <p:blipFill>
          <a:blip r:embed="rId2"/>
          <a:stretch/>
        </p:blipFill>
        <p:spPr>
          <a:xfrm>
            <a:off x="42840" y="1257480"/>
            <a:ext cx="4476600" cy="3552480"/>
          </a:xfrm>
          <a:prstGeom prst="rect">
            <a:avLst/>
          </a:prstGeom>
          <a:ln>
            <a:noFill/>
          </a:ln>
        </p:spPr>
      </p:pic>
      <p:sp>
        <p:nvSpPr>
          <p:cNvPr id="696" name="CustomShape 1"/>
          <p:cNvSpPr/>
          <p:nvPr/>
        </p:nvSpPr>
        <p:spPr>
          <a:xfrm>
            <a:off x="304920" y="228600"/>
            <a:ext cx="86104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VARIÁVEL ALEATÓRIA NORMAL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97" name="Formula 2"/>
              <p:cNvSpPr txBox="1"/>
              <p:nvPr/>
            </p:nvSpPr>
            <p:spPr>
              <a:xfrm>
                <a:off x="3276720" y="1700280"/>
                <a:ext cx="684000" cy="647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t xml:space="preserve">μ</m:t>
                        </m:r>
                        <m:r>
                          <m:t xml:space="preserve">=</m:t>
                        </m:r>
                        <m:r>
                          <m:t xml:space="preserve">8</m:t>
                        </m:r>
                      </m:e>
                      <m:e>
                        <m:r>
                          <m:t xml:space="preserve">σ</m:t>
                        </m:r>
                        <m:r>
                          <m:t xml:space="preserve">=</m:t>
                        </m:r>
                        <m:r>
                          <m:t xml:space="preserve">1,5</m:t>
                        </m:r>
                      </m:e>
                    </m:eqArr>
                  </m:oMath>
                </a14:m>
              </a:p>
            </p:txBody>
          </p:sp>
        </mc:Choice>
        <mc:Fallback/>
      </mc:AlternateContent>
      <p:sp>
        <p:nvSpPr>
          <p:cNvPr id="698" name="CustomShape 3"/>
          <p:cNvSpPr/>
          <p:nvPr/>
        </p:nvSpPr>
        <p:spPr>
          <a:xfrm>
            <a:off x="7699320" y="1341360"/>
            <a:ext cx="122400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Normal padrão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99" name="Formula 4"/>
              <p:cNvSpPr txBox="1"/>
              <p:nvPr/>
            </p:nvSpPr>
            <p:spPr>
              <a:xfrm>
                <a:off x="8026560" y="1719360"/>
                <a:ext cx="571320" cy="609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t xml:space="preserve">μ</m:t>
                        </m:r>
                        <m:r>
                          <m:t xml:space="preserve">=</m:t>
                        </m:r>
                        <m:r>
                          <m:t xml:space="preserve">0</m:t>
                        </m:r>
                      </m:e>
                      <m:e>
                        <m:r>
                          <m:t xml:space="preserve">σ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e>
                    </m:eqArr>
                  </m:oMath>
                </a14:m>
              </a:p>
            </p:txBody>
          </p:sp>
        </mc:Choice>
        <mc:Fallback/>
      </mc:AlternateContent>
      <p:sp>
        <p:nvSpPr>
          <p:cNvPr id="700" name="Line 5"/>
          <p:cNvSpPr/>
          <p:nvPr/>
        </p:nvSpPr>
        <p:spPr>
          <a:xfrm>
            <a:off x="7812000" y="4005360"/>
            <a:ext cx="0" cy="215640"/>
          </a:xfrm>
          <a:prstGeom prst="line">
            <a:avLst/>
          </a:prstGeom>
          <a:ln w="38160">
            <a:solidFill>
              <a:srgbClr val="00b0f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6"/>
          <p:cNvSpPr/>
          <p:nvPr/>
        </p:nvSpPr>
        <p:spPr>
          <a:xfrm>
            <a:off x="7596360" y="4168800"/>
            <a:ext cx="56484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1600" spc="-1" strike="noStrike">
                <a:solidFill>
                  <a:srgbClr val="00b0f0"/>
                </a:solidFill>
                <a:latin typeface="Times New Roman"/>
              </a:rPr>
              <a:t>1,33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2" name="CustomShape 7"/>
          <p:cNvSpPr/>
          <p:nvPr/>
        </p:nvSpPr>
        <p:spPr>
          <a:xfrm>
            <a:off x="1619280" y="5253120"/>
            <a:ext cx="2232000" cy="119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P(X&gt;10)=0,091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ou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9,1%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3" name="CustomShape 8"/>
          <p:cNvSpPr/>
          <p:nvPr/>
        </p:nvSpPr>
        <p:spPr>
          <a:xfrm>
            <a:off x="6080040" y="5362560"/>
            <a:ext cx="2517840" cy="119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/>
            <a:r>
              <a:rPr b="1" lang="pt-BR" sz="2400" spc="-1" strike="noStrike">
                <a:solidFill>
                  <a:srgbClr val="3399ff"/>
                </a:solidFill>
                <a:latin typeface="Times New Roman"/>
              </a:rPr>
              <a:t>P(Z&gt;1,33)=0,091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r>
              <a:rPr b="1" lang="pt-BR" sz="2400" spc="-1" strike="noStrike">
                <a:solidFill>
                  <a:srgbClr val="3399ff"/>
                </a:solidFill>
                <a:latin typeface="Times New Roman"/>
              </a:rPr>
              <a:t>ou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r>
              <a:rPr b="1" lang="pt-BR" sz="2400" spc="-1" strike="noStrike">
                <a:solidFill>
                  <a:srgbClr val="3399ff"/>
                </a:solidFill>
                <a:latin typeface="Times New Roman"/>
              </a:rPr>
              <a:t>9,1%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704" name="Line 9"/>
          <p:cNvCxnSpPr/>
          <p:nvPr/>
        </p:nvCxnSpPr>
        <p:spPr>
          <a:xfrm flipV="1">
            <a:off x="3058920" y="4220280"/>
            <a:ext cx="433800" cy="963000"/>
          </a:xfrm>
          <a:prstGeom prst="straightConnector1">
            <a:avLst/>
          </a:prstGeom>
          <a:ln w="38160">
            <a:solidFill>
              <a:srgbClr val="ff0000"/>
            </a:solidFill>
            <a:miter/>
            <a:tailEnd len="med" type="triangle" w="med"/>
          </a:ln>
        </p:spPr>
      </p:cxnSp>
      <p:cxnSp>
        <p:nvCxnSpPr>
          <p:cNvPr id="705" name="Line 10"/>
          <p:cNvCxnSpPr/>
          <p:nvPr/>
        </p:nvCxnSpPr>
        <p:spPr>
          <a:xfrm flipV="1">
            <a:off x="7810200" y="4328280"/>
            <a:ext cx="432360" cy="963000"/>
          </a:xfrm>
          <a:prstGeom prst="straightConnector1">
            <a:avLst/>
          </a:prstGeom>
          <a:ln w="38160">
            <a:solidFill>
              <a:srgbClr val="00b0f0"/>
            </a:solidFill>
            <a:miter/>
            <a:tailEnd len="med" type="triangle" w="med"/>
          </a:ln>
        </p:spPr>
      </p:cxnSp>
    </p:spTree>
  </p:cSld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>
        <mc:Choice xmlns:a14="http://schemas.microsoft.com/office/drawing/2010/main" Requires="a14">
          <p:sp>
            <p:nvSpPr>
              <p:cNvPr id="706" name="Formula 1"/>
              <p:cNvSpPr txBox="1"/>
              <p:nvPr/>
            </p:nvSpPr>
            <p:spPr>
              <a:xfrm>
                <a:off x="395280" y="2379600"/>
                <a:ext cx="8317080" cy="31370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rPr>
                            <m:lit/>
                            <m:nor/>
                          </m:rPr>
                          <m:t xml:space="preserve">Amplitude</m:t>
                        </m:r>
                        <m:r>
                          <m:t xml:space="preserve"> </m:t>
                        </m:r>
                        <m:r>
                          <m:rPr>
                            <m:lit/>
                            <m:nor/>
                          </m:rPr>
                          <m:t xml:space="preserve">Proporção</m:t>
                        </m:r>
                      </m:e>
                      <m:e>
                        <m:r>
                          <m:t xml:space="preserve">μ</m:t>
                        </m:r>
                        <m:r>
                          <m:t xml:space="preserve"> </m:t>
                        </m:r>
                        <m:r>
                          <m:t xml:space="preserve">±</m:t>
                        </m:r>
                        <m:r>
                          <m:t xml:space="preserve"> </m:t>
                        </m:r>
                        <m:r>
                          <m:t xml:space="preserve">1</m:t>
                        </m:r>
                        <m:r>
                          <m:t xml:space="preserve">σ</m:t>
                        </m:r>
                        <m:r>
                          <m:t xml:space="preserve"> </m:t>
                        </m:r>
                        <m:r>
                          <m:rPr>
                            <m:lit/>
                            <m:nor/>
                          </m:rPr>
                          <m:t xml:space="preserve">68</m:t>
                        </m:r>
                        <m:r>
                          <m:t xml:space="preserve">,</m:t>
                        </m:r>
                        <m:r>
                          <m:t xml:space="preserve">3</m:t>
                        </m:r>
                        <m:r>
                          <m:rPr>
                            <m:lit/>
                            <m:nor/>
                          </m:rPr>
                          <m:t xml:space="preserve">%</m:t>
                        </m:r>
                      </m:e>
                      <m:e>
                        <m:r>
                          <m:t xml:space="preserve">μ</m:t>
                        </m:r>
                        <m:r>
                          <m:t xml:space="preserve"> </m:t>
                        </m:r>
                        <m:r>
                          <m:t xml:space="preserve">±</m:t>
                        </m:r>
                        <m:r>
                          <m:t xml:space="preserve"> </m:t>
                        </m:r>
                        <m:r>
                          <m:t xml:space="preserve">2</m:t>
                        </m:r>
                        <m:r>
                          <m:t xml:space="preserve">σ</m:t>
                        </m:r>
                        <m:r>
                          <m:t xml:space="preserve"> </m:t>
                        </m:r>
                        <m:r>
                          <m:rPr>
                            <m:lit/>
                            <m:nor/>
                          </m:rPr>
                          <m:t xml:space="preserve">95</m:t>
                        </m:r>
                        <m:r>
                          <m:t xml:space="preserve">,</m:t>
                        </m:r>
                        <m:r>
                          <m:t xml:space="preserve">5</m:t>
                        </m:r>
                        <m:r>
                          <m:rPr>
                            <m:lit/>
                            <m:nor/>
                          </m:rPr>
                          <m:t xml:space="preserve">%</m:t>
                        </m:r>
                      </m:e>
                      <m:e>
                        <m:r>
                          <m:t xml:space="preserve">μ</m:t>
                        </m:r>
                        <m:r>
                          <m:t xml:space="preserve"> </m:t>
                        </m:r>
                        <m:r>
                          <m:t xml:space="preserve">±</m:t>
                        </m:r>
                        <m:r>
                          <m:t xml:space="preserve"> </m:t>
                        </m:r>
                        <m:r>
                          <m:t xml:space="preserve">3</m:t>
                        </m:r>
                        <m:r>
                          <m:t xml:space="preserve">σ</m:t>
                        </m:r>
                        <m:r>
                          <m:t xml:space="preserve"> </m:t>
                        </m:r>
                        <m:r>
                          <m:rPr>
                            <m:lit/>
                            <m:nor/>
                          </m:rPr>
                          <m:t xml:space="preserve">99</m:t>
                        </m:r>
                        <m:r>
                          <m:t xml:space="preserve">,</m:t>
                        </m:r>
                        <m:r>
                          <m:t xml:space="preserve">7</m:t>
                        </m:r>
                        <m:r>
                          <m:rPr>
                            <m:lit/>
                            <m:nor/>
                          </m:rPr>
                          <m:t xml:space="preserve">%</m:t>
                        </m:r>
                      </m:e>
                    </m:eqArr>
                  </m:oMath>
                </a14:m>
              </a:p>
            </p:txBody>
          </p:sp>
        </mc:Choice>
        <mc:Fallback/>
      </mc:AlternateContent>
      <p:sp>
        <p:nvSpPr>
          <p:cNvPr id="707" name="CustomShape 2"/>
          <p:cNvSpPr/>
          <p:nvPr/>
        </p:nvSpPr>
        <p:spPr>
          <a:xfrm>
            <a:off x="304920" y="228600"/>
            <a:ext cx="8610480" cy="157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VARIÁVEL ALEATÓRIA NORMAL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3399ff"/>
                </a:solidFill>
                <a:latin typeface="Arial"/>
              </a:rPr>
              <a:t>Propriedades: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11280" y="2599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latin typeface="Times New Roman"/>
              </a:rPr>
              <a:t>Parâmetros X Estatísticas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290160" y="1773000"/>
            <a:ext cx="8853480" cy="4616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 algn="just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1" lang="pt-BR" sz="3200" spc="-1" strike="noStrike">
                <a:solidFill>
                  <a:srgbClr val="000000"/>
                </a:solidFill>
                <a:latin typeface="Times New Roman"/>
              </a:rPr>
              <a:t>Parâmetros: </a:t>
            </a:r>
            <a:r>
              <a:rPr b="0" lang="pt-BR" sz="3200" spc="-1" strike="noStrike">
                <a:solidFill>
                  <a:srgbClr val="000000"/>
                </a:solidFill>
                <a:latin typeface="Times New Roman"/>
              </a:rPr>
              <a:t>são medidas (resumos) populacionais quando se investiga a população em sua totalidade, neste caso é impossível fazer inferências, pois toda a população foi investigada.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 algn="just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 algn="just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1" lang="pt-BR" sz="3200" spc="-1" strike="noStrike">
                <a:solidFill>
                  <a:srgbClr val="000000"/>
                </a:solidFill>
                <a:latin typeface="Times New Roman"/>
              </a:rPr>
              <a:t>Estatísticas ou Estimadores: </a:t>
            </a:r>
            <a:r>
              <a:rPr b="0" lang="pt-BR" sz="3200" spc="-1" strike="noStrike">
                <a:solidFill>
                  <a:srgbClr val="000000"/>
                </a:solidFill>
                <a:latin typeface="Times New Roman"/>
              </a:rPr>
              <a:t>são medidas obtidas da amostra, torna-se possível neste caso utilizarmos as teorias inferências para que possamos fazer conclusões sobre a população.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 algn="just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Picture 4" descr=""/>
          <p:cNvPicPr/>
          <p:nvPr/>
        </p:nvPicPr>
        <p:blipFill>
          <a:blip r:embed="rId1"/>
          <a:stretch/>
        </p:blipFill>
        <p:spPr>
          <a:xfrm>
            <a:off x="1116000" y="882720"/>
            <a:ext cx="7416720" cy="5464080"/>
          </a:xfrm>
          <a:prstGeom prst="rect">
            <a:avLst/>
          </a:prstGeom>
          <a:ln>
            <a:noFill/>
          </a:ln>
        </p:spPr>
      </p:pic>
      <p:sp>
        <p:nvSpPr>
          <p:cNvPr id="709" name="CustomShape 1"/>
          <p:cNvSpPr/>
          <p:nvPr/>
        </p:nvSpPr>
        <p:spPr>
          <a:xfrm>
            <a:off x="304920" y="228600"/>
            <a:ext cx="86104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VARIÁVEL ALEATÓRIA NORMAL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0" name="Picture 4" descr="mso1F0FF"/>
          <p:cNvPicPr/>
          <p:nvPr/>
        </p:nvPicPr>
        <p:blipFill>
          <a:blip r:embed="rId1"/>
          <a:srcRect l="8684" t="3242" r="18650" b="0"/>
          <a:stretch/>
        </p:blipFill>
        <p:spPr>
          <a:xfrm>
            <a:off x="1332000" y="0"/>
            <a:ext cx="6134040" cy="68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CustomShape 1"/>
          <p:cNvSpPr/>
          <p:nvPr/>
        </p:nvSpPr>
        <p:spPr>
          <a:xfrm>
            <a:off x="685800" y="279360"/>
            <a:ext cx="8077320" cy="45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VARIÁVEL ALEATÓRIA QUI-QUADRADO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A variável aleatória </a:t>
            </a:r>
            <a:r>
              <a:rPr b="0" i="1" lang="pt-BR" sz="2400" spc="-1" strike="noStrike">
                <a:solidFill>
                  <a:srgbClr val="000000"/>
                </a:solidFill>
                <a:latin typeface="Arial"/>
              </a:rPr>
              <a:t>qui-quadrado 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deriva da variável aleatória Normal. Ela é definida como a soma de quadrados de variáveis aleatórias Normal padrão, portanto os valores de X são não negativos.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Sua distribuição de probabilidades é assimétrica e é determinada por apenas um parâmetro, ν, conhecido como o número de graus de liberdade.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2" name="CustomShape 2"/>
          <p:cNvSpPr/>
          <p:nvPr/>
        </p:nvSpPr>
        <p:spPr>
          <a:xfrm>
            <a:off x="327600" y="5305320"/>
            <a:ext cx="8198280" cy="64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A variável aleatória qui-quadrado é denotada como X ~ </a:t>
            </a:r>
            <a:r>
              <a:rPr b="0" lang="pt-BR" sz="3200" spc="-1" strike="noStrike">
                <a:solidFill>
                  <a:srgbClr val="000000"/>
                </a:solidFill>
                <a:latin typeface="Symbol"/>
                <a:ea typeface="Symbol"/>
              </a:rPr>
              <a:t></a:t>
            </a:r>
            <a:r>
              <a:rPr b="0" lang="pt-BR" sz="3200" spc="-1" strike="noStrike" baseline="30000">
                <a:solidFill>
                  <a:srgbClr val="000000"/>
                </a:solidFill>
                <a:latin typeface="Arial"/>
              </a:rPr>
              <a:t>2</a:t>
            </a:r>
            <a:r>
              <a:rPr b="0" i="1" lang="pt-BR" sz="3200" spc="-1" strike="noStrike" baseline="-25000">
                <a:solidFill>
                  <a:srgbClr val="000000"/>
                </a:solidFill>
                <a:latin typeface="Arial"/>
              </a:rPr>
              <a:t>v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CustomShape 1"/>
          <p:cNvSpPr/>
          <p:nvPr/>
        </p:nvSpPr>
        <p:spPr>
          <a:xfrm>
            <a:off x="538560" y="380880"/>
            <a:ext cx="610164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VARIÁVEL ALEATÓRIA QUI-QUADRADO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14" name="Picture 3" descr=""/>
          <p:cNvPicPr/>
          <p:nvPr/>
        </p:nvPicPr>
        <p:blipFill>
          <a:blip r:embed="rId1"/>
          <a:stretch/>
        </p:blipFill>
        <p:spPr>
          <a:xfrm>
            <a:off x="1523880" y="1239840"/>
            <a:ext cx="5867640" cy="4214880"/>
          </a:xfrm>
          <a:prstGeom prst="rect">
            <a:avLst/>
          </a:prstGeom>
          <a:ln>
            <a:noFill/>
          </a:ln>
        </p:spPr>
      </p:pic>
      <p:sp>
        <p:nvSpPr>
          <p:cNvPr id="715" name="CustomShape 2"/>
          <p:cNvSpPr/>
          <p:nvPr/>
        </p:nvSpPr>
        <p:spPr>
          <a:xfrm>
            <a:off x="304920" y="5562720"/>
            <a:ext cx="8381880" cy="82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Distribuição de uma variável aleatória qui-quadrado com 8 graus de liberdade (ν=8).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CustomShape 1"/>
          <p:cNvSpPr/>
          <p:nvPr/>
        </p:nvSpPr>
        <p:spPr>
          <a:xfrm>
            <a:off x="228600" y="457200"/>
            <a:ext cx="8610480" cy="32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VARIÁVEL ALEATÓRIA t DE STUDENT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A variável aleatória t de Student também deriva da distribuição Normal. Ela é definida como a razão entre uma variável aleatória Normal padrão e a raiz quadrada de uma variável aleatória qui-quadrado dividida pelo seu número de graus de liberdade. Ela é centrada em zero e possui apenas um parâmetro, ν, o número de graus de liberdade da distribuição qui-quadrado.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7" name="CustomShape 2"/>
          <p:cNvSpPr/>
          <p:nvPr/>
        </p:nvSpPr>
        <p:spPr>
          <a:xfrm>
            <a:off x="457200" y="4800600"/>
            <a:ext cx="8153280" cy="51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A variável aleatória t de Student é denotada como </a:t>
            </a:r>
            <a:r>
              <a:rPr b="0" i="1" lang="pt-BR" sz="2400" spc="-1" strike="noStrike">
                <a:solidFill>
                  <a:srgbClr val="000000"/>
                </a:solidFill>
                <a:latin typeface="Arial"/>
              </a:rPr>
              <a:t>X ~  t</a:t>
            </a:r>
            <a:r>
              <a:rPr b="0" i="1" lang="pt-BR" sz="2400" spc="-1" strike="noStrike" baseline="-25000">
                <a:solidFill>
                  <a:srgbClr val="000000"/>
                </a:solidFill>
                <a:latin typeface="Arial"/>
              </a:rPr>
              <a:t>v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CustomShape 1"/>
          <p:cNvSpPr/>
          <p:nvPr/>
        </p:nvSpPr>
        <p:spPr>
          <a:xfrm>
            <a:off x="614520" y="304920"/>
            <a:ext cx="57952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VARIÁVEL ALEATÓRIA t DE STUDENT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19" name="Picture 3" descr=""/>
          <p:cNvPicPr/>
          <p:nvPr/>
        </p:nvPicPr>
        <p:blipFill>
          <a:blip r:embed="rId1"/>
          <a:stretch/>
        </p:blipFill>
        <p:spPr>
          <a:xfrm>
            <a:off x="457200" y="1200240"/>
            <a:ext cx="7620120" cy="4127400"/>
          </a:xfrm>
          <a:prstGeom prst="rect">
            <a:avLst/>
          </a:prstGeom>
          <a:ln>
            <a:noFill/>
          </a:ln>
        </p:spPr>
      </p:pic>
      <p:sp>
        <p:nvSpPr>
          <p:cNvPr id="720" name="CustomShape 2"/>
          <p:cNvSpPr/>
          <p:nvPr/>
        </p:nvSpPr>
        <p:spPr>
          <a:xfrm>
            <a:off x="609480" y="5867280"/>
            <a:ext cx="8229600" cy="82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Distribuição de probabilidades t de Student com 10 graus de liberdade.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CustomShape 1"/>
          <p:cNvSpPr/>
          <p:nvPr/>
        </p:nvSpPr>
        <p:spPr>
          <a:xfrm>
            <a:off x="533520" y="609480"/>
            <a:ext cx="8229600" cy="30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VARIÁVEL ALEATÓRIA F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A variável aleatória F é definida como a razão entre duas variáveis aleatórias qui-quadrado, cada uma dividida pelo seu respectivo número de graus de liberdade. Os parâmetros da variável aleatória F, ν</a:t>
            </a:r>
            <a:r>
              <a:rPr b="0" lang="pt-BR" sz="24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 e ν</a:t>
            </a:r>
            <a:r>
              <a:rPr b="0" lang="pt-BR" sz="24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, são os números de graus de liberdade das variáveis aleatória qui-quadrado.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2" name="CustomShape 2"/>
          <p:cNvSpPr/>
          <p:nvPr/>
        </p:nvSpPr>
        <p:spPr>
          <a:xfrm>
            <a:off x="719280" y="4491000"/>
            <a:ext cx="6813360" cy="51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A variável aleatória F é denotada como  X ~ F</a:t>
            </a:r>
            <a:r>
              <a:rPr b="0" lang="pt-BR" sz="2400" spc="-1" strike="noStrike" baseline="-25000">
                <a:solidFill>
                  <a:srgbClr val="000000"/>
                </a:solidFill>
                <a:latin typeface="Arial"/>
              </a:rPr>
              <a:t>v1,v2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CustomShape 1"/>
          <p:cNvSpPr/>
          <p:nvPr/>
        </p:nvSpPr>
        <p:spPr>
          <a:xfrm>
            <a:off x="536760" y="533520"/>
            <a:ext cx="385056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VARIÁVEL ALEATÓRIA F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24" name="Picture 3" descr=""/>
          <p:cNvPicPr/>
          <p:nvPr/>
        </p:nvPicPr>
        <p:blipFill>
          <a:blip r:embed="rId1"/>
          <a:stretch/>
        </p:blipFill>
        <p:spPr>
          <a:xfrm>
            <a:off x="1143000" y="1152360"/>
            <a:ext cx="6629400" cy="4400640"/>
          </a:xfrm>
          <a:prstGeom prst="rect">
            <a:avLst/>
          </a:prstGeom>
          <a:ln>
            <a:noFill/>
          </a:ln>
        </p:spPr>
      </p:pic>
      <p:sp>
        <p:nvSpPr>
          <p:cNvPr id="725" name="CustomShape 2"/>
          <p:cNvSpPr/>
          <p:nvPr/>
        </p:nvSpPr>
        <p:spPr>
          <a:xfrm>
            <a:off x="380880" y="5715000"/>
            <a:ext cx="8305920" cy="8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Distribuição de probabilidades de uma variável aleatória F com ν</a:t>
            </a:r>
            <a:r>
              <a:rPr b="0" lang="pt-BR" sz="24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=5 e ν</a:t>
            </a:r>
            <a:r>
              <a:rPr b="0" lang="pt-BR" sz="24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=8.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CustomShape 1"/>
          <p:cNvSpPr/>
          <p:nvPr/>
        </p:nvSpPr>
        <p:spPr>
          <a:xfrm>
            <a:off x="324000" y="333360"/>
            <a:ext cx="705636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497"/>
              </a:spcBef>
            </a:pPr>
            <a:r>
              <a:rPr b="1" lang="pt-BR" sz="4000" spc="-1" strike="noStrike">
                <a:solidFill>
                  <a:srgbClr val="000000"/>
                </a:solidFill>
                <a:latin typeface="Arial"/>
              </a:rPr>
              <a:t>INFERÊNCIA ESTATÍSTICA</a:t>
            </a:r>
            <a:endParaRPr b="0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7" name="CustomShape 2"/>
          <p:cNvSpPr/>
          <p:nvPr/>
        </p:nvSpPr>
        <p:spPr>
          <a:xfrm>
            <a:off x="289080" y="2421000"/>
            <a:ext cx="8353440" cy="222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Tem o objetivo de produzir afirmações sobre dada característica da população, na qual estamos interessados, a partir de informações de uma parte (amostra) desta população (Bussab &amp; Moretitin, 2004).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CustomShape 1"/>
          <p:cNvSpPr/>
          <p:nvPr/>
        </p:nvSpPr>
        <p:spPr>
          <a:xfrm>
            <a:off x="539640" y="2565360"/>
            <a:ext cx="8353440" cy="116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Estimação de parâmetros X Teste de hipóteses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9" name="CustomShape 2"/>
          <p:cNvSpPr/>
          <p:nvPr/>
        </p:nvSpPr>
        <p:spPr>
          <a:xfrm>
            <a:off x="324000" y="333360"/>
            <a:ext cx="705636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497"/>
              </a:spcBef>
            </a:pPr>
            <a:r>
              <a:rPr b="1" lang="pt-BR" sz="4000" spc="-1" strike="noStrike">
                <a:solidFill>
                  <a:srgbClr val="000000"/>
                </a:solidFill>
                <a:latin typeface="Arial"/>
              </a:rPr>
              <a:t>INFERÊNCIA ESTATÍSTICA</a:t>
            </a:r>
            <a:endParaRPr b="0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433680" y="801720"/>
            <a:ext cx="405756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Times New Roman"/>
              </a:rPr>
              <a:t>Variável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029040" y="3828960"/>
            <a:ext cx="18396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>
            <a:off x="4286160" y="3828960"/>
            <a:ext cx="18432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4"/>
          <p:cNvSpPr/>
          <p:nvPr/>
        </p:nvSpPr>
        <p:spPr>
          <a:xfrm>
            <a:off x="468360" y="2214720"/>
            <a:ext cx="7920000" cy="183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4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“</a:t>
            </a: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Características que podem ser observadas (ou medidas) em cada elemento da população.” (Barbetta, 2002)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</a:pP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  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611280" y="3678120"/>
            <a:ext cx="7993080" cy="89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4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Times New Roman"/>
              </a:rPr>
              <a:t>Variáveis aleatórias</a:t>
            </a: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 são características que assumem valores diferentes em diferentes indivíduos, locais, situações, etc.  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" name="Picture 3" descr=""/>
          <p:cNvPicPr/>
          <p:nvPr/>
        </p:nvPicPr>
        <p:blipFill>
          <a:blip r:embed="rId1"/>
          <a:stretch/>
        </p:blipFill>
        <p:spPr>
          <a:xfrm>
            <a:off x="457200" y="1295280"/>
            <a:ext cx="8305920" cy="5118120"/>
          </a:xfrm>
          <a:prstGeom prst="rect">
            <a:avLst/>
          </a:prstGeom>
          <a:ln w="19080">
            <a:solidFill>
              <a:srgbClr val="000000"/>
            </a:solidFill>
            <a:miter/>
          </a:ln>
        </p:spPr>
      </p:pic>
      <p:sp>
        <p:nvSpPr>
          <p:cNvPr id="731" name="CustomShape 1"/>
          <p:cNvSpPr/>
          <p:nvPr/>
        </p:nvSpPr>
        <p:spPr>
          <a:xfrm>
            <a:off x="384120" y="303120"/>
            <a:ext cx="738936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DISTRIBUIÇÕES POPULACIONAIS E AMOSTRAIS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CustomShape 1"/>
          <p:cNvSpPr/>
          <p:nvPr/>
        </p:nvSpPr>
        <p:spPr>
          <a:xfrm>
            <a:off x="324000" y="333360"/>
            <a:ext cx="828036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497"/>
              </a:spcBef>
            </a:pPr>
            <a:r>
              <a:rPr b="1" lang="pt-BR" sz="4000" spc="-1" strike="noStrike">
                <a:solidFill>
                  <a:srgbClr val="000000"/>
                </a:solidFill>
                <a:latin typeface="Arial"/>
              </a:rPr>
              <a:t>TEOREMA DO LIMITE CENTRAL</a:t>
            </a:r>
            <a:endParaRPr b="0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3" name="CustomShape 2"/>
          <p:cNvSpPr/>
          <p:nvPr/>
        </p:nvSpPr>
        <p:spPr>
          <a:xfrm>
            <a:off x="539640" y="2565360"/>
            <a:ext cx="8353440" cy="222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O Teorema do Limite Central afirma que, independente da distribuição da variável aleatória  X, a distribuição de   (média amostral)   se aproxima de uma distribuição Normal, quando o tamanho da amostra (n) é suficientemente grande.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34" name="Formula 3"/>
              <p:cNvSpPr txBox="1"/>
              <p:nvPr/>
            </p:nvSpPr>
            <p:spPr>
              <a:xfrm>
                <a:off x="4201560" y="3373560"/>
                <a:ext cx="369720" cy="495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 xml:space="preserve">X</m:t>
                        </m:r>
                      </m:e>
                    </m:bar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CustomShape 1"/>
          <p:cNvSpPr/>
          <p:nvPr/>
        </p:nvSpPr>
        <p:spPr>
          <a:xfrm>
            <a:off x="324000" y="333360"/>
            <a:ext cx="828036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497"/>
              </a:spcBef>
            </a:pPr>
            <a:r>
              <a:rPr b="1" lang="pt-BR" sz="4000" spc="-1" strike="noStrike">
                <a:solidFill>
                  <a:srgbClr val="000000"/>
                </a:solidFill>
                <a:latin typeface="Arial"/>
              </a:rPr>
              <a:t>TEOREMA DO LIMITE CENTRAL</a:t>
            </a:r>
            <a:endParaRPr b="0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6" name="CustomShape 2"/>
          <p:cNvSpPr/>
          <p:nvPr/>
        </p:nvSpPr>
        <p:spPr>
          <a:xfrm>
            <a:off x="539640" y="2060640"/>
            <a:ext cx="8353440" cy="393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Em outras palavras, se selecionarmos várias amostra de mesmo tamanho (n) de uma mesma população e, para cada amostra, calcularmos a média        da variável aleatória X, distribuição amostral das médias de amostras aleatórias retiradas desta população será Normal (se n for suficiente), com uma média igual à média populacional e uma variância igual, à variância populacional dividida pelo tamanho da amostra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37" name="Formula 3"/>
              <p:cNvSpPr txBox="1"/>
              <p:nvPr/>
            </p:nvSpPr>
            <p:spPr>
              <a:xfrm>
                <a:off x="2051640" y="3356640"/>
                <a:ext cx="369720" cy="495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 xml:space="preserve">X</m:t>
                        </m:r>
                      </m:e>
                    </m:bar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44280" y="92160"/>
            <a:ext cx="46800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Exemplo: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684360" y="2017800"/>
            <a:ext cx="4032000" cy="5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pt-BR" sz="2400" spc="-1" strike="noStrike" baseline="-25000">
                <a:solidFill>
                  <a:srgbClr val="000000"/>
                </a:solidFill>
                <a:latin typeface="Times New Roman"/>
              </a:rPr>
              <a:t>x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 = 2000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0" name="CustomShape 3"/>
          <p:cNvSpPr/>
          <p:nvPr/>
        </p:nvSpPr>
        <p:spPr>
          <a:xfrm>
            <a:off x="5003640" y="2025720"/>
            <a:ext cx="4032360" cy="5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pt-BR" sz="2400" spc="-1" strike="noStrike" baseline="-25000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 = 2000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1" name="CustomShape 4"/>
          <p:cNvSpPr/>
          <p:nvPr/>
        </p:nvSpPr>
        <p:spPr>
          <a:xfrm>
            <a:off x="0" y="549360"/>
            <a:ext cx="9144000" cy="109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375"/>
              </a:spcBef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Imaginem uma população com 2000 hab, onde foi medida duas características diferentes de cada indivíduo (característica X e característica Y), sendo diferente a distribuição destas características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2" name="CustomShape 5"/>
          <p:cNvSpPr/>
          <p:nvPr/>
        </p:nvSpPr>
        <p:spPr>
          <a:xfrm>
            <a:off x="639720" y="1614600"/>
            <a:ext cx="302436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pt-BR" sz="2800" spc="-1" strike="noStrike">
                <a:solidFill>
                  <a:srgbClr val="3333cc"/>
                </a:solidFill>
                <a:latin typeface="Times New Roman"/>
              </a:rPr>
              <a:t>Característica X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3" name="CustomShape 6"/>
          <p:cNvSpPr/>
          <p:nvPr/>
        </p:nvSpPr>
        <p:spPr>
          <a:xfrm>
            <a:off x="5003640" y="1657440"/>
            <a:ext cx="302436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pt-BR" sz="2800" spc="-1" strike="noStrike">
                <a:solidFill>
                  <a:srgbClr val="3333cc"/>
                </a:solidFill>
                <a:latin typeface="Times New Roman"/>
              </a:rPr>
              <a:t>Característica Y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44" name="Imagem 1" descr=""/>
          <p:cNvPicPr/>
          <p:nvPr/>
        </p:nvPicPr>
        <p:blipFill>
          <a:blip r:embed="rId1"/>
          <a:stretch/>
        </p:blipFill>
        <p:spPr>
          <a:xfrm>
            <a:off x="382680" y="2492280"/>
            <a:ext cx="7686720" cy="430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CustomShape 1"/>
          <p:cNvSpPr/>
          <p:nvPr/>
        </p:nvSpPr>
        <p:spPr>
          <a:xfrm>
            <a:off x="44280" y="92160"/>
            <a:ext cx="46800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Exemplo: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46" name="Imagem 1" descr=""/>
          <p:cNvPicPr/>
          <p:nvPr/>
        </p:nvPicPr>
        <p:blipFill>
          <a:blip r:embed="rId1"/>
          <a:stretch/>
        </p:blipFill>
        <p:spPr>
          <a:xfrm>
            <a:off x="179280" y="966960"/>
            <a:ext cx="8856720" cy="595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CustomShape 1"/>
          <p:cNvSpPr/>
          <p:nvPr/>
        </p:nvSpPr>
        <p:spPr>
          <a:xfrm>
            <a:off x="44280" y="92160"/>
            <a:ext cx="46800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Exemplo: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48" name="Imagem 1" descr=""/>
          <p:cNvPicPr/>
          <p:nvPr/>
        </p:nvPicPr>
        <p:blipFill>
          <a:blip r:embed="rId1"/>
          <a:stretch/>
        </p:blipFill>
        <p:spPr>
          <a:xfrm>
            <a:off x="179280" y="966960"/>
            <a:ext cx="8856720" cy="5956200"/>
          </a:xfrm>
          <a:prstGeom prst="rect">
            <a:avLst/>
          </a:prstGeom>
          <a:ln>
            <a:noFill/>
          </a:ln>
        </p:spPr>
      </p:pic>
      <p:sp>
        <p:nvSpPr>
          <p:cNvPr id="749" name="CustomShape 2"/>
          <p:cNvSpPr/>
          <p:nvPr/>
        </p:nvSpPr>
        <p:spPr>
          <a:xfrm>
            <a:off x="8172360" y="1052640"/>
            <a:ext cx="576360" cy="504720"/>
          </a:xfrm>
          <a:prstGeom prst="ellipse">
            <a:avLst/>
          </a:prstGeom>
          <a:noFill/>
          <a:ln w="25560">
            <a:solidFill>
              <a:srgbClr val="00956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CustomShape 3"/>
          <p:cNvSpPr/>
          <p:nvPr/>
        </p:nvSpPr>
        <p:spPr>
          <a:xfrm>
            <a:off x="8172360" y="3987720"/>
            <a:ext cx="576360" cy="505080"/>
          </a:xfrm>
          <a:prstGeom prst="ellipse">
            <a:avLst/>
          </a:prstGeom>
          <a:noFill/>
          <a:ln w="25560">
            <a:solidFill>
              <a:srgbClr val="00956f"/>
            </a:solidFill>
            <a:miter/>
          </a:ln>
        </p:spPr>
        <p:style>
          <a:lnRef idx="0"/>
          <a:fillRef idx="0"/>
          <a:effectRef idx="0"/>
          <a:fontRef idx="minor"/>
        </p:style>
      </p:sp>
      <p:cxnSp>
        <p:nvCxnSpPr>
          <p:cNvPr id="751" name="Line 4"/>
          <p:cNvCxnSpPr/>
          <p:nvPr/>
        </p:nvCxnSpPr>
        <p:spPr>
          <a:xfrm flipH="1" flipV="1">
            <a:off x="7019640" y="756360"/>
            <a:ext cx="1152720" cy="369000"/>
          </a:xfrm>
          <a:prstGeom prst="straightConnector1">
            <a:avLst/>
          </a:prstGeom>
          <a:ln w="9360">
            <a:solidFill>
              <a:srgbClr val="00cc98"/>
            </a:solidFill>
            <a:miter/>
            <a:tailEnd len="med" type="triangle" w="med"/>
          </a:ln>
        </p:spPr>
      </p:cxnSp>
      <p:sp>
        <p:nvSpPr>
          <p:cNvPr id="752" name="CustomShape 5"/>
          <p:cNvSpPr/>
          <p:nvPr/>
        </p:nvSpPr>
        <p:spPr>
          <a:xfrm>
            <a:off x="5364000" y="336600"/>
            <a:ext cx="36720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32946a"/>
                </a:solidFill>
                <a:latin typeface="Times New Roman"/>
              </a:rPr>
              <a:t>Aproxima-se da Normal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3" name="CustomShape 6"/>
          <p:cNvSpPr/>
          <p:nvPr/>
        </p:nvSpPr>
        <p:spPr>
          <a:xfrm>
            <a:off x="6804000" y="1557360"/>
            <a:ext cx="1871640" cy="2087640"/>
          </a:xfrm>
          <a:prstGeom prst="rect">
            <a:avLst/>
          </a:prstGeom>
          <a:noFill/>
          <a:ln w="25560">
            <a:solidFill>
              <a:srgbClr val="00956f"/>
            </a:solidFill>
            <a:miter/>
          </a:ln>
        </p:spPr>
        <p:style>
          <a:lnRef idx="0"/>
          <a:fillRef idx="0"/>
          <a:effectRef idx="0"/>
          <a:fontRef idx="minor"/>
        </p:style>
      </p:sp>
      <p:cxnSp>
        <p:nvCxnSpPr>
          <p:cNvPr id="754" name="Line 7"/>
          <p:cNvCxnSpPr/>
          <p:nvPr/>
        </p:nvCxnSpPr>
        <p:spPr>
          <a:xfrm flipH="1" flipV="1">
            <a:off x="7019280" y="831240"/>
            <a:ext cx="756360" cy="711720"/>
          </a:xfrm>
          <a:prstGeom prst="straightConnector1">
            <a:avLst/>
          </a:prstGeom>
          <a:ln w="9360">
            <a:solidFill>
              <a:srgbClr val="00cc98"/>
            </a:solidFill>
            <a:miter/>
            <a:tailEnd len="med" type="triangle" w="med"/>
          </a:ln>
        </p:spPr>
      </p:cxnSp>
      <p:sp>
        <p:nvSpPr>
          <p:cNvPr id="755" name="CustomShape 8"/>
          <p:cNvSpPr/>
          <p:nvPr/>
        </p:nvSpPr>
        <p:spPr>
          <a:xfrm>
            <a:off x="6875640" y="4437000"/>
            <a:ext cx="1873080" cy="2087640"/>
          </a:xfrm>
          <a:prstGeom prst="rect">
            <a:avLst/>
          </a:prstGeom>
          <a:noFill/>
          <a:ln w="25560">
            <a:solidFill>
              <a:srgbClr val="00956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CustomShape 1"/>
          <p:cNvSpPr/>
          <p:nvPr/>
        </p:nvSpPr>
        <p:spPr>
          <a:xfrm>
            <a:off x="44280" y="92160"/>
            <a:ext cx="46800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Exemplo: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57" name="Imagem 1" descr=""/>
          <p:cNvPicPr/>
          <p:nvPr/>
        </p:nvPicPr>
        <p:blipFill>
          <a:blip r:embed="rId1"/>
          <a:stretch/>
        </p:blipFill>
        <p:spPr>
          <a:xfrm>
            <a:off x="179280" y="966960"/>
            <a:ext cx="8856720" cy="5956200"/>
          </a:xfrm>
          <a:prstGeom prst="rect">
            <a:avLst/>
          </a:prstGeom>
          <a:ln>
            <a:noFill/>
          </a:ln>
        </p:spPr>
      </p:pic>
      <p:sp>
        <p:nvSpPr>
          <p:cNvPr id="758" name="CustomShape 2"/>
          <p:cNvSpPr/>
          <p:nvPr/>
        </p:nvSpPr>
        <p:spPr>
          <a:xfrm>
            <a:off x="6588000" y="3213000"/>
            <a:ext cx="2160720" cy="432000"/>
          </a:xfrm>
          <a:prstGeom prst="ellipse">
            <a:avLst/>
          </a:prstGeom>
          <a:noFill/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3"/>
          <p:cNvSpPr/>
          <p:nvPr/>
        </p:nvSpPr>
        <p:spPr>
          <a:xfrm>
            <a:off x="6588000" y="6165720"/>
            <a:ext cx="2160720" cy="432000"/>
          </a:xfrm>
          <a:prstGeom prst="ellipse">
            <a:avLst/>
          </a:prstGeom>
          <a:noFill/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cxnSp>
        <p:nvCxnSpPr>
          <p:cNvPr id="760" name="Line 4"/>
          <p:cNvCxnSpPr/>
          <p:nvPr/>
        </p:nvCxnSpPr>
        <p:spPr>
          <a:xfrm flipH="1">
            <a:off x="6227280" y="3674880"/>
            <a:ext cx="1402560" cy="818280"/>
          </a:xfrm>
          <a:prstGeom prst="straightConnector1">
            <a:avLst/>
          </a:prstGeom>
          <a:ln w="9360">
            <a:solidFill>
              <a:srgbClr val="ff0000"/>
            </a:solidFill>
            <a:miter/>
            <a:tailEnd len="med" type="triangle" w="med"/>
          </a:ln>
        </p:spPr>
      </p:cxnSp>
      <p:cxnSp>
        <p:nvCxnSpPr>
          <p:cNvPr id="761" name="Line 5"/>
          <p:cNvCxnSpPr/>
          <p:nvPr/>
        </p:nvCxnSpPr>
        <p:spPr>
          <a:xfrm flipH="1" flipV="1">
            <a:off x="6227640" y="4568400"/>
            <a:ext cx="1440360" cy="1597680"/>
          </a:xfrm>
          <a:prstGeom prst="straightConnector1">
            <a:avLst/>
          </a:prstGeom>
          <a:ln w="9360">
            <a:solidFill>
              <a:srgbClr val="ff0000"/>
            </a:solidFill>
            <a:miter/>
            <a:tailEnd len="med" type="triangle" w="med"/>
          </a:ln>
        </p:spPr>
      </p:cxnSp>
      <p:sp>
        <p:nvSpPr>
          <p:cNvPr id="762" name="CustomShape 6"/>
          <p:cNvSpPr/>
          <p:nvPr/>
        </p:nvSpPr>
        <p:spPr>
          <a:xfrm>
            <a:off x="4211640" y="4255920"/>
            <a:ext cx="20890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2400" spc="-1" strike="noStrike">
                <a:solidFill>
                  <a:srgbClr val="ff0000"/>
                </a:solidFill>
                <a:latin typeface="Times New Roman"/>
              </a:rPr>
              <a:t>Maior precisão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CustomShape 1"/>
          <p:cNvSpPr/>
          <p:nvPr/>
        </p:nvSpPr>
        <p:spPr>
          <a:xfrm>
            <a:off x="380880" y="990720"/>
            <a:ext cx="8229600" cy="338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Se de uma população, com média    e desvio padrão     , se retirarem muitas amostras todas do mesmo tamanho n, e para cada amostra se calcular a respectiva média, a distribuição de todas essas médias é normal com média ....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e desvio padrão          . Assim, o erro padrão não é mais do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que o desvio padrão da distribuição das médias das amostras de uma população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4" name="CustomShape 2"/>
          <p:cNvSpPr/>
          <p:nvPr/>
        </p:nvSpPr>
        <p:spPr>
          <a:xfrm>
            <a:off x="4505400" y="33386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65" name="Picture 3" descr="http://stat2.med.up.pt/cursop/glossario/miu.gif"/>
          <p:cNvPicPr/>
          <p:nvPr/>
        </p:nvPicPr>
        <p:blipFill>
          <a:blip r:embed="rId1"/>
          <a:stretch/>
        </p:blipFill>
        <p:spPr>
          <a:xfrm>
            <a:off x="5257800" y="990720"/>
            <a:ext cx="290520" cy="395280"/>
          </a:xfrm>
          <a:prstGeom prst="rect">
            <a:avLst/>
          </a:prstGeom>
          <a:ln>
            <a:noFill/>
          </a:ln>
        </p:spPr>
      </p:pic>
      <p:sp>
        <p:nvSpPr>
          <p:cNvPr id="766" name="CustomShape 3"/>
          <p:cNvSpPr/>
          <p:nvPr/>
        </p:nvSpPr>
        <p:spPr>
          <a:xfrm>
            <a:off x="4476600" y="33670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67" name="Picture 5" descr="http://stat2.med.up.pt/cursop/glossario/sigma.gif"/>
          <p:cNvPicPr/>
          <p:nvPr/>
        </p:nvPicPr>
        <p:blipFill>
          <a:blip r:embed="rId2"/>
          <a:stretch/>
        </p:blipFill>
        <p:spPr>
          <a:xfrm>
            <a:off x="7924680" y="1066680"/>
            <a:ext cx="476280" cy="309600"/>
          </a:xfrm>
          <a:prstGeom prst="rect">
            <a:avLst/>
          </a:prstGeom>
          <a:ln>
            <a:noFill/>
          </a:ln>
        </p:spPr>
      </p:pic>
      <p:sp>
        <p:nvSpPr>
          <p:cNvPr id="768" name="CustomShape 4"/>
          <p:cNvSpPr/>
          <p:nvPr/>
        </p:nvSpPr>
        <p:spPr>
          <a:xfrm>
            <a:off x="4414680" y="32050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69" name="Picture 7" descr="http://stat2.med.up.pt/cursop/glossario/epp.gif"/>
          <p:cNvPicPr/>
          <p:nvPr/>
        </p:nvPicPr>
        <p:blipFill>
          <a:blip r:embed="rId3"/>
          <a:stretch/>
        </p:blipFill>
        <p:spPr>
          <a:xfrm>
            <a:off x="2666880" y="2590920"/>
            <a:ext cx="692280" cy="985680"/>
          </a:xfrm>
          <a:prstGeom prst="rect">
            <a:avLst/>
          </a:prstGeom>
          <a:ln>
            <a:noFill/>
          </a:ln>
        </p:spPr>
      </p:pic>
      <p:pic>
        <p:nvPicPr>
          <p:cNvPr id="770" name="Picture 9" descr="http://stat2.med.up.pt/cursop/glossario/miu.gif"/>
          <p:cNvPicPr/>
          <p:nvPr/>
        </p:nvPicPr>
        <p:blipFill>
          <a:blip r:embed="rId4"/>
          <a:stretch/>
        </p:blipFill>
        <p:spPr>
          <a:xfrm>
            <a:off x="8153280" y="2209680"/>
            <a:ext cx="290520" cy="395280"/>
          </a:xfrm>
          <a:prstGeom prst="rect">
            <a:avLst/>
          </a:prstGeom>
          <a:ln>
            <a:noFill/>
          </a:ln>
        </p:spPr>
      </p:pic>
      <p:sp>
        <p:nvSpPr>
          <p:cNvPr id="771" name="CustomShape 5"/>
          <p:cNvSpPr/>
          <p:nvPr/>
        </p:nvSpPr>
        <p:spPr>
          <a:xfrm>
            <a:off x="459360" y="304920"/>
            <a:ext cx="192420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Erro Padrão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Text Box 15" descr=""/>
          <p:cNvPicPr/>
          <p:nvPr/>
        </p:nvPicPr>
        <p:blipFill>
          <a:blip r:embed="rId1"/>
          <a:stretch/>
        </p:blipFill>
        <p:spPr>
          <a:xfrm>
            <a:off x="0" y="85680"/>
            <a:ext cx="8686800" cy="6181920"/>
          </a:xfrm>
          <a:prstGeom prst="rect">
            <a:avLst/>
          </a:prstGeom>
          <a:ln>
            <a:noFill/>
          </a:ln>
        </p:spPr>
      </p:pic>
      <p:sp>
        <p:nvSpPr>
          <p:cNvPr id="773" name="CustomShape 1"/>
          <p:cNvSpPr/>
          <p:nvPr/>
        </p:nvSpPr>
        <p:spPr>
          <a:xfrm>
            <a:off x="4414680" y="32050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CustomShape 2"/>
          <p:cNvSpPr/>
          <p:nvPr/>
        </p:nvSpPr>
        <p:spPr>
          <a:xfrm>
            <a:off x="4405320" y="3228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3"/>
          <p:cNvSpPr/>
          <p:nvPr/>
        </p:nvSpPr>
        <p:spPr>
          <a:xfrm>
            <a:off x="0" y="5753160"/>
            <a:ext cx="70102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Erro Padrão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 para uma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proporção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 é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76" name="Formula 4"/>
              <p:cNvSpPr txBox="1"/>
              <p:nvPr/>
            </p:nvSpPr>
            <p:spPr>
              <a:xfrm>
                <a:off x="5486400" y="5600880"/>
                <a:ext cx="1981080" cy="779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rPr>
                            <m:lit/>
                            <m:nor/>
                          </m:rPr>
                          <m:t xml:space="preserve">EP</m:t>
                        </m:r>
                      </m:e>
                      <m:sub>
                        <m:r>
                          <m:t xml:space="preserve">p</m:t>
                        </m:r>
                      </m:sub>
                    </m:sSub>
                    <m:r>
                      <m:t xml:space="preserve">=</m:t>
                    </m:r>
                    <m:rad>
                      <m:radPr>
                        <m:degHide m:val="1"/>
                      </m:radPr>
                      <m:deg/>
                      <m:e>
                        <m:f>
                          <m:num>
                            <m:r>
                              <m:t xml:space="preserve">P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1</m:t>
                                </m:r>
                                <m:r>
                                  <m:t xml:space="preserve">−</m:t>
                                </m:r>
                                <m:r>
                                  <m:t xml:space="preserve">P</m:t>
                                </m:r>
                              </m:e>
                            </m:d>
                          </m:num>
                          <m:den>
                            <m:r>
                              <m:t xml:space="preserve">n</m:t>
                            </m:r>
                          </m:den>
                        </m:f>
                      </m:e>
                    </m:rad>
                  </m:oMath>
                </a14:m>
              </a:p>
            </p:txBody>
          </p:sp>
        </mc:Choice>
        <mc:Fallback/>
      </mc:AlternateContent>
    </p:spTree>
  </p:cSld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7" name="Imagem 1" descr=""/>
          <p:cNvPicPr/>
          <p:nvPr/>
        </p:nvPicPr>
        <p:blipFill>
          <a:blip r:embed="rId1"/>
          <a:stretch/>
        </p:blipFill>
        <p:spPr>
          <a:xfrm>
            <a:off x="1835280" y="836640"/>
            <a:ext cx="7308720" cy="4000320"/>
          </a:xfrm>
          <a:prstGeom prst="rect">
            <a:avLst/>
          </a:prstGeom>
          <a:ln>
            <a:noFill/>
          </a:ln>
        </p:spPr>
      </p:pic>
      <p:sp>
        <p:nvSpPr>
          <p:cNvPr id="778" name="CustomShape 1"/>
          <p:cNvSpPr/>
          <p:nvPr/>
        </p:nvSpPr>
        <p:spPr>
          <a:xfrm>
            <a:off x="44280" y="92160"/>
            <a:ext cx="46800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Exemplo anterior com n=30: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9" name="CustomShape 2"/>
          <p:cNvSpPr/>
          <p:nvPr/>
        </p:nvSpPr>
        <p:spPr>
          <a:xfrm>
            <a:off x="50760" y="4883400"/>
            <a:ext cx="8631360" cy="192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Lucida Console"/>
              </a:rPr>
              <a:t>                                </a:t>
            </a:r>
            <a:r>
              <a:rPr b="0" lang="pt-BR" sz="1800" spc="-1" strike="noStrike">
                <a:solidFill>
                  <a:srgbClr val="ff0000"/>
                </a:solidFill>
                <a:latin typeface="Lucida Console"/>
              </a:rPr>
              <a:t>X                  Y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Lucida Console"/>
              </a:rPr>
              <a:t>Variância da popula</a:t>
            </a:r>
            <a:r>
              <a:rPr b="0" lang="pt-BR" sz="1800" spc="-1" strike="noStrike">
                <a:solidFill>
                  <a:srgbClr val="ff0000"/>
                </a:solidFill>
                <a:latin typeface="Times New Roman"/>
              </a:rPr>
              <a:t>ç</a:t>
            </a:r>
            <a:r>
              <a:rPr b="0" lang="pt-BR" sz="1800" spc="-1" strike="noStrike">
                <a:solidFill>
                  <a:srgbClr val="ff0000"/>
                </a:solidFill>
                <a:latin typeface="Lucida Console"/>
              </a:rPr>
              <a:t>ão     </a:t>
            </a:r>
            <a:r>
              <a:rPr b="0" lang="pt-BR" sz="1800" spc="-1" strike="noStrike">
                <a:solidFill>
                  <a:srgbClr val="000000"/>
                </a:solidFill>
                <a:latin typeface="Lucida Console"/>
              </a:rPr>
              <a:t>867.59938          1.03920065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Lucida Console"/>
              </a:rPr>
              <a:t>Variância da popula</a:t>
            </a:r>
            <a:r>
              <a:rPr b="0" lang="pt-BR" sz="1800" spc="-1" strike="noStrike">
                <a:solidFill>
                  <a:srgbClr val="ff0000"/>
                </a:solidFill>
                <a:latin typeface="Times New Roman"/>
              </a:rPr>
              <a:t>ç</a:t>
            </a:r>
            <a:r>
              <a:rPr b="0" lang="pt-BR" sz="1800" spc="-1" strike="noStrike">
                <a:solidFill>
                  <a:srgbClr val="ff0000"/>
                </a:solidFill>
                <a:latin typeface="Lucida Console"/>
              </a:rPr>
              <a:t>ão/n   </a:t>
            </a:r>
            <a:r>
              <a:rPr b="0" lang="pt-BR" sz="1800" spc="-1" strike="noStrike">
                <a:solidFill>
                  <a:srgbClr val="000000"/>
                </a:solidFill>
                <a:latin typeface="Lucida Console"/>
              </a:rPr>
              <a:t>28.91998           0.03464002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Lucida Console"/>
              </a:rPr>
              <a:t>Variância da distribui</a:t>
            </a:r>
            <a:r>
              <a:rPr b="0" lang="pt-BR" sz="1800" spc="-1" strike="noStrike">
                <a:solidFill>
                  <a:srgbClr val="ff0000"/>
                </a:solidFill>
                <a:latin typeface="Times New Roman"/>
              </a:rPr>
              <a:t>ç</a:t>
            </a:r>
            <a:r>
              <a:rPr b="0" lang="pt-BR" sz="1800" spc="-1" strike="noStrike">
                <a:solidFill>
                  <a:srgbClr val="ff0000"/>
                </a:solidFill>
                <a:latin typeface="Lucida Console"/>
              </a:rPr>
              <a:t>ão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Lucida Console"/>
              </a:rPr>
              <a:t> </a:t>
            </a:r>
            <a:r>
              <a:rPr b="0" lang="pt-BR" sz="1800" spc="-1" strike="noStrike">
                <a:solidFill>
                  <a:srgbClr val="ff0000"/>
                </a:solidFill>
                <a:latin typeface="Lucida Console"/>
              </a:rPr>
              <a:t>de m</a:t>
            </a:r>
            <a:r>
              <a:rPr b="0" lang="pt-BR" sz="1800" spc="-1" strike="noStrike">
                <a:solidFill>
                  <a:srgbClr val="ff0000"/>
                </a:solidFill>
                <a:latin typeface="Times New Roman"/>
              </a:rPr>
              <a:t>é</a:t>
            </a:r>
            <a:r>
              <a:rPr b="0" lang="pt-BR" sz="1800" spc="-1" strike="noStrike">
                <a:solidFill>
                  <a:srgbClr val="ff0000"/>
                </a:solidFill>
                <a:latin typeface="Lucida Console"/>
              </a:rPr>
              <a:t>dias (n=30)          </a:t>
            </a:r>
            <a:r>
              <a:rPr b="0" lang="pt-BR" sz="1800" spc="-1" strike="noStrike">
                <a:solidFill>
                  <a:srgbClr val="000000"/>
                </a:solidFill>
                <a:latin typeface="Lucida Console"/>
              </a:rPr>
              <a:t>28.49318           0.03469314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492360" y="387360"/>
            <a:ext cx="405792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Times New Roman"/>
              </a:rPr>
              <a:t>Variável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029040" y="3828960"/>
            <a:ext cx="18396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3"/>
          <p:cNvSpPr/>
          <p:nvPr/>
        </p:nvSpPr>
        <p:spPr>
          <a:xfrm>
            <a:off x="4286160" y="3828960"/>
            <a:ext cx="18432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4"/>
          <p:cNvSpPr/>
          <p:nvPr/>
        </p:nvSpPr>
        <p:spPr>
          <a:xfrm>
            <a:off x="539640" y="1308240"/>
            <a:ext cx="8159760" cy="558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4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É, convencionalmente, o conjunto de resultados possíveis de um fenômeno.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</a:pP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Exemplos: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Para o fenômeno “sexo” são dois possíveis resultados: sexo masculino e sexo feminino;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Para o fenômeno “número de filhos” há um número de resultados possíveis expresso através dos números naturais: 0,1,2,3,...,n 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Para o fenômeno “estatura” temos uma situação diferente, pois os resultados podem tomar um número infinito de valores numéricos dentro de um determinado intervalo.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  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CustomShape 1"/>
          <p:cNvSpPr/>
          <p:nvPr/>
        </p:nvSpPr>
        <p:spPr>
          <a:xfrm>
            <a:off x="228600" y="380880"/>
            <a:ext cx="43434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Intervalo de confiança (IC)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1" name="CustomShape 2"/>
          <p:cNvSpPr/>
          <p:nvPr/>
        </p:nvSpPr>
        <p:spPr>
          <a:xfrm>
            <a:off x="324000" y="1341360"/>
            <a:ext cx="8278560" cy="414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Ao se estimar um parâmetro populacional a partir de uma amostra, é necessário obter uma medida de precisão do estimador.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O erro-padrão é uma medida de precisão, porém, o intervalo de confiança é uma estimativa do intervalo onde, provavelmente, encontra-se a média populacional.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O Teorema do Limite Central serve como base para o cálculo do intervalo de confiança.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CustomShape 1"/>
          <p:cNvSpPr/>
          <p:nvPr/>
        </p:nvSpPr>
        <p:spPr>
          <a:xfrm>
            <a:off x="44280" y="92160"/>
            <a:ext cx="63280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Voltando ao exemplo anterior com n=30: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3" name="CustomShape 2"/>
          <p:cNvSpPr/>
          <p:nvPr/>
        </p:nvSpPr>
        <p:spPr>
          <a:xfrm>
            <a:off x="50760" y="5157720"/>
            <a:ext cx="8631360" cy="1371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Lucida Console"/>
              </a:rPr>
              <a:t>                                </a:t>
            </a:r>
            <a:r>
              <a:rPr b="0" lang="pt-BR" sz="1800" spc="-1" strike="noStrike">
                <a:solidFill>
                  <a:srgbClr val="ff0000"/>
                </a:solidFill>
                <a:latin typeface="Lucida Console"/>
              </a:rPr>
              <a:t>X                  Y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Lucida Console"/>
              </a:rPr>
              <a:t>Variância da distribui</a:t>
            </a:r>
            <a:r>
              <a:rPr b="0" lang="pt-BR" sz="1800" spc="-1" strike="noStrike">
                <a:solidFill>
                  <a:srgbClr val="ff0000"/>
                </a:solidFill>
                <a:latin typeface="Times New Roman"/>
              </a:rPr>
              <a:t>ç</a:t>
            </a:r>
            <a:r>
              <a:rPr b="0" lang="pt-BR" sz="1800" spc="-1" strike="noStrike">
                <a:solidFill>
                  <a:srgbClr val="ff0000"/>
                </a:solidFill>
                <a:latin typeface="Lucida Console"/>
              </a:rPr>
              <a:t>ão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Lucida Console"/>
              </a:rPr>
              <a:t> </a:t>
            </a:r>
            <a:r>
              <a:rPr b="0" lang="pt-BR" sz="1800" spc="-1" strike="noStrike">
                <a:solidFill>
                  <a:srgbClr val="ff0000"/>
                </a:solidFill>
                <a:latin typeface="Lucida Console"/>
              </a:rPr>
              <a:t>de m</a:t>
            </a:r>
            <a:r>
              <a:rPr b="0" lang="pt-BR" sz="1800" spc="-1" strike="noStrike">
                <a:solidFill>
                  <a:srgbClr val="ff0000"/>
                </a:solidFill>
                <a:latin typeface="Times New Roman"/>
              </a:rPr>
              <a:t>é</a:t>
            </a:r>
            <a:r>
              <a:rPr b="0" lang="pt-BR" sz="1800" spc="-1" strike="noStrike">
                <a:solidFill>
                  <a:srgbClr val="ff0000"/>
                </a:solidFill>
                <a:latin typeface="Lucida Console"/>
              </a:rPr>
              <a:t>dias (n=30)          </a:t>
            </a:r>
            <a:r>
              <a:rPr b="0" lang="pt-BR" sz="1800" spc="-1" strike="noStrike">
                <a:solidFill>
                  <a:srgbClr val="000000"/>
                </a:solidFill>
                <a:latin typeface="Lucida Console"/>
              </a:rPr>
              <a:t>28.49318           0.03469314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Lucida Console"/>
              </a:rPr>
              <a:t>Erro-padrão                 </a:t>
            </a:r>
            <a:r>
              <a:rPr b="0" lang="pt-BR" sz="1800" spc="-1" strike="noStrike">
                <a:solidFill>
                  <a:srgbClr val="000000"/>
                </a:solidFill>
                <a:latin typeface="Lucida Console"/>
              </a:rPr>
              <a:t>5.3379            0.1862609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84" name="Imagem 5" descr=""/>
          <p:cNvPicPr/>
          <p:nvPr/>
        </p:nvPicPr>
        <p:blipFill>
          <a:blip r:embed="rId1"/>
          <a:stretch/>
        </p:blipFill>
        <p:spPr>
          <a:xfrm>
            <a:off x="2195640" y="677880"/>
            <a:ext cx="6864120" cy="4406760"/>
          </a:xfrm>
          <a:prstGeom prst="rect">
            <a:avLst/>
          </a:prstGeom>
          <a:ln>
            <a:noFill/>
          </a:ln>
        </p:spPr>
      </p:pic>
    </p:spTree>
  </p:cSld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CustomShape 1"/>
          <p:cNvSpPr/>
          <p:nvPr/>
        </p:nvSpPr>
        <p:spPr>
          <a:xfrm>
            <a:off x="44280" y="92160"/>
            <a:ext cx="63280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Voltando ao exemplo anterior com n=30: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86" name="Rectangle 1" descr=""/>
          <p:cNvPicPr/>
          <p:nvPr/>
        </p:nvPicPr>
        <p:blipFill>
          <a:blip r:embed="rId1"/>
          <a:stretch/>
        </p:blipFill>
        <p:spPr>
          <a:xfrm>
            <a:off x="324000" y="5699160"/>
            <a:ext cx="8210520" cy="834840"/>
          </a:xfrm>
          <a:prstGeom prst="rect">
            <a:avLst/>
          </a:prstGeom>
          <a:ln>
            <a:noFill/>
          </a:ln>
        </p:spPr>
      </p:pic>
      <p:sp>
        <p:nvSpPr>
          <p:cNvPr id="787" name="CustomShape 2"/>
          <p:cNvSpPr/>
          <p:nvPr/>
        </p:nvSpPr>
        <p:spPr>
          <a:xfrm>
            <a:off x="3419640" y="6237360"/>
            <a:ext cx="1728720" cy="360360"/>
          </a:xfrm>
          <a:prstGeom prst="ellipse">
            <a:avLst/>
          </a:prstGeom>
          <a:noFill/>
          <a:ln w="25560">
            <a:solidFill>
              <a:srgbClr val="00956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CustomShape 3"/>
          <p:cNvSpPr/>
          <p:nvPr/>
        </p:nvSpPr>
        <p:spPr>
          <a:xfrm>
            <a:off x="6588000" y="6205680"/>
            <a:ext cx="1729080" cy="360360"/>
          </a:xfrm>
          <a:prstGeom prst="ellipse">
            <a:avLst/>
          </a:prstGeom>
          <a:noFill/>
          <a:ln w="25560">
            <a:solidFill>
              <a:srgbClr val="00956f"/>
            </a:solidFill>
            <a:miter/>
          </a:ln>
        </p:spPr>
        <p:style>
          <a:lnRef idx="0"/>
          <a:fillRef idx="0"/>
          <a:effectRef idx="0"/>
          <a:fontRef idx="minor"/>
        </p:style>
      </p:sp>
      <p:cxnSp>
        <p:nvCxnSpPr>
          <p:cNvPr id="789" name="Line 4"/>
          <p:cNvCxnSpPr>
            <a:stCxn id="787" idx="7"/>
          </p:cNvCxnSpPr>
          <p:nvPr/>
        </p:nvCxnSpPr>
        <p:spPr>
          <a:xfrm flipV="1">
            <a:off x="4895280" y="5515920"/>
            <a:ext cx="829800" cy="774360"/>
          </a:xfrm>
          <a:prstGeom prst="straightConnector1">
            <a:avLst/>
          </a:prstGeom>
          <a:ln w="9360">
            <a:solidFill>
              <a:srgbClr val="00cc98"/>
            </a:solidFill>
            <a:miter/>
            <a:tailEnd len="med" type="triangle" w="med"/>
          </a:ln>
        </p:spPr>
      </p:cxnSp>
      <p:cxnSp>
        <p:nvCxnSpPr>
          <p:cNvPr id="790" name="Line 5"/>
          <p:cNvCxnSpPr>
            <a:stCxn id="788" idx="0"/>
          </p:cNvCxnSpPr>
          <p:nvPr/>
        </p:nvCxnSpPr>
        <p:spPr>
          <a:xfrm flipH="1" flipV="1">
            <a:off x="5866560" y="5516280"/>
            <a:ext cx="1586520" cy="689760"/>
          </a:xfrm>
          <a:prstGeom prst="straightConnector1">
            <a:avLst/>
          </a:prstGeom>
          <a:ln w="9360">
            <a:solidFill>
              <a:srgbClr val="00cc98"/>
            </a:solidFill>
            <a:miter/>
            <a:tailEnd len="med" type="triangle" w="med"/>
          </a:ln>
        </p:spPr>
      </p:cxnSp>
      <p:sp>
        <p:nvSpPr>
          <p:cNvPr id="791" name="CustomShape 6"/>
          <p:cNvSpPr/>
          <p:nvPr/>
        </p:nvSpPr>
        <p:spPr>
          <a:xfrm>
            <a:off x="3419640" y="5046840"/>
            <a:ext cx="53290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009973"/>
                </a:solidFill>
                <a:latin typeface="Times New Roman"/>
              </a:rPr>
              <a:t>Uma única amostra selecionada (n=30)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92" name="Imagem 13" descr=""/>
          <p:cNvPicPr/>
          <p:nvPr/>
        </p:nvPicPr>
        <p:blipFill>
          <a:blip r:embed="rId2"/>
          <a:stretch/>
        </p:blipFill>
        <p:spPr>
          <a:xfrm>
            <a:off x="2195640" y="677880"/>
            <a:ext cx="6864120" cy="4406760"/>
          </a:xfrm>
          <a:prstGeom prst="rect">
            <a:avLst/>
          </a:prstGeom>
          <a:ln>
            <a:noFill/>
          </a:ln>
        </p:spPr>
      </p:pic>
    </p:spTree>
  </p:cSld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CustomShape 1"/>
          <p:cNvSpPr/>
          <p:nvPr/>
        </p:nvSpPr>
        <p:spPr>
          <a:xfrm>
            <a:off x="44280" y="92160"/>
            <a:ext cx="63280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Voltando ao exemplo anterior com n=30: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94" name="Rectangle 1" descr=""/>
          <p:cNvPicPr/>
          <p:nvPr/>
        </p:nvPicPr>
        <p:blipFill>
          <a:blip r:embed="rId1"/>
          <a:stretch/>
        </p:blipFill>
        <p:spPr>
          <a:xfrm>
            <a:off x="324000" y="5121360"/>
            <a:ext cx="8210520" cy="834840"/>
          </a:xfrm>
          <a:prstGeom prst="rect">
            <a:avLst/>
          </a:prstGeom>
          <a:ln>
            <a:noFill/>
          </a:ln>
        </p:spPr>
      </p:pic>
      <p:pic>
        <p:nvPicPr>
          <p:cNvPr id="795" name="Imagem 20" descr=""/>
          <p:cNvPicPr/>
          <p:nvPr/>
        </p:nvPicPr>
        <p:blipFill>
          <a:blip r:embed="rId2"/>
          <a:srcRect l="0" t="0" r="0" b="9783"/>
          <a:stretch/>
        </p:blipFill>
        <p:spPr>
          <a:xfrm>
            <a:off x="2195640" y="677880"/>
            <a:ext cx="6864120" cy="3975120"/>
          </a:xfrm>
          <a:prstGeom prst="rect">
            <a:avLst/>
          </a:prstGeom>
          <a:ln>
            <a:noFill/>
          </a:ln>
        </p:spPr>
      </p:pic>
      <p:sp>
        <p:nvSpPr>
          <p:cNvPr id="796" name="Line 2"/>
          <p:cNvSpPr/>
          <p:nvPr/>
        </p:nvSpPr>
        <p:spPr>
          <a:xfrm>
            <a:off x="7278840" y="4262760"/>
            <a:ext cx="0" cy="28872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3"/>
          <p:cNvSpPr/>
          <p:nvPr/>
        </p:nvSpPr>
        <p:spPr>
          <a:xfrm>
            <a:off x="6961680" y="4423320"/>
            <a:ext cx="532800" cy="5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l-GR" sz="2400" spc="-1" strike="noStrike">
                <a:solidFill>
                  <a:srgbClr val="ff0000"/>
                </a:solidFill>
                <a:latin typeface="Times New Roman"/>
              </a:rPr>
              <a:t>μ</a:t>
            </a:r>
            <a:r>
              <a:rPr b="0" i="1" lang="pt-BR" sz="2400" spc="-1" strike="noStrike" baseline="-25000">
                <a:solidFill>
                  <a:srgbClr val="ff0000"/>
                </a:solidFill>
                <a:latin typeface="Times New Roman"/>
              </a:rPr>
              <a:t>y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8" name="Line 4"/>
          <p:cNvSpPr/>
          <p:nvPr/>
        </p:nvSpPr>
        <p:spPr>
          <a:xfrm>
            <a:off x="4097160" y="4221360"/>
            <a:ext cx="0" cy="28728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5"/>
          <p:cNvSpPr/>
          <p:nvPr/>
        </p:nvSpPr>
        <p:spPr>
          <a:xfrm>
            <a:off x="3927240" y="4377240"/>
            <a:ext cx="474840" cy="5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l-GR" sz="2400" spc="-1" strike="noStrike">
                <a:solidFill>
                  <a:srgbClr val="ff0000"/>
                </a:solidFill>
                <a:latin typeface="Times New Roman"/>
              </a:rPr>
              <a:t>μ</a:t>
            </a:r>
            <a:r>
              <a:rPr b="0" i="1" lang="pt-BR" sz="2400" spc="-1" strike="noStrike" baseline="-25000">
                <a:solidFill>
                  <a:srgbClr val="ff0000"/>
                </a:solidFill>
                <a:latin typeface="Times New Roman"/>
              </a:rPr>
              <a:t>x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0" name="Line 6"/>
          <p:cNvSpPr/>
          <p:nvPr/>
        </p:nvSpPr>
        <p:spPr>
          <a:xfrm>
            <a:off x="4402080" y="4221360"/>
            <a:ext cx="0" cy="287280"/>
          </a:xfrm>
          <a:prstGeom prst="line">
            <a:avLst/>
          </a:prstGeom>
          <a:ln w="28440">
            <a:solidFill>
              <a:srgbClr val="32946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01" name="CaixaDeTexto 17" descr=""/>
          <p:cNvPicPr/>
          <p:nvPr/>
        </p:nvPicPr>
        <p:blipFill>
          <a:blip r:embed="rId3"/>
          <a:stretch/>
        </p:blipFill>
        <p:spPr>
          <a:xfrm>
            <a:off x="4187880" y="4407480"/>
            <a:ext cx="432720" cy="457200"/>
          </a:xfrm>
          <a:prstGeom prst="rect">
            <a:avLst/>
          </a:prstGeom>
          <a:ln>
            <a:noFill/>
          </a:ln>
        </p:spPr>
      </p:pic>
      <p:sp>
        <p:nvSpPr>
          <p:cNvPr id="802" name="Line 7"/>
          <p:cNvSpPr/>
          <p:nvPr/>
        </p:nvSpPr>
        <p:spPr>
          <a:xfrm>
            <a:off x="7343640" y="4259520"/>
            <a:ext cx="0" cy="288720"/>
          </a:xfrm>
          <a:prstGeom prst="line">
            <a:avLst/>
          </a:prstGeom>
          <a:ln w="28440">
            <a:solidFill>
              <a:srgbClr val="32946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03" name="CaixaDeTexto 19" descr=""/>
          <p:cNvPicPr/>
          <p:nvPr/>
        </p:nvPicPr>
        <p:blipFill>
          <a:blip r:embed="rId4"/>
          <a:stretch/>
        </p:blipFill>
        <p:spPr>
          <a:xfrm>
            <a:off x="7278840" y="4413600"/>
            <a:ext cx="432720" cy="463320"/>
          </a:xfrm>
          <a:prstGeom prst="rect">
            <a:avLst/>
          </a:prstGeom>
          <a:ln>
            <a:noFill/>
          </a:ln>
        </p:spPr>
      </p:pic>
    </p:spTree>
  </p:cSld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CustomShape 1"/>
          <p:cNvSpPr/>
          <p:nvPr/>
        </p:nvSpPr>
        <p:spPr>
          <a:xfrm>
            <a:off x="44280" y="92160"/>
            <a:ext cx="63280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Voltando ao exemplo anterior com n=30: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05" name="Imagem 20" descr=""/>
          <p:cNvPicPr/>
          <p:nvPr/>
        </p:nvPicPr>
        <p:blipFill>
          <a:blip r:embed="rId1"/>
          <a:srcRect l="0" t="0" r="0" b="9783"/>
          <a:stretch/>
        </p:blipFill>
        <p:spPr>
          <a:xfrm>
            <a:off x="2195640" y="677880"/>
            <a:ext cx="6864120" cy="3976200"/>
          </a:xfrm>
          <a:prstGeom prst="rect">
            <a:avLst/>
          </a:prstGeom>
          <a:ln>
            <a:noFill/>
          </a:ln>
        </p:spPr>
      </p:pic>
      <p:sp>
        <p:nvSpPr>
          <p:cNvPr id="806" name="Line 2"/>
          <p:cNvSpPr/>
          <p:nvPr/>
        </p:nvSpPr>
        <p:spPr>
          <a:xfrm>
            <a:off x="7278840" y="4263840"/>
            <a:ext cx="0" cy="28872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3"/>
          <p:cNvSpPr/>
          <p:nvPr/>
        </p:nvSpPr>
        <p:spPr>
          <a:xfrm>
            <a:off x="6990840" y="4420440"/>
            <a:ext cx="460800" cy="5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l-GR" sz="2400" spc="-1" strike="noStrike">
                <a:solidFill>
                  <a:srgbClr val="ff0000"/>
                </a:solidFill>
                <a:latin typeface="Times New Roman"/>
              </a:rPr>
              <a:t>μ</a:t>
            </a:r>
            <a:r>
              <a:rPr b="0" i="1" lang="pt-BR" sz="2400" spc="-1" strike="noStrike" baseline="-25000">
                <a:solidFill>
                  <a:srgbClr val="ff0000"/>
                </a:solidFill>
                <a:latin typeface="Times New Roman"/>
              </a:rPr>
              <a:t>y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8" name="Line 4"/>
          <p:cNvSpPr/>
          <p:nvPr/>
        </p:nvSpPr>
        <p:spPr>
          <a:xfrm>
            <a:off x="4097160" y="4222440"/>
            <a:ext cx="0" cy="28728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5"/>
          <p:cNvSpPr/>
          <p:nvPr/>
        </p:nvSpPr>
        <p:spPr>
          <a:xfrm>
            <a:off x="3851640" y="4377960"/>
            <a:ext cx="644040" cy="5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l-GR" sz="2400" spc="-1" strike="noStrike">
                <a:solidFill>
                  <a:srgbClr val="ff0000"/>
                </a:solidFill>
                <a:latin typeface="Times New Roman"/>
              </a:rPr>
              <a:t>μ</a:t>
            </a:r>
            <a:r>
              <a:rPr b="0" i="1" lang="pt-BR" sz="2400" spc="-1" strike="noStrike" baseline="-25000">
                <a:solidFill>
                  <a:srgbClr val="ff0000"/>
                </a:solidFill>
                <a:latin typeface="Times New Roman"/>
              </a:rPr>
              <a:t>x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0" name="Line 6"/>
          <p:cNvSpPr/>
          <p:nvPr/>
        </p:nvSpPr>
        <p:spPr>
          <a:xfrm>
            <a:off x="4402080" y="4222440"/>
            <a:ext cx="0" cy="287280"/>
          </a:xfrm>
          <a:prstGeom prst="line">
            <a:avLst/>
          </a:prstGeom>
          <a:ln w="28440">
            <a:solidFill>
              <a:srgbClr val="32946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11" name="CaixaDeTexto 26" descr=""/>
          <p:cNvPicPr/>
          <p:nvPr/>
        </p:nvPicPr>
        <p:blipFill>
          <a:blip r:embed="rId2"/>
          <a:stretch/>
        </p:blipFill>
        <p:spPr>
          <a:xfrm>
            <a:off x="4187880" y="4408560"/>
            <a:ext cx="432720" cy="457200"/>
          </a:xfrm>
          <a:prstGeom prst="rect">
            <a:avLst/>
          </a:prstGeom>
          <a:ln>
            <a:noFill/>
          </a:ln>
        </p:spPr>
      </p:pic>
      <p:sp>
        <p:nvSpPr>
          <p:cNvPr id="812" name="Line 7"/>
          <p:cNvSpPr/>
          <p:nvPr/>
        </p:nvSpPr>
        <p:spPr>
          <a:xfrm>
            <a:off x="7343640" y="4260600"/>
            <a:ext cx="0" cy="288720"/>
          </a:xfrm>
          <a:prstGeom prst="line">
            <a:avLst/>
          </a:prstGeom>
          <a:ln w="28440">
            <a:solidFill>
              <a:srgbClr val="32946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13" name="CaixaDeTexto 28" descr=""/>
          <p:cNvPicPr/>
          <p:nvPr/>
        </p:nvPicPr>
        <p:blipFill>
          <a:blip r:embed="rId3"/>
          <a:stretch/>
        </p:blipFill>
        <p:spPr>
          <a:xfrm>
            <a:off x="7211520" y="4445280"/>
            <a:ext cx="432720" cy="463320"/>
          </a:xfrm>
          <a:prstGeom prst="rect">
            <a:avLst/>
          </a:prstGeom>
          <a:ln>
            <a:noFill/>
          </a:ln>
        </p:spPr>
      </p:pic>
      <p:pic>
        <p:nvPicPr>
          <p:cNvPr id="814" name="Rectangle 1" descr=""/>
          <p:cNvPicPr/>
          <p:nvPr/>
        </p:nvPicPr>
        <p:blipFill>
          <a:blip r:embed="rId4"/>
          <a:stretch/>
        </p:blipFill>
        <p:spPr>
          <a:xfrm>
            <a:off x="324000" y="5052960"/>
            <a:ext cx="8210520" cy="1689120"/>
          </a:xfrm>
          <a:prstGeom prst="rect">
            <a:avLst/>
          </a:prstGeom>
          <a:ln>
            <a:noFill/>
          </a:ln>
        </p:spPr>
      </p:pic>
    </p:spTree>
  </p:cSld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5" name="Imagem 1" descr=""/>
          <p:cNvPicPr/>
          <p:nvPr/>
        </p:nvPicPr>
        <p:blipFill>
          <a:blip r:embed="rId1"/>
          <a:srcRect l="0" t="0" r="0" b="10514"/>
          <a:stretch/>
        </p:blipFill>
        <p:spPr>
          <a:xfrm>
            <a:off x="2195640" y="677880"/>
            <a:ext cx="6864120" cy="3975120"/>
          </a:xfrm>
          <a:prstGeom prst="rect">
            <a:avLst/>
          </a:prstGeom>
          <a:ln>
            <a:noFill/>
          </a:ln>
        </p:spPr>
      </p:pic>
      <p:sp>
        <p:nvSpPr>
          <p:cNvPr id="816" name="CustomShape 1"/>
          <p:cNvSpPr/>
          <p:nvPr/>
        </p:nvSpPr>
        <p:spPr>
          <a:xfrm>
            <a:off x="44280" y="92160"/>
            <a:ext cx="63280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Voltando ao exemplo anterior com n=30: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17" name="Rectangle 1" descr=""/>
          <p:cNvPicPr/>
          <p:nvPr/>
        </p:nvPicPr>
        <p:blipFill>
          <a:blip r:embed="rId2"/>
          <a:stretch/>
        </p:blipFill>
        <p:spPr>
          <a:xfrm>
            <a:off x="324000" y="5052960"/>
            <a:ext cx="8210520" cy="1689120"/>
          </a:xfrm>
          <a:prstGeom prst="rect">
            <a:avLst/>
          </a:prstGeom>
          <a:ln>
            <a:noFill/>
          </a:ln>
        </p:spPr>
      </p:pic>
      <p:sp>
        <p:nvSpPr>
          <p:cNvPr id="818" name="Line 2"/>
          <p:cNvSpPr/>
          <p:nvPr/>
        </p:nvSpPr>
        <p:spPr>
          <a:xfrm>
            <a:off x="7278840" y="4264200"/>
            <a:ext cx="0" cy="28728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CustomShape 3"/>
          <p:cNvSpPr/>
          <p:nvPr/>
        </p:nvSpPr>
        <p:spPr>
          <a:xfrm>
            <a:off x="6999120" y="4419720"/>
            <a:ext cx="495360" cy="5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l-GR" sz="2400" spc="-1" strike="noStrike">
                <a:solidFill>
                  <a:srgbClr val="ff0000"/>
                </a:solidFill>
                <a:latin typeface="Times New Roman"/>
              </a:rPr>
              <a:t>μ</a:t>
            </a:r>
            <a:r>
              <a:rPr b="0" i="1" lang="pt-BR" sz="2400" spc="-1" strike="noStrike" baseline="-25000">
                <a:solidFill>
                  <a:srgbClr val="ff0000"/>
                </a:solidFill>
                <a:latin typeface="Times New Roman"/>
              </a:rPr>
              <a:t>y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0" name="Line 4"/>
          <p:cNvSpPr/>
          <p:nvPr/>
        </p:nvSpPr>
        <p:spPr>
          <a:xfrm>
            <a:off x="4097160" y="4221000"/>
            <a:ext cx="0" cy="28764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5"/>
          <p:cNvSpPr/>
          <p:nvPr/>
        </p:nvSpPr>
        <p:spPr>
          <a:xfrm>
            <a:off x="3927600" y="4376880"/>
            <a:ext cx="573120" cy="92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l-GR" sz="2400" spc="-1" strike="noStrike">
                <a:solidFill>
                  <a:srgbClr val="ff0000"/>
                </a:solidFill>
                <a:latin typeface="Times New Roman"/>
              </a:rPr>
              <a:t>μ</a:t>
            </a:r>
            <a:r>
              <a:rPr b="0" i="1" lang="pt-BR" sz="2400" spc="-1" strike="noStrike" baseline="-25000">
                <a:solidFill>
                  <a:srgbClr val="ff0000"/>
                </a:solidFill>
                <a:latin typeface="Times New Roman"/>
              </a:rPr>
              <a:t>x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2" name="Line 6"/>
          <p:cNvSpPr/>
          <p:nvPr/>
        </p:nvSpPr>
        <p:spPr>
          <a:xfrm>
            <a:off x="4402080" y="4221000"/>
            <a:ext cx="0" cy="287640"/>
          </a:xfrm>
          <a:prstGeom prst="line">
            <a:avLst/>
          </a:prstGeom>
          <a:ln w="28440">
            <a:solidFill>
              <a:srgbClr val="32946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23" name="CaixaDeTexto 26" descr=""/>
          <p:cNvPicPr/>
          <p:nvPr/>
        </p:nvPicPr>
        <p:blipFill>
          <a:blip r:embed="rId3"/>
          <a:stretch/>
        </p:blipFill>
        <p:spPr>
          <a:xfrm>
            <a:off x="4187880" y="4406760"/>
            <a:ext cx="433440" cy="457200"/>
          </a:xfrm>
          <a:prstGeom prst="rect">
            <a:avLst/>
          </a:prstGeom>
          <a:ln>
            <a:noFill/>
          </a:ln>
        </p:spPr>
      </p:pic>
      <p:sp>
        <p:nvSpPr>
          <p:cNvPr id="824" name="Line 7"/>
          <p:cNvSpPr/>
          <p:nvPr/>
        </p:nvSpPr>
        <p:spPr>
          <a:xfrm>
            <a:off x="7343640" y="4259160"/>
            <a:ext cx="0" cy="289080"/>
          </a:xfrm>
          <a:prstGeom prst="line">
            <a:avLst/>
          </a:prstGeom>
          <a:ln w="28440">
            <a:solidFill>
              <a:srgbClr val="32946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25" name="CaixaDeTexto 28" descr=""/>
          <p:cNvPicPr/>
          <p:nvPr/>
        </p:nvPicPr>
        <p:blipFill>
          <a:blip r:embed="rId4"/>
          <a:stretch/>
        </p:blipFill>
        <p:spPr>
          <a:xfrm>
            <a:off x="7218360" y="4449600"/>
            <a:ext cx="425520" cy="457200"/>
          </a:xfrm>
          <a:prstGeom prst="rect">
            <a:avLst/>
          </a:prstGeom>
          <a:ln>
            <a:noFill/>
          </a:ln>
        </p:spPr>
      </p:pic>
      <p:pic>
        <p:nvPicPr>
          <p:cNvPr id="826" name="CaixaDeTexto 4" descr=""/>
          <p:cNvPicPr/>
          <p:nvPr/>
        </p:nvPicPr>
        <p:blipFill>
          <a:blip r:embed="rId5"/>
          <a:stretch/>
        </p:blipFill>
        <p:spPr>
          <a:xfrm>
            <a:off x="3492360" y="1352520"/>
            <a:ext cx="2444760" cy="397080"/>
          </a:xfrm>
          <a:prstGeom prst="rect">
            <a:avLst/>
          </a:prstGeom>
          <a:ln>
            <a:noFill/>
          </a:ln>
        </p:spPr>
      </p:pic>
      <p:pic>
        <p:nvPicPr>
          <p:cNvPr id="827" name="CaixaDeTexto 15" descr=""/>
          <p:cNvPicPr/>
          <p:nvPr/>
        </p:nvPicPr>
        <p:blipFill>
          <a:blip r:embed="rId6"/>
          <a:stretch/>
        </p:blipFill>
        <p:spPr>
          <a:xfrm>
            <a:off x="6924600" y="1352520"/>
            <a:ext cx="2451240" cy="397080"/>
          </a:xfrm>
          <a:prstGeom prst="rect">
            <a:avLst/>
          </a:prstGeom>
          <a:ln>
            <a:noFill/>
          </a:ln>
        </p:spPr>
      </p:pic>
    </p:spTree>
  </p:cSld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Imagem 1" descr=""/>
          <p:cNvPicPr/>
          <p:nvPr/>
        </p:nvPicPr>
        <p:blipFill>
          <a:blip r:embed="rId1"/>
          <a:srcRect l="0" t="0" r="0" b="10514"/>
          <a:stretch/>
        </p:blipFill>
        <p:spPr>
          <a:xfrm>
            <a:off x="2195640" y="677880"/>
            <a:ext cx="6864120" cy="3975120"/>
          </a:xfrm>
          <a:prstGeom prst="rect">
            <a:avLst/>
          </a:prstGeom>
          <a:ln>
            <a:noFill/>
          </a:ln>
        </p:spPr>
      </p:pic>
      <p:sp>
        <p:nvSpPr>
          <p:cNvPr id="829" name="CustomShape 1"/>
          <p:cNvSpPr/>
          <p:nvPr/>
        </p:nvSpPr>
        <p:spPr>
          <a:xfrm>
            <a:off x="44280" y="92160"/>
            <a:ext cx="63280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Voltando ao exemplo anterior com n=30: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30" name="Rectangle 1" descr=""/>
          <p:cNvPicPr/>
          <p:nvPr/>
        </p:nvPicPr>
        <p:blipFill>
          <a:blip r:embed="rId2"/>
          <a:stretch/>
        </p:blipFill>
        <p:spPr>
          <a:xfrm>
            <a:off x="324000" y="5052960"/>
            <a:ext cx="8210520" cy="1689120"/>
          </a:xfrm>
          <a:prstGeom prst="rect">
            <a:avLst/>
          </a:prstGeom>
          <a:ln>
            <a:noFill/>
          </a:ln>
        </p:spPr>
      </p:pic>
      <p:sp>
        <p:nvSpPr>
          <p:cNvPr id="831" name="Line 2"/>
          <p:cNvSpPr/>
          <p:nvPr/>
        </p:nvSpPr>
        <p:spPr>
          <a:xfrm>
            <a:off x="7278840" y="4264200"/>
            <a:ext cx="0" cy="28728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3"/>
          <p:cNvSpPr/>
          <p:nvPr/>
        </p:nvSpPr>
        <p:spPr>
          <a:xfrm>
            <a:off x="6999120" y="4419720"/>
            <a:ext cx="495360" cy="5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l-GR" sz="2400" spc="-1" strike="noStrike">
                <a:solidFill>
                  <a:srgbClr val="ff0000"/>
                </a:solidFill>
                <a:latin typeface="Times New Roman"/>
              </a:rPr>
              <a:t>μ</a:t>
            </a:r>
            <a:r>
              <a:rPr b="0" i="1" lang="pt-BR" sz="2400" spc="-1" strike="noStrike" baseline="-25000">
                <a:solidFill>
                  <a:srgbClr val="ff0000"/>
                </a:solidFill>
                <a:latin typeface="Times New Roman"/>
              </a:rPr>
              <a:t>y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3" name="Line 4"/>
          <p:cNvSpPr/>
          <p:nvPr/>
        </p:nvSpPr>
        <p:spPr>
          <a:xfrm>
            <a:off x="4097160" y="4221000"/>
            <a:ext cx="0" cy="28764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CustomShape 5"/>
          <p:cNvSpPr/>
          <p:nvPr/>
        </p:nvSpPr>
        <p:spPr>
          <a:xfrm>
            <a:off x="3927600" y="4376880"/>
            <a:ext cx="573120" cy="92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l-GR" sz="2400" spc="-1" strike="noStrike">
                <a:solidFill>
                  <a:srgbClr val="ff0000"/>
                </a:solidFill>
                <a:latin typeface="Times New Roman"/>
              </a:rPr>
              <a:t>μ</a:t>
            </a:r>
            <a:r>
              <a:rPr b="0" i="1" lang="pt-BR" sz="2400" spc="-1" strike="noStrike" baseline="-25000">
                <a:solidFill>
                  <a:srgbClr val="ff0000"/>
                </a:solidFill>
                <a:latin typeface="Times New Roman"/>
              </a:rPr>
              <a:t>x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5" name="Line 6"/>
          <p:cNvSpPr/>
          <p:nvPr/>
        </p:nvSpPr>
        <p:spPr>
          <a:xfrm>
            <a:off x="4402080" y="4221000"/>
            <a:ext cx="0" cy="287640"/>
          </a:xfrm>
          <a:prstGeom prst="line">
            <a:avLst/>
          </a:prstGeom>
          <a:ln w="28440">
            <a:solidFill>
              <a:srgbClr val="32946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36" name="CaixaDeTexto 26" descr=""/>
          <p:cNvPicPr/>
          <p:nvPr/>
        </p:nvPicPr>
        <p:blipFill>
          <a:blip r:embed="rId3"/>
          <a:stretch/>
        </p:blipFill>
        <p:spPr>
          <a:xfrm>
            <a:off x="4187880" y="4406760"/>
            <a:ext cx="433440" cy="457200"/>
          </a:xfrm>
          <a:prstGeom prst="rect">
            <a:avLst/>
          </a:prstGeom>
          <a:ln>
            <a:noFill/>
          </a:ln>
        </p:spPr>
      </p:pic>
      <p:sp>
        <p:nvSpPr>
          <p:cNvPr id="837" name="Line 7"/>
          <p:cNvSpPr/>
          <p:nvPr/>
        </p:nvSpPr>
        <p:spPr>
          <a:xfrm>
            <a:off x="7343640" y="4259160"/>
            <a:ext cx="0" cy="289080"/>
          </a:xfrm>
          <a:prstGeom prst="line">
            <a:avLst/>
          </a:prstGeom>
          <a:ln w="28440">
            <a:solidFill>
              <a:srgbClr val="32946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38" name="CaixaDeTexto 28" descr=""/>
          <p:cNvPicPr/>
          <p:nvPr/>
        </p:nvPicPr>
        <p:blipFill>
          <a:blip r:embed="rId4"/>
          <a:stretch/>
        </p:blipFill>
        <p:spPr>
          <a:xfrm>
            <a:off x="7218360" y="4449600"/>
            <a:ext cx="425520" cy="457200"/>
          </a:xfrm>
          <a:prstGeom prst="rect">
            <a:avLst/>
          </a:prstGeom>
          <a:ln>
            <a:noFill/>
          </a:ln>
        </p:spPr>
      </p:pic>
      <p:pic>
        <p:nvPicPr>
          <p:cNvPr id="839" name="CaixaDeTexto 4" descr=""/>
          <p:cNvPicPr/>
          <p:nvPr/>
        </p:nvPicPr>
        <p:blipFill>
          <a:blip r:embed="rId5"/>
          <a:stretch/>
        </p:blipFill>
        <p:spPr>
          <a:xfrm>
            <a:off x="3492360" y="1352520"/>
            <a:ext cx="2444760" cy="397080"/>
          </a:xfrm>
          <a:prstGeom prst="rect">
            <a:avLst/>
          </a:prstGeom>
          <a:ln>
            <a:noFill/>
          </a:ln>
        </p:spPr>
      </p:pic>
      <p:pic>
        <p:nvPicPr>
          <p:cNvPr id="840" name="CaixaDeTexto 15" descr=""/>
          <p:cNvPicPr/>
          <p:nvPr/>
        </p:nvPicPr>
        <p:blipFill>
          <a:blip r:embed="rId6"/>
          <a:stretch/>
        </p:blipFill>
        <p:spPr>
          <a:xfrm>
            <a:off x="6924600" y="1352520"/>
            <a:ext cx="2451240" cy="397080"/>
          </a:xfrm>
          <a:prstGeom prst="rect">
            <a:avLst/>
          </a:prstGeom>
          <a:ln>
            <a:noFill/>
          </a:ln>
        </p:spPr>
      </p:pic>
      <p:pic>
        <p:nvPicPr>
          <p:cNvPr id="841" name="CaixaDeTexto 5" descr=""/>
          <p:cNvPicPr/>
          <p:nvPr/>
        </p:nvPicPr>
        <p:blipFill>
          <a:blip r:embed="rId7"/>
          <a:stretch/>
        </p:blipFill>
        <p:spPr>
          <a:xfrm>
            <a:off x="1047600" y="2425680"/>
            <a:ext cx="7560000" cy="1397160"/>
          </a:xfrm>
          <a:prstGeom prst="rect">
            <a:avLst/>
          </a:prstGeom>
          <a:ln>
            <a:noFill/>
          </a:ln>
        </p:spPr>
      </p:pic>
    </p:spTree>
  </p:cSld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2" name="Imagem 1" descr=""/>
          <p:cNvPicPr/>
          <p:nvPr/>
        </p:nvPicPr>
        <p:blipFill>
          <a:blip r:embed="rId1"/>
          <a:srcRect l="0" t="0" r="0" b="10514"/>
          <a:stretch/>
        </p:blipFill>
        <p:spPr>
          <a:xfrm>
            <a:off x="2195640" y="677880"/>
            <a:ext cx="6864120" cy="3975120"/>
          </a:xfrm>
          <a:prstGeom prst="rect">
            <a:avLst/>
          </a:prstGeom>
          <a:ln>
            <a:noFill/>
          </a:ln>
        </p:spPr>
      </p:pic>
      <p:sp>
        <p:nvSpPr>
          <p:cNvPr id="843" name="CustomShape 1"/>
          <p:cNvSpPr/>
          <p:nvPr/>
        </p:nvSpPr>
        <p:spPr>
          <a:xfrm>
            <a:off x="44280" y="92160"/>
            <a:ext cx="63280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Voltando ao exemplo anterior com n=30: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44" name="Rectangle 1" descr=""/>
          <p:cNvPicPr/>
          <p:nvPr/>
        </p:nvPicPr>
        <p:blipFill>
          <a:blip r:embed="rId2"/>
          <a:stretch/>
        </p:blipFill>
        <p:spPr>
          <a:xfrm>
            <a:off x="324000" y="5052960"/>
            <a:ext cx="8210520" cy="1689120"/>
          </a:xfrm>
          <a:prstGeom prst="rect">
            <a:avLst/>
          </a:prstGeom>
          <a:ln>
            <a:noFill/>
          </a:ln>
        </p:spPr>
      </p:pic>
      <p:sp>
        <p:nvSpPr>
          <p:cNvPr id="845" name="Line 2"/>
          <p:cNvSpPr/>
          <p:nvPr/>
        </p:nvSpPr>
        <p:spPr>
          <a:xfrm>
            <a:off x="7278840" y="4264200"/>
            <a:ext cx="0" cy="28728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CustomShape 3"/>
          <p:cNvSpPr/>
          <p:nvPr/>
        </p:nvSpPr>
        <p:spPr>
          <a:xfrm>
            <a:off x="6999120" y="4419720"/>
            <a:ext cx="495360" cy="5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l-GR" sz="2400" spc="-1" strike="noStrike">
                <a:solidFill>
                  <a:srgbClr val="ff0000"/>
                </a:solidFill>
                <a:latin typeface="Times New Roman"/>
              </a:rPr>
              <a:t>μ</a:t>
            </a:r>
            <a:r>
              <a:rPr b="0" i="1" lang="pt-BR" sz="2400" spc="-1" strike="noStrike" baseline="-25000">
                <a:solidFill>
                  <a:srgbClr val="ff0000"/>
                </a:solidFill>
                <a:latin typeface="Times New Roman"/>
              </a:rPr>
              <a:t>y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7" name="Line 4"/>
          <p:cNvSpPr/>
          <p:nvPr/>
        </p:nvSpPr>
        <p:spPr>
          <a:xfrm>
            <a:off x="4097160" y="4221000"/>
            <a:ext cx="0" cy="28764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CustomShape 5"/>
          <p:cNvSpPr/>
          <p:nvPr/>
        </p:nvSpPr>
        <p:spPr>
          <a:xfrm>
            <a:off x="3927600" y="4376880"/>
            <a:ext cx="573120" cy="92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l-GR" sz="2400" spc="-1" strike="noStrike">
                <a:solidFill>
                  <a:srgbClr val="ff0000"/>
                </a:solidFill>
                <a:latin typeface="Times New Roman"/>
              </a:rPr>
              <a:t>μ</a:t>
            </a:r>
            <a:r>
              <a:rPr b="0" i="1" lang="pt-BR" sz="2400" spc="-1" strike="noStrike" baseline="-25000">
                <a:solidFill>
                  <a:srgbClr val="ff0000"/>
                </a:solidFill>
                <a:latin typeface="Times New Roman"/>
              </a:rPr>
              <a:t>x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9" name="Line 6"/>
          <p:cNvSpPr/>
          <p:nvPr/>
        </p:nvSpPr>
        <p:spPr>
          <a:xfrm>
            <a:off x="4402080" y="4221000"/>
            <a:ext cx="0" cy="287640"/>
          </a:xfrm>
          <a:prstGeom prst="line">
            <a:avLst/>
          </a:prstGeom>
          <a:ln w="28440">
            <a:solidFill>
              <a:srgbClr val="32946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50" name="CaixaDeTexto 26" descr=""/>
          <p:cNvPicPr/>
          <p:nvPr/>
        </p:nvPicPr>
        <p:blipFill>
          <a:blip r:embed="rId3"/>
          <a:stretch/>
        </p:blipFill>
        <p:spPr>
          <a:xfrm>
            <a:off x="4187880" y="4406760"/>
            <a:ext cx="433440" cy="457200"/>
          </a:xfrm>
          <a:prstGeom prst="rect">
            <a:avLst/>
          </a:prstGeom>
          <a:ln>
            <a:noFill/>
          </a:ln>
        </p:spPr>
      </p:pic>
      <p:sp>
        <p:nvSpPr>
          <p:cNvPr id="851" name="Line 7"/>
          <p:cNvSpPr/>
          <p:nvPr/>
        </p:nvSpPr>
        <p:spPr>
          <a:xfrm>
            <a:off x="7343640" y="4259160"/>
            <a:ext cx="0" cy="289080"/>
          </a:xfrm>
          <a:prstGeom prst="line">
            <a:avLst/>
          </a:prstGeom>
          <a:ln w="28440">
            <a:solidFill>
              <a:srgbClr val="32946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52" name="CaixaDeTexto 28" descr=""/>
          <p:cNvPicPr/>
          <p:nvPr/>
        </p:nvPicPr>
        <p:blipFill>
          <a:blip r:embed="rId4"/>
          <a:stretch/>
        </p:blipFill>
        <p:spPr>
          <a:xfrm>
            <a:off x="7218360" y="4449600"/>
            <a:ext cx="425520" cy="457200"/>
          </a:xfrm>
          <a:prstGeom prst="rect">
            <a:avLst/>
          </a:prstGeom>
          <a:ln>
            <a:noFill/>
          </a:ln>
        </p:spPr>
      </p:pic>
      <p:pic>
        <p:nvPicPr>
          <p:cNvPr id="853" name="CaixaDeTexto 4" descr=""/>
          <p:cNvPicPr/>
          <p:nvPr/>
        </p:nvPicPr>
        <p:blipFill>
          <a:blip r:embed="rId5"/>
          <a:stretch/>
        </p:blipFill>
        <p:spPr>
          <a:xfrm>
            <a:off x="3492360" y="1352520"/>
            <a:ext cx="2444760" cy="397080"/>
          </a:xfrm>
          <a:prstGeom prst="rect">
            <a:avLst/>
          </a:prstGeom>
          <a:ln>
            <a:noFill/>
          </a:ln>
        </p:spPr>
      </p:pic>
      <p:pic>
        <p:nvPicPr>
          <p:cNvPr id="854" name="CaixaDeTexto 15" descr=""/>
          <p:cNvPicPr/>
          <p:nvPr/>
        </p:nvPicPr>
        <p:blipFill>
          <a:blip r:embed="rId6"/>
          <a:stretch/>
        </p:blipFill>
        <p:spPr>
          <a:xfrm>
            <a:off x="6924600" y="1352520"/>
            <a:ext cx="2451240" cy="397080"/>
          </a:xfrm>
          <a:prstGeom prst="rect">
            <a:avLst/>
          </a:prstGeom>
          <a:ln>
            <a:noFill/>
          </a:ln>
        </p:spPr>
      </p:pic>
      <p:sp>
        <p:nvSpPr>
          <p:cNvPr id="855" name="CustomShape 8"/>
          <p:cNvSpPr/>
          <p:nvPr/>
        </p:nvSpPr>
        <p:spPr>
          <a:xfrm>
            <a:off x="1042920" y="2916360"/>
            <a:ext cx="7553520" cy="94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/>
            <a:r>
              <a:rPr b="0" lang="pt-BR" sz="2800" spc="-1" strike="noStrike">
                <a:solidFill>
                  <a:srgbClr val="000000"/>
                </a:solidFill>
                <a:latin typeface="Times New Roman"/>
              </a:rPr>
              <a:t>Vamos definir os pontos que contém 95% dos valores centrais de uma distribuição Normal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CustomShape 1"/>
          <p:cNvSpPr/>
          <p:nvPr/>
        </p:nvSpPr>
        <p:spPr>
          <a:xfrm>
            <a:off x="44280" y="92160"/>
            <a:ext cx="63280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Voltando ao exemplo anterior com n=30: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57" name="Imagem 1" descr=""/>
          <p:cNvPicPr/>
          <p:nvPr/>
        </p:nvPicPr>
        <p:blipFill>
          <a:blip r:embed="rId1"/>
          <a:srcRect l="0" t="0" r="0" b="10514"/>
          <a:stretch/>
        </p:blipFill>
        <p:spPr>
          <a:xfrm>
            <a:off x="468360" y="677880"/>
            <a:ext cx="8517600" cy="4815360"/>
          </a:xfrm>
          <a:prstGeom prst="rect">
            <a:avLst/>
          </a:prstGeom>
          <a:ln>
            <a:noFill/>
          </a:ln>
        </p:spPr>
      </p:pic>
      <p:sp>
        <p:nvSpPr>
          <p:cNvPr id="858" name="Line 2"/>
          <p:cNvSpPr/>
          <p:nvPr/>
        </p:nvSpPr>
        <p:spPr>
          <a:xfrm>
            <a:off x="6775560" y="5021280"/>
            <a:ext cx="0" cy="34920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CustomShape 3"/>
          <p:cNvSpPr/>
          <p:nvPr/>
        </p:nvSpPr>
        <p:spPr>
          <a:xfrm>
            <a:off x="6427440" y="5210640"/>
            <a:ext cx="615960" cy="5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l-GR" sz="2400" spc="-1" strike="noStrike">
                <a:solidFill>
                  <a:srgbClr val="ff0000"/>
                </a:solidFill>
                <a:latin typeface="Times New Roman"/>
              </a:rPr>
              <a:t>μ</a:t>
            </a:r>
            <a:r>
              <a:rPr b="0" i="1" lang="pt-BR" sz="2400" spc="-1" strike="noStrike" baseline="-25000">
                <a:solidFill>
                  <a:srgbClr val="ff0000"/>
                </a:solidFill>
                <a:latin typeface="Times New Roman"/>
              </a:rPr>
              <a:t>y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0" name="Line 4"/>
          <p:cNvSpPr/>
          <p:nvPr/>
        </p:nvSpPr>
        <p:spPr>
          <a:xfrm>
            <a:off x="2827440" y="4970520"/>
            <a:ext cx="0" cy="34740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CustomShape 5"/>
          <p:cNvSpPr/>
          <p:nvPr/>
        </p:nvSpPr>
        <p:spPr>
          <a:xfrm>
            <a:off x="2617200" y="5159160"/>
            <a:ext cx="709920" cy="92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l-GR" sz="2400" spc="-1" strike="noStrike">
                <a:solidFill>
                  <a:srgbClr val="ff0000"/>
                </a:solidFill>
                <a:latin typeface="Times New Roman"/>
              </a:rPr>
              <a:t>μ</a:t>
            </a:r>
            <a:r>
              <a:rPr b="0" i="1" lang="pt-BR" sz="2400" spc="-1" strike="noStrike" baseline="-25000">
                <a:solidFill>
                  <a:srgbClr val="ff0000"/>
                </a:solidFill>
                <a:latin typeface="Times New Roman"/>
              </a:rPr>
              <a:t>x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2" name="Line 6"/>
          <p:cNvSpPr/>
          <p:nvPr/>
        </p:nvSpPr>
        <p:spPr>
          <a:xfrm>
            <a:off x="3206880" y="4970520"/>
            <a:ext cx="0" cy="347400"/>
          </a:xfrm>
          <a:prstGeom prst="line">
            <a:avLst/>
          </a:prstGeom>
          <a:ln w="28440">
            <a:solidFill>
              <a:srgbClr val="32946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63" name="CaixaDeTexto 26" descr=""/>
          <p:cNvPicPr/>
          <p:nvPr/>
        </p:nvPicPr>
        <p:blipFill>
          <a:blip r:embed="rId2"/>
          <a:stretch/>
        </p:blipFill>
        <p:spPr>
          <a:xfrm>
            <a:off x="2938320" y="5193720"/>
            <a:ext cx="536400" cy="560520"/>
          </a:xfrm>
          <a:prstGeom prst="rect">
            <a:avLst/>
          </a:prstGeom>
          <a:ln>
            <a:noFill/>
          </a:ln>
        </p:spPr>
      </p:pic>
      <p:sp>
        <p:nvSpPr>
          <p:cNvPr id="864" name="Line 7"/>
          <p:cNvSpPr/>
          <p:nvPr/>
        </p:nvSpPr>
        <p:spPr>
          <a:xfrm>
            <a:off x="6856560" y="5016600"/>
            <a:ext cx="0" cy="349200"/>
          </a:xfrm>
          <a:prstGeom prst="line">
            <a:avLst/>
          </a:prstGeom>
          <a:ln w="28440">
            <a:solidFill>
              <a:srgbClr val="32946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65" name="CaixaDeTexto 28" descr=""/>
          <p:cNvPicPr/>
          <p:nvPr/>
        </p:nvPicPr>
        <p:blipFill>
          <a:blip r:embed="rId3"/>
          <a:stretch/>
        </p:blipFill>
        <p:spPr>
          <a:xfrm>
            <a:off x="6693480" y="5242680"/>
            <a:ext cx="536400" cy="560520"/>
          </a:xfrm>
          <a:prstGeom prst="rect">
            <a:avLst/>
          </a:prstGeom>
          <a:ln>
            <a:noFill/>
          </a:ln>
        </p:spPr>
      </p:pic>
      <p:pic>
        <p:nvPicPr>
          <p:cNvPr id="866" name="CaixaDeTexto 4" descr=""/>
          <p:cNvPicPr/>
          <p:nvPr/>
        </p:nvPicPr>
        <p:blipFill>
          <a:blip r:embed="rId4"/>
          <a:stretch/>
        </p:blipFill>
        <p:spPr>
          <a:xfrm>
            <a:off x="2078640" y="1493280"/>
            <a:ext cx="3035880" cy="481320"/>
          </a:xfrm>
          <a:prstGeom prst="rect">
            <a:avLst/>
          </a:prstGeom>
          <a:ln>
            <a:noFill/>
          </a:ln>
        </p:spPr>
      </p:pic>
      <p:pic>
        <p:nvPicPr>
          <p:cNvPr id="867" name="CaixaDeTexto 15" descr=""/>
          <p:cNvPicPr/>
          <p:nvPr/>
        </p:nvPicPr>
        <p:blipFill>
          <a:blip r:embed="rId5"/>
          <a:stretch/>
        </p:blipFill>
        <p:spPr>
          <a:xfrm>
            <a:off x="6339960" y="1493280"/>
            <a:ext cx="3035880" cy="481320"/>
          </a:xfrm>
          <a:prstGeom prst="rect">
            <a:avLst/>
          </a:prstGeom>
          <a:ln>
            <a:noFill/>
          </a:ln>
        </p:spPr>
      </p:pic>
    </p:spTree>
  </p:cSld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8" name="Imagem 1" descr=""/>
          <p:cNvPicPr/>
          <p:nvPr/>
        </p:nvPicPr>
        <p:blipFill>
          <a:blip r:embed="rId1"/>
          <a:srcRect l="0" t="0" r="4593" b="0"/>
          <a:stretch/>
        </p:blipFill>
        <p:spPr>
          <a:xfrm>
            <a:off x="539640" y="866880"/>
            <a:ext cx="8496360" cy="5124240"/>
          </a:xfrm>
          <a:prstGeom prst="rect">
            <a:avLst/>
          </a:prstGeom>
          <a:ln>
            <a:noFill/>
          </a:ln>
        </p:spPr>
      </p:pic>
      <p:sp>
        <p:nvSpPr>
          <p:cNvPr id="869" name="CustomShape 1"/>
          <p:cNvSpPr/>
          <p:nvPr/>
        </p:nvSpPr>
        <p:spPr>
          <a:xfrm>
            <a:off x="44280" y="92160"/>
            <a:ext cx="63280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Voltando ao exemplo anterior com n=30: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0" name="CustomShape 2"/>
          <p:cNvSpPr/>
          <p:nvPr/>
        </p:nvSpPr>
        <p:spPr>
          <a:xfrm>
            <a:off x="2776680" y="2060640"/>
            <a:ext cx="8632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95%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1" name="CustomShape 3"/>
          <p:cNvSpPr/>
          <p:nvPr/>
        </p:nvSpPr>
        <p:spPr>
          <a:xfrm>
            <a:off x="6443640" y="2060640"/>
            <a:ext cx="8650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95%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2" name="CustomShape 4"/>
          <p:cNvSpPr/>
          <p:nvPr/>
        </p:nvSpPr>
        <p:spPr>
          <a:xfrm>
            <a:off x="1692360" y="2060640"/>
            <a:ext cx="9349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2,5%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3" name="CustomShape 5"/>
          <p:cNvSpPr/>
          <p:nvPr/>
        </p:nvSpPr>
        <p:spPr>
          <a:xfrm>
            <a:off x="3887640" y="2060640"/>
            <a:ext cx="9367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2,5%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4" name="CustomShape 6"/>
          <p:cNvSpPr/>
          <p:nvPr/>
        </p:nvSpPr>
        <p:spPr>
          <a:xfrm>
            <a:off x="5435640" y="1890720"/>
            <a:ext cx="9367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2,5%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5" name="CustomShape 7"/>
          <p:cNvSpPr/>
          <p:nvPr/>
        </p:nvSpPr>
        <p:spPr>
          <a:xfrm>
            <a:off x="7500960" y="2133720"/>
            <a:ext cx="9367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2,5%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057480" y="547560"/>
            <a:ext cx="405756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Times New Roman"/>
              </a:rPr>
              <a:t>Tipos de Variáveis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029040" y="3828960"/>
            <a:ext cx="18396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"/>
          <p:cNvSpPr/>
          <p:nvPr/>
        </p:nvSpPr>
        <p:spPr>
          <a:xfrm>
            <a:off x="4286160" y="3828960"/>
            <a:ext cx="18432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4"/>
          <p:cNvSpPr/>
          <p:nvPr/>
        </p:nvSpPr>
        <p:spPr>
          <a:xfrm>
            <a:off x="1042920" y="3258360"/>
            <a:ext cx="14914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variável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3703320" y="4548960"/>
            <a:ext cx="12643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quantitativa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3776400" y="2129400"/>
            <a:ext cx="11498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qualitativa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CustomShape 7"/>
          <p:cNvSpPr/>
          <p:nvPr/>
        </p:nvSpPr>
        <p:spPr>
          <a:xfrm>
            <a:off x="6875640" y="1484280"/>
            <a:ext cx="9320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nominal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CustomShape 8"/>
          <p:cNvSpPr/>
          <p:nvPr/>
        </p:nvSpPr>
        <p:spPr>
          <a:xfrm>
            <a:off x="6855480" y="2774520"/>
            <a:ext cx="8298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ordinal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CustomShape 9"/>
          <p:cNvSpPr/>
          <p:nvPr/>
        </p:nvSpPr>
        <p:spPr>
          <a:xfrm>
            <a:off x="6867720" y="3823200"/>
            <a:ext cx="8938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discreta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CustomShape 10"/>
          <p:cNvSpPr/>
          <p:nvPr/>
        </p:nvSpPr>
        <p:spPr>
          <a:xfrm>
            <a:off x="6869520" y="5355720"/>
            <a:ext cx="9702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contínua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Line 11"/>
          <p:cNvSpPr/>
          <p:nvPr/>
        </p:nvSpPr>
        <p:spPr>
          <a:xfrm flipV="1">
            <a:off x="2377440" y="2613240"/>
            <a:ext cx="1177200" cy="72576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12"/>
          <p:cNvSpPr/>
          <p:nvPr/>
        </p:nvSpPr>
        <p:spPr>
          <a:xfrm>
            <a:off x="2377440" y="3823200"/>
            <a:ext cx="1098720" cy="8064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13"/>
          <p:cNvSpPr/>
          <p:nvPr/>
        </p:nvSpPr>
        <p:spPr>
          <a:xfrm>
            <a:off x="5281920" y="5033160"/>
            <a:ext cx="1177200" cy="48384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14"/>
          <p:cNvSpPr/>
          <p:nvPr/>
        </p:nvSpPr>
        <p:spPr>
          <a:xfrm flipV="1">
            <a:off x="5281920" y="4226400"/>
            <a:ext cx="1256040" cy="56448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15"/>
          <p:cNvSpPr/>
          <p:nvPr/>
        </p:nvSpPr>
        <p:spPr>
          <a:xfrm flipV="1">
            <a:off x="5203440" y="1806480"/>
            <a:ext cx="1255680" cy="56448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16"/>
          <p:cNvSpPr/>
          <p:nvPr/>
        </p:nvSpPr>
        <p:spPr>
          <a:xfrm>
            <a:off x="5203440" y="2613240"/>
            <a:ext cx="1413000" cy="48384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6" name="Imagem 2" descr=""/>
          <p:cNvPicPr/>
          <p:nvPr/>
        </p:nvPicPr>
        <p:blipFill>
          <a:blip r:embed="rId1"/>
          <a:srcRect l="0" t="0" r="4851" b="0"/>
          <a:stretch/>
        </p:blipFill>
        <p:spPr>
          <a:xfrm>
            <a:off x="539640" y="896760"/>
            <a:ext cx="8474040" cy="5124600"/>
          </a:xfrm>
          <a:prstGeom prst="rect">
            <a:avLst/>
          </a:prstGeom>
          <a:ln>
            <a:noFill/>
          </a:ln>
        </p:spPr>
      </p:pic>
      <p:sp>
        <p:nvSpPr>
          <p:cNvPr id="877" name="CustomShape 1"/>
          <p:cNvSpPr/>
          <p:nvPr/>
        </p:nvSpPr>
        <p:spPr>
          <a:xfrm>
            <a:off x="44280" y="92160"/>
            <a:ext cx="63280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Voltando ao exemplo anterior com n=30: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8" name="CustomShape 2"/>
          <p:cNvSpPr/>
          <p:nvPr/>
        </p:nvSpPr>
        <p:spPr>
          <a:xfrm>
            <a:off x="2776680" y="2060640"/>
            <a:ext cx="8632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95%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9" name="CustomShape 3"/>
          <p:cNvSpPr/>
          <p:nvPr/>
        </p:nvSpPr>
        <p:spPr>
          <a:xfrm>
            <a:off x="6443640" y="2060640"/>
            <a:ext cx="8650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95%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0" name="CustomShape 4"/>
          <p:cNvSpPr/>
          <p:nvPr/>
        </p:nvSpPr>
        <p:spPr>
          <a:xfrm>
            <a:off x="1692360" y="2060640"/>
            <a:ext cx="9349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2,5%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1" name="CustomShape 5"/>
          <p:cNvSpPr/>
          <p:nvPr/>
        </p:nvSpPr>
        <p:spPr>
          <a:xfrm>
            <a:off x="3887640" y="2060640"/>
            <a:ext cx="9367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2,5%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2" name="CustomShape 6"/>
          <p:cNvSpPr/>
          <p:nvPr/>
        </p:nvSpPr>
        <p:spPr>
          <a:xfrm>
            <a:off x="5411880" y="1903320"/>
            <a:ext cx="93636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2,5%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3" name="CustomShape 7"/>
          <p:cNvSpPr/>
          <p:nvPr/>
        </p:nvSpPr>
        <p:spPr>
          <a:xfrm>
            <a:off x="7500960" y="2133720"/>
            <a:ext cx="9367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2,5%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Imagem 11" descr=""/>
          <p:cNvPicPr/>
          <p:nvPr/>
        </p:nvPicPr>
        <p:blipFill>
          <a:blip r:embed="rId1"/>
          <a:srcRect l="0" t="0" r="4851" b="0"/>
          <a:stretch/>
        </p:blipFill>
        <p:spPr>
          <a:xfrm>
            <a:off x="539640" y="896760"/>
            <a:ext cx="8474040" cy="5124600"/>
          </a:xfrm>
          <a:prstGeom prst="rect">
            <a:avLst/>
          </a:prstGeom>
          <a:ln>
            <a:noFill/>
          </a:ln>
        </p:spPr>
      </p:pic>
      <p:sp>
        <p:nvSpPr>
          <p:cNvPr id="885" name="CustomShape 1"/>
          <p:cNvSpPr/>
          <p:nvPr/>
        </p:nvSpPr>
        <p:spPr>
          <a:xfrm>
            <a:off x="44280" y="92160"/>
            <a:ext cx="63280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Voltando ao exemplo anterior com n=30: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6" name="CustomShape 2"/>
          <p:cNvSpPr/>
          <p:nvPr/>
        </p:nvSpPr>
        <p:spPr>
          <a:xfrm>
            <a:off x="2776680" y="2060640"/>
            <a:ext cx="8632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95%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7" name="CustomShape 3"/>
          <p:cNvSpPr/>
          <p:nvPr/>
        </p:nvSpPr>
        <p:spPr>
          <a:xfrm>
            <a:off x="6443640" y="2060640"/>
            <a:ext cx="8650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95%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8" name="CustomShape 4"/>
          <p:cNvSpPr/>
          <p:nvPr/>
        </p:nvSpPr>
        <p:spPr>
          <a:xfrm>
            <a:off x="1692360" y="2060640"/>
            <a:ext cx="9349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2,5%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9" name="CustomShape 5"/>
          <p:cNvSpPr/>
          <p:nvPr/>
        </p:nvSpPr>
        <p:spPr>
          <a:xfrm>
            <a:off x="3887640" y="2060640"/>
            <a:ext cx="9367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2,5%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0" name="CustomShape 6"/>
          <p:cNvSpPr/>
          <p:nvPr/>
        </p:nvSpPr>
        <p:spPr>
          <a:xfrm>
            <a:off x="5411880" y="1903320"/>
            <a:ext cx="93636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2,5%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1" name="CustomShape 7"/>
          <p:cNvSpPr/>
          <p:nvPr/>
        </p:nvSpPr>
        <p:spPr>
          <a:xfrm>
            <a:off x="7500960" y="2133720"/>
            <a:ext cx="9367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2,5%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2" name="CustomShape 8"/>
          <p:cNvSpPr/>
          <p:nvPr/>
        </p:nvSpPr>
        <p:spPr>
          <a:xfrm>
            <a:off x="250920" y="2880000"/>
            <a:ext cx="4333680" cy="852840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latin typeface="Lucida Console"/>
              </a:rPr>
              <a:t>qnorm(0.025, mean=55.21894, sd=4.722209) </a:t>
            </a:r>
            <a:r>
              <a:rPr b="0" lang="pt-BR" sz="1400" spc="-1" strike="noStrike">
                <a:solidFill>
                  <a:srgbClr val="000000"/>
                </a:solidFill>
                <a:latin typeface="Lucida Console"/>
              </a:rPr>
              <a:t>45.96358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latin typeface="Lucida Console"/>
              </a:rPr>
              <a:t>qnorm(0.975, mean=55.21894, sd=4.722209)</a:t>
            </a:r>
            <a:r>
              <a:rPr b="0" lang="pt-BR" sz="1400" spc="-1" strike="noStrike">
                <a:solidFill>
                  <a:srgbClr val="000000"/>
                </a:solidFill>
                <a:latin typeface="Lucida Console"/>
              </a:rPr>
              <a:t> 64.4743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3" name="CustomShape 9"/>
          <p:cNvSpPr/>
          <p:nvPr/>
        </p:nvSpPr>
        <p:spPr>
          <a:xfrm>
            <a:off x="4602240" y="3845520"/>
            <a:ext cx="4572000" cy="85284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latin typeface="Lucida Console"/>
              </a:rPr>
              <a:t>qnorm(0.025, mean=1.0362953, sd=0.1741917)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ucida Console"/>
              </a:rPr>
              <a:t>0.6948858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latin typeface="Lucida Console"/>
              </a:rPr>
              <a:t>qnorm(0.975, mean=1.0362953, sd=0.1741917)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ucida Console"/>
              </a:rPr>
              <a:t>1.377705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4" name="Imagem 11" descr=""/>
          <p:cNvPicPr/>
          <p:nvPr/>
        </p:nvPicPr>
        <p:blipFill>
          <a:blip r:embed="rId1"/>
          <a:srcRect l="0" t="0" r="4851" b="0"/>
          <a:stretch/>
        </p:blipFill>
        <p:spPr>
          <a:xfrm>
            <a:off x="539640" y="896760"/>
            <a:ext cx="8474040" cy="5124600"/>
          </a:xfrm>
          <a:prstGeom prst="rect">
            <a:avLst/>
          </a:prstGeom>
          <a:ln>
            <a:noFill/>
          </a:ln>
        </p:spPr>
      </p:pic>
      <p:sp>
        <p:nvSpPr>
          <p:cNvPr id="895" name="CustomShape 1"/>
          <p:cNvSpPr/>
          <p:nvPr/>
        </p:nvSpPr>
        <p:spPr>
          <a:xfrm>
            <a:off x="44280" y="92160"/>
            <a:ext cx="63280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Voltando ao exemplo anterior com n=30: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6" name="CustomShape 2"/>
          <p:cNvSpPr/>
          <p:nvPr/>
        </p:nvSpPr>
        <p:spPr>
          <a:xfrm>
            <a:off x="2776680" y="2060640"/>
            <a:ext cx="8632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95%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7" name="CustomShape 3"/>
          <p:cNvSpPr/>
          <p:nvPr/>
        </p:nvSpPr>
        <p:spPr>
          <a:xfrm>
            <a:off x="6443640" y="2060640"/>
            <a:ext cx="8650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95%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8" name="CustomShape 4"/>
          <p:cNvSpPr/>
          <p:nvPr/>
        </p:nvSpPr>
        <p:spPr>
          <a:xfrm>
            <a:off x="1692360" y="2060640"/>
            <a:ext cx="9349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2,5%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9" name="CustomShape 5"/>
          <p:cNvSpPr/>
          <p:nvPr/>
        </p:nvSpPr>
        <p:spPr>
          <a:xfrm>
            <a:off x="3887640" y="2060640"/>
            <a:ext cx="9367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2,5%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0" name="CustomShape 6"/>
          <p:cNvSpPr/>
          <p:nvPr/>
        </p:nvSpPr>
        <p:spPr>
          <a:xfrm>
            <a:off x="5411880" y="1903320"/>
            <a:ext cx="93636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2,5%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1" name="CustomShape 7"/>
          <p:cNvSpPr/>
          <p:nvPr/>
        </p:nvSpPr>
        <p:spPr>
          <a:xfrm>
            <a:off x="7500960" y="2133720"/>
            <a:ext cx="9367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2,5%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2" name="CustomShape 8"/>
          <p:cNvSpPr/>
          <p:nvPr/>
        </p:nvSpPr>
        <p:spPr>
          <a:xfrm>
            <a:off x="250920" y="2880000"/>
            <a:ext cx="4333680" cy="852840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latin typeface="Lucida Console"/>
              </a:rPr>
              <a:t>qnorm(0.025, mean=55.21894, sd=4.722209) </a:t>
            </a:r>
            <a:r>
              <a:rPr b="0" lang="pt-BR" sz="1400" spc="-1" strike="noStrike">
                <a:solidFill>
                  <a:srgbClr val="000000"/>
                </a:solidFill>
                <a:latin typeface="Lucida Console"/>
              </a:rPr>
              <a:t>45.96358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latin typeface="Lucida Console"/>
              </a:rPr>
              <a:t>qnorm(0.975, mean=55.21894, sd=4.722209)</a:t>
            </a:r>
            <a:r>
              <a:rPr b="0" lang="pt-BR" sz="1400" spc="-1" strike="noStrike">
                <a:solidFill>
                  <a:srgbClr val="000000"/>
                </a:solidFill>
                <a:latin typeface="Lucida Console"/>
              </a:rPr>
              <a:t> 64.4743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3" name="CustomShape 9"/>
          <p:cNvSpPr/>
          <p:nvPr/>
        </p:nvSpPr>
        <p:spPr>
          <a:xfrm>
            <a:off x="4602240" y="3845520"/>
            <a:ext cx="4572000" cy="85284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latin typeface="Lucida Console"/>
              </a:rPr>
              <a:t>qnorm(0.025, mean=1.0362953, sd=0.1741917)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ucida Console"/>
              </a:rPr>
              <a:t>0.6948858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latin typeface="Lucida Console"/>
              </a:rPr>
              <a:t>qnorm(0.975, mean=1.0362953, sd=0.1741917)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ucida Console"/>
              </a:rPr>
              <a:t>1.377705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4" name="CustomShape 10"/>
          <p:cNvSpPr/>
          <p:nvPr/>
        </p:nvSpPr>
        <p:spPr>
          <a:xfrm>
            <a:off x="2281320" y="5877000"/>
            <a:ext cx="85068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ff0000"/>
                </a:solidFill>
                <a:latin typeface="Lucida Console"/>
              </a:rPr>
              <a:t>45.96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5" name="CustomShape 11"/>
          <p:cNvSpPr/>
          <p:nvPr/>
        </p:nvSpPr>
        <p:spPr>
          <a:xfrm>
            <a:off x="3414600" y="5867280"/>
            <a:ext cx="85104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ff0000"/>
                </a:solidFill>
                <a:latin typeface="Lucida Console"/>
              </a:rPr>
              <a:t>64.47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6" name="CustomShape 12"/>
          <p:cNvSpPr/>
          <p:nvPr/>
        </p:nvSpPr>
        <p:spPr>
          <a:xfrm>
            <a:off x="5850000" y="5880240"/>
            <a:ext cx="85248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ff0000"/>
                </a:solidFill>
                <a:latin typeface="Lucida Console"/>
              </a:rPr>
              <a:t>0.69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7" name="CustomShape 13"/>
          <p:cNvSpPr/>
          <p:nvPr/>
        </p:nvSpPr>
        <p:spPr>
          <a:xfrm>
            <a:off x="7121520" y="5889600"/>
            <a:ext cx="85248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ff0000"/>
                </a:solidFill>
                <a:latin typeface="Lucida Console"/>
              </a:rPr>
              <a:t>1.38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Imagem 11" descr=""/>
          <p:cNvPicPr/>
          <p:nvPr/>
        </p:nvPicPr>
        <p:blipFill>
          <a:blip r:embed="rId1"/>
          <a:srcRect l="0" t="0" r="4851" b="0"/>
          <a:stretch/>
        </p:blipFill>
        <p:spPr>
          <a:xfrm>
            <a:off x="539640" y="896760"/>
            <a:ext cx="8474040" cy="5124600"/>
          </a:xfrm>
          <a:prstGeom prst="rect">
            <a:avLst/>
          </a:prstGeom>
          <a:ln>
            <a:noFill/>
          </a:ln>
        </p:spPr>
      </p:pic>
      <p:sp>
        <p:nvSpPr>
          <p:cNvPr id="909" name="CustomShape 1"/>
          <p:cNvSpPr/>
          <p:nvPr/>
        </p:nvSpPr>
        <p:spPr>
          <a:xfrm>
            <a:off x="44280" y="92160"/>
            <a:ext cx="63280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Voltando ao exemplo anterior com n=30: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0" name="CustomShape 2"/>
          <p:cNvSpPr/>
          <p:nvPr/>
        </p:nvSpPr>
        <p:spPr>
          <a:xfrm>
            <a:off x="2776680" y="2060640"/>
            <a:ext cx="8632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95%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1" name="CustomShape 3"/>
          <p:cNvSpPr/>
          <p:nvPr/>
        </p:nvSpPr>
        <p:spPr>
          <a:xfrm>
            <a:off x="6443640" y="2060640"/>
            <a:ext cx="8650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95%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2" name="CustomShape 4"/>
          <p:cNvSpPr/>
          <p:nvPr/>
        </p:nvSpPr>
        <p:spPr>
          <a:xfrm>
            <a:off x="1692360" y="2060640"/>
            <a:ext cx="9349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2,5%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3" name="CustomShape 5"/>
          <p:cNvSpPr/>
          <p:nvPr/>
        </p:nvSpPr>
        <p:spPr>
          <a:xfrm>
            <a:off x="3887640" y="2060640"/>
            <a:ext cx="9367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2,5%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4" name="CustomShape 6"/>
          <p:cNvSpPr/>
          <p:nvPr/>
        </p:nvSpPr>
        <p:spPr>
          <a:xfrm>
            <a:off x="5411880" y="1903320"/>
            <a:ext cx="93636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2,5%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5" name="CustomShape 7"/>
          <p:cNvSpPr/>
          <p:nvPr/>
        </p:nvSpPr>
        <p:spPr>
          <a:xfrm>
            <a:off x="7500960" y="2133720"/>
            <a:ext cx="9367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2,5%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6" name="CustomShape 8"/>
          <p:cNvSpPr/>
          <p:nvPr/>
        </p:nvSpPr>
        <p:spPr>
          <a:xfrm>
            <a:off x="2281320" y="5877000"/>
            <a:ext cx="85068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ff0000"/>
                </a:solidFill>
                <a:latin typeface="Lucida Console"/>
              </a:rPr>
              <a:t>45.96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7" name="CustomShape 9"/>
          <p:cNvSpPr/>
          <p:nvPr/>
        </p:nvSpPr>
        <p:spPr>
          <a:xfrm>
            <a:off x="3414600" y="5867280"/>
            <a:ext cx="85104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ff0000"/>
                </a:solidFill>
                <a:latin typeface="Lucida Console"/>
              </a:rPr>
              <a:t>64.47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8" name="CustomShape 10"/>
          <p:cNvSpPr/>
          <p:nvPr/>
        </p:nvSpPr>
        <p:spPr>
          <a:xfrm>
            <a:off x="5850000" y="5880240"/>
            <a:ext cx="85248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ff0000"/>
                </a:solidFill>
                <a:latin typeface="Lucida Console"/>
              </a:rPr>
              <a:t>0.69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9" name="CustomShape 11"/>
          <p:cNvSpPr/>
          <p:nvPr/>
        </p:nvSpPr>
        <p:spPr>
          <a:xfrm>
            <a:off x="7121520" y="5889600"/>
            <a:ext cx="85248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ff0000"/>
                </a:solidFill>
                <a:latin typeface="Lucida Console"/>
              </a:rPr>
              <a:t>1.38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0" name="CustomShape 12"/>
          <p:cNvSpPr/>
          <p:nvPr/>
        </p:nvSpPr>
        <p:spPr>
          <a:xfrm rot="16200000">
            <a:off x="3147120" y="5752440"/>
            <a:ext cx="287280" cy="1193760"/>
          </a:xfrm>
          <a:custGeom>
            <a:avLst/>
            <a:gdLst/>
            <a:ahLst/>
            <a:rect l="0" t="0" r="r" b="b"/>
            <a:pathLst>
              <a:path w="800" h="3318">
                <a:moveTo>
                  <a:pt x="799" y="0"/>
                </a:moveTo>
                <a:cubicBezTo>
                  <a:pt x="599" y="0"/>
                  <a:pt x="399" y="33"/>
                  <a:pt x="399" y="66"/>
                </a:cubicBezTo>
                <a:lnTo>
                  <a:pt x="399" y="1514"/>
                </a:lnTo>
                <a:cubicBezTo>
                  <a:pt x="399" y="1548"/>
                  <a:pt x="199" y="1581"/>
                  <a:pt x="0" y="1581"/>
                </a:cubicBezTo>
                <a:cubicBezTo>
                  <a:pt x="199" y="1581"/>
                  <a:pt x="399" y="1614"/>
                  <a:pt x="399" y="1647"/>
                </a:cubicBezTo>
                <a:lnTo>
                  <a:pt x="399" y="3250"/>
                </a:lnTo>
                <a:cubicBezTo>
                  <a:pt x="399" y="3283"/>
                  <a:pt x="599" y="3317"/>
                  <a:pt x="799" y="3317"/>
                </a:cubicBezTo>
              </a:path>
            </a:pathLst>
          </a:custGeom>
          <a:noFill/>
          <a:ln w="28440">
            <a:solidFill>
              <a:srgbClr val="00cc9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1" name="CustomShape 13"/>
          <p:cNvSpPr/>
          <p:nvPr/>
        </p:nvSpPr>
        <p:spPr>
          <a:xfrm>
            <a:off x="2776680" y="6488280"/>
            <a:ext cx="1224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1800" spc="-1" strike="noStrike">
                <a:solidFill>
                  <a:srgbClr val="32946a"/>
                </a:solidFill>
                <a:latin typeface="Times New Roman"/>
              </a:rPr>
              <a:t>IC(95%)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CustomShape 1"/>
          <p:cNvSpPr/>
          <p:nvPr/>
        </p:nvSpPr>
        <p:spPr>
          <a:xfrm>
            <a:off x="44280" y="92160"/>
            <a:ext cx="63280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Voltando ao exemplo anterior com n=30: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3" name="CustomShape 2"/>
          <p:cNvSpPr/>
          <p:nvPr/>
        </p:nvSpPr>
        <p:spPr>
          <a:xfrm>
            <a:off x="324000" y="5432040"/>
            <a:ext cx="8208720" cy="1371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Lucida Console"/>
              </a:rPr>
              <a:t>                            </a:t>
            </a:r>
            <a:r>
              <a:rPr b="0" lang="pt-BR" sz="1800" spc="-1" strike="noStrike">
                <a:solidFill>
                  <a:srgbClr val="ff0000"/>
                </a:solidFill>
                <a:latin typeface="Lucida Console"/>
              </a:rPr>
              <a:t>X                      Y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Lucida Console"/>
              </a:rPr>
              <a:t>M</a:t>
            </a:r>
            <a:r>
              <a:rPr b="0" lang="pt-BR" sz="1800" spc="-1" strike="noStrike">
                <a:solidFill>
                  <a:srgbClr val="ff0000"/>
                </a:solidFill>
                <a:latin typeface="Times New Roman"/>
              </a:rPr>
              <a:t>é</a:t>
            </a:r>
            <a:r>
              <a:rPr b="0" lang="pt-BR" sz="1800" spc="-1" strike="noStrike">
                <a:solidFill>
                  <a:srgbClr val="ff0000"/>
                </a:solidFill>
                <a:latin typeface="Lucida Console"/>
              </a:rPr>
              <a:t>dia da popula</a:t>
            </a:r>
            <a:r>
              <a:rPr b="0" lang="pt-BR" sz="1800" spc="-1" strike="noStrike">
                <a:solidFill>
                  <a:srgbClr val="ff0000"/>
                </a:solidFill>
                <a:latin typeface="Times New Roman"/>
              </a:rPr>
              <a:t>ç</a:t>
            </a:r>
            <a:r>
              <a:rPr b="0" lang="pt-BR" sz="1800" spc="-1" strike="noStrike">
                <a:solidFill>
                  <a:srgbClr val="ff0000"/>
                </a:solidFill>
                <a:latin typeface="Lucida Console"/>
              </a:rPr>
              <a:t>ão        </a:t>
            </a:r>
            <a:r>
              <a:rPr b="0" lang="pt-BR" sz="1800" spc="-1" strike="noStrike">
                <a:solidFill>
                  <a:srgbClr val="000000"/>
                </a:solidFill>
                <a:latin typeface="Lucida Console"/>
              </a:rPr>
              <a:t>49.34299              1.0185998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Lucida Console"/>
              </a:rPr>
              <a:t>M</a:t>
            </a:r>
            <a:r>
              <a:rPr b="0" lang="pt-BR" sz="1800" spc="-1" strike="noStrike">
                <a:solidFill>
                  <a:srgbClr val="ff0000"/>
                </a:solidFill>
                <a:latin typeface="Times New Roman"/>
              </a:rPr>
              <a:t>é</a:t>
            </a:r>
            <a:r>
              <a:rPr b="0" lang="pt-BR" sz="1800" spc="-1" strike="noStrike">
                <a:solidFill>
                  <a:srgbClr val="ff0000"/>
                </a:solidFill>
                <a:latin typeface="Lucida Console"/>
              </a:rPr>
              <a:t>dia amostral           </a:t>
            </a:r>
            <a:r>
              <a:rPr b="0" lang="pt-BR" sz="1800" spc="-1" strike="noStrike">
                <a:solidFill>
                  <a:srgbClr val="000000"/>
                </a:solidFill>
                <a:latin typeface="Lucida Console"/>
              </a:rPr>
              <a:t>55.21894               1.0362953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Lucida Console"/>
              </a:rPr>
              <a:t>Limite inferior IC(95%)  </a:t>
            </a:r>
            <a:r>
              <a:rPr b="0" lang="pt-BR" sz="1800" spc="-1" strike="noStrike">
                <a:solidFill>
                  <a:srgbClr val="000000"/>
                </a:solidFill>
                <a:latin typeface="Lucida Console"/>
              </a:rPr>
              <a:t>45.96357               0.6948858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Lucida Console"/>
              </a:rPr>
              <a:t>Limite superior IC(95%)  </a:t>
            </a:r>
            <a:r>
              <a:rPr b="0" lang="pt-BR" sz="1800" spc="-1" strike="noStrike">
                <a:solidFill>
                  <a:srgbClr val="000000"/>
                </a:solidFill>
                <a:latin typeface="Lucida Console"/>
              </a:rPr>
              <a:t>64.47430               1.3777047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24" name="Imagem 1" descr=""/>
          <p:cNvPicPr/>
          <p:nvPr/>
        </p:nvPicPr>
        <p:blipFill>
          <a:blip r:embed="rId1"/>
          <a:srcRect l="0" t="0" r="0" b="10514"/>
          <a:stretch/>
        </p:blipFill>
        <p:spPr>
          <a:xfrm>
            <a:off x="468360" y="404640"/>
            <a:ext cx="8517600" cy="4815720"/>
          </a:xfrm>
          <a:prstGeom prst="rect">
            <a:avLst/>
          </a:prstGeom>
          <a:ln>
            <a:noFill/>
          </a:ln>
        </p:spPr>
      </p:pic>
      <p:sp>
        <p:nvSpPr>
          <p:cNvPr id="925" name="Line 3"/>
          <p:cNvSpPr/>
          <p:nvPr/>
        </p:nvSpPr>
        <p:spPr>
          <a:xfrm>
            <a:off x="6775560" y="4748400"/>
            <a:ext cx="0" cy="34920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CustomShape 4"/>
          <p:cNvSpPr/>
          <p:nvPr/>
        </p:nvSpPr>
        <p:spPr>
          <a:xfrm>
            <a:off x="6427440" y="4937400"/>
            <a:ext cx="615960" cy="5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l-GR" sz="2400" spc="-1" strike="noStrike">
                <a:solidFill>
                  <a:srgbClr val="ff0000"/>
                </a:solidFill>
                <a:latin typeface="Times New Roman"/>
              </a:rPr>
              <a:t>μ</a:t>
            </a:r>
            <a:r>
              <a:rPr b="0" i="1" lang="pt-BR" sz="2400" spc="-1" strike="noStrike" baseline="-25000">
                <a:solidFill>
                  <a:srgbClr val="ff0000"/>
                </a:solidFill>
                <a:latin typeface="Times New Roman"/>
              </a:rPr>
              <a:t>y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7" name="Line 5"/>
          <p:cNvSpPr/>
          <p:nvPr/>
        </p:nvSpPr>
        <p:spPr>
          <a:xfrm>
            <a:off x="2827440" y="4697640"/>
            <a:ext cx="0" cy="34740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CustomShape 6"/>
          <p:cNvSpPr/>
          <p:nvPr/>
        </p:nvSpPr>
        <p:spPr>
          <a:xfrm>
            <a:off x="2617200" y="4886280"/>
            <a:ext cx="709920" cy="92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l-GR" sz="2400" spc="-1" strike="noStrike">
                <a:solidFill>
                  <a:srgbClr val="ff0000"/>
                </a:solidFill>
                <a:latin typeface="Times New Roman"/>
              </a:rPr>
              <a:t>μ</a:t>
            </a:r>
            <a:r>
              <a:rPr b="0" i="1" lang="pt-BR" sz="2400" spc="-1" strike="noStrike" baseline="-25000">
                <a:solidFill>
                  <a:srgbClr val="ff0000"/>
                </a:solidFill>
                <a:latin typeface="Times New Roman"/>
              </a:rPr>
              <a:t>x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9" name="Line 7"/>
          <p:cNvSpPr/>
          <p:nvPr/>
        </p:nvSpPr>
        <p:spPr>
          <a:xfrm>
            <a:off x="3206880" y="4697640"/>
            <a:ext cx="0" cy="347400"/>
          </a:xfrm>
          <a:prstGeom prst="line">
            <a:avLst/>
          </a:prstGeom>
          <a:ln w="28440">
            <a:solidFill>
              <a:srgbClr val="32946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930" name="CaixaDeTexto 11" descr=""/>
          <p:cNvPicPr/>
          <p:nvPr/>
        </p:nvPicPr>
        <p:blipFill>
          <a:blip r:embed="rId2"/>
          <a:stretch/>
        </p:blipFill>
        <p:spPr>
          <a:xfrm>
            <a:off x="2938320" y="4919760"/>
            <a:ext cx="536400" cy="560880"/>
          </a:xfrm>
          <a:prstGeom prst="rect">
            <a:avLst/>
          </a:prstGeom>
          <a:ln>
            <a:noFill/>
          </a:ln>
        </p:spPr>
      </p:pic>
      <p:sp>
        <p:nvSpPr>
          <p:cNvPr id="931" name="Line 8"/>
          <p:cNvSpPr/>
          <p:nvPr/>
        </p:nvSpPr>
        <p:spPr>
          <a:xfrm>
            <a:off x="6856560" y="4743720"/>
            <a:ext cx="0" cy="349200"/>
          </a:xfrm>
          <a:prstGeom prst="line">
            <a:avLst/>
          </a:prstGeom>
          <a:ln w="28440">
            <a:solidFill>
              <a:srgbClr val="32946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932" name="CaixaDeTexto 13" descr=""/>
          <p:cNvPicPr/>
          <p:nvPr/>
        </p:nvPicPr>
        <p:blipFill>
          <a:blip r:embed="rId3"/>
          <a:stretch/>
        </p:blipFill>
        <p:spPr>
          <a:xfrm>
            <a:off x="6693480" y="4968360"/>
            <a:ext cx="536400" cy="560880"/>
          </a:xfrm>
          <a:prstGeom prst="rect">
            <a:avLst/>
          </a:prstGeom>
          <a:ln>
            <a:noFill/>
          </a:ln>
        </p:spPr>
      </p:pic>
      <p:pic>
        <p:nvPicPr>
          <p:cNvPr id="933" name="CaixaDeTexto 14" descr=""/>
          <p:cNvPicPr/>
          <p:nvPr/>
        </p:nvPicPr>
        <p:blipFill>
          <a:blip r:embed="rId4"/>
          <a:stretch/>
        </p:blipFill>
        <p:spPr>
          <a:xfrm>
            <a:off x="2078640" y="1218960"/>
            <a:ext cx="3035880" cy="487440"/>
          </a:xfrm>
          <a:prstGeom prst="rect">
            <a:avLst/>
          </a:prstGeom>
          <a:ln>
            <a:noFill/>
          </a:ln>
        </p:spPr>
      </p:pic>
      <p:pic>
        <p:nvPicPr>
          <p:cNvPr id="934" name="CaixaDeTexto 15" descr=""/>
          <p:cNvPicPr/>
          <p:nvPr/>
        </p:nvPicPr>
        <p:blipFill>
          <a:blip r:embed="rId5"/>
          <a:stretch/>
        </p:blipFill>
        <p:spPr>
          <a:xfrm>
            <a:off x="6339960" y="1218960"/>
            <a:ext cx="3035880" cy="487440"/>
          </a:xfrm>
          <a:prstGeom prst="rect">
            <a:avLst/>
          </a:prstGeom>
          <a:ln>
            <a:noFill/>
          </a:ln>
        </p:spPr>
      </p:pic>
    </p:spTree>
  </p:cSld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CustomShape 1"/>
          <p:cNvSpPr/>
          <p:nvPr/>
        </p:nvSpPr>
        <p:spPr>
          <a:xfrm>
            <a:off x="228600" y="380880"/>
            <a:ext cx="43434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Intervalo de confiança (IC)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36" name="Picture 2" descr="http://www.mspc.eng.br/matm/im01/prob_est3_normal_01.png"/>
          <p:cNvPicPr/>
          <p:nvPr/>
        </p:nvPicPr>
        <p:blipFill>
          <a:blip r:embed="rId1"/>
          <a:stretch/>
        </p:blipFill>
        <p:spPr>
          <a:xfrm>
            <a:off x="684360" y="981000"/>
            <a:ext cx="7899120" cy="4327560"/>
          </a:xfrm>
          <a:prstGeom prst="rect">
            <a:avLst/>
          </a:prstGeom>
          <a:ln>
            <a:noFill/>
          </a:ln>
        </p:spPr>
      </p:pic>
      <p:sp>
        <p:nvSpPr>
          <p:cNvPr id="937" name="CustomShape 2"/>
          <p:cNvSpPr/>
          <p:nvPr/>
        </p:nvSpPr>
        <p:spPr>
          <a:xfrm>
            <a:off x="5796000" y="1413000"/>
            <a:ext cx="244800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Normal padrão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Z~N(0,1)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8" name="Picture 2" descr="http://www.mspc.eng.br/matm/im01/prob_est3_normal_01.png"/>
          <p:cNvPicPr/>
          <p:nvPr/>
        </p:nvPicPr>
        <p:blipFill>
          <a:blip r:embed="rId1"/>
          <a:stretch/>
        </p:blipFill>
        <p:spPr>
          <a:xfrm>
            <a:off x="684360" y="981000"/>
            <a:ext cx="7899120" cy="4327560"/>
          </a:xfrm>
          <a:prstGeom prst="rect">
            <a:avLst/>
          </a:prstGeom>
          <a:ln>
            <a:noFill/>
          </a:ln>
        </p:spPr>
      </p:pic>
      <p:sp>
        <p:nvSpPr>
          <p:cNvPr id="939" name="CustomShape 1"/>
          <p:cNvSpPr/>
          <p:nvPr/>
        </p:nvSpPr>
        <p:spPr>
          <a:xfrm>
            <a:off x="228600" y="380880"/>
            <a:ext cx="43434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Intervalo de confiança (IC)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0" name="CustomShape 2"/>
          <p:cNvSpPr/>
          <p:nvPr/>
        </p:nvSpPr>
        <p:spPr>
          <a:xfrm>
            <a:off x="5796000" y="1413000"/>
            <a:ext cx="244800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Normal padrão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Z~N(0,1)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41" name="CaixaDeTexto 1" descr=""/>
          <p:cNvPicPr/>
          <p:nvPr/>
        </p:nvPicPr>
        <p:blipFill>
          <a:blip r:embed="rId2"/>
          <a:stretch/>
        </p:blipFill>
        <p:spPr>
          <a:xfrm>
            <a:off x="12600" y="5486400"/>
            <a:ext cx="8253360" cy="1122480"/>
          </a:xfrm>
          <a:prstGeom prst="rect">
            <a:avLst/>
          </a:prstGeom>
          <a:ln>
            <a:noFill/>
          </a:ln>
        </p:spPr>
      </p:pic>
    </p:spTree>
  </p:cSld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CustomShape 1"/>
          <p:cNvSpPr/>
          <p:nvPr/>
        </p:nvSpPr>
        <p:spPr>
          <a:xfrm>
            <a:off x="228600" y="380880"/>
            <a:ext cx="43434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Intervalo de confiança (IC)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3" name="CustomShape 2"/>
          <p:cNvSpPr/>
          <p:nvPr/>
        </p:nvSpPr>
        <p:spPr>
          <a:xfrm>
            <a:off x="685800" y="1371600"/>
            <a:ext cx="62485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estimador   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±   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erro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4" name="CustomShape 3"/>
          <p:cNvSpPr/>
          <p:nvPr/>
        </p:nvSpPr>
        <p:spPr>
          <a:xfrm>
            <a:off x="228600" y="2209680"/>
            <a:ext cx="65530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IC para a média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45" name="Formula 4"/>
              <p:cNvSpPr txBox="1"/>
              <p:nvPr/>
            </p:nvSpPr>
            <p:spPr>
              <a:xfrm>
                <a:off x="1620720" y="5181480"/>
                <a:ext cx="5092920" cy="1117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</m:dPr>
                      <m:e>
                        <m:acc>
                          <m:accPr>
                            <m:chr m:val="¯"/>
                          </m:accPr>
                          <m:e>
                            <m:r>
                              <m:t xml:space="preserve">x</m:t>
                            </m:r>
                          </m:e>
                        </m:acc>
                        <m:r>
                          <m:t xml:space="preserve">−</m:t>
                        </m:r>
                        <m:sSub>
                          <m:e>
                            <m:r>
                              <m:t xml:space="preserve">t</m:t>
                            </m:r>
                          </m:e>
                          <m:sub>
                            <m:r>
                              <m:t xml:space="preserve">(</m:t>
                            </m:r>
                            <m:r>
                              <m:t xml:space="preserve">n</m:t>
                            </m:r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  <m:r>
                              <m:t xml:space="preserve">)</m:t>
                            </m:r>
                            <m:r>
                              <m:rPr>
                                <m:lit/>
                                <m:nor/>
                              </m:rPr>
                              <m:t xml:space="preserve">gl</m:t>
                            </m:r>
                            <m:r>
                              <m:t xml:space="preserve">;</m:t>
                            </m:r>
                            <m:r>
                              <m:t xml:space="preserve">α</m:t>
                            </m:r>
                          </m:sub>
                        </m:sSub>
                        <m:f>
                          <m:num>
                            <m:r>
                              <m:t xml:space="preserve">s</m:t>
                            </m:r>
                          </m:num>
                          <m:den>
                            <m:rad>
                              <m:radPr>
                                <m:degHide m:val="1"/>
                              </m:radPr>
                              <m:deg/>
                              <m:e>
                                <m:r>
                                  <m:t xml:space="preserve">n</m:t>
                                </m:r>
                              </m:e>
                            </m:rad>
                          </m:den>
                        </m:f>
                        <m:r>
                          <m:t xml:space="preserve"> </m:t>
                        </m:r>
                        <m:r>
                          <m:t xml:space="preserve">;</m:t>
                        </m:r>
                        <m:r>
                          <m:t xml:space="preserve"> </m:t>
                        </m:r>
                        <m:acc>
                          <m:accPr>
                            <m:chr m:val="¯"/>
                          </m:accPr>
                          <m:e>
                            <m:r>
                              <m:t xml:space="preserve">x</m:t>
                            </m:r>
                          </m:e>
                        </m:acc>
                        <m:r>
                          <m:t xml:space="preserve">−</m:t>
                        </m:r>
                        <m:sSub>
                          <m:e>
                            <m:r>
                              <m:t xml:space="preserve">t</m:t>
                            </m:r>
                          </m:e>
                          <m:sub>
                            <m:r>
                              <m:t xml:space="preserve">(</m:t>
                            </m:r>
                            <m:r>
                              <m:t xml:space="preserve">n</m:t>
                            </m:r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  <m:r>
                              <m:t xml:space="preserve">)</m:t>
                            </m:r>
                            <m:r>
                              <m:rPr>
                                <m:lit/>
                                <m:nor/>
                              </m:rPr>
                              <m:t xml:space="preserve">gl</m:t>
                            </m:r>
                            <m:r>
                              <m:t xml:space="preserve">;</m:t>
                            </m:r>
                            <m:r>
                              <m:t xml:space="preserve">α</m:t>
                            </m:r>
                          </m:sub>
                        </m:sSub>
                        <m:f>
                          <m:num>
                            <m:r>
                              <m:t xml:space="preserve">s</m:t>
                            </m:r>
                          </m:num>
                          <m:den>
                            <m:rad>
                              <m:radPr>
                                <m:degHide m:val="1"/>
                              </m:radPr>
                              <m:deg/>
                              <m:e>
                                <m:r>
                                  <m:t xml:space="preserve">n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946" name="CustomShape 5"/>
          <p:cNvSpPr/>
          <p:nvPr/>
        </p:nvSpPr>
        <p:spPr>
          <a:xfrm>
            <a:off x="304920" y="4508640"/>
            <a:ext cx="77230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IC para a média com n pequeno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47" name="Formula 6"/>
              <p:cNvSpPr txBox="1"/>
              <p:nvPr/>
            </p:nvSpPr>
            <p:spPr>
              <a:xfrm>
                <a:off x="1692360" y="2790720"/>
                <a:ext cx="4763880" cy="1393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</m:dPr>
                      <m:e>
                        <m:acc>
                          <m:accPr>
                            <m:chr m:val="¯"/>
                          </m:accPr>
                          <m:e>
                            <m:r>
                              <m:t xml:space="preserve">x</m:t>
                            </m:r>
                          </m:e>
                        </m:acc>
                        <m:r>
                          <m:t xml:space="preserve">−</m:t>
                        </m:r>
                        <m:sSub>
                          <m:e>
                            <m:r>
                              <m:t xml:space="preserve">z</m:t>
                            </m:r>
                          </m:e>
                          <m:sub>
                            <m:r>
                              <m:t xml:space="preserve">α</m:t>
                            </m:r>
                            <m:r>
                              <m:t xml:space="preserve">2</m:t>
                            </m:r>
                          </m:sub>
                        </m:sSub>
                        <m:f>
                          <m:num>
                            <m:r>
                              <m:t xml:space="preserve">s</m:t>
                            </m:r>
                          </m:num>
                          <m:den>
                            <m:rad>
                              <m:radPr>
                                <m:degHide m:val="1"/>
                              </m:radPr>
                              <m:deg/>
                              <m:e>
                                <m:r>
                                  <m:t xml:space="preserve">n</m:t>
                                </m:r>
                              </m:e>
                            </m:rad>
                          </m:den>
                        </m:f>
                        <m:r>
                          <m:t xml:space="preserve"> </m:t>
                        </m:r>
                        <m:r>
                          <m:t xml:space="preserve">;</m:t>
                        </m:r>
                        <m:r>
                          <m:t xml:space="preserve"> </m:t>
                        </m:r>
                        <m:acc>
                          <m:accPr>
                            <m:chr m:val="¯"/>
                          </m:accPr>
                          <m:e>
                            <m:r>
                              <m:t xml:space="preserve">x</m:t>
                            </m:r>
                          </m:e>
                        </m:acc>
                        <m:r>
                          <m:t xml:space="preserve">+</m:t>
                        </m:r>
                        <m:sSub>
                          <m:e>
                            <m:r>
                              <m:t xml:space="preserve">z</m:t>
                            </m:r>
                          </m:e>
                          <m:sub>
                            <m:r>
                              <m:t xml:space="preserve">α</m:t>
                            </m:r>
                            <m:r>
                              <m:t xml:space="preserve">2</m:t>
                            </m:r>
                          </m:sub>
                        </m:sSub>
                        <m:f>
                          <m:num>
                            <m:r>
                              <m:t xml:space="preserve">s</m:t>
                            </m:r>
                          </m:num>
                          <m:den>
                            <m:rad>
                              <m:radPr>
                                <m:degHide m:val="1"/>
                              </m:radPr>
                              <m:deg/>
                              <m:e>
                                <m:r>
                                  <m:t xml:space="preserve">n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</p:spTree>
  </p:cSld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CustomShape 1"/>
          <p:cNvSpPr/>
          <p:nvPr/>
        </p:nvSpPr>
        <p:spPr>
          <a:xfrm>
            <a:off x="380880" y="457200"/>
            <a:ext cx="655344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IC para a proporção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49" name="Formula 2"/>
              <p:cNvSpPr txBox="1"/>
              <p:nvPr/>
            </p:nvSpPr>
            <p:spPr>
              <a:xfrm>
                <a:off x="1022400" y="1447920"/>
                <a:ext cx="5711760" cy="1241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</m:dPr>
                      <m:e>
                        <m:acc>
                          <m:accPr>
                            <m:chr m:val="^"/>
                          </m:accPr>
                          <m:e>
                            <m:r>
                              <m:t xml:space="preserve">p</m:t>
                            </m:r>
                          </m:e>
                        </m:acc>
                        <m:r>
                          <m:t xml:space="preserve">−</m:t>
                        </m:r>
                        <m:sSub>
                          <m:e>
                            <m:r>
                              <m:t xml:space="preserve">z</m:t>
                            </m:r>
                          </m:e>
                          <m:sub>
                            <m:r>
                              <m:t xml:space="preserve">α</m:t>
                            </m:r>
                            <m:r>
                              <m:t xml:space="preserve">2</m:t>
                            </m:r>
                          </m:sub>
                        </m:sSub>
                        <m:rad>
                          <m:radPr>
                            <m:degHide m:val="1"/>
                          </m:radPr>
                          <m:deg/>
                          <m:e>
                            <m:f>
                              <m:num>
                                <m:acc>
                                  <m:accPr>
                                    <m:chr m:val="^"/>
                                  </m:accPr>
                                  <m:e>
                                    <m:r>
                                      <m:t xml:space="preserve">p</m:t>
                                    </m:r>
                                  </m:e>
                                </m:acc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1</m:t>
                                    </m:r>
                                    <m:r>
                                      <m:t xml:space="preserve">−</m:t>
                                    </m:r>
                                    <m:acc>
                                      <m:accPr>
                                        <m:chr m:val="^"/>
                                      </m:accPr>
                                      <m:e>
                                        <m:r>
                                          <m:t xml:space="preserve">p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r>
                                  <m:t xml:space="preserve">n</m:t>
                                </m:r>
                              </m:den>
                            </m:f>
                          </m:e>
                        </m:rad>
                        <m:r>
                          <m:t xml:space="preserve"> </m:t>
                        </m:r>
                        <m:r>
                          <m:t xml:space="preserve">;</m:t>
                        </m:r>
                        <m:r>
                          <m:t xml:space="preserve"> </m:t>
                        </m:r>
                        <m:acc>
                          <m:accPr>
                            <m:chr m:val="^"/>
                          </m:accPr>
                          <m:e>
                            <m:r>
                              <m:t xml:space="preserve">p</m:t>
                            </m:r>
                          </m:e>
                        </m:acc>
                        <m:r>
                          <m:t xml:space="preserve">+</m:t>
                        </m:r>
                        <m:sSub>
                          <m:e>
                            <m:r>
                              <m:t xml:space="preserve">z</m:t>
                            </m:r>
                          </m:e>
                          <m:sub>
                            <m:r>
                              <m:t xml:space="preserve">α</m:t>
                            </m:r>
                            <m:r>
                              <m:t xml:space="preserve">2</m:t>
                            </m:r>
                          </m:sub>
                        </m:sSub>
                        <m:rad>
                          <m:radPr>
                            <m:degHide m:val="1"/>
                          </m:radPr>
                          <m:deg/>
                          <m:e>
                            <m:f>
                              <m:num>
                                <m:acc>
                                  <m:accPr>
                                    <m:chr m:val="^"/>
                                  </m:accPr>
                                  <m:e>
                                    <m:r>
                                      <m:t xml:space="preserve">p</m:t>
                                    </m:r>
                                  </m:e>
                                </m:acc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1</m:t>
                                    </m:r>
                                    <m:r>
                                      <m:t xml:space="preserve">−</m:t>
                                    </m:r>
                                    <m:acc>
                                      <m:accPr>
                                        <m:chr m:val="^"/>
                                      </m:accPr>
                                      <m:e>
                                        <m:r>
                                          <m:t xml:space="preserve">p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r>
                                  <m:t xml:space="preserve">n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950" name="CustomShape 3"/>
          <p:cNvSpPr/>
          <p:nvPr/>
        </p:nvSpPr>
        <p:spPr>
          <a:xfrm>
            <a:off x="380880" y="3505320"/>
            <a:ext cx="655344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IC para a variância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51" name="Formula 4"/>
              <p:cNvSpPr txBox="1"/>
              <p:nvPr/>
            </p:nvSpPr>
            <p:spPr>
              <a:xfrm>
                <a:off x="1782720" y="4267080"/>
                <a:ext cx="4948200" cy="1791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</m:dPr>
                      <m:e>
                        <m:f>
                          <m:num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n</m:t>
                                </m:r>
                                <m:r>
                                  <m:t xml:space="preserve">−</m:t>
                                </m:r>
                                <m:r>
                                  <m:t xml:space="preserve">1</m:t>
                                </m:r>
                              </m:e>
                            </m:d>
                            <m:sSup>
                              <m:e>
                                <m:r>
                                  <m:t xml:space="preserve">s</m:t>
                                </m:r>
                              </m:e>
                              <m:sup>
                                <m:r>
                                  <m:t xml:space="preserve">2</m:t>
                                </m:r>
                              </m:sup>
                            </m:sSup>
                          </m:num>
                          <m:den>
                            <m:sSubSup>
                              <m:e>
                                <m:r>
                                  <m:t xml:space="preserve">χ</m:t>
                                </m:r>
                              </m:e>
                              <m:sub>
                                <m:r>
                                  <m:t xml:space="preserve">(</m:t>
                                </m:r>
                                <m:r>
                                  <m:t xml:space="preserve">n</m:t>
                                </m:r>
                                <m:r>
                                  <m:t xml:space="preserve">−</m:t>
                                </m:r>
                                <m:r>
                                  <m:t xml:space="preserve">1</m:t>
                                </m:r>
                                <m:r>
                                  <m:t xml:space="preserve">)</m:t>
                                </m:r>
                                <m:r>
                                  <m:rPr>
                                    <m:lit/>
                                    <m:nor/>
                                  </m:rPr>
                                  <m:t xml:space="preserve">gl</m:t>
                                </m:r>
                                <m:r>
                                  <m:t xml:space="preserve">;</m:t>
                                </m:r>
                                <m:r>
                                  <m:t xml:space="preserve">1</m:t>
                                </m:r>
                                <m:r>
                                  <m:t xml:space="preserve">−</m:t>
                                </m:r>
                                <m:r>
                                  <m:t xml:space="preserve">α</m:t>
                                </m:r>
                                <m:r>
                                  <m:t xml:space="preserve">2</m:t>
                                </m:r>
                              </m:sub>
                              <m:sup>
                                <m:r>
                                  <m:t xml:space="preserve">2</m:t>
                                </m:r>
                              </m:sup>
                            </m:sSubSup>
                          </m:den>
                        </m:f>
                        <m:r>
                          <m:t xml:space="preserve"> </m:t>
                        </m:r>
                        <m:r>
                          <m:t xml:space="preserve">;</m:t>
                        </m:r>
                        <m:r>
                          <m:t xml:space="preserve"> </m:t>
                        </m:r>
                        <m:f>
                          <m:num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n</m:t>
                                </m:r>
                                <m:r>
                                  <m:t xml:space="preserve">−</m:t>
                                </m:r>
                                <m:r>
                                  <m:t xml:space="preserve">1</m:t>
                                </m:r>
                              </m:e>
                            </m:d>
                            <m:sSup>
                              <m:e>
                                <m:r>
                                  <m:t xml:space="preserve">s</m:t>
                                </m:r>
                              </m:e>
                              <m:sup>
                                <m:r>
                                  <m:t xml:space="preserve">2</m:t>
                                </m:r>
                              </m:sup>
                            </m:sSup>
                          </m:num>
                          <m:den>
                            <m:sSubSup>
                              <m:e>
                                <m:r>
                                  <m:t xml:space="preserve">χ</m:t>
                                </m:r>
                              </m:e>
                              <m:sub>
                                <m:r>
                                  <m:t xml:space="preserve">(</m:t>
                                </m:r>
                                <m:r>
                                  <m:t xml:space="preserve">n</m:t>
                                </m:r>
                                <m:r>
                                  <m:t xml:space="preserve">−</m:t>
                                </m:r>
                                <m:r>
                                  <m:t xml:space="preserve">1</m:t>
                                </m:r>
                                <m:r>
                                  <m:t xml:space="preserve">)</m:t>
                                </m:r>
                                <m:r>
                                  <m:rPr>
                                    <m:lit/>
                                    <m:nor/>
                                  </m:rPr>
                                  <m:t xml:space="preserve">gl</m:t>
                                </m:r>
                                <m:r>
                                  <m:t xml:space="preserve">;</m:t>
                                </m:r>
                                <m:r>
                                  <m:t xml:space="preserve">α</m:t>
                                </m:r>
                                <m:r>
                                  <m:t xml:space="preserve">2</m:t>
                                </m:r>
                              </m:sub>
                              <m:sup>
                                <m:r>
                                  <m:t xml:space="preserve"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</p:spTree>
  </p:cSld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CustomShape 1"/>
          <p:cNvSpPr/>
          <p:nvPr/>
        </p:nvSpPr>
        <p:spPr>
          <a:xfrm>
            <a:off x="371520" y="2033640"/>
            <a:ext cx="82296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Testes de hipóteses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213000" y="549360"/>
            <a:ext cx="405792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Times New Roman"/>
              </a:rPr>
              <a:t>Tipo de Variável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029040" y="3828960"/>
            <a:ext cx="18396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4286160" y="3828960"/>
            <a:ext cx="18432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468360" y="1268280"/>
            <a:ext cx="8496360" cy="509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40000"/>
              </a:lnSpc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Qualitativas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 – quando seus resultados são expressos por </a:t>
            </a:r>
            <a:r>
              <a:rPr b="0" lang="pt-BR" sz="2000" spc="-1" strike="noStrike" u="sng">
                <a:solidFill>
                  <a:srgbClr val="000000"/>
                </a:solidFill>
                <a:uFillTx/>
                <a:latin typeface="Times New Roman"/>
              </a:rPr>
              <a:t>atributos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. Podem ser: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Nominais: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quando </a:t>
            </a:r>
            <a:r>
              <a:rPr b="0" lang="pt-BR" sz="2000" spc="-1" strike="noStrike" u="sng">
                <a:solidFill>
                  <a:srgbClr val="000000"/>
                </a:solidFill>
                <a:uFillTx/>
                <a:latin typeface="Times New Roman"/>
              </a:rPr>
              <a:t>não existe ordenação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dentre os atributos. Exemplo: sexo (masculino,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feminino), cor da pele (branca, preta, amarela, vermelha, parda), fumante/não fumante.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Ordinais: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quando </a:t>
            </a:r>
            <a:r>
              <a:rPr b="0" lang="pt-BR" sz="2000" spc="-1" strike="noStrike" u="sng">
                <a:solidFill>
                  <a:srgbClr val="000000"/>
                </a:solidFill>
                <a:uFillTx/>
                <a:latin typeface="Times New Roman"/>
              </a:rPr>
              <a:t>existe ordenação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dentre os atributos. Exemplo: escolaridade (ensino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fundamental, médio, superior), estágio da doença (inicial, intermediário, terminal), mês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de observação (janeiro, fevereiro,..., dezembro).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CustomShape 1"/>
          <p:cNvSpPr/>
          <p:nvPr/>
        </p:nvSpPr>
        <p:spPr>
          <a:xfrm>
            <a:off x="228600" y="380880"/>
            <a:ext cx="8229600" cy="468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Teste de Hipótese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Segundo Luiz (2009), “Metaforicamente, um teste estatístico funciona como um julgamento. Em um julgamento oficial, até que se prove o contrário, o réu é inocente, sedo esta a hipótese básica. Por outro lado, ele é um suspeito, e com esta perspectiva, reúnem-se evidências (a promotoria) contra ela, com o propósito de condená-lo. Infelizmente, haverá sempre as possibilidade de se condenar um inocente ou de se inocentar o culpado”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4" name="CustomShape 2"/>
          <p:cNvSpPr/>
          <p:nvPr/>
        </p:nvSpPr>
        <p:spPr>
          <a:xfrm>
            <a:off x="228600" y="6237360"/>
            <a:ext cx="8736120" cy="45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LUIZ RR. Associação Estatística em Epidemiologia: Análise Bivariada. Seção III, Capítulo 24, p. 429-456. In: MEDRONHO R; BLOCH KV; Luiz RR; Werneck GL (eds.). Epidemiologia. Atheneu, São Paulo, 2009, 2ª Edição.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CustomShape 1"/>
          <p:cNvSpPr/>
          <p:nvPr/>
        </p:nvSpPr>
        <p:spPr>
          <a:xfrm>
            <a:off x="228600" y="380880"/>
            <a:ext cx="8229600" cy="397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Teste de Hipótese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Hipóteses de um teste estatístico: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br/>
            <a:br/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Ho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Denominada “Hipótese nula”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H1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Denominada “Hipótese alternativa”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6" name="CustomShape 2"/>
          <p:cNvSpPr/>
          <p:nvPr/>
        </p:nvSpPr>
        <p:spPr>
          <a:xfrm>
            <a:off x="826920" y="2917800"/>
            <a:ext cx="289080" cy="216000"/>
          </a:xfrm>
          <a:custGeom>
            <a:avLst/>
            <a:gdLst/>
            <a:ahLst/>
            <a:rect l="0" t="0" r="r" b="b"/>
            <a:pathLst>
              <a:path w="804" h="602">
                <a:moveTo>
                  <a:pt x="0" y="150"/>
                </a:moveTo>
                <a:lnTo>
                  <a:pt x="503" y="150"/>
                </a:lnTo>
                <a:lnTo>
                  <a:pt x="503" y="0"/>
                </a:lnTo>
                <a:lnTo>
                  <a:pt x="803" y="300"/>
                </a:lnTo>
                <a:lnTo>
                  <a:pt x="503" y="601"/>
                </a:lnTo>
                <a:lnTo>
                  <a:pt x="503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cc99"/>
          </a:solidFill>
          <a:ln w="25560">
            <a:solidFill>
              <a:srgbClr val="00956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7" name="CustomShape 3"/>
          <p:cNvSpPr/>
          <p:nvPr/>
        </p:nvSpPr>
        <p:spPr>
          <a:xfrm>
            <a:off x="826920" y="3429000"/>
            <a:ext cx="289080" cy="216000"/>
          </a:xfrm>
          <a:custGeom>
            <a:avLst/>
            <a:gdLst/>
            <a:ahLst/>
            <a:rect l="0" t="0" r="r" b="b"/>
            <a:pathLst>
              <a:path w="804" h="602">
                <a:moveTo>
                  <a:pt x="0" y="150"/>
                </a:moveTo>
                <a:lnTo>
                  <a:pt x="503" y="150"/>
                </a:lnTo>
                <a:lnTo>
                  <a:pt x="503" y="0"/>
                </a:lnTo>
                <a:lnTo>
                  <a:pt x="803" y="300"/>
                </a:lnTo>
                <a:lnTo>
                  <a:pt x="503" y="601"/>
                </a:lnTo>
                <a:lnTo>
                  <a:pt x="503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cc99"/>
          </a:solidFill>
          <a:ln w="25560">
            <a:solidFill>
              <a:srgbClr val="00956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CustomShape 1"/>
          <p:cNvSpPr/>
          <p:nvPr/>
        </p:nvSpPr>
        <p:spPr>
          <a:xfrm>
            <a:off x="228600" y="380880"/>
            <a:ext cx="8229600" cy="397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Teste de Hipótese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Hipóteses de um teste estatístico: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br/>
            <a:br/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Ho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Denominada “Hipótese nula”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H1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Denominada “Hipótese alternativa”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9" name="CustomShape 2"/>
          <p:cNvSpPr/>
          <p:nvPr/>
        </p:nvSpPr>
        <p:spPr>
          <a:xfrm>
            <a:off x="826920" y="2917800"/>
            <a:ext cx="289080" cy="216000"/>
          </a:xfrm>
          <a:custGeom>
            <a:avLst/>
            <a:gdLst/>
            <a:ahLst/>
            <a:rect l="0" t="0" r="r" b="b"/>
            <a:pathLst>
              <a:path w="804" h="602">
                <a:moveTo>
                  <a:pt x="0" y="150"/>
                </a:moveTo>
                <a:lnTo>
                  <a:pt x="503" y="150"/>
                </a:lnTo>
                <a:lnTo>
                  <a:pt x="503" y="0"/>
                </a:lnTo>
                <a:lnTo>
                  <a:pt x="803" y="300"/>
                </a:lnTo>
                <a:lnTo>
                  <a:pt x="503" y="601"/>
                </a:lnTo>
                <a:lnTo>
                  <a:pt x="503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cc99"/>
          </a:solidFill>
          <a:ln w="25560">
            <a:solidFill>
              <a:srgbClr val="00956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CustomShape 3"/>
          <p:cNvSpPr/>
          <p:nvPr/>
        </p:nvSpPr>
        <p:spPr>
          <a:xfrm>
            <a:off x="826920" y="3429000"/>
            <a:ext cx="289080" cy="216000"/>
          </a:xfrm>
          <a:custGeom>
            <a:avLst/>
            <a:gdLst/>
            <a:ahLst/>
            <a:rect l="0" t="0" r="r" b="b"/>
            <a:pathLst>
              <a:path w="804" h="602">
                <a:moveTo>
                  <a:pt x="0" y="150"/>
                </a:moveTo>
                <a:lnTo>
                  <a:pt x="503" y="150"/>
                </a:lnTo>
                <a:lnTo>
                  <a:pt x="503" y="0"/>
                </a:lnTo>
                <a:lnTo>
                  <a:pt x="803" y="300"/>
                </a:lnTo>
                <a:lnTo>
                  <a:pt x="503" y="601"/>
                </a:lnTo>
                <a:lnTo>
                  <a:pt x="503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cc99"/>
          </a:solidFill>
          <a:ln w="25560">
            <a:solidFill>
              <a:srgbClr val="00956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1" name="CustomShape 4"/>
          <p:cNvSpPr/>
          <p:nvPr/>
        </p:nvSpPr>
        <p:spPr>
          <a:xfrm>
            <a:off x="1332000" y="1052640"/>
            <a:ext cx="7343640" cy="155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Na metáfora do julgamento, refere-se a </a:t>
            </a:r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inocência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 do réu.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Nas pesquisas na área da saúde, geralmente, refere-se a </a:t>
            </a:r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ausência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 de diferenças ou efeitos na relação entre duas variáveis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962" name="Line 5"/>
          <p:cNvCxnSpPr/>
          <p:nvPr/>
        </p:nvCxnSpPr>
        <p:spPr>
          <a:xfrm flipH="1">
            <a:off x="539280" y="1844640"/>
            <a:ext cx="720000" cy="937440"/>
          </a:xfrm>
          <a:prstGeom prst="straightConnector1">
            <a:avLst/>
          </a:prstGeom>
          <a:ln w="38160">
            <a:solidFill>
              <a:srgbClr val="ff0000"/>
            </a:solidFill>
            <a:miter/>
            <a:tailEnd len="med" type="triangle" w="med"/>
          </a:ln>
        </p:spPr>
      </p:cxnSp>
      <p:sp>
        <p:nvSpPr>
          <p:cNvPr id="963" name="CustomShape 6"/>
          <p:cNvSpPr/>
          <p:nvPr/>
        </p:nvSpPr>
        <p:spPr>
          <a:xfrm>
            <a:off x="1355760" y="4086360"/>
            <a:ext cx="7319880" cy="155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Na metáfora do julgamento, refere-se a </a:t>
            </a:r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culpa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 do réu.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Nas pesquisas na área da saúde, geralmente, refere-se a </a:t>
            </a:r>
            <a:r>
              <a:rPr b="1" lang="pt-BR" sz="2400" spc="-1" strike="noStrike">
                <a:solidFill>
                  <a:srgbClr val="ff0000"/>
                </a:solidFill>
                <a:latin typeface="Times New Roman"/>
              </a:rPr>
              <a:t>presença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 de diferenças ou efeitos na relação entre duas variáveis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964" name="Line 7"/>
          <p:cNvCxnSpPr/>
          <p:nvPr/>
        </p:nvCxnSpPr>
        <p:spPr>
          <a:xfrm flipH="1" flipV="1">
            <a:off x="539280" y="3716280"/>
            <a:ext cx="743760" cy="1162440"/>
          </a:xfrm>
          <a:prstGeom prst="straightConnector1">
            <a:avLst/>
          </a:prstGeom>
          <a:ln w="38160">
            <a:solidFill>
              <a:srgbClr val="ff0000"/>
            </a:solidFill>
            <a:miter/>
            <a:tailEnd len="med" type="triangle" w="med"/>
          </a:ln>
        </p:spPr>
      </p:cxnSp>
    </p:spTree>
  </p:cSld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CustomShape 1"/>
          <p:cNvSpPr/>
          <p:nvPr/>
        </p:nvSpPr>
        <p:spPr>
          <a:xfrm>
            <a:off x="228600" y="380880"/>
            <a:ext cx="8229600" cy="157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Teste de Hipótese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966" name="Table 2"/>
          <p:cNvGraphicFramePr/>
          <p:nvPr/>
        </p:nvGraphicFramePr>
        <p:xfrm>
          <a:off x="304920" y="1600200"/>
          <a:ext cx="8381880" cy="4262400"/>
        </p:xfrm>
        <a:graphic>
          <a:graphicData uri="http://schemas.openxmlformats.org/drawingml/2006/table">
            <a:tbl>
              <a:tblPr/>
              <a:tblGrid>
                <a:gridCol w="1828800"/>
                <a:gridCol w="3352680"/>
                <a:gridCol w="3200400"/>
              </a:tblGrid>
              <a:tr h="912240">
                <a:tc rowSpan="2">
                  <a:txBody>
                    <a:bodyPr lIns="90000" rIns="90000"/>
                    <a:p>
                      <a:pPr algn="ctr">
                        <a:spcBef>
                          <a:spcPts val="697"/>
                        </a:spcBef>
                      </a:pPr>
                      <a:r>
                        <a:rPr b="1" lang="pt-BR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Resultado do teste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lIns="90000" rIns="90000"/>
                    <a:p>
                      <a:pPr algn="ctr">
                        <a:spcBef>
                          <a:spcPts val="697"/>
                        </a:spcBef>
                      </a:pPr>
                      <a:r>
                        <a:rPr b="1" lang="pt-BR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Realidade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94500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spcBef>
                          <a:spcPts val="697"/>
                        </a:spcBef>
                      </a:pPr>
                      <a:r>
                        <a:rPr b="1" lang="pt-BR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Ho: Verdadeiro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spcBef>
                          <a:spcPts val="697"/>
                        </a:spcBef>
                      </a:pPr>
                      <a:r>
                        <a:rPr b="1" lang="pt-BR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Ho: Falso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45000">
                <a:tc>
                  <a:txBody>
                    <a:bodyPr lIns="90000" rIns="90000"/>
                    <a:p>
                      <a:pPr>
                        <a:spcBef>
                          <a:spcPts val="697"/>
                        </a:spcBef>
                      </a:pPr>
                      <a:r>
                        <a:rPr b="1" lang="pt-BR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Aceito Ho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spcBef>
                          <a:spcPts val="697"/>
                        </a:spcBef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Acerto (Probabilidade 1 - 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Symbol"/>
                          <a:ea typeface="Symbol"/>
                        </a:rPr>
                        <a:t>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)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spcBef>
                          <a:spcPts val="697"/>
                        </a:spcBef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Erro Tipo II (probabilidade 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Symbol"/>
                          <a:ea typeface="Symbol"/>
                        </a:rPr>
                        <a:t>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)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60160">
                <a:tc>
                  <a:txBody>
                    <a:bodyPr lIns="90000" rIns="90000"/>
                    <a:p>
                      <a:pPr>
                        <a:spcBef>
                          <a:spcPts val="697"/>
                        </a:spcBef>
                      </a:pPr>
                      <a:r>
                        <a:rPr b="1" lang="pt-BR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Rejeito Ho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spcBef>
                          <a:spcPts val="697"/>
                        </a:spcBef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Erro Tipo I (probabilidade 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Symbol"/>
                          <a:ea typeface="Symbol"/>
                        </a:rPr>
                        <a:t>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)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spcBef>
                          <a:spcPts val="697"/>
                        </a:spcBef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Acerto (Probabilidade 1 - 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Symbol"/>
                          <a:ea typeface="Symbol"/>
                        </a:rPr>
                        <a:t>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)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ctr">
                        <a:spcBef>
                          <a:spcPts val="697"/>
                        </a:spcBef>
                      </a:pPr>
                      <a:endParaRPr b="0" lang="en-US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CustomShape 1"/>
          <p:cNvSpPr/>
          <p:nvPr/>
        </p:nvSpPr>
        <p:spPr>
          <a:xfrm>
            <a:off x="228600" y="380880"/>
            <a:ext cx="8458200" cy="599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Erros do Tipo I e Tipo II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Quando realizamos um teste de hipótese podemos cometer dois tipos de erro: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Rejeitar a Hipótese Nula quando ela é verdadeira - Erro do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Tipo I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Aceitar a Hipótese Nula quando ela é falsa - Erro do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Tipo II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O valor máximo que estabelecemos para o erro do Tipo I é que estabelece se aceitamos ou rejeitamos a Hipótese Nula (HN). Ou seja, se o p for menor do que o valor escolhido rejeitamos a HN, caso contrário aceitamos a HN.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Esse valor máximo é escolhido antes de se realizar o teste. O valor mais frequentemente usado é o 0.05.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CustomShape 1"/>
          <p:cNvSpPr/>
          <p:nvPr/>
        </p:nvSpPr>
        <p:spPr>
          <a:xfrm>
            <a:off x="228600" y="380880"/>
            <a:ext cx="8229600" cy="56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Teste de Hipótese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Todo teste estatístico é baseado em uma </a:t>
            </a:r>
            <a:r>
              <a:rPr b="0" lang="pt-BR" sz="2400" spc="-1" strike="noStrike">
                <a:solidFill>
                  <a:srgbClr val="ff0000"/>
                </a:solidFill>
                <a:latin typeface="Arial"/>
                <a:ea typeface="Arial"/>
              </a:rPr>
              <a:t>estatística teste 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(que pode ser calculada a partir da amostra), que, partindo do princípio de inocência (ou ausência de efeito) até que e prove o contrário, possui uma função de densidade de probabilidade é conhecida.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A ideia é comparar a estatística teste calculada com a sua probabilidade de ocorrência na função de densidade esperada e, em caso de uma probabilidade alta (ou acima do limite predefinido, aceita-se Ho. Caso contrário, rejeita-se Ho.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CustomShape 1"/>
          <p:cNvSpPr/>
          <p:nvPr/>
        </p:nvSpPr>
        <p:spPr>
          <a:xfrm>
            <a:off x="371520" y="2033640"/>
            <a:ext cx="8229600" cy="181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Testes de hipóteses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Comparações de médias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CustomShape 1"/>
          <p:cNvSpPr/>
          <p:nvPr/>
        </p:nvSpPr>
        <p:spPr>
          <a:xfrm>
            <a:off x="609480" y="533520"/>
            <a:ext cx="69343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Teste t (duas amostras independentes)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1" name="CustomShape 2"/>
          <p:cNvSpPr/>
          <p:nvPr/>
        </p:nvSpPr>
        <p:spPr>
          <a:xfrm>
            <a:off x="838080" y="1905120"/>
            <a:ext cx="61722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Com a variância populacional conhecida: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72" name="Formula 3"/>
              <p:cNvSpPr txBox="1"/>
              <p:nvPr/>
            </p:nvSpPr>
            <p:spPr>
              <a:xfrm>
                <a:off x="2895480" y="2666880"/>
                <a:ext cx="2673360" cy="1543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t</m:t>
                    </m:r>
                    <m:r>
                      <m:t xml:space="preserve">=</m:t>
                    </m:r>
                    <m:f>
                      <m:num>
                        <m:sSub>
                          <m:e>
                            <m:acc>
                              <m:accPr>
                                <m:chr m:val="¯"/>
                              </m:accPr>
                              <m:e>
                                <m:r>
                                  <m:t xml:space="preserve">x</m:t>
                                </m:r>
                              </m:e>
                            </m:acc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−</m:t>
                        </m:r>
                        <m:sSub>
                          <m:e>
                            <m:acc>
                              <m:accPr>
                                <m:chr m:val="¯"/>
                              </m:accPr>
                              <m:e>
                                <m:r>
                                  <m:t xml:space="preserve">x</m:t>
                                </m:r>
                              </m:e>
                            </m:acc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1"/>
                          </m:radPr>
                          <m:deg/>
                          <m:e>
                            <m:sSup>
                              <m:e>
                                <m:r>
                                  <m:t xml:space="preserve">σ</m:t>
                                </m:r>
                              </m:e>
                              <m:sup>
                                <m:r>
                                  <m:t xml:space="preserve">2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f>
                                  <m:num>
                                    <m:r>
                                      <m:t xml:space="preserve">1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 xml:space="preserve">n</m:t>
                                        </m:r>
                                      </m:e>
                                      <m:sub>
                                        <m:r>
                                          <m:t xml:space="preserve"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t xml:space="preserve">+</m:t>
                                </m:r>
                                <m:f>
                                  <m:num>
                                    <m:r>
                                      <m:t xml:space="preserve">1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 xml:space="preserve">n</m:t>
                                        </m:r>
                                      </m:e>
                                      <m:sub>
                                        <m:r>
                                          <m:t xml:space="preserve"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973" name="CustomShape 4"/>
          <p:cNvSpPr/>
          <p:nvPr/>
        </p:nvSpPr>
        <p:spPr>
          <a:xfrm>
            <a:off x="914400" y="5935680"/>
            <a:ext cx="51055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g.l. = n + m - 2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CustomShape 1"/>
          <p:cNvSpPr/>
          <p:nvPr/>
        </p:nvSpPr>
        <p:spPr>
          <a:xfrm>
            <a:off x="609480" y="533520"/>
            <a:ext cx="69343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Teste 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5" name="CustomShape 2"/>
          <p:cNvSpPr/>
          <p:nvPr/>
        </p:nvSpPr>
        <p:spPr>
          <a:xfrm>
            <a:off x="762120" y="1219320"/>
            <a:ext cx="617220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Com a variância populacional desconhecida, mas variâncias amostrais supostamente iguais: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76" name="Formula 3"/>
              <p:cNvSpPr txBox="1"/>
              <p:nvPr/>
            </p:nvSpPr>
            <p:spPr>
              <a:xfrm>
                <a:off x="2743200" y="2438280"/>
                <a:ext cx="2755800" cy="1543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t</m:t>
                    </m:r>
                    <m:r>
                      <m:t xml:space="preserve">=</m:t>
                    </m:r>
                    <m:f>
                      <m:num>
                        <m:sSub>
                          <m:e>
                            <m:acc>
                              <m:accPr>
                                <m:chr m:val="¯"/>
                              </m:accPr>
                              <m:e>
                                <m:r>
                                  <m:t xml:space="preserve">x</m:t>
                                </m:r>
                              </m:e>
                            </m:acc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−</m:t>
                        </m:r>
                        <m:sSub>
                          <m:e>
                            <m:acc>
                              <m:accPr>
                                <m:chr m:val="¯"/>
                              </m:accPr>
                              <m:e>
                                <m:r>
                                  <m:t xml:space="preserve">x</m:t>
                                </m:r>
                              </m:e>
                            </m:acc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1"/>
                          </m:radPr>
                          <m:deg/>
                          <m:e>
                            <m:sSub>
                              <m:e>
                                <m:r>
                                  <m:t xml:space="preserve">s</m:t>
                                </m:r>
                              </m:e>
                              <m:sub>
                                <m:sSup>
                                  <m:e>
                                    <m:r>
                                      <m:t xml:space="preserve">c</m:t>
                                    </m:r>
                                  </m:e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f>
                                  <m:num>
                                    <m:r>
                                      <m:t xml:space="preserve">1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 xml:space="preserve">n</m:t>
                                        </m:r>
                                      </m:e>
                                      <m:sub>
                                        <m:r>
                                          <m:t xml:space="preserve"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t xml:space="preserve">+</m:t>
                                </m:r>
                                <m:f>
                                  <m:num>
                                    <m:r>
                                      <m:t xml:space="preserve">1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 xml:space="preserve">n</m:t>
                                        </m:r>
                                      </m:e>
                                      <m:sub>
                                        <m:r>
                                          <m:t xml:space="preserve"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977" name="CustomShape 4"/>
          <p:cNvSpPr/>
          <p:nvPr/>
        </p:nvSpPr>
        <p:spPr>
          <a:xfrm>
            <a:off x="685800" y="4648320"/>
            <a:ext cx="57913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onde,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78" name="Formula 5"/>
              <p:cNvSpPr txBox="1"/>
              <p:nvPr/>
            </p:nvSpPr>
            <p:spPr>
              <a:xfrm>
                <a:off x="2311560" y="5334120"/>
                <a:ext cx="3402000" cy="927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S</m:t>
                        </m:r>
                      </m:e>
                      <m:sub>
                        <m:sSup>
                          <m:e>
                            <m:r>
                              <m:t xml:space="preserve">c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sub>
                    </m:sSub>
                    <m:r>
                      <m:t xml:space="preserve">=</m:t>
                    </m:r>
                    <m:f>
                      <m:num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n</m:t>
                                </m:r>
                              </m:e>
                              <m:sub>
                                <m:r>
                                  <m:t xml:space="preserve">1</m:t>
                                </m:r>
                              </m:sub>
                            </m:sSub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e>
                        </m:d>
                        <m:sSubSup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  <m:sup>
                            <m:r>
                              <m:t xml:space="preserve">2</m:t>
                            </m:r>
                          </m:sup>
                        </m:sSubSup>
                        <m:r>
                          <m:t xml:space="preserve">+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n</m:t>
                                </m:r>
                              </m:e>
                              <m:sub>
                                <m:r>
                                  <m:t xml:space="preserve">2</m:t>
                                </m:r>
                              </m:sub>
                            </m:sSub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e>
                        </m:d>
                        <m:sSubSup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  <m:sup>
                            <m:r>
                              <m:t xml:space="preserve">2</m:t>
                            </m:r>
                          </m:sup>
                        </m:sSubSup>
                      </m:num>
                      <m:den>
                        <m:sSub>
                          <m:e>
                            <m:r>
                              <m:t xml:space="preserve">n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sSub>
                          <m:e>
                            <m:r>
                              <m:t xml:space="preserve">n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−</m:t>
                        </m:r>
                        <m:r>
                          <m:t xml:space="preserve">2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</p:spTree>
  </p:cSld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CustomShape 1"/>
          <p:cNvSpPr/>
          <p:nvPr/>
        </p:nvSpPr>
        <p:spPr>
          <a:xfrm>
            <a:off x="609480" y="533520"/>
            <a:ext cx="69343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Teste 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0" name="CustomShape 2"/>
          <p:cNvSpPr/>
          <p:nvPr/>
        </p:nvSpPr>
        <p:spPr>
          <a:xfrm>
            <a:off x="762120" y="1371600"/>
            <a:ext cx="693396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Com a variância populacional desconhecida, mas variâncias amostrais supostamente diferentes: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81" name="Formula 3"/>
              <p:cNvSpPr txBox="1"/>
              <p:nvPr/>
            </p:nvSpPr>
            <p:spPr>
              <a:xfrm>
                <a:off x="2971800" y="2362320"/>
                <a:ext cx="2370240" cy="1542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t</m:t>
                    </m:r>
                    <m:r>
                      <m:t xml:space="preserve">=</m:t>
                    </m:r>
                    <m:f>
                      <m:num>
                        <m:sSub>
                          <m:e>
                            <m:acc>
                              <m:accPr>
                                <m:chr m:val="¯"/>
                              </m:accPr>
                              <m:e>
                                <m:r>
                                  <m:t xml:space="preserve">x</m:t>
                                </m:r>
                              </m:e>
                            </m:acc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−</m:t>
                        </m:r>
                        <m:sSub>
                          <m:e>
                            <m:acc>
                              <m:accPr>
                                <m:chr m:val="¯"/>
                              </m:accPr>
                              <m:e>
                                <m:r>
                                  <m:t xml:space="preserve">x</m:t>
                                </m:r>
                              </m:e>
                            </m:acc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1"/>
                          </m:radPr>
                          <m:deg/>
                          <m:e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f>
                                  <m:num>
                                    <m:sSubSup>
                                      <m:e>
                                        <m:r>
                                          <m:t xml:space="preserve">S</m:t>
                                        </m:r>
                                      </m:e>
                                      <m:sub>
                                        <m:r>
                                          <m:t xml:space="preserve">1</m:t>
                                        </m:r>
                                      </m:sub>
                                      <m:sup>
                                        <m:r>
                                          <m:t xml:space="preserve"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e>
                                        <m:r>
                                          <m:t xml:space="preserve">n</m:t>
                                        </m:r>
                                      </m:e>
                                      <m:sub>
                                        <m:r>
                                          <m:t xml:space="preserve"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t xml:space="preserve">+</m:t>
                                </m:r>
                                <m:f>
                                  <m:num>
                                    <m:sSubSup>
                                      <m:e>
                                        <m:r>
                                          <m:t xml:space="preserve">S</m:t>
                                        </m:r>
                                      </m:e>
                                      <m:sub>
                                        <m:r>
                                          <m:t xml:space="preserve">2</m:t>
                                        </m:r>
                                      </m:sub>
                                      <m:sup>
                                        <m:r>
                                          <m:t xml:space="preserve"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e>
                                        <m:r>
                                          <m:t xml:space="preserve">n</m:t>
                                        </m:r>
                                      </m:e>
                                      <m:sub>
                                        <m:r>
                                          <m:t xml:space="preserve"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982" name="CustomShape 4"/>
          <p:cNvSpPr/>
          <p:nvPr/>
        </p:nvSpPr>
        <p:spPr>
          <a:xfrm>
            <a:off x="914400" y="4495680"/>
            <a:ext cx="41911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Com graus de liberdade: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83" name="Formula 5"/>
              <p:cNvSpPr txBox="1"/>
              <p:nvPr/>
            </p:nvSpPr>
            <p:spPr>
              <a:xfrm>
                <a:off x="4584600" y="4135320"/>
                <a:ext cx="3405240" cy="2233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rPr>
                        <m:lit/>
                        <m:nor/>
                      </m:rPr>
                      <m:t xml:space="preserve">gl</m:t>
                    </m:r>
                    <m:r>
                      <m:t xml:space="preserve">=</m:t>
                    </m:r>
                    <m:f>
                      <m:num>
                        <m:sSubSup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  <m:sup>
                            <m:r>
                              <m:t xml:space="preserve">2</m:t>
                            </m:r>
                          </m:sup>
                        </m:sSubSup>
                        <m:sSub>
                          <m:e>
                            <m:r>
                              <m:t xml:space="preserve">n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sSubSup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  <m:sup>
                            <m:r>
                              <m:t xml:space="preserve">2</m:t>
                            </m:r>
                          </m:sup>
                        </m:sSubSup>
                        <m:sSub>
                          <m:e>
                            <m:r>
                              <m:t xml:space="preserve">n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num>
                      <m:den>
                        <m:f>
                          <m:num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sSubSup>
                                  <m:e>
                                    <m:r>
                                      <m:t xml:space="preserve">S</m:t>
                                    </m:r>
                                  </m:e>
                                  <m:sub>
                                    <m:r>
                                      <m:t xml:space="preserve">1</m:t>
                                    </m:r>
                                  </m:sub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bSup>
                                <m:sSub>
                                  <m:e>
                                    <m:r>
                                      <m:t xml:space="preserve">n</m:t>
                                    </m:r>
                                  </m:e>
                                  <m:sub>
                                    <m:r>
                                      <m:t xml:space="preserve"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e>
                                <m:r>
                                  <m:t xml:space="preserve">n</m:t>
                                </m:r>
                              </m:e>
                              <m:sub>
                                <m:r>
                                  <m:t xml:space="preserve">1</m:t>
                                </m:r>
                              </m:sub>
                            </m:sSub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den>
                        </m:f>
                        <m:r>
                          <m:t xml:space="preserve">+</m:t>
                        </m:r>
                        <m:f>
                          <m:num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sSubSup>
                                  <m:e>
                                    <m:r>
                                      <m:t xml:space="preserve">S</m:t>
                                    </m:r>
                                  </m:e>
                                  <m:sub>
                                    <m:r>
                                      <m:t xml:space="preserve">2</m:t>
                                    </m:r>
                                  </m:sub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bSup>
                                <m:sSub>
                                  <m:e>
                                    <m:r>
                                      <m:t xml:space="preserve">n</m:t>
                                    </m:r>
                                  </m:e>
                                  <m:sub>
                                    <m:r>
                                      <m:t xml:space="preserve"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e>
                                <m:r>
                                  <m:t xml:space="preserve">n</m:t>
                                </m:r>
                              </m:e>
                              <m:sub>
                                <m:r>
                                  <m:t xml:space="preserve">2</m:t>
                                </m:r>
                              </m:sub>
                            </m:sSub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den>
                        </m:f>
                      </m:den>
                    </m:f>
                  </m:oMath>
                </a14:m>
              </a:p>
            </p:txBody>
          </p:sp>
        </mc:Choice>
        <mc:Fallback/>
      </mc:AlternateContent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843280" y="243000"/>
            <a:ext cx="405756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Times New Roman"/>
              </a:rPr>
              <a:t>Tipo de Variável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029040" y="3828960"/>
            <a:ext cx="18396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4286160" y="3828960"/>
            <a:ext cx="18432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4"/>
          <p:cNvSpPr/>
          <p:nvPr/>
        </p:nvSpPr>
        <p:spPr>
          <a:xfrm>
            <a:off x="204840" y="950760"/>
            <a:ext cx="8532720" cy="637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57040" indent="-257040" algn="just">
              <a:lnSpc>
                <a:spcPct val="14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Quantitativas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– quando seus resultados são expressos </a:t>
            </a:r>
            <a:r>
              <a:rPr b="0" lang="pt-BR" sz="2000" spc="-1" strike="noStrike" u="sng">
                <a:solidFill>
                  <a:srgbClr val="000000"/>
                </a:solidFill>
                <a:uFillTx/>
                <a:latin typeface="Times New Roman"/>
              </a:rPr>
              <a:t>em números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. Podem ser: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57040" indent="-257040" algn="just">
              <a:lnSpc>
                <a:spcPct val="140000"/>
              </a:lnSpc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57040" indent="-257040" algn="just">
              <a:lnSpc>
                <a:spcPct val="14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Discretas: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características mensuráveis que podem assumir apenas um </a:t>
            </a:r>
            <a:r>
              <a:rPr b="0" lang="pt-BR" sz="2000" spc="-1" strike="noStrike" u="sng">
                <a:solidFill>
                  <a:srgbClr val="000000"/>
                </a:solidFill>
                <a:uFillTx/>
                <a:latin typeface="Times New Roman"/>
              </a:rPr>
              <a:t>número finito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ou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BR" sz="2000" spc="-1" strike="noStrike" u="sng">
                <a:solidFill>
                  <a:srgbClr val="000000"/>
                </a:solidFill>
                <a:uFillTx/>
                <a:latin typeface="Times New Roman"/>
              </a:rPr>
              <a:t>infinito contável de valores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e, assim, somente fazem sentido valores inteiros. Geralmente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são o resultado de contagens. Exemplos: número de filhos, número de bactérias por litro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de leite, número de cigarros fumados por dia.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57040" indent="-257040" algn="just">
              <a:lnSpc>
                <a:spcPct val="140000"/>
              </a:lnSpc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57040" indent="-257040" algn="just">
              <a:lnSpc>
                <a:spcPct val="14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Contínuas: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características mensuráveis que assumem valores em uma </a:t>
            </a:r>
            <a:r>
              <a:rPr b="0" lang="pt-BR" sz="2000" spc="-1" strike="noStrike" u="sng">
                <a:solidFill>
                  <a:srgbClr val="000000"/>
                </a:solidFill>
                <a:uFillTx/>
                <a:latin typeface="Times New Roman"/>
              </a:rPr>
              <a:t>escala contínua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(na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reta real), para as quais </a:t>
            </a:r>
            <a:r>
              <a:rPr b="0" lang="pt-BR" sz="2000" spc="-1" strike="noStrike" u="sng">
                <a:solidFill>
                  <a:srgbClr val="000000"/>
                </a:solidFill>
                <a:uFillTx/>
                <a:latin typeface="Times New Roman"/>
              </a:rPr>
              <a:t>valores fracionais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 fazem sentido. Usualmente devem ser medidas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através de algum instrumento. Exemplos: peso (balança), altura (régua), tempo (relógio),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pressão arterial (aparelho de PA), </a:t>
            </a:r>
            <a:r>
              <a:rPr b="0" lang="pt-BR" sz="2000" spc="-1" strike="noStrike">
                <a:solidFill>
                  <a:srgbClr val="ffffff"/>
                </a:solidFill>
                <a:latin typeface="Times New Roman"/>
              </a:rPr>
              <a:t>idade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57040" indent="-257040" algn="just">
              <a:lnSpc>
                <a:spcPct val="140000"/>
              </a:lnSpc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CustomShape 1"/>
          <p:cNvSpPr/>
          <p:nvPr/>
        </p:nvSpPr>
        <p:spPr>
          <a:xfrm>
            <a:off x="609480" y="533520"/>
            <a:ext cx="69343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Teste t pareado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85" name="Formula 2"/>
              <p:cNvSpPr txBox="1"/>
              <p:nvPr/>
            </p:nvSpPr>
            <p:spPr>
              <a:xfrm>
                <a:off x="3505320" y="1295280"/>
                <a:ext cx="1322280" cy="1405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t</m:t>
                    </m:r>
                    <m:r>
                      <m:t xml:space="preserve">=</m:t>
                    </m:r>
                    <m:f>
                      <m:num>
                        <m:sSub>
                          <m:e>
                            <m:acc>
                              <m:accPr>
                                <m:chr m:val="¯"/>
                              </m:accPr>
                              <m:e>
                                <m:r>
                                  <m:t xml:space="preserve">x</m:t>
                                </m:r>
                              </m:e>
                            </m:acc>
                          </m:e>
                          <m:sub>
                            <m:r>
                              <m:t xml:space="preserve">d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1"/>
                          </m:radPr>
                          <m:deg/>
                          <m:e>
                            <m:f>
                              <m:num>
                                <m:sSubSup>
                                  <m:e>
                                    <m:r>
                                      <m:t xml:space="preserve">S</m:t>
                                    </m:r>
                                  </m:e>
                                  <m:sub>
                                    <m:r>
                                      <m:t xml:space="preserve">d</m:t>
                                    </m:r>
                                  </m:sub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m:t xml:space="preserve">n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986" name="Formula 3"/>
              <p:cNvSpPr txBox="1"/>
              <p:nvPr/>
            </p:nvSpPr>
            <p:spPr>
              <a:xfrm>
                <a:off x="838080" y="4648320"/>
                <a:ext cx="1746360" cy="1006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¯"/>
                          </m:accPr>
                          <m:e>
                            <m:r>
                              <m:t xml:space="preserve">x</m:t>
                            </m:r>
                          </m:e>
                        </m:acc>
                      </m:e>
                      <m:sub>
                        <m:r>
                          <m:t xml:space="preserve">d</m:t>
                        </m:r>
                      </m:sub>
                    </m:sSub>
                    <m:r>
                      <m:t xml:space="preserve">=</m:t>
                    </m:r>
                    <m:f>
                      <m:num>
                        <m:nary>
                          <m:naryPr>
                            <m:chr m:val="∑"/>
                            <m:subHide m:val="1"/>
                            <m:supHide m:val="1"/>
                          </m:naryPr>
                          <m:sub/>
                          <m:sup/>
                          <m:e>
                            <m:sSub>
                              <m:e>
                                <m:r>
                                  <m:t xml:space="preserve">d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t xml:space="preserve">n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987" name="Formula 4"/>
              <p:cNvSpPr txBox="1"/>
              <p:nvPr/>
            </p:nvSpPr>
            <p:spPr>
              <a:xfrm>
                <a:off x="4495680" y="4495680"/>
                <a:ext cx="3143520" cy="1149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Sup>
                      <m:e>
                        <m:r>
                          <m:t xml:space="preserve">S</m:t>
                        </m:r>
                      </m:e>
                      <m:sub>
                        <m:r>
                          <m:t xml:space="preserve">d</m:t>
                        </m:r>
                      </m:sub>
                      <m:sup>
                        <m:r>
                          <m:t xml:space="preserve">2</m:t>
                        </m:r>
                      </m:sup>
                    </m:sSubSup>
                    <m:r>
                      <m:t xml:space="preserve">=</m:t>
                    </m:r>
                    <m:f>
                      <m:num>
                        <m:nary>
                          <m:naryPr>
                            <m:chr m:val="∑"/>
                            <m:subHide m:val="1"/>
                            <m:supHide m:val="1"/>
                          </m:naryPr>
                          <m:sub/>
                          <m:sup/>
                          <m:e>
                            <m:sSubSup>
                              <m:e>
                                <m:r>
                                  <m:t xml:space="preserve">d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  <m:sup>
                                <m:r>
                                  <m:t xml:space="preserve">2</m:t>
                                </m:r>
                              </m:sup>
                            </m:sSubSup>
                          </m:e>
                        </m:nary>
                        <m:r>
                          <m:t xml:space="preserve">−</m:t>
                        </m:r>
                        <m:sSup>
                          <m:e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nary>
                                  <m:naryPr>
                                    <m:chr m:val="∑"/>
                                    <m:subHide m:val="1"/>
                                    <m:supHide m:val="1"/>
                                  </m:naryPr>
                                  <m:sub/>
                                  <m:sup/>
                                  <m:e>
                                    <m:sSub>
                                      <m:e>
                                        <m:r>
                                          <m:t xml:space="preserve">d</m:t>
                                        </m:r>
                                      </m:e>
                                      <m:sub>
                                        <m:r>
                                          <m:t xml:space="preserve">i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  <m:r>
                          <m:t xml:space="preserve">n</m:t>
                        </m:r>
                      </m:num>
                      <m:den>
                        <m:r>
                          <m:t xml:space="preserve">n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988" name="CustomShape 5"/>
          <p:cNvSpPr/>
          <p:nvPr/>
        </p:nvSpPr>
        <p:spPr>
          <a:xfrm>
            <a:off x="609480" y="3657600"/>
            <a:ext cx="57913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onde,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CustomShape 1"/>
          <p:cNvSpPr/>
          <p:nvPr/>
        </p:nvSpPr>
        <p:spPr>
          <a:xfrm>
            <a:off x="609480" y="533520"/>
            <a:ext cx="693432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98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Teste  </a:t>
            </a:r>
            <a:r>
              <a:rPr b="1" lang="pt-BR" sz="3200" spc="-1" strike="noStrike">
                <a:solidFill>
                  <a:srgbClr val="000000"/>
                </a:solidFill>
                <a:latin typeface="Symbol"/>
                <a:ea typeface="Symbol"/>
              </a:rPr>
              <a:t></a:t>
            </a:r>
            <a:r>
              <a:rPr b="1" lang="pt-BR" sz="3200" spc="-1" strike="noStrike" baseline="30000">
                <a:solidFill>
                  <a:srgbClr val="000000"/>
                </a:solidFill>
                <a:latin typeface="Arial"/>
              </a:rPr>
              <a:t>2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90" name="Formula 2"/>
              <p:cNvSpPr txBox="1"/>
              <p:nvPr/>
            </p:nvSpPr>
            <p:spPr>
              <a:xfrm>
                <a:off x="2514600" y="1981080"/>
                <a:ext cx="3879720" cy="1511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χ</m:t>
                        </m:r>
                      </m:e>
                      <m:sup>
                        <m:r>
                          <m:t xml:space="preserve">2</m:t>
                        </m:r>
                      </m:sup>
                    </m:sSup>
                    <m:r>
                      <m:t xml:space="preserve">=</m:t>
                    </m:r>
                    <m:nary>
                      <m:naryPr>
                        <m:chr m:val="∑"/>
                        <m:subHide m:val="1"/>
                        <m:supHide m:val="1"/>
                      </m:naryPr>
                      <m:sub/>
                      <m:sup/>
                      <m:e>
                        <m:f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sSub>
                                      <m:e>
                                        <m:r>
                                          <m:t xml:space="preserve">O</m:t>
                                        </m:r>
                                      </m:e>
                                      <m:sub>
                                        <m:r>
                                          <m:t xml:space="preserve">i</m:t>
                                        </m:r>
                                      </m:sub>
                                    </m:sSub>
                                    <m:r>
                                      <m:t xml:space="preserve">−</m:t>
                                    </m:r>
                                    <m:sSub>
                                      <m:e>
                                        <m:r>
                                          <m:t xml:space="preserve">E</m:t>
                                        </m:r>
                                      </m:e>
                                      <m:sub>
                                        <m:r>
                                          <m:t xml:space="preserve">i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m:t xml:space="preserve">2</m:t>
                                </m:r>
                              </m:sup>
                            </m:sSup>
                          </m:num>
                          <m:den>
                            <m:sSub>
                              <m:e>
                                <m:r>
                                  <m:t xml:space="preserve">E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991" name="Formula 3"/>
              <p:cNvSpPr txBox="1"/>
              <p:nvPr/>
            </p:nvSpPr>
            <p:spPr>
              <a:xfrm>
                <a:off x="1066680" y="4648320"/>
                <a:ext cx="6686640" cy="958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r>
                      <m:t xml:space="preserve">=</m:t>
                    </m:r>
                    <m:f>
                      <m:num>
                        <m:r>
                          <m:rPr>
                            <m:lit/>
                            <m:nor/>
                          </m:rPr>
                          <m:t xml:space="preserve">total</m:t>
                        </m:r>
                        <m:r>
                          <m:t xml:space="preserve"> </m:t>
                        </m:r>
                        <m:r>
                          <m:rPr>
                            <m:lit/>
                            <m:nor/>
                          </m:rPr>
                          <m:t xml:space="preserve">da</m:t>
                        </m:r>
                        <m:r>
                          <m:t xml:space="preserve"> </m:t>
                        </m:r>
                        <m:r>
                          <m:rPr>
                            <m:lit/>
                            <m:nor/>
                          </m:rPr>
                          <m:t xml:space="preserve">linha</m:t>
                        </m:r>
                        <m:r>
                          <m:t xml:space="preserve"> </m:t>
                        </m:r>
                        <m:r>
                          <m:t xml:space="preserve">x</m:t>
                        </m:r>
                        <m:r>
                          <m:t xml:space="preserve"> </m:t>
                        </m:r>
                        <m:r>
                          <m:rPr>
                            <m:lit/>
                            <m:nor/>
                          </m:rPr>
                          <m:t xml:space="preserve">total</m:t>
                        </m:r>
                        <m:r>
                          <m:t xml:space="preserve"> </m:t>
                        </m:r>
                        <m:r>
                          <m:rPr>
                            <m:lit/>
                            <m:nor/>
                          </m:rPr>
                          <m:t xml:space="preserve">da</m:t>
                        </m:r>
                        <m:r>
                          <m:t xml:space="preserve"> </m:t>
                        </m:r>
                        <m:r>
                          <m:rPr>
                            <m:lit/>
                            <m:nor/>
                          </m:rPr>
                          <m:t xml:space="preserve">coluna</m:t>
                        </m:r>
                        <m:r>
                          <m:t xml:space="preserve"> </m:t>
                        </m:r>
                      </m:num>
                      <m:den>
                        <m:r>
                          <m:rPr>
                            <m:lit/>
                            <m:nor/>
                          </m:rPr>
                          <m:t xml:space="preserve">total</m:t>
                        </m:r>
                        <m:r>
                          <m:t xml:space="preserve"> </m:t>
                        </m:r>
                        <m:r>
                          <m:rPr>
                            <m:lit/>
                            <m:nor/>
                          </m:rPr>
                          <m:t xml:space="preserve">da</m:t>
                        </m:r>
                        <m:r>
                          <m:t xml:space="preserve"> </m:t>
                        </m:r>
                        <m:r>
                          <m:rPr>
                            <m:lit/>
                            <m:nor/>
                          </m:rPr>
                          <m:t xml:space="preserve">amostra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992" name="CustomShape 4"/>
          <p:cNvSpPr/>
          <p:nvPr/>
        </p:nvSpPr>
        <p:spPr>
          <a:xfrm>
            <a:off x="609480" y="3886200"/>
            <a:ext cx="57913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onde,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3" name="CustomShape 5"/>
          <p:cNvSpPr/>
          <p:nvPr/>
        </p:nvSpPr>
        <p:spPr>
          <a:xfrm>
            <a:off x="1143000" y="6095880"/>
            <a:ext cx="62485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gl = (nº de linhas – 1)(nº de colunas – 1)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CustomShape 1"/>
          <p:cNvSpPr/>
          <p:nvPr/>
        </p:nvSpPr>
        <p:spPr>
          <a:xfrm>
            <a:off x="2419200" y="259092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CustomShape 2"/>
          <p:cNvSpPr/>
          <p:nvPr/>
        </p:nvSpPr>
        <p:spPr>
          <a:xfrm>
            <a:off x="3862440" y="317196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6" name="Picture 1028" descr="http://stat2.med.up.pt/cursop/tcontingencia/imagens/quiquadrado2.gif"/>
          <p:cNvPicPr/>
          <p:nvPr/>
        </p:nvPicPr>
        <p:blipFill>
          <a:blip r:embed="rId1"/>
          <a:stretch/>
        </p:blipFill>
        <p:spPr>
          <a:xfrm>
            <a:off x="762120" y="3962520"/>
            <a:ext cx="2209680" cy="799920"/>
          </a:xfrm>
          <a:prstGeom prst="rect">
            <a:avLst/>
          </a:prstGeom>
          <a:ln>
            <a:noFill/>
          </a:ln>
        </p:spPr>
      </p:pic>
      <p:sp>
        <p:nvSpPr>
          <p:cNvPr id="997" name="CustomShape 3"/>
          <p:cNvSpPr/>
          <p:nvPr/>
        </p:nvSpPr>
        <p:spPr>
          <a:xfrm>
            <a:off x="2209680" y="259092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8" name="Picture 1030" descr="http://stat2.med.up.pt/cursop/tcontingencia/imagens/quiquadrado3.gif"/>
          <p:cNvPicPr/>
          <p:nvPr/>
        </p:nvPicPr>
        <p:blipFill>
          <a:blip r:embed="rId2"/>
          <a:stretch/>
        </p:blipFill>
        <p:spPr>
          <a:xfrm>
            <a:off x="228600" y="4876920"/>
            <a:ext cx="6095880" cy="162396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999" name="Formula 4"/>
              <p:cNvSpPr txBox="1"/>
              <p:nvPr/>
            </p:nvSpPr>
            <p:spPr>
              <a:xfrm>
                <a:off x="4038480" y="4038480"/>
                <a:ext cx="2210040" cy="601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</m:t>
                        </m:r>
                      </m:e>
                      <m:sub>
                        <m:r>
                          <m:rPr>
                            <m:lit/>
                            <m:nor/>
                          </m:rPr>
                          <m:t xml:space="preserve">11</m:t>
                        </m:r>
                      </m:sub>
                    </m:sSub>
                    <m:r>
                      <m:t xml:space="preserve">=</m:t>
                    </m:r>
                    <m:f>
                      <m:num>
                        <m:r>
                          <m:rPr>
                            <m:lit/>
                            <m:nor/>
                          </m:rPr>
                          <m:t xml:space="preserve">20</m:t>
                        </m:r>
                        <m:r>
                          <m:t xml:space="preserve">×</m:t>
                        </m:r>
                        <m:r>
                          <m:rPr>
                            <m:lit/>
                            <m:nor/>
                          </m:rPr>
                          <m:t xml:space="preserve">415</m:t>
                        </m:r>
                      </m:num>
                      <m:den>
                        <m:r>
                          <m:rPr>
                            <m:lit/>
                            <m:nor/>
                          </m:rPr>
                          <m:t xml:space="preserve">476</m:t>
                        </m:r>
                      </m:den>
                    </m:f>
                    <m:r>
                      <m:t xml:space="preserve">=</m:t>
                    </m:r>
                    <m:r>
                      <m:rPr>
                        <m:lit/>
                        <m:nor/>
                      </m:rPr>
                      <m:t xml:space="preserve">17</m:t>
                    </m:r>
                    <m:r>
                      <m:t xml:space="preserve">,</m:t>
                    </m:r>
                    <m:r>
                      <m:t xml:space="preserve">4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000" name="CustomShape 5"/>
          <p:cNvSpPr/>
          <p:nvPr/>
        </p:nvSpPr>
        <p:spPr>
          <a:xfrm>
            <a:off x="304920" y="0"/>
            <a:ext cx="457200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98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Teste  </a:t>
            </a:r>
            <a:r>
              <a:rPr b="1" lang="pt-BR" sz="3200" spc="-1" strike="noStrike">
                <a:solidFill>
                  <a:srgbClr val="000000"/>
                </a:solidFill>
                <a:latin typeface="Symbol"/>
                <a:ea typeface="Symbol"/>
              </a:rPr>
              <a:t></a:t>
            </a:r>
            <a:r>
              <a:rPr b="1" lang="pt-BR" sz="3200" spc="-1" strike="noStrike" baseline="30000">
                <a:solidFill>
                  <a:srgbClr val="000000"/>
                </a:solidFill>
                <a:latin typeface="Arial"/>
              </a:rPr>
              <a:t>2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01" name="Formula 6"/>
              <p:cNvSpPr txBox="1"/>
              <p:nvPr/>
            </p:nvSpPr>
            <p:spPr>
              <a:xfrm>
                <a:off x="6781680" y="4495680"/>
                <a:ext cx="2121120" cy="573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Sup>
                      <m:e>
                        <m:r>
                          <m:t xml:space="preserve">χ</m:t>
                        </m:r>
                      </m:e>
                      <m:sub>
                        <m:r>
                          <m:t xml:space="preserve">3</m:t>
                        </m:r>
                        <m:r>
                          <m:rPr>
                            <m:lit/>
                            <m:nor/>
                          </m:rPr>
                          <m:t xml:space="preserve">gl</m:t>
                        </m:r>
                        <m:r>
                          <m:t xml:space="preserve">;</m:t>
                        </m:r>
                        <m:r>
                          <m:rPr>
                            <m:lit/>
                            <m:nor/>
                          </m:rPr>
                          <m:t xml:space="preserve">95</m:t>
                        </m:r>
                        <m:r>
                          <m:rPr>
                            <m:lit/>
                            <m:nor/>
                          </m:rPr>
                          <m:t xml:space="preserve">%</m:t>
                        </m:r>
                      </m:sub>
                      <m:sup>
                        <m:r>
                          <m:t xml:space="preserve">2</m:t>
                        </m:r>
                      </m:sup>
                    </m:sSubSup>
                    <m:r>
                      <m:t xml:space="preserve">=</m:t>
                    </m:r>
                    <m:r>
                      <m:t xml:space="preserve">7</m:t>
                    </m:r>
                    <m:r>
                      <m:t xml:space="preserve">,</m:t>
                    </m:r>
                    <m:r>
                      <m:rPr>
                        <m:lit/>
                        <m:nor/>
                      </m:rPr>
                      <m:t xml:space="preserve">81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002" name="CustomShape 7"/>
          <p:cNvSpPr/>
          <p:nvPr/>
        </p:nvSpPr>
        <p:spPr>
          <a:xfrm>
            <a:off x="6934320" y="5943600"/>
            <a:ext cx="1752480" cy="5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Rejeito H</a:t>
            </a:r>
            <a:r>
              <a:rPr b="1" lang="pt-BR" sz="2400" spc="-1" strike="noStrike" baseline="-25000">
                <a:solidFill>
                  <a:srgbClr val="000000"/>
                </a:solidFill>
                <a:latin typeface="Arial"/>
              </a:rPr>
              <a:t>0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003" name="Table 8"/>
          <p:cNvGraphicFramePr/>
          <p:nvPr/>
        </p:nvGraphicFramePr>
        <p:xfrm>
          <a:off x="971640" y="836640"/>
          <a:ext cx="6985080" cy="3097080"/>
        </p:xfrm>
        <a:graphic>
          <a:graphicData uri="http://schemas.openxmlformats.org/drawingml/2006/table">
            <a:tbl>
              <a:tblPr/>
              <a:tblGrid>
                <a:gridCol w="1746000"/>
                <a:gridCol w="1746360"/>
                <a:gridCol w="1746360"/>
                <a:gridCol w="1746360"/>
              </a:tblGrid>
              <a:tr h="387360">
                <a:tc rowSpan="2">
                  <a:tcPr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00cc99"/>
                    </a:solidFill>
                  </a:tcPr>
                </a:tc>
                <a:tc grid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Fumou no início da gravidez?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row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Total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8736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Sim  (%)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Não (%)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cbecde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873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Faixa etária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cPr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3873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13-20 anos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(65%)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 (35%)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 (100%)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ecde"/>
                    </a:solidFill>
                  </a:tcPr>
                </a:tc>
              </a:tr>
              <a:tr h="3855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21-30 anos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252 (85%)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45 (15%)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297 (100%)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3873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31-35 anos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91 (94%)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 (6%)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97 (100%)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ecde"/>
                    </a:solidFill>
                  </a:tcPr>
                </a:tc>
              </a:tr>
              <a:tr h="3873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36-55 anos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59 (95%)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(5%)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62 (100%)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3873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Total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415 (87%)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61 (12%)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476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40" marR="9144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121200" y="165240"/>
            <a:ext cx="405756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Times New Roman"/>
              </a:rPr>
              <a:t>Tipo de Variável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029040" y="3828960"/>
            <a:ext cx="18396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4286160" y="3828960"/>
            <a:ext cx="18432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03200" y="760320"/>
            <a:ext cx="8136000" cy="609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57040" indent="-257040" algn="just">
              <a:lnSpc>
                <a:spcPct val="14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Observações importantes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57040" indent="-257040" algn="just">
              <a:lnSpc>
                <a:spcPct val="140000"/>
              </a:lnSpc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57040" indent="-257040" algn="just">
              <a:lnSpc>
                <a:spcPct val="140000"/>
              </a:lnSpc>
              <a:buClr>
                <a:srgbClr val="000000"/>
              </a:buClr>
              <a:buFont typeface="Times New Roman"/>
              <a:buChar char="-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Uma variável originalmente quantitativa pode ser coletada de forma qualitativa. 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57040" indent="-257040" algn="just">
              <a:lnSpc>
                <a:spcPct val="140000"/>
              </a:lnSpc>
            </a:pPr>
            <a:br/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Exemplos: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57040" indent="-257040" algn="just">
              <a:lnSpc>
                <a:spcPct val="14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A variável idade, medida em anos completos, é quantitativa (contínua). Mas, se for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informada apenas a faixa etária (0 a 5 anos, 6 a 10 anos, etc...), é qualitativa (ordinal).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1" algn="just">
              <a:lnSpc>
                <a:spcPct val="140000"/>
              </a:lnSpc>
              <a:spcBef>
                <a:spcPts val="1199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Outro exemplo é o peso dos lutadores de boxe, uma variável quantitativa (contínua) se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trabalhamos com o valor obtido na balança, mas é qualitativa (ordinal) se o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classificarmos nas categorias do boxe (peso-pena, peso-leve, peso-pesado, etc.).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57040" indent="-257040" algn="just">
              <a:lnSpc>
                <a:spcPct val="140000"/>
              </a:lnSpc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105000" y="371520"/>
            <a:ext cx="405792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Times New Roman"/>
              </a:rPr>
              <a:t>Tipo de Variável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029040" y="3828960"/>
            <a:ext cx="18396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3"/>
          <p:cNvSpPr/>
          <p:nvPr/>
        </p:nvSpPr>
        <p:spPr>
          <a:xfrm>
            <a:off x="4286160" y="3828960"/>
            <a:ext cx="18432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"/>
          <p:cNvSpPr/>
          <p:nvPr/>
        </p:nvSpPr>
        <p:spPr>
          <a:xfrm>
            <a:off x="584280" y="1220760"/>
            <a:ext cx="7404120" cy="509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57040" indent="-257040" algn="just">
              <a:lnSpc>
                <a:spcPct val="14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Observações importantes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57040" indent="-257040" algn="just">
              <a:lnSpc>
                <a:spcPct val="140000"/>
              </a:lnSpc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57040" indent="-257040" algn="just">
              <a:lnSpc>
                <a:spcPct val="140000"/>
              </a:lnSpc>
              <a:buClr>
                <a:srgbClr val="000000"/>
              </a:buClr>
              <a:buFont typeface="Times New Roman"/>
              <a:buChar char="-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Nem sempre uma variável representada por números é quantitativa. 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57040" indent="-257040" algn="just">
              <a:lnSpc>
                <a:spcPct val="140000"/>
              </a:lnSpc>
            </a:pPr>
            <a:br/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Exemplos: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57040" indent="-257040" algn="just">
              <a:lnSpc>
                <a:spcPct val="14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O número do telefone de uma pessoa, o número da casa, o número de sua identidade.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57040" indent="-257040" algn="just">
              <a:lnSpc>
                <a:spcPct val="140000"/>
              </a:lnSpc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57040" indent="-257040" algn="just">
              <a:lnSpc>
                <a:spcPct val="14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Às vezes o sexo do indivíduo é registrado na banco de dados como 1 se masculino e 2 se feminino, por exemplo. Isto não significa que a variável sexo passou a ser quantitativa!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57040" indent="-257040" algn="just">
              <a:lnSpc>
                <a:spcPct val="140000"/>
              </a:lnSpc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029040" y="3828960"/>
            <a:ext cx="18396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4286160" y="3828960"/>
            <a:ext cx="18432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"/>
          <p:cNvSpPr/>
          <p:nvPr/>
        </p:nvSpPr>
        <p:spPr>
          <a:xfrm>
            <a:off x="730080" y="1462680"/>
            <a:ext cx="7296480" cy="51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just"/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Um dos objetivos da Estatística é sintetizar os valores que uma ou mais variáveis podem assumir, para que tenhamos uma visão global da variação. Essa sintetização pode ser feita através de: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3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Tabelas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3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Gráficos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3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Medidas ou sínteses numéricas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30000"/>
              </a:lnSpc>
              <a:buClr>
                <a:srgbClr val="000000"/>
              </a:buClr>
              <a:buFont typeface="Times New Roman"/>
              <a:buChar char="•"/>
            </a:pP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3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Que irão fornecer rápidas e seguras informações a respeito das variáveis em estudo, permitindo determinações coerentes e científicas.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mic Sans MS"/>
                <a:ea typeface="Times New Roman"/>
              </a:rPr>
              <a:t>	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1692360" y="660240"/>
            <a:ext cx="507816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Times New Roman"/>
              </a:rPr>
              <a:t>Análise Exploratória dos Dados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611280" y="571680"/>
            <a:ext cx="7848360" cy="303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lvl="2" marL="9144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50000"/>
              </a:lnSpc>
              <a:spcBef>
                <a:spcPts val="198"/>
              </a:spcBef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r>
              <a:rPr b="0" lang="pt-PT" sz="2200" spc="-1" strike="noStrike">
                <a:solidFill>
                  <a:srgbClr val="000000"/>
                </a:solidFill>
                <a:latin typeface="Times New Roman"/>
              </a:rPr>
              <a:t>O Objetivo da aula é </a:t>
            </a: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fornecer ao aluno fundamentos básicos da metodologia estatística aplicada às Ciências Biológicas e da Saúde com o objetivo de estimular o desenvolvimento de análise crítica e interpretação fundamentada em procedimentos estatísticos. 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396720" y="544680"/>
            <a:ext cx="91440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lvl="1" marL="457200"/>
            <a:r>
              <a:rPr b="1" lang="pt-BR" sz="2800" spc="-1" strike="noStrike">
                <a:solidFill>
                  <a:srgbClr val="000000"/>
                </a:solidFill>
                <a:latin typeface="Times New Roman"/>
              </a:rPr>
              <a:t>Objetivo da aula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Line 3"/>
          <p:cNvSpPr/>
          <p:nvPr/>
        </p:nvSpPr>
        <p:spPr>
          <a:xfrm flipV="1">
            <a:off x="457200" y="1068480"/>
            <a:ext cx="8218440" cy="56880"/>
          </a:xfrm>
          <a:prstGeom prst="line">
            <a:avLst/>
          </a:prstGeom>
          <a:ln w="38160">
            <a:solidFill>
              <a:srgbClr val="aae2ca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029040" y="3828960"/>
            <a:ext cx="18396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"/>
          <p:cNvSpPr/>
          <p:nvPr/>
        </p:nvSpPr>
        <p:spPr>
          <a:xfrm>
            <a:off x="4286160" y="3828960"/>
            <a:ext cx="18432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"/>
          <p:cNvSpPr/>
          <p:nvPr/>
        </p:nvSpPr>
        <p:spPr>
          <a:xfrm>
            <a:off x="1143000" y="576360"/>
            <a:ext cx="611496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/>
            <a:r>
              <a:rPr b="1" lang="pt-BR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Tabelas de Freqüências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3292560" y="2286000"/>
            <a:ext cx="1886040" cy="36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5"/>
          <p:cNvSpPr/>
          <p:nvPr/>
        </p:nvSpPr>
        <p:spPr>
          <a:xfrm>
            <a:off x="3442680" y="1484280"/>
            <a:ext cx="28612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Dados Brutos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CustomShape 6"/>
          <p:cNvSpPr/>
          <p:nvPr/>
        </p:nvSpPr>
        <p:spPr>
          <a:xfrm>
            <a:off x="4102920" y="2029680"/>
            <a:ext cx="366840" cy="545040"/>
          </a:xfrm>
          <a:custGeom>
            <a:avLst/>
            <a:gdLst/>
            <a:ahLst/>
            <a:rect l="0" t="0" r="r" b="b"/>
            <a:pathLst>
              <a:path w="1021" h="1516">
                <a:moveTo>
                  <a:pt x="255" y="0"/>
                </a:moveTo>
                <a:lnTo>
                  <a:pt x="255" y="1136"/>
                </a:lnTo>
                <a:lnTo>
                  <a:pt x="0" y="1136"/>
                </a:lnTo>
                <a:lnTo>
                  <a:pt x="510" y="1515"/>
                </a:lnTo>
                <a:lnTo>
                  <a:pt x="1020" y="1136"/>
                </a:lnTo>
                <a:lnTo>
                  <a:pt x="765" y="1136"/>
                </a:lnTo>
                <a:lnTo>
                  <a:pt x="765" y="0"/>
                </a:lnTo>
                <a:lnTo>
                  <a:pt x="255" y="0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7"/>
          <p:cNvSpPr/>
          <p:nvPr/>
        </p:nvSpPr>
        <p:spPr>
          <a:xfrm>
            <a:off x="3075840" y="2730960"/>
            <a:ext cx="35949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Sintetização dos Dados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CustomShape 8"/>
          <p:cNvSpPr/>
          <p:nvPr/>
        </p:nvSpPr>
        <p:spPr>
          <a:xfrm>
            <a:off x="4102920" y="3354120"/>
            <a:ext cx="366840" cy="545400"/>
          </a:xfrm>
          <a:custGeom>
            <a:avLst/>
            <a:gdLst/>
            <a:ahLst/>
            <a:rect l="0" t="0" r="r" b="b"/>
            <a:pathLst>
              <a:path w="1021" h="1517">
                <a:moveTo>
                  <a:pt x="255" y="0"/>
                </a:moveTo>
                <a:lnTo>
                  <a:pt x="255" y="1137"/>
                </a:lnTo>
                <a:lnTo>
                  <a:pt x="0" y="1137"/>
                </a:lnTo>
                <a:lnTo>
                  <a:pt x="510" y="1516"/>
                </a:lnTo>
                <a:lnTo>
                  <a:pt x="1020" y="1137"/>
                </a:lnTo>
                <a:lnTo>
                  <a:pt x="765" y="1137"/>
                </a:lnTo>
                <a:lnTo>
                  <a:pt x="765" y="0"/>
                </a:lnTo>
                <a:lnTo>
                  <a:pt x="255" y="0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9"/>
          <p:cNvSpPr/>
          <p:nvPr/>
        </p:nvSpPr>
        <p:spPr>
          <a:xfrm>
            <a:off x="3075840" y="4055400"/>
            <a:ext cx="35949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Tabela de Freqüências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CustomShape 10"/>
          <p:cNvSpPr/>
          <p:nvPr/>
        </p:nvSpPr>
        <p:spPr>
          <a:xfrm rot="2700000">
            <a:off x="3357720" y="4616280"/>
            <a:ext cx="389520" cy="513360"/>
          </a:xfrm>
          <a:custGeom>
            <a:avLst/>
            <a:gdLst/>
            <a:ahLst/>
            <a:rect l="0" t="0" r="r" b="b"/>
            <a:pathLst>
              <a:path w="1084" h="1429">
                <a:moveTo>
                  <a:pt x="270" y="0"/>
                </a:moveTo>
                <a:lnTo>
                  <a:pt x="270" y="1071"/>
                </a:lnTo>
                <a:lnTo>
                  <a:pt x="0" y="1071"/>
                </a:lnTo>
                <a:lnTo>
                  <a:pt x="541" y="1428"/>
                </a:lnTo>
                <a:lnTo>
                  <a:pt x="1083" y="1071"/>
                </a:lnTo>
                <a:lnTo>
                  <a:pt x="812" y="1071"/>
                </a:lnTo>
                <a:lnTo>
                  <a:pt x="812" y="0"/>
                </a:lnTo>
                <a:lnTo>
                  <a:pt x="270" y="0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1"/>
          <p:cNvSpPr/>
          <p:nvPr/>
        </p:nvSpPr>
        <p:spPr>
          <a:xfrm>
            <a:off x="4176360" y="4600800"/>
            <a:ext cx="366480" cy="545040"/>
          </a:xfrm>
          <a:custGeom>
            <a:avLst/>
            <a:gdLst/>
            <a:ahLst/>
            <a:rect l="0" t="0" r="r" b="b"/>
            <a:pathLst>
              <a:path w="1020" h="1516">
                <a:moveTo>
                  <a:pt x="254" y="0"/>
                </a:moveTo>
                <a:lnTo>
                  <a:pt x="254" y="1136"/>
                </a:lnTo>
                <a:lnTo>
                  <a:pt x="0" y="1136"/>
                </a:lnTo>
                <a:lnTo>
                  <a:pt x="509" y="1515"/>
                </a:lnTo>
                <a:lnTo>
                  <a:pt x="1019" y="1136"/>
                </a:lnTo>
                <a:lnTo>
                  <a:pt x="764" y="1136"/>
                </a:lnTo>
                <a:lnTo>
                  <a:pt x="764" y="0"/>
                </a:lnTo>
                <a:lnTo>
                  <a:pt x="254" y="0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2"/>
          <p:cNvSpPr/>
          <p:nvPr/>
        </p:nvSpPr>
        <p:spPr>
          <a:xfrm rot="19800000">
            <a:off x="4983120" y="4600440"/>
            <a:ext cx="366840" cy="545040"/>
          </a:xfrm>
          <a:custGeom>
            <a:avLst/>
            <a:gdLst/>
            <a:ahLst/>
            <a:rect l="0" t="0" r="r" b="b"/>
            <a:pathLst>
              <a:path w="1021" h="1515">
                <a:moveTo>
                  <a:pt x="255" y="0"/>
                </a:moveTo>
                <a:lnTo>
                  <a:pt x="255" y="1136"/>
                </a:lnTo>
                <a:lnTo>
                  <a:pt x="0" y="1136"/>
                </a:lnTo>
                <a:lnTo>
                  <a:pt x="510" y="1514"/>
                </a:lnTo>
                <a:lnTo>
                  <a:pt x="1020" y="1136"/>
                </a:lnTo>
                <a:lnTo>
                  <a:pt x="764" y="1136"/>
                </a:lnTo>
                <a:lnTo>
                  <a:pt x="764" y="0"/>
                </a:lnTo>
                <a:lnTo>
                  <a:pt x="255" y="0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3"/>
          <p:cNvSpPr/>
          <p:nvPr/>
        </p:nvSpPr>
        <p:spPr>
          <a:xfrm>
            <a:off x="2195640" y="5302080"/>
            <a:ext cx="1467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Absolutas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CustomShape 14"/>
          <p:cNvSpPr/>
          <p:nvPr/>
        </p:nvSpPr>
        <p:spPr>
          <a:xfrm>
            <a:off x="3736080" y="5302080"/>
            <a:ext cx="1467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Relativas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CustomShape 15"/>
          <p:cNvSpPr/>
          <p:nvPr/>
        </p:nvSpPr>
        <p:spPr>
          <a:xfrm>
            <a:off x="5130360" y="5302080"/>
            <a:ext cx="21272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Cumulativas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411280" y="439560"/>
            <a:ext cx="53532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Times New Roman"/>
              </a:rPr>
              <a:t>Distribuição de Frequência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029040" y="3828960"/>
            <a:ext cx="18396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"/>
          <p:cNvSpPr/>
          <p:nvPr/>
        </p:nvSpPr>
        <p:spPr>
          <a:xfrm>
            <a:off x="4286160" y="3828960"/>
            <a:ext cx="18432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4"/>
          <p:cNvSpPr/>
          <p:nvPr/>
        </p:nvSpPr>
        <p:spPr>
          <a:xfrm>
            <a:off x="395280" y="1268280"/>
            <a:ext cx="8137440" cy="515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spcBef>
                <a:spcPts val="448"/>
              </a:spcBef>
              <a:spcAft>
                <a:spcPts val="448"/>
              </a:spcAft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Frequência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 de um dado valor de uma variável é o número de vezes que esse valor foi observado.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spcBef>
                <a:spcPts val="448"/>
              </a:spcBef>
              <a:spcAft>
                <a:spcPts val="448"/>
              </a:spcAft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Distribuição de frequência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é a tabela onde são apresentadas as respostas da variável e suas respectivas frequências.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spcBef>
                <a:spcPts val="448"/>
              </a:spcBef>
              <a:spcAft>
                <a:spcPts val="448"/>
              </a:spcAft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Em algumas situações a construção da distribuição de frequência para uma certa variável não resumirá a sua forma de apresentação quando os valores da variável (n) é de tamanho razoável ou quando a variável é contínua. A solução é o agrupamento dos valores em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intervalos de classes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spcBef>
                <a:spcPts val="448"/>
              </a:spcBef>
              <a:spcAft>
                <a:spcPts val="448"/>
              </a:spcAft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Construção de intervalos de classes: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spcBef>
                <a:spcPts val="448"/>
              </a:spcBef>
              <a:spcAft>
                <a:spcPts val="448"/>
              </a:spcAft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Vantagem - redução na apresentação da distribuição de frequências.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spcBef>
                <a:spcPts val="448"/>
              </a:spcBef>
              <a:spcAft>
                <a:spcPts val="448"/>
              </a:spcAft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Desvantagem – perda do valor original, pode-se afirmar a frequência da classe, mas não mais os valores originais.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spcBef>
                <a:spcPts val="448"/>
              </a:spcBef>
              <a:spcAft>
                <a:spcPts val="448"/>
              </a:spcAft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Frequência de uma classe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é o número de valores pertencentes à classe.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spcBef>
                <a:spcPts val="448"/>
              </a:spcBef>
              <a:spcAft>
                <a:spcPts val="448"/>
              </a:spcAf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029040" y="3828960"/>
            <a:ext cx="18396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4286160" y="3828960"/>
            <a:ext cx="18432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"/>
          <p:cNvSpPr/>
          <p:nvPr/>
        </p:nvSpPr>
        <p:spPr>
          <a:xfrm>
            <a:off x="766800" y="417600"/>
            <a:ext cx="7404120" cy="151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4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Exemplo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Tabela primitiva de dados – 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cujo os elementos não foram numericamente organizados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65" name="Table 4"/>
          <p:cNvGraphicFramePr/>
          <p:nvPr/>
        </p:nvGraphicFramePr>
        <p:xfrm>
          <a:off x="793800" y="2149560"/>
          <a:ext cx="6661080" cy="1409760"/>
        </p:xfrm>
        <a:graphic>
          <a:graphicData uri="http://schemas.openxmlformats.org/drawingml/2006/table">
            <a:tbl>
              <a:tblPr/>
              <a:tblGrid>
                <a:gridCol w="666720"/>
                <a:gridCol w="665280"/>
                <a:gridCol w="666720"/>
                <a:gridCol w="664920"/>
                <a:gridCol w="666720"/>
                <a:gridCol w="667080"/>
                <a:gridCol w="664920"/>
                <a:gridCol w="666720"/>
                <a:gridCol w="665280"/>
                <a:gridCol w="666720"/>
              </a:tblGrid>
              <a:tr h="281880">
                <a:tc gridSpan="10">
                  <a:txBody>
                    <a:bodyPr lIns="68760" rIns="68760" tIns="34200" bIns="34200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Estaturas de 40 alunos do colégio 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81880"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</a:tr>
              <a:tr h="281880"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</a:tr>
              <a:tr h="281880"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</a:tr>
              <a:tr h="281880"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6" name="CustomShape 5"/>
          <p:cNvSpPr/>
          <p:nvPr/>
        </p:nvSpPr>
        <p:spPr>
          <a:xfrm>
            <a:off x="930240" y="3773520"/>
            <a:ext cx="6896160" cy="75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4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Rol – 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denominação da tabela após a ordenação (crescente ou decrescente) dos dados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67" name="Table 6"/>
          <p:cNvGraphicFramePr/>
          <p:nvPr/>
        </p:nvGraphicFramePr>
        <p:xfrm>
          <a:off x="766800" y="4697280"/>
          <a:ext cx="6661080" cy="1409760"/>
        </p:xfrm>
        <a:graphic>
          <a:graphicData uri="http://schemas.openxmlformats.org/drawingml/2006/table">
            <a:tbl>
              <a:tblPr/>
              <a:tblGrid>
                <a:gridCol w="666720"/>
                <a:gridCol w="665280"/>
                <a:gridCol w="666720"/>
                <a:gridCol w="664920"/>
                <a:gridCol w="666720"/>
                <a:gridCol w="667080"/>
                <a:gridCol w="664920"/>
                <a:gridCol w="666720"/>
                <a:gridCol w="665280"/>
                <a:gridCol w="666720"/>
              </a:tblGrid>
              <a:tr h="281880">
                <a:tc gridSpan="10">
                  <a:txBody>
                    <a:bodyPr lIns="68760" rIns="68760" tIns="34200" bIns="34200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Estaturas de 40 alunos do colégio 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81880"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</a:tr>
              <a:tr h="281880"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</a:tr>
              <a:tr h="281880"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</a:tr>
              <a:tr h="281880"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029040" y="3828960"/>
            <a:ext cx="18396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>
            <a:off x="4286160" y="3828960"/>
            <a:ext cx="18432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"/>
          <p:cNvSpPr/>
          <p:nvPr/>
        </p:nvSpPr>
        <p:spPr>
          <a:xfrm>
            <a:off x="723960" y="447840"/>
            <a:ext cx="7404120" cy="75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4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Exemplo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Distribuição de frequência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71" name="Table 4"/>
          <p:cNvGraphicFramePr/>
          <p:nvPr/>
        </p:nvGraphicFramePr>
        <p:xfrm>
          <a:off x="836640" y="1700280"/>
          <a:ext cx="2173320" cy="2751120"/>
        </p:xfrm>
        <a:graphic>
          <a:graphicData uri="http://schemas.openxmlformats.org/drawingml/2006/table">
            <a:tbl>
              <a:tblPr/>
              <a:tblGrid>
                <a:gridCol w="1190520"/>
                <a:gridCol w="982800"/>
              </a:tblGrid>
              <a:tr h="495000">
                <a:tc>
                  <a:txBody>
                    <a:bodyPr lIns="68760" rIns="68760" tIns="34200" bIns="34200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Estatura (cm)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Frequência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</a:tr>
              <a:tr h="281880"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</a:tr>
              <a:tr h="281880"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</a:tr>
              <a:tr h="281880"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</a:tr>
              <a:tr h="281880"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</a:tr>
              <a:tr h="281880"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</a:tr>
              <a:tr h="281880"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</a:tr>
              <a:tr h="281880"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</a:tr>
              <a:tr h="281880"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2" name="Table 5"/>
          <p:cNvGraphicFramePr/>
          <p:nvPr/>
        </p:nvGraphicFramePr>
        <p:xfrm>
          <a:off x="3154320" y="1700280"/>
          <a:ext cx="2173320" cy="2751120"/>
        </p:xfrm>
        <a:graphic>
          <a:graphicData uri="http://schemas.openxmlformats.org/drawingml/2006/table">
            <a:tbl>
              <a:tblPr/>
              <a:tblGrid>
                <a:gridCol w="1190520"/>
                <a:gridCol w="982800"/>
              </a:tblGrid>
              <a:tr h="495000">
                <a:tc>
                  <a:txBody>
                    <a:bodyPr lIns="68760" rIns="68760" tIns="34200" bIns="34200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Estatura (cm)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Frequência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</a:tr>
              <a:tr h="281880"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</a:tr>
              <a:tr h="281880"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</a:tr>
              <a:tr h="281880"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</a:tr>
              <a:tr h="281880"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</a:tr>
              <a:tr h="281880"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</a:tr>
              <a:tr h="281880"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</a:tr>
              <a:tr h="281880"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</a:tr>
              <a:tr h="281880"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3" name="Table 6"/>
          <p:cNvGraphicFramePr/>
          <p:nvPr/>
        </p:nvGraphicFramePr>
        <p:xfrm>
          <a:off x="5478480" y="1706400"/>
          <a:ext cx="2173320" cy="2470320"/>
        </p:xfrm>
        <a:graphic>
          <a:graphicData uri="http://schemas.openxmlformats.org/drawingml/2006/table">
            <a:tbl>
              <a:tblPr/>
              <a:tblGrid>
                <a:gridCol w="1190520"/>
                <a:gridCol w="982800"/>
              </a:tblGrid>
              <a:tr h="495000">
                <a:tc>
                  <a:txBody>
                    <a:bodyPr lIns="68760" rIns="68760" tIns="34200" bIns="34200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Estatura (cm)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Frequência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</a:tr>
              <a:tr h="282240"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</a:tr>
              <a:tr h="282240"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</a:tr>
              <a:tr h="281880"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</a:tr>
              <a:tr h="282240"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</a:tr>
              <a:tr h="282240"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solidFill>
                      <a:srgbClr val="aae2ca">
                        <a:alpha val="20000"/>
                      </a:srgbClr>
                    </a:solidFill>
                  </a:tcPr>
                </a:tc>
              </a:tr>
              <a:tr h="281880"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noFill/>
                  </a:tcPr>
                </a:tc>
              </a:tr>
              <a:tr h="281880"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Total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B w="5760">
                      <a:solidFill>
                        <a:srgbClr val="aae2ca"/>
                      </a:solidFill>
                    </a:lnB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760" rIns="6876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B w="5760">
                      <a:solidFill>
                        <a:srgbClr val="aae2ca"/>
                      </a:solidFill>
                    </a:lnB>
                    <a:solidFill>
                      <a:srgbClr val="aae2c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4" name="CustomShape 7"/>
          <p:cNvSpPr/>
          <p:nvPr/>
        </p:nvSpPr>
        <p:spPr>
          <a:xfrm>
            <a:off x="826920" y="4898880"/>
            <a:ext cx="7199640" cy="15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4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Amplitude de variação: 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173 – 150 = 23 cm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Tamanho das classes: 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23/6 = 3,83 ~ 4cm, onde 6 é o número de classes escolhido arbitrariamente.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029040" y="3828960"/>
            <a:ext cx="18396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"/>
          <p:cNvSpPr/>
          <p:nvPr/>
        </p:nvSpPr>
        <p:spPr>
          <a:xfrm>
            <a:off x="4286160" y="3828960"/>
            <a:ext cx="18432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"/>
          <p:cNvSpPr/>
          <p:nvPr/>
        </p:nvSpPr>
        <p:spPr>
          <a:xfrm>
            <a:off x="820800" y="584280"/>
            <a:ext cx="7404120" cy="75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4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Exemplo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Distribuição de frequência com intervalos de classe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78" name="Table 4"/>
          <p:cNvGraphicFramePr/>
          <p:nvPr/>
        </p:nvGraphicFramePr>
        <p:xfrm>
          <a:off x="703440" y="2133720"/>
          <a:ext cx="2509560" cy="2255760"/>
        </p:xfrm>
        <a:graphic>
          <a:graphicData uri="http://schemas.openxmlformats.org/drawingml/2006/table">
            <a:tbl>
              <a:tblPr/>
              <a:tblGrid>
                <a:gridCol w="1374480"/>
                <a:gridCol w="1135080"/>
              </a:tblGrid>
              <a:tr h="281880">
                <a:tc>
                  <a:txBody>
                    <a:bodyPr lIns="68400" rIns="68400" tIns="34200" bIns="34200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Estatura (cm)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lnT w="5760">
                      <a:solidFill>
                        <a:srgbClr val="aae2ca"/>
                      </a:solidFill>
                    </a:lnT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Frequência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lnT w="5760">
                      <a:solidFill>
                        <a:srgbClr val="aae2ca"/>
                      </a:solidFill>
                    </a:lnT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</a:tr>
              <a:tr h="281880"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150 |--- 154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</a:tr>
              <a:tr h="281880"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154 |--- 158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noFill/>
                  </a:tcPr>
                </a:tc>
              </a:tr>
              <a:tr h="281880"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158 |--- 162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solidFill>
                      <a:srgbClr val="aae2ca">
                        <a:alpha val="20000"/>
                      </a:srgbClr>
                    </a:solidFill>
                  </a:tcPr>
                </a:tc>
              </a:tr>
              <a:tr h="281880"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162 |--- 166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noFill/>
                  </a:tcPr>
                </a:tc>
              </a:tr>
              <a:tr h="281880"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166 |--- 170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solidFill>
                      <a:srgbClr val="aae2ca">
                        <a:alpha val="20000"/>
                      </a:srgbClr>
                    </a:solidFill>
                  </a:tcPr>
                </a:tc>
              </a:tr>
              <a:tr h="281880"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170 |--- 174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noFill/>
                  </a:tcPr>
                </a:tc>
              </a:tr>
              <a:tr h="281880"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Total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lnB w="5760">
                      <a:solidFill>
                        <a:srgbClr val="aae2ca"/>
                      </a:solidFill>
                    </a:lnB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lnB w="5760">
                      <a:solidFill>
                        <a:srgbClr val="aae2ca"/>
                      </a:solidFill>
                    </a:lnB>
                    <a:solidFill>
                      <a:srgbClr val="aae2c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9" name="CustomShape 5"/>
          <p:cNvSpPr/>
          <p:nvPr/>
        </p:nvSpPr>
        <p:spPr>
          <a:xfrm>
            <a:off x="3851280" y="1844640"/>
            <a:ext cx="4897440" cy="38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4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Apresentação da distribuição de frequências em intervalos de classes: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Vantagem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 – Simplicidade na apresentação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Desvantagem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 – Não consegue-se saber a frequência para cada valor.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Exemplo: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Não consegue-se saber se algum aluno da classe tem estatura de 159 cm. Sabe-se apenas que 11 alunos possuem estatura entre 158 e 162cm.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Table 1"/>
          <p:cNvGraphicFramePr/>
          <p:nvPr/>
        </p:nvGraphicFramePr>
        <p:xfrm>
          <a:off x="836640" y="2119320"/>
          <a:ext cx="6831000" cy="2678040"/>
        </p:xfrm>
        <a:graphic>
          <a:graphicData uri="http://schemas.openxmlformats.org/drawingml/2006/table">
            <a:tbl>
              <a:tblPr/>
              <a:tblGrid>
                <a:gridCol w="931680"/>
                <a:gridCol w="1241640"/>
                <a:gridCol w="931680"/>
                <a:gridCol w="932040"/>
                <a:gridCol w="931680"/>
                <a:gridCol w="930240"/>
                <a:gridCol w="932040"/>
              </a:tblGrid>
              <a:tr h="334800">
                <a:tc>
                  <a:txBody>
                    <a:bodyPr lIns="68400" rIns="68400" tIns="34200" bIns="34200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lnT w="5760">
                      <a:solidFill>
                        <a:srgbClr val="aae2ca"/>
                      </a:solidFill>
                    </a:lnT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Estatura (cm)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lnT w="5760">
                      <a:solidFill>
                        <a:srgbClr val="aae2ca"/>
                      </a:solidFill>
                    </a:lnT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fi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lnT w="5760">
                      <a:solidFill>
                        <a:srgbClr val="aae2ca"/>
                      </a:solidFill>
                    </a:lnT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xi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lnT w="5760">
                      <a:solidFill>
                        <a:srgbClr val="aae2ca"/>
                      </a:solidFill>
                    </a:lnT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fri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lnT w="5760">
                      <a:solidFill>
                        <a:srgbClr val="aae2ca"/>
                      </a:solidFill>
                    </a:lnT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Fi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lnT w="5760">
                      <a:solidFill>
                        <a:srgbClr val="aae2ca"/>
                      </a:solidFill>
                    </a:lnT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Fri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lnT w="5760">
                      <a:solidFill>
                        <a:srgbClr val="aae2ca"/>
                      </a:solidFill>
                    </a:lnT>
                    <a:lnB w="5760">
                      <a:solidFill>
                        <a:srgbClr val="aae2ca"/>
                      </a:solidFill>
                    </a:lnB>
                    <a:noFill/>
                  </a:tcPr>
                </a:tc>
              </a:tr>
              <a:tr h="335160"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150 |--- 154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0,100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0,100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lnT w="5760">
                      <a:solidFill>
                        <a:srgbClr val="aae2ca"/>
                      </a:solidFill>
                    </a:lnT>
                    <a:solidFill>
                      <a:srgbClr val="aae2ca">
                        <a:alpha val="20000"/>
                      </a:srgbClr>
                    </a:solidFill>
                  </a:tcPr>
                </a:tc>
              </a:tr>
              <a:tr h="334800"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154 |--- 158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0,225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0,325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noFill/>
                  </a:tcPr>
                </a:tc>
              </a:tr>
              <a:tr h="335160"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158 |--- 162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0,275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0,600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solidFill>
                      <a:srgbClr val="aae2ca">
                        <a:alpha val="20000"/>
                      </a:srgbClr>
                    </a:solidFill>
                  </a:tcPr>
                </a:tc>
              </a:tr>
              <a:tr h="333360"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162 |--- 166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0,200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0,800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noFill/>
                  </a:tcPr>
                </a:tc>
              </a:tr>
              <a:tr h="334800"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166 |--- 170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0,125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0,925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solidFill>
                      <a:srgbClr val="aae2ca">
                        <a:alpha val="20000"/>
                      </a:srgbClr>
                    </a:solidFill>
                  </a:tcPr>
                </a:tc>
              </a:tr>
              <a:tr h="335160"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170 |--- 174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0,075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1,000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noFill/>
                  </a:tcPr>
                </a:tc>
              </a:tr>
              <a:tr h="334800">
                <a:tc>
                  <a:tcPr marL="68400" marR="68400">
                    <a:lnB w="5760">
                      <a:solidFill>
                        <a:srgbClr val="aae2ca"/>
                      </a:solidFill>
                    </a:lnB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tIns="34200" bIns="34200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Total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>
                    <a:lnB w="5760">
                      <a:solidFill>
                        <a:srgbClr val="aae2ca"/>
                      </a:solidFill>
                    </a:lnB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cPr marL="68400" marR="68400">
                    <a:lnB w="5760">
                      <a:solidFill>
                        <a:srgbClr val="aae2ca"/>
                      </a:solidFill>
                    </a:lnB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cPr marL="68400" marR="68400">
                    <a:lnB w="5760">
                      <a:solidFill>
                        <a:srgbClr val="aae2ca"/>
                      </a:solidFill>
                    </a:lnB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cPr marL="68400" marR="68400">
                    <a:lnB w="5760">
                      <a:solidFill>
                        <a:srgbClr val="aae2ca"/>
                      </a:solidFill>
                    </a:lnB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cPr marL="68400" marR="68400">
                    <a:lnB w="5760">
                      <a:solidFill>
                        <a:srgbClr val="aae2ca"/>
                      </a:solidFill>
                    </a:lnB>
                    <a:solidFill>
                      <a:srgbClr val="aae2ca">
                        <a:alpha val="20000"/>
                      </a:srgbClr>
                    </a:solidFill>
                  </a:tcPr>
                </a:tc>
                <a:tc>
                  <a:tcPr marL="68400" marR="68400">
                    <a:lnB w="5760">
                      <a:solidFill>
                        <a:srgbClr val="aae2ca"/>
                      </a:solidFill>
                    </a:lnB>
                    <a:solidFill>
                      <a:srgbClr val="aae2c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81" name="CustomShape 2"/>
          <p:cNvSpPr/>
          <p:nvPr/>
        </p:nvSpPr>
        <p:spPr>
          <a:xfrm>
            <a:off x="587160" y="1601640"/>
            <a:ext cx="142884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just">
              <a:spcBef>
                <a:spcPts val="448"/>
              </a:spcBef>
              <a:spcAft>
                <a:spcPts val="448"/>
              </a:spcAft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No exemplo: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82" name="Formula 3"/>
              <p:cNvSpPr txBox="1"/>
              <p:nvPr/>
            </p:nvSpPr>
            <p:spPr>
              <a:xfrm>
                <a:off x="3132000" y="4462560"/>
                <a:ext cx="576360" cy="295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1"/>
                        <m:supHide m:val="1"/>
                      </m:naryPr>
                      <m:sub/>
                      <m:sup/>
                      <m:e>
                        <m:r>
                          <m:t xml:space="preserve">=</m:t>
                        </m:r>
                        <m:r>
                          <m:rPr>
                            <m:lit/>
                            <m:nor/>
                          </m:rPr>
                          <m:t xml:space="preserve">40</m:t>
                        </m:r>
                      </m:e>
                    </m:nary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83" name="Formula 4"/>
              <p:cNvSpPr txBox="1"/>
              <p:nvPr/>
            </p:nvSpPr>
            <p:spPr>
              <a:xfrm>
                <a:off x="4716360" y="4506840"/>
                <a:ext cx="1200240" cy="250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1"/>
                        <m:supHide m:val="1"/>
                      </m:naryPr>
                      <m:sub/>
                      <m:sup/>
                      <m:e>
                        <m:r>
                          <m:t xml:space="preserve">=</m:t>
                        </m:r>
                        <m:r>
                          <m:t xml:space="preserve">1</m:t>
                        </m:r>
                        <m:r>
                          <m:t xml:space="preserve">,</m:t>
                        </m:r>
                        <m:r>
                          <m:rPr>
                            <m:lit/>
                            <m:nor/>
                          </m:rPr>
                          <m:t xml:space="preserve">000</m:t>
                        </m:r>
                        <m:r>
                          <m:t xml:space="preserve"> </m:t>
                        </m:r>
                        <m:r>
                          <m:rPr>
                            <m:lit/>
                            <m:nor/>
                          </m:rPr>
                          <m:t xml:space="preserve">ou</m:t>
                        </m:r>
                        <m:r>
                          <m:t xml:space="preserve"> </m:t>
                        </m:r>
                        <m:r>
                          <m:rPr>
                            <m:lit/>
                            <m:nor/>
                          </m:rPr>
                          <m:t xml:space="preserve">100</m:t>
                        </m:r>
                        <m:r>
                          <m:rPr>
                            <m:lit/>
                            <m:nor/>
                          </m:rPr>
                          <m:t xml:space="preserve">%</m:t>
                        </m:r>
                      </m:e>
                    </m:nary>
                  </m:oMath>
                </a14:m>
              </a:p>
            </p:txBody>
          </p:sp>
        </mc:Choice>
        <mc:Fallback/>
      </mc:AlternateContent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029040" y="3828960"/>
            <a:ext cx="18396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"/>
          <p:cNvSpPr/>
          <p:nvPr/>
        </p:nvSpPr>
        <p:spPr>
          <a:xfrm>
            <a:off x="4286160" y="3828960"/>
            <a:ext cx="18432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"/>
          <p:cNvSpPr/>
          <p:nvPr/>
        </p:nvSpPr>
        <p:spPr>
          <a:xfrm>
            <a:off x="1403280" y="436680"/>
            <a:ext cx="611496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3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Tabelas de Frequências - Exemplos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3257640" y="2286000"/>
            <a:ext cx="1886040" cy="36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5"/>
          <p:cNvSpPr/>
          <p:nvPr/>
        </p:nvSpPr>
        <p:spPr>
          <a:xfrm>
            <a:off x="2914560" y="2571840"/>
            <a:ext cx="184320" cy="27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6"/>
          <p:cNvSpPr/>
          <p:nvPr/>
        </p:nvSpPr>
        <p:spPr>
          <a:xfrm>
            <a:off x="1714680" y="1492200"/>
            <a:ext cx="60577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1" lang="pt-BR" sz="1800" spc="-1" strike="noStrike">
                <a:solidFill>
                  <a:srgbClr val="000000"/>
                </a:solidFill>
                <a:latin typeface="Comic Sans MS"/>
              </a:rPr>
              <a:t>Exemplo 1:</a:t>
            </a:r>
            <a:r>
              <a:rPr b="0" lang="pt-BR" sz="1800" spc="-1" strike="noStrike">
                <a:solidFill>
                  <a:srgbClr val="000000"/>
                </a:solidFill>
                <a:latin typeface="Comic Sans MS"/>
              </a:rPr>
              <a:t> Número de nascidos vivos por idade gestacional. Rio de Janeiro, 2000.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CustomShape 7"/>
          <p:cNvSpPr/>
          <p:nvPr/>
        </p:nvSpPr>
        <p:spPr>
          <a:xfrm>
            <a:off x="1874880" y="2389320"/>
            <a:ext cx="183960" cy="27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1" name="Table 8"/>
          <p:cNvGraphicFramePr/>
          <p:nvPr/>
        </p:nvGraphicFramePr>
        <p:xfrm>
          <a:off x="1871640" y="2514600"/>
          <a:ext cx="5486400" cy="2673360"/>
        </p:xfrm>
        <a:graphic>
          <a:graphicData uri="http://schemas.openxmlformats.org/drawingml/2006/table">
            <a:tbl>
              <a:tblPr/>
              <a:tblGrid>
                <a:gridCol w="1085760"/>
                <a:gridCol w="685800"/>
                <a:gridCol w="1143000"/>
                <a:gridCol w="685800"/>
                <a:gridCol w="1143000"/>
                <a:gridCol w="743040"/>
              </a:tblGrid>
              <a:tr h="343080">
                <a:tc>
                  <a:txBody>
                    <a:bodyPr lIns="68760" rIns="6876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Semana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NV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Semana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NV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Semana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NV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lnT w="1368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5480">
                <a:tc>
                  <a:txBody>
                    <a:bodyPr lIns="68760" rIns="68760" tIns="34200" bIns="34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22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68760" rIns="6876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30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68760" rIns="6876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14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38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68760" rIns="6876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409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lnT w="13680">
                      <a:solidFill>
                        <a:srgbClr val="000000"/>
                      </a:solidFill>
                    </a:lnT>
                    <a:noFill/>
                  </a:tcPr>
                </a:tc>
              </a:tr>
              <a:tr h="285840">
                <a:tc>
                  <a:txBody>
                    <a:bodyPr lIns="68760" rIns="68760" tIns="34200" bIns="34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23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R w="576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31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 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39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508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noFill/>
                  </a:tcPr>
                </a:tc>
              </a:tr>
              <a:tr h="282600">
                <a:tc>
                  <a:txBody>
                    <a:bodyPr lIns="68760" rIns="68760" tIns="34200" bIns="34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24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R w="576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32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15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40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479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noFill/>
                  </a:tcPr>
                </a:tc>
              </a:tr>
              <a:tr h="297000">
                <a:tc>
                  <a:txBody>
                    <a:bodyPr lIns="68760" rIns="68760" tIns="34200" bIns="34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25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R w="576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33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17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41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212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noFill/>
                  </a:tcPr>
                </a:tc>
              </a:tr>
              <a:tr h="285480">
                <a:tc>
                  <a:txBody>
                    <a:bodyPr lIns="68760" rIns="68760" tIns="34200" bIns="34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26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R w="576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34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34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42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85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noFill/>
                  </a:tcPr>
                </a:tc>
              </a:tr>
              <a:tr h="285840">
                <a:tc>
                  <a:txBody>
                    <a:bodyPr lIns="68760" rIns="68760" tIns="34200" bIns="34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27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R w="576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35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35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43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 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noFill/>
                  </a:tcPr>
                </a:tc>
              </a:tr>
              <a:tr h="285840">
                <a:tc>
                  <a:txBody>
                    <a:bodyPr lIns="68760" rIns="68760" tIns="34200" bIns="34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28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R w="576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11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36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133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44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 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noFill/>
                  </a:tcPr>
                </a:tc>
              </a:tr>
              <a:tr h="322200">
                <a:tc>
                  <a:txBody>
                    <a:bodyPr lIns="68760" rIns="68760" tIns="34200" bIns="34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29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R w="5760">
                      <a:solidFill>
                        <a:srgbClr val="000000"/>
                      </a:solidFill>
                    </a:lnR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37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199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45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 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2" name="CustomShape 9"/>
          <p:cNvSpPr/>
          <p:nvPr/>
        </p:nvSpPr>
        <p:spPr>
          <a:xfrm>
            <a:off x="1862280" y="5315040"/>
            <a:ext cx="552132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omic Sans MS"/>
                <a:ea typeface="Times New Roman"/>
              </a:rPr>
              <a:t>Fonte: Pesquisa </a:t>
            </a:r>
            <a:r>
              <a:rPr b="0" lang="pt-BR" sz="1000" spc="-1" strike="noStrike">
                <a:solidFill>
                  <a:srgbClr val="000000"/>
                </a:solidFill>
                <a:latin typeface="Comic Sans MS"/>
              </a:rPr>
              <a:t>“Estudo da morbi-mortalidade e atenção peri e neonatal no Município do Rio de Janeiro”.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029040" y="3828960"/>
            <a:ext cx="18396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"/>
          <p:cNvSpPr/>
          <p:nvPr/>
        </p:nvSpPr>
        <p:spPr>
          <a:xfrm>
            <a:off x="4286160" y="3828960"/>
            <a:ext cx="18432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3"/>
          <p:cNvSpPr/>
          <p:nvPr/>
        </p:nvSpPr>
        <p:spPr>
          <a:xfrm>
            <a:off x="1428840" y="625680"/>
            <a:ext cx="611496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3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Tabelas de Frequências - Exemplos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3257640" y="2286000"/>
            <a:ext cx="1886040" cy="36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5"/>
          <p:cNvSpPr/>
          <p:nvPr/>
        </p:nvSpPr>
        <p:spPr>
          <a:xfrm>
            <a:off x="2914560" y="2571840"/>
            <a:ext cx="184320" cy="27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6"/>
          <p:cNvSpPr/>
          <p:nvPr/>
        </p:nvSpPr>
        <p:spPr>
          <a:xfrm>
            <a:off x="1486080" y="1932120"/>
            <a:ext cx="60577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1" lang="pt-BR" sz="1800" spc="-1" strike="noStrike">
                <a:solidFill>
                  <a:srgbClr val="000000"/>
                </a:solidFill>
                <a:latin typeface="Comic Sans MS"/>
              </a:rPr>
              <a:t>Exemplo 2:</a:t>
            </a:r>
            <a:r>
              <a:rPr b="0" lang="pt-BR" sz="1800" spc="-1" strike="noStrike">
                <a:solidFill>
                  <a:srgbClr val="000000"/>
                </a:solidFill>
                <a:latin typeface="Comic Sans MS"/>
              </a:rPr>
              <a:t> Número de óbitos por desnutrição segundo Região. Brasil, 2000.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CustomShape 7"/>
          <p:cNvSpPr/>
          <p:nvPr/>
        </p:nvSpPr>
        <p:spPr>
          <a:xfrm>
            <a:off x="1874880" y="2389320"/>
            <a:ext cx="183960" cy="27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00" name="Table 8"/>
          <p:cNvGraphicFramePr/>
          <p:nvPr/>
        </p:nvGraphicFramePr>
        <p:xfrm>
          <a:off x="2171880" y="2800440"/>
          <a:ext cx="4057560" cy="2266920"/>
        </p:xfrm>
        <a:graphic>
          <a:graphicData uri="http://schemas.openxmlformats.org/drawingml/2006/table">
            <a:tbl>
              <a:tblPr/>
              <a:tblGrid>
                <a:gridCol w="1657080"/>
                <a:gridCol w="1257480"/>
                <a:gridCol w="1143000"/>
              </a:tblGrid>
              <a:tr h="282240">
                <a:tc rowSpan="2">
                  <a:txBody>
                    <a:bodyPr lIns="68760" rIns="68760" tIns="34200" bIns="34200" anchor="ctr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Região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lIns="68760" rIns="68760" tIns="34200" bIns="34200" anchor="ctr"/>
                    <a:p>
                      <a:pPr algn="ctr"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Freqüência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13680">
                      <a:solidFill>
                        <a:srgbClr val="000000"/>
                      </a:solidFill>
                    </a:lnL>
                    <a:lnT w="1368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8188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68760" rIns="68760" tIns="34200" bIns="34200" anchor="ctr"/>
                    <a:p>
                      <a:pPr algn="ctr"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Absoluta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 anchor="ctr"/>
                    <a:p>
                      <a:pPr algn="ctr"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Relativa (%)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lnT w="1368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2240">
                <a:tc>
                  <a:txBody>
                    <a:bodyPr lIns="68760" rIns="68760" tIns="34200" bIns="34200" anchor="ctr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Norte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68760" rIns="68760" tIns="34200" bIns="34200" anchor="ctr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  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406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68760" rIns="68760" tIns="34200" bIns="34200" anchor="ctr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  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6,32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lnT w="13680">
                      <a:solidFill>
                        <a:srgbClr val="000000"/>
                      </a:solidFill>
                    </a:lnT>
                    <a:noFill/>
                  </a:tcPr>
                </a:tc>
              </a:tr>
              <a:tr h="285480">
                <a:tc>
                  <a:txBody>
                    <a:bodyPr lIns="68760" rIns="68760" tIns="34200" bIns="34200" anchor="ctr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Nordeste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R w="1368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 anchor="ctr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1979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 anchor="ctr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30,83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noFill/>
                  </a:tcPr>
                </a:tc>
              </a:tr>
              <a:tr h="285480">
                <a:tc>
                  <a:txBody>
                    <a:bodyPr lIns="68760" rIns="68760" tIns="34200" bIns="34200" anchor="ctr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Sudeste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R w="1368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 anchor="ctr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2887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 anchor="ctr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44,98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noFill/>
                  </a:tcPr>
                </a:tc>
              </a:tr>
              <a:tr h="285120">
                <a:tc>
                  <a:txBody>
                    <a:bodyPr lIns="68760" rIns="68760" tIns="34200" bIns="34200" anchor="ctr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Sul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R w="1368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 anchor="ctr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  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797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68760" rIns="68760" tIns="34200" bIns="34200" anchor="ctr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12,42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noFill/>
                  </a:tcPr>
                </a:tc>
              </a:tr>
              <a:tr h="281880">
                <a:tc>
                  <a:txBody>
                    <a:bodyPr lIns="68760" rIns="68760" tIns="34200" bIns="34200" anchor="ctr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Centro-Oeste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R w="13680">
                      <a:solidFill>
                        <a:srgbClr val="000000"/>
                      </a:solidFill>
                    </a:lnR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 anchor="ctr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  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350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 anchor="ctr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  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5,45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1880">
                <a:tc>
                  <a:txBody>
                    <a:bodyPr lIns="68760" rIns="68760" tIns="34200" bIns="34200" anchor="ctr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Brasil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 anchor="ctr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6419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760" rIns="68760" tIns="34200" bIns="34200" anchor="ctr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100,00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760" marR="68760">
                    <a:lnL w="5760">
                      <a:solidFill>
                        <a:srgbClr val="000000"/>
                      </a:solidFill>
                    </a:lnL>
                    <a:lnT w="1368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1" name="CustomShape 9"/>
          <p:cNvSpPr/>
          <p:nvPr/>
        </p:nvSpPr>
        <p:spPr>
          <a:xfrm>
            <a:off x="2124720" y="5133960"/>
            <a:ext cx="1125720" cy="24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100000"/>
              </a:lnSpc>
              <a:spcBef>
                <a:spcPts val="624"/>
              </a:spcBef>
            </a:pPr>
            <a:r>
              <a:rPr b="0" lang="pt-BR" sz="1000" spc="-1" strike="noStrike">
                <a:solidFill>
                  <a:srgbClr val="000000"/>
                </a:solidFill>
                <a:latin typeface="Comic Sans MS"/>
              </a:rPr>
              <a:t>Fonte: SIM/MS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029040" y="3828960"/>
            <a:ext cx="18396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"/>
          <p:cNvSpPr/>
          <p:nvPr/>
        </p:nvSpPr>
        <p:spPr>
          <a:xfrm>
            <a:off x="4286160" y="3828960"/>
            <a:ext cx="18432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"/>
          <p:cNvSpPr/>
          <p:nvPr/>
        </p:nvSpPr>
        <p:spPr>
          <a:xfrm>
            <a:off x="730080" y="1444320"/>
            <a:ext cx="7874280" cy="47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just"/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O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gráfico estatístico 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é uma forma de apresentação dos dados estatísticos, cujo objetivo é o de produzir, no investigador ou no público em geral, uma impressão mais rápida e viva do fenômeno em estudo, já que os gráficos falam mais rápido à compreensão que as tabelas.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A representação gráfica de um fenômeno deve obedecer a certos requisitos fundamentais para ser realmente útil: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3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Simplicidade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 – o gráfico deve ser simples sem detalhes de importância secundária, assim como traços desnecessários que possam levar o observador a uma análise morosa ou com erros;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3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Clareza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 – o gráfico deve ser claro para possibilitar uma correta interpretação dos valores representativos do fenômeno em estudo;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3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</a:rPr>
              <a:t>Veracidade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 – o gráfico deve expressar a verdade sobre o fenômeno em estudo. </a:t>
            </a:r>
            <a:r>
              <a:rPr b="0" lang="pt-BR" sz="1800" spc="-1" strike="noStrike">
                <a:solidFill>
                  <a:srgbClr val="000000"/>
                </a:solidFill>
                <a:latin typeface="Comic Sans MS"/>
                <a:ea typeface="Times New Roman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2700360" y="630360"/>
            <a:ext cx="428616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Times New Roman"/>
              </a:rPr>
              <a:t>Gráfico estatístico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b="1" lang="pt-BR" sz="2800" spc="-1" strike="noStrike">
                <a:solidFill>
                  <a:srgbClr val="000000"/>
                </a:solidFill>
                <a:latin typeface="Times New Roman"/>
              </a:rPr>
              <a:t>Tipos de Gráficos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550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Gráfico de linhas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550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Gráfico de colunas ou barras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550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Gráfico de setores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550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Histograma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550"/>
              </a:spcBef>
            </a:pP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396720" y="544680"/>
            <a:ext cx="91440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lvl="1" marL="457200"/>
            <a:r>
              <a:rPr b="1" lang="pt-BR" sz="2800" spc="-1" strike="noStrike">
                <a:solidFill>
                  <a:srgbClr val="000000"/>
                </a:solidFill>
                <a:latin typeface="Times New Roman"/>
              </a:rPr>
              <a:t>Origem e Panorama histórico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Line 2"/>
          <p:cNvSpPr/>
          <p:nvPr/>
        </p:nvSpPr>
        <p:spPr>
          <a:xfrm flipV="1">
            <a:off x="457200" y="1068480"/>
            <a:ext cx="8218440" cy="56880"/>
          </a:xfrm>
          <a:prstGeom prst="line">
            <a:avLst/>
          </a:prstGeom>
          <a:ln w="38160">
            <a:solidFill>
              <a:srgbClr val="aae2c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3"/>
          <p:cNvSpPr/>
          <p:nvPr/>
        </p:nvSpPr>
        <p:spPr>
          <a:xfrm>
            <a:off x="1044720" y="215892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4"/>
          <p:cNvSpPr/>
          <p:nvPr/>
        </p:nvSpPr>
        <p:spPr>
          <a:xfrm>
            <a:off x="457200" y="3259080"/>
            <a:ext cx="8237520" cy="19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"/>
          <p:cNvSpPr/>
          <p:nvPr/>
        </p:nvSpPr>
        <p:spPr>
          <a:xfrm>
            <a:off x="1809360" y="3259080"/>
            <a:ext cx="1345680" cy="59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algn="ctr"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Times New Roman"/>
              </a:rPr>
              <a:t>Idade Média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CustomShape 6"/>
          <p:cNvSpPr/>
          <p:nvPr/>
        </p:nvSpPr>
        <p:spPr>
          <a:xfrm>
            <a:off x="3603600" y="3259080"/>
            <a:ext cx="1345680" cy="29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algn="ctr"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Times New Roman"/>
              </a:rPr>
              <a:t>Século XVI (Mercantilismo)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CustomShape 7"/>
          <p:cNvSpPr/>
          <p:nvPr/>
        </p:nvSpPr>
        <p:spPr>
          <a:xfrm>
            <a:off x="5248440" y="3259080"/>
            <a:ext cx="1794240" cy="59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algn="ctr"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Times New Roman"/>
              </a:rPr>
              <a:t>Século XVIII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Times New Roman"/>
              </a:rPr>
              <a:t>(Revolução Industrial)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CustomShape 8"/>
          <p:cNvSpPr/>
          <p:nvPr/>
        </p:nvSpPr>
        <p:spPr>
          <a:xfrm>
            <a:off x="7192080" y="3259080"/>
            <a:ext cx="1195920" cy="59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algn="ctr"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Times New Roman"/>
              </a:rPr>
              <a:t>Século XIX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Line 9"/>
          <p:cNvSpPr/>
          <p:nvPr/>
        </p:nvSpPr>
        <p:spPr>
          <a:xfrm>
            <a:off x="463680" y="3857040"/>
            <a:ext cx="8224200" cy="72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10"/>
          <p:cNvSpPr/>
          <p:nvPr/>
        </p:nvSpPr>
        <p:spPr>
          <a:xfrm>
            <a:off x="463680" y="4157640"/>
            <a:ext cx="1339200" cy="1109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Times New Roman"/>
              </a:rPr>
              <a:t>- Contagem da população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</a:rPr>
              <a:t>- Nº de nascimentos e óbitos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</a:rPr>
              <a:t>- Estimativa de riquezas individuais e sociais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CustomShape 11"/>
          <p:cNvSpPr/>
          <p:nvPr/>
        </p:nvSpPr>
        <p:spPr>
          <a:xfrm>
            <a:off x="463680" y="3259080"/>
            <a:ext cx="1195920" cy="44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algn="ctr"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Times New Roman"/>
              </a:rPr>
              <a:t>Antiguidade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CustomShape 12"/>
          <p:cNvSpPr/>
          <p:nvPr/>
        </p:nvSpPr>
        <p:spPr>
          <a:xfrm>
            <a:off x="1959120" y="4155840"/>
            <a:ext cx="1338840" cy="550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</a:rPr>
              <a:t>Informações com finalidades tributárias ou bélicas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65" name="Line 13"/>
          <p:cNvCxnSpPr/>
          <p:nvPr/>
        </p:nvCxnSpPr>
        <p:spPr>
          <a:xfrm>
            <a:off x="1061640" y="3707280"/>
            <a:ext cx="1440" cy="450720"/>
          </a:xfrm>
          <a:prstGeom prst="straightConnector1">
            <a:avLst/>
          </a:prstGeom>
          <a:ln w="9360">
            <a:solidFill>
              <a:srgbClr val="000000"/>
            </a:solidFill>
            <a:miter/>
          </a:ln>
        </p:spPr>
      </p:cxnSp>
      <p:sp>
        <p:nvSpPr>
          <p:cNvPr id="66" name="CustomShape 14"/>
          <p:cNvSpPr/>
          <p:nvPr/>
        </p:nvSpPr>
        <p:spPr>
          <a:xfrm>
            <a:off x="3454200" y="4336920"/>
            <a:ext cx="1644480" cy="1312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Times New Roman"/>
              </a:rPr>
              <a:t>O Estado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Times New Roman"/>
              </a:rPr>
              <a:t>(origem das primeiras tabelas e números relativos)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</a:rPr>
              <a:t>- Primeiras análises sistemáticas de fatos sociais: batizados, casamentos e funerais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67" name="Line 15"/>
          <p:cNvCxnSpPr/>
          <p:nvPr/>
        </p:nvCxnSpPr>
        <p:spPr>
          <a:xfrm>
            <a:off x="4276800" y="3764520"/>
            <a:ext cx="1440" cy="574560"/>
          </a:xfrm>
          <a:prstGeom prst="straightConnector1">
            <a:avLst/>
          </a:prstGeom>
          <a:ln w="9360">
            <a:solidFill>
              <a:srgbClr val="000000"/>
            </a:solidFill>
            <a:miter/>
          </a:ln>
        </p:spPr>
      </p:cxnSp>
      <p:sp>
        <p:nvSpPr>
          <p:cNvPr id="68" name="CustomShape 16"/>
          <p:cNvSpPr/>
          <p:nvPr/>
        </p:nvSpPr>
        <p:spPr>
          <a:xfrm>
            <a:off x="5256000" y="4155840"/>
            <a:ext cx="1936440" cy="2225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</a:rPr>
              <a:t>Godofredo Achenwall batizou a nova ciência com nome de Estatística (que deixou de ser a catalogação de dados numéricos coletivos para se tornar o estudo de como chegar a conclusões sobre o todo, partindo da observação de partes desse todo)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</a:rPr>
              <a:t>Pesquisas Regulares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</a:rPr>
              <a:t>Representações gráficas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</a:rPr>
              <a:t>Cálculo das probabilidades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69" name="Line 17"/>
          <p:cNvCxnSpPr/>
          <p:nvPr/>
        </p:nvCxnSpPr>
        <p:spPr>
          <a:xfrm>
            <a:off x="6144840" y="3707280"/>
            <a:ext cx="1440" cy="450720"/>
          </a:xfrm>
          <a:prstGeom prst="straightConnector1">
            <a:avLst/>
          </a:prstGeom>
          <a:ln w="9360">
            <a:solidFill>
              <a:srgbClr val="000000"/>
            </a:solidFill>
            <a:miter/>
          </a:ln>
        </p:spPr>
      </p:cxnSp>
      <p:cxnSp>
        <p:nvCxnSpPr>
          <p:cNvPr id="70" name="Line 18"/>
          <p:cNvCxnSpPr/>
          <p:nvPr/>
        </p:nvCxnSpPr>
        <p:spPr>
          <a:xfrm>
            <a:off x="2406600" y="3707280"/>
            <a:ext cx="1440" cy="450720"/>
          </a:xfrm>
          <a:prstGeom prst="straightConnector1">
            <a:avLst/>
          </a:prstGeom>
          <a:ln w="9360">
            <a:solidFill>
              <a:srgbClr val="000000"/>
            </a:solidFill>
            <a:miter/>
          </a:ln>
        </p:spPr>
      </p:cxnSp>
      <p:sp>
        <p:nvSpPr>
          <p:cNvPr id="71" name="CustomShape 19"/>
          <p:cNvSpPr/>
          <p:nvPr/>
        </p:nvSpPr>
        <p:spPr>
          <a:xfrm>
            <a:off x="7379640" y="4155840"/>
            <a:ext cx="1158840" cy="398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Times New Roman"/>
              </a:rPr>
              <a:t>Congressos Estatísticos 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72" name="Line 20"/>
          <p:cNvCxnSpPr/>
          <p:nvPr/>
        </p:nvCxnSpPr>
        <p:spPr>
          <a:xfrm>
            <a:off x="7790760" y="3557880"/>
            <a:ext cx="1440" cy="574560"/>
          </a:xfrm>
          <a:prstGeom prst="straightConnector1">
            <a:avLst/>
          </a:prstGeom>
          <a:ln w="9360">
            <a:solidFill>
              <a:srgbClr val="000000"/>
            </a:solidFill>
            <a:miter/>
          </a:ln>
        </p:spPr>
      </p:cxnSp>
      <p:sp>
        <p:nvSpPr>
          <p:cNvPr id="73" name="CustomShape 21"/>
          <p:cNvSpPr/>
          <p:nvPr/>
        </p:nvSpPr>
        <p:spPr>
          <a:xfrm>
            <a:off x="928800" y="907920"/>
            <a:ext cx="8078760" cy="373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lvl="2" marL="9144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spcBef>
                <a:spcPts val="598"/>
              </a:spcBef>
              <a:spcAft>
                <a:spcPts val="598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Todas as ciências </a:t>
            </a:r>
            <a:r>
              <a:rPr b="0" lang="pt-BR" sz="2200" spc="-1" strike="noStrike">
                <a:solidFill>
                  <a:srgbClr val="000000"/>
                </a:solidFill>
                <a:latin typeface="Wingdings"/>
                <a:ea typeface="Wingdings"/>
              </a:rPr>
              <a:t></a:t>
            </a: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raízes na história do homem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spcBef>
                <a:spcPts val="598"/>
              </a:spcBef>
              <a:spcAft>
                <a:spcPts val="598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Matemática </a:t>
            </a:r>
            <a:r>
              <a:rPr b="0" lang="pt-BR" sz="2200" spc="-1" strike="noStrike">
                <a:solidFill>
                  <a:srgbClr val="000000"/>
                </a:solidFill>
                <a:latin typeface="Wingdings"/>
                <a:ea typeface="Wingdings"/>
              </a:rPr>
              <a:t></a:t>
            </a: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originou-se do convívio social, das trocas e contagens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spcBef>
                <a:spcPts val="598"/>
              </a:spcBef>
              <a:spcAft>
                <a:spcPts val="598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Estatística </a:t>
            </a:r>
            <a:r>
              <a:rPr b="0" lang="pt-BR" sz="2200" spc="-1" strike="noStrike">
                <a:solidFill>
                  <a:srgbClr val="000000"/>
                </a:solidFill>
                <a:latin typeface="Wingdings"/>
                <a:ea typeface="Wingdings"/>
              </a:rPr>
              <a:t></a:t>
            </a: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ramo da Matemática Aplica teve origem semelhante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spcBef>
                <a:spcPts val="598"/>
              </a:spcBef>
              <a:spcAft>
                <a:spcPts val="598"/>
              </a:spcAft>
            </a:pP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25000"/>
              </a:lnSpc>
              <a:spcBef>
                <a:spcPts val="1199"/>
              </a:spcBef>
              <a:spcAft>
                <a:spcPts val="1199"/>
              </a:spcAft>
            </a:pP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25000"/>
              </a:lnSpc>
              <a:spcBef>
                <a:spcPts val="1199"/>
              </a:spcBef>
              <a:spcAft>
                <a:spcPts val="1199"/>
              </a:spcAft>
            </a:pP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029040" y="3828960"/>
            <a:ext cx="18396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"/>
          <p:cNvSpPr/>
          <p:nvPr/>
        </p:nvSpPr>
        <p:spPr>
          <a:xfrm>
            <a:off x="4286160" y="3828960"/>
            <a:ext cx="18432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3"/>
          <p:cNvSpPr/>
          <p:nvPr/>
        </p:nvSpPr>
        <p:spPr>
          <a:xfrm>
            <a:off x="730080" y="822240"/>
            <a:ext cx="7296480" cy="51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just"/>
            <a:r>
              <a:rPr b="1" lang="pt-BR" sz="2800" spc="-1" strike="noStrike">
                <a:solidFill>
                  <a:srgbClr val="000000"/>
                </a:solidFill>
                <a:latin typeface="Times New Roman"/>
              </a:rPr>
              <a:t>Gráfico em linha ou em curva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Utiliza linha poligonal para representar a série estatística em um sistema de coordenadas cartesianas. 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Composto por: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3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pt-BR" sz="2200" spc="-1" strike="noStrike">
                <a:solidFill>
                  <a:srgbClr val="000000"/>
                </a:solidFill>
                <a:latin typeface="Times New Roman"/>
              </a:rPr>
              <a:t>Eixos coordenados </a:t>
            </a: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– duas retas perpendiculares no sistema cartesiano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3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pt-BR" sz="2200" spc="-1" strike="noStrike">
                <a:solidFill>
                  <a:srgbClr val="000000"/>
                </a:solidFill>
                <a:latin typeface="Times New Roman"/>
              </a:rPr>
              <a:t>Eixo das abscissas </a:t>
            </a: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(ou eixo dos </a:t>
            </a:r>
            <a:r>
              <a:rPr b="1" lang="pt-BR" sz="2200" spc="-1" strike="noStrike">
                <a:solidFill>
                  <a:srgbClr val="000000"/>
                </a:solidFill>
                <a:latin typeface="Times New Roman"/>
              </a:rPr>
              <a:t>x</a:t>
            </a: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) – é o eixo horizontal 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3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pt-BR" sz="2200" spc="-1" strike="noStrike">
                <a:solidFill>
                  <a:srgbClr val="000000"/>
                </a:solidFill>
                <a:latin typeface="Times New Roman"/>
              </a:rPr>
              <a:t>Eixo das ordenadas </a:t>
            </a: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(ou eixo dos </a:t>
            </a:r>
            <a:r>
              <a:rPr b="1" lang="pt-BR" sz="2200" spc="-1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) – é o eixo vertical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3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pt-BR" sz="2200" spc="-1" strike="noStrike">
                <a:solidFill>
                  <a:srgbClr val="000000"/>
                </a:solidFill>
                <a:latin typeface="Times New Roman"/>
              </a:rPr>
              <a:t>Origem</a:t>
            </a: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 – ponto de intersecção entre as duas retas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30000"/>
              </a:lnSpc>
            </a:pP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-1080" y="0"/>
            <a:ext cx="347724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Arial"/>
              </a:rPr>
              <a:t>Gráfico de linhas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212" name="Object 2"/>
          <p:cNvGraphicFramePr/>
          <p:nvPr/>
        </p:nvGraphicFramePr>
        <p:xfrm>
          <a:off x="250920" y="660240"/>
          <a:ext cx="7777080" cy="60804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213" name="Object 10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50920" y="660240"/>
                    <a:ext cx="7777080" cy="60804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-2160" y="0"/>
            <a:ext cx="620820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Arial"/>
              </a:rPr>
              <a:t>Gráfico de linhas comparativas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215" name="Object 2"/>
          <p:cNvGraphicFramePr/>
          <p:nvPr/>
        </p:nvGraphicFramePr>
        <p:xfrm>
          <a:off x="250920" y="660240"/>
          <a:ext cx="7777080" cy="60804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216" name="Object 6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50920" y="660240"/>
                    <a:ext cx="7777080" cy="60804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029040" y="3828960"/>
            <a:ext cx="18396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2"/>
          <p:cNvSpPr/>
          <p:nvPr/>
        </p:nvSpPr>
        <p:spPr>
          <a:xfrm>
            <a:off x="4286160" y="3828960"/>
            <a:ext cx="18432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3"/>
          <p:cNvSpPr/>
          <p:nvPr/>
        </p:nvSpPr>
        <p:spPr>
          <a:xfrm>
            <a:off x="822240" y="826920"/>
            <a:ext cx="7296120" cy="56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just"/>
            <a:r>
              <a:rPr b="1" lang="pt-BR" sz="2800" spc="-1" strike="noStrike">
                <a:solidFill>
                  <a:srgbClr val="000000"/>
                </a:solidFill>
                <a:latin typeface="Times New Roman"/>
              </a:rPr>
              <a:t>Gráfico em colunas ou em barras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É a representação de uma série por meio de retângulos, dispostos </a:t>
            </a:r>
            <a:r>
              <a:rPr b="1" lang="pt-BR" sz="2200" spc="-1" strike="noStrike">
                <a:solidFill>
                  <a:srgbClr val="000000"/>
                </a:solidFill>
                <a:latin typeface="Times New Roman"/>
              </a:rPr>
              <a:t>verticalmente</a:t>
            </a: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 (em </a:t>
            </a:r>
            <a:r>
              <a:rPr b="1" lang="pt-BR" sz="2200" spc="-1" strike="noStrike">
                <a:solidFill>
                  <a:srgbClr val="000000"/>
                </a:solidFill>
                <a:latin typeface="Times New Roman"/>
              </a:rPr>
              <a:t>colunas</a:t>
            </a: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) ou </a:t>
            </a:r>
            <a:r>
              <a:rPr b="1" lang="pt-BR" sz="2200" spc="-1" strike="noStrike">
                <a:solidFill>
                  <a:srgbClr val="000000"/>
                </a:solidFill>
                <a:latin typeface="Times New Roman"/>
              </a:rPr>
              <a:t>horizontalmente</a:t>
            </a: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 (em </a:t>
            </a:r>
            <a:r>
              <a:rPr b="1" lang="pt-BR" sz="2200" spc="-1" strike="noStrike">
                <a:solidFill>
                  <a:srgbClr val="000000"/>
                </a:solidFill>
                <a:latin typeface="Times New Roman"/>
              </a:rPr>
              <a:t>barras</a:t>
            </a: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).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r>
              <a:rPr b="1" lang="pt-BR" sz="2200" spc="-1" strike="noStrike">
                <a:solidFill>
                  <a:srgbClr val="000000"/>
                </a:solidFill>
                <a:latin typeface="Times New Roman"/>
              </a:rPr>
              <a:t>Colunas</a:t>
            </a: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: os retângulos tem a mesma base e as alturas são proporcionais aos respectivos dados.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r>
              <a:rPr b="1" lang="pt-BR" sz="2200" spc="-1" strike="noStrike">
                <a:solidFill>
                  <a:srgbClr val="000000"/>
                </a:solidFill>
                <a:latin typeface="Times New Roman"/>
              </a:rPr>
              <a:t>Barras</a:t>
            </a: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: os retângulos tem a mesma altura e os comprimentos são proporcionais aos respectivos dados.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Desta forma, assegura-se a proporcionalidade entre as áreas dos retângulos e os dados estatísticos.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30000"/>
              </a:lnSpc>
            </a:pP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-1440" y="0"/>
            <a:ext cx="383832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Arial"/>
              </a:rPr>
              <a:t>Gráfico de colunas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221" name="Object 2"/>
          <p:cNvGraphicFramePr/>
          <p:nvPr/>
        </p:nvGraphicFramePr>
        <p:xfrm>
          <a:off x="684360" y="549360"/>
          <a:ext cx="7705440" cy="60246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222" name="Object 102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684360" y="549360"/>
                    <a:ext cx="7705440" cy="60246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-2520" y="0"/>
            <a:ext cx="656928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Arial"/>
              </a:rPr>
              <a:t>Gráfico de colunas comparativas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224" name="Object 2"/>
          <p:cNvGraphicFramePr/>
          <p:nvPr/>
        </p:nvGraphicFramePr>
        <p:xfrm>
          <a:off x="395280" y="777960"/>
          <a:ext cx="7777080" cy="608004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225" name="Object 5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95280" y="777960"/>
                    <a:ext cx="7777080" cy="60800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-360" y="0"/>
            <a:ext cx="354564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Arial"/>
              </a:rPr>
              <a:t>Gráfico de barras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227" name="Object 2"/>
          <p:cNvGraphicFramePr/>
          <p:nvPr/>
        </p:nvGraphicFramePr>
        <p:xfrm>
          <a:off x="466560" y="660240"/>
          <a:ext cx="7850520" cy="613728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228" name="Object 102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66560" y="660240"/>
                    <a:ext cx="7850520" cy="61372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029040" y="3828960"/>
            <a:ext cx="18396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"/>
          <p:cNvSpPr/>
          <p:nvPr/>
        </p:nvSpPr>
        <p:spPr>
          <a:xfrm>
            <a:off x="4286160" y="3828960"/>
            <a:ext cx="18432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3"/>
          <p:cNvSpPr/>
          <p:nvPr/>
        </p:nvSpPr>
        <p:spPr>
          <a:xfrm>
            <a:off x="822240" y="752760"/>
            <a:ext cx="7296120" cy="531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just"/>
            <a:r>
              <a:rPr b="1" lang="pt-BR" sz="2800" spc="-1" strike="noStrike">
                <a:solidFill>
                  <a:srgbClr val="000000"/>
                </a:solidFill>
                <a:latin typeface="Times New Roman"/>
              </a:rPr>
              <a:t>Gráfico em setores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Construído com base em um círculo, e é empregado sempre que desejamos ressaltar a participação do dado no total.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O total é representado pelo círculo, que fica dividido em tantos setores quantas são as partes.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Os setores são tais que suas áreas são respectivamente proporcionais aos dados da série.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Obtemos cada setor por meio de uma regra de três simples e direta, lembrando que o total da série corresponde a 360°. 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30000"/>
              </a:lnSpc>
            </a:pP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-720" y="0"/>
            <a:ext cx="374832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Arial"/>
              </a:rPr>
              <a:t>Gráfico de setores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233" name="Object 2"/>
          <p:cNvGraphicFramePr/>
          <p:nvPr/>
        </p:nvGraphicFramePr>
        <p:xfrm>
          <a:off x="611280" y="620640"/>
          <a:ext cx="7488000" cy="585324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234" name="Object 102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611280" y="620640"/>
                    <a:ext cx="7488000" cy="58532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029040" y="3828960"/>
            <a:ext cx="18396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"/>
          <p:cNvSpPr/>
          <p:nvPr/>
        </p:nvSpPr>
        <p:spPr>
          <a:xfrm>
            <a:off x="4286160" y="3828960"/>
            <a:ext cx="18432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3"/>
          <p:cNvSpPr/>
          <p:nvPr/>
        </p:nvSpPr>
        <p:spPr>
          <a:xfrm>
            <a:off x="395280" y="1469160"/>
            <a:ext cx="8569440" cy="61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just"/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Uma distribuição de frequência pode ser representada graficamente pelo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histograma.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É construído utilizando o sistema de coordenadas cartesianas. Sendo: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3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No eixo das abscissas (ou eixo dos x) colocamos os valores da variável em estudo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3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No eixo das ordenadas (ou eixo dos y) colocamos as frequências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30000"/>
              </a:lnSpc>
              <a:buClr>
                <a:srgbClr val="000000"/>
              </a:buClr>
              <a:buFont typeface="Times New Roman"/>
              <a:buChar char="•"/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3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</a:rPr>
              <a:t>É formado por um conjunto de retângulos justapostos, cujas bases se localizam sobre o eixo horizontal, de tal modo que seus pontos médios coincidam com os pontos médios dos intervalos de classe.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30000"/>
              </a:lnSpc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30000"/>
              </a:lnSpc>
              <a:buClr>
                <a:srgbClr val="000000"/>
              </a:buClr>
              <a:buFont typeface="Times New Roman"/>
              <a:buChar char="•"/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30000"/>
              </a:lnSpc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-12600" y="476280"/>
            <a:ext cx="91440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Times New Roman"/>
              </a:rPr>
              <a:t>Representação gráfica de uma distribuição de frequência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25600" y="966960"/>
            <a:ext cx="8078760" cy="418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lvl="2" marL="9144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2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Método – é um conjunto de meios dispostos convenientemente para se chegar a um fim que se deseja.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25000"/>
              </a:lnSpc>
            </a:pP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2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Método experimental – consiste em manter constantes todas as causas (fatores), menos uma, e variar esta causa de modo que o pesquisador possa descobrir seus efeitos, caso existam. 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25000"/>
              </a:lnSpc>
              <a:spcBef>
                <a:spcPts val="1199"/>
              </a:spcBef>
              <a:spcAft>
                <a:spcPts val="1199"/>
              </a:spcAft>
            </a:pPr>
            <a:r>
              <a:rPr b="0" i="1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É o método preferido no estudo da Física e da Química, por exemplo.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96720" y="544680"/>
            <a:ext cx="91440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lvl="1" marL="457200"/>
            <a:r>
              <a:rPr b="1" lang="pt-BR" sz="2800" spc="-1" strike="noStrike">
                <a:solidFill>
                  <a:srgbClr val="000000"/>
                </a:solidFill>
                <a:latin typeface="Times New Roman"/>
              </a:rPr>
              <a:t>Métodos científicos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Line 3"/>
          <p:cNvSpPr/>
          <p:nvPr/>
        </p:nvSpPr>
        <p:spPr>
          <a:xfrm flipV="1">
            <a:off x="457200" y="1068480"/>
            <a:ext cx="8218440" cy="56880"/>
          </a:xfrm>
          <a:prstGeom prst="line">
            <a:avLst/>
          </a:prstGeom>
          <a:ln w="38160">
            <a:solidFill>
              <a:srgbClr val="aae2ca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720" y="0"/>
            <a:ext cx="241632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Arial"/>
              </a:rPr>
              <a:t>Histograma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240" name="Object 2"/>
          <p:cNvGraphicFramePr/>
          <p:nvPr/>
        </p:nvGraphicFramePr>
        <p:xfrm>
          <a:off x="755640" y="720720"/>
          <a:ext cx="7850160" cy="613728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241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755640" y="720720"/>
                    <a:ext cx="7850160" cy="61372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80880" y="1905120"/>
            <a:ext cx="7315200" cy="374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As medidas de resumo mais usadas são: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74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Medidas de tendência central: </a:t>
            </a:r>
            <a:r>
              <a:rPr b="0" lang="pt-BR" sz="2800" spc="-1" strike="noStrike">
                <a:solidFill>
                  <a:srgbClr val="3333cc"/>
                </a:solidFill>
                <a:latin typeface="Arial"/>
                <a:ea typeface="Arial"/>
              </a:rPr>
              <a:t>média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pt-BR" sz="2800" spc="-1" strike="noStrike">
                <a:solidFill>
                  <a:srgbClr val="3333cc"/>
                </a:solidFill>
                <a:latin typeface="Arial"/>
                <a:ea typeface="Arial"/>
              </a:rPr>
              <a:t>mediana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 e </a:t>
            </a:r>
            <a:r>
              <a:rPr b="0" lang="pt-BR" sz="2800" spc="-1" strike="noStrike">
                <a:solidFill>
                  <a:srgbClr val="3333cc"/>
                </a:solidFill>
                <a:latin typeface="Arial"/>
                <a:ea typeface="Arial"/>
              </a:rPr>
              <a:t>moda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74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Medidas de dispersão: </a:t>
            </a:r>
            <a:r>
              <a:rPr b="0" lang="pt-BR" sz="2800" spc="-1" strike="noStrike">
                <a:solidFill>
                  <a:srgbClr val="3333cc"/>
                </a:solidFill>
                <a:latin typeface="Arial"/>
                <a:ea typeface="Arial"/>
              </a:rPr>
              <a:t>amplitude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pt-BR" sz="2800" spc="-1" strike="noStrike">
                <a:solidFill>
                  <a:srgbClr val="3333cc"/>
                </a:solidFill>
                <a:latin typeface="Arial"/>
                <a:ea typeface="Arial"/>
              </a:rPr>
              <a:t>máximo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pt-BR" sz="2800" spc="-1" strike="noStrike">
                <a:solidFill>
                  <a:srgbClr val="3333cc"/>
                </a:solidFill>
                <a:latin typeface="Arial"/>
                <a:ea typeface="Arial"/>
              </a:rPr>
              <a:t>mínimo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pt-BR" sz="2800" spc="-1" strike="noStrike">
                <a:solidFill>
                  <a:srgbClr val="3333cc"/>
                </a:solidFill>
                <a:latin typeface="Arial"/>
                <a:ea typeface="Arial"/>
              </a:rPr>
              <a:t>desvio médio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pt-BR" sz="2800" spc="-1" strike="noStrike">
                <a:solidFill>
                  <a:srgbClr val="3333cc"/>
                </a:solidFill>
                <a:latin typeface="Arial"/>
                <a:ea typeface="Arial"/>
              </a:rPr>
              <a:t>variância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b="0" lang="pt-BR" sz="2800" spc="-1" strike="noStrike">
                <a:solidFill>
                  <a:srgbClr val="3333cc"/>
                </a:solidFill>
                <a:latin typeface="Arial"/>
                <a:ea typeface="Arial"/>
              </a:rPr>
              <a:t> desvio padrão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 e </a:t>
            </a:r>
            <a:r>
              <a:rPr b="0" lang="pt-BR" sz="2800" spc="-1" strike="noStrike">
                <a:solidFill>
                  <a:srgbClr val="3333cc"/>
                </a:solidFill>
                <a:latin typeface="Arial"/>
                <a:ea typeface="Arial"/>
              </a:rPr>
              <a:t>coeficiente de variação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.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478800" y="488880"/>
            <a:ext cx="349848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Medidas de resumo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641520" y="692280"/>
            <a:ext cx="514152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Medidas de tendência central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685800" y="1981080"/>
            <a:ext cx="7772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Média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Mediana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Moda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Percentis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598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03280" y="469800"/>
            <a:ext cx="358128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</a:rPr>
              <a:t>Média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228600" y="1828800"/>
            <a:ext cx="8915400" cy="236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A média de um conjunto é calculada como o quociente da soma de todos os valores pelo número de valores somados.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A fórmula da média para um conjunto de valores x</a:t>
            </a:r>
            <a:r>
              <a:rPr b="0" lang="pt-BR" sz="2400" spc="-1" strike="noStrike" baseline="-30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, x</a:t>
            </a:r>
            <a:r>
              <a:rPr b="0" lang="pt-BR" sz="2400" spc="-1" strike="noStrike" baseline="-30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, x</a:t>
            </a:r>
            <a:r>
              <a:rPr b="0" lang="pt-BR" sz="2400" spc="-1" strike="noStrike" baseline="-30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,…, x</a:t>
            </a:r>
            <a:r>
              <a:rPr b="0" lang="pt-BR" sz="2400" spc="-1" strike="noStrike" baseline="-30000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, é então,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3733920" y="31528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9" name="Picture 5" descr="http://stat2.med.up.pt/cursop/glossario/Image20.gif"/>
          <p:cNvPicPr/>
          <p:nvPr/>
        </p:nvPicPr>
        <p:blipFill>
          <a:blip r:embed="rId1"/>
          <a:stretch/>
        </p:blipFill>
        <p:spPr>
          <a:xfrm>
            <a:off x="2895480" y="3886200"/>
            <a:ext cx="4038840" cy="1330200"/>
          </a:xfrm>
          <a:prstGeom prst="rect">
            <a:avLst/>
          </a:prstGeom>
          <a:ln>
            <a:noFill/>
          </a:ln>
        </p:spPr>
      </p:pic>
      <p:sp>
        <p:nvSpPr>
          <p:cNvPr id="250" name="CustomShape 4"/>
          <p:cNvSpPr/>
          <p:nvPr/>
        </p:nvSpPr>
        <p:spPr>
          <a:xfrm>
            <a:off x="304920" y="5487840"/>
            <a:ext cx="8839080" cy="174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Por convenção, usa-se a letra grega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pt-BR" sz="24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para a média da população (parâmetro) e     para a média da amostra (estimador).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2" name="Picture 8" descr="http://stat2.med.up.pt/cursop/glossario/Image21.gif"/>
          <p:cNvPicPr/>
          <p:nvPr/>
        </p:nvPicPr>
        <p:blipFill>
          <a:blip r:embed="rId2"/>
          <a:stretch/>
        </p:blipFill>
        <p:spPr>
          <a:xfrm>
            <a:off x="3780000" y="5877000"/>
            <a:ext cx="304560" cy="423720"/>
          </a:xfrm>
          <a:prstGeom prst="rect">
            <a:avLst/>
          </a:prstGeom>
          <a:ln>
            <a:noFill/>
          </a:ln>
        </p:spPr>
      </p:pic>
      <p:sp>
        <p:nvSpPr>
          <p:cNvPr id="253" name="CustomShape 6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4" name="Picture 10" descr="http://stat2.med.up.pt/cursop/glossario/Image21.gif"/>
          <p:cNvPicPr/>
          <p:nvPr/>
        </p:nvPicPr>
        <p:blipFill>
          <a:blip r:embed="rId3"/>
          <a:stretch/>
        </p:blipFill>
        <p:spPr>
          <a:xfrm>
            <a:off x="1676520" y="4191120"/>
            <a:ext cx="390240" cy="542880"/>
          </a:xfrm>
          <a:prstGeom prst="rect">
            <a:avLst/>
          </a:prstGeom>
          <a:ln>
            <a:noFill/>
          </a:ln>
        </p:spPr>
      </p:pic>
      <p:sp>
        <p:nvSpPr>
          <p:cNvPr id="255" name="CustomShape 7"/>
          <p:cNvSpPr/>
          <p:nvPr/>
        </p:nvSpPr>
        <p:spPr>
          <a:xfrm>
            <a:off x="2286000" y="4343400"/>
            <a:ext cx="3808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=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189000"/>
            <a:ext cx="75438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Exemplo: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Consideremos os seguintes dados: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250920" y="4797360"/>
            <a:ext cx="8534160" cy="240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25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A média da variável idade é: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5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= (X</a:t>
            </a:r>
            <a:r>
              <a:rPr b="0" lang="pt-BR" sz="2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+X</a:t>
            </a:r>
            <a:r>
              <a:rPr b="0" lang="pt-BR" sz="2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+X</a:t>
            </a:r>
            <a:r>
              <a:rPr b="0" lang="pt-BR" sz="2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+X</a:t>
            </a:r>
            <a:r>
              <a:rPr b="0" lang="pt-BR" sz="2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+X</a:t>
            </a:r>
            <a:r>
              <a:rPr b="0" lang="pt-BR" sz="2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5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+X</a:t>
            </a:r>
            <a:r>
              <a:rPr b="0" lang="pt-BR" sz="2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6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+X</a:t>
            </a:r>
            <a:r>
              <a:rPr b="0" lang="pt-BR" sz="2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+X</a:t>
            </a:r>
            <a:r>
              <a:rPr b="0" lang="pt-BR" sz="2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+X</a:t>
            </a:r>
            <a:r>
              <a:rPr b="0" lang="pt-BR" sz="2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+X</a:t>
            </a:r>
            <a:r>
              <a:rPr b="0" lang="pt-BR" sz="2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) /n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5000"/>
              </a:lnSpc>
              <a:spcBef>
                <a:spcPts val="62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5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(22+24+26+23+21+22+20+24+28+30) /10 =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24 anos.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258" name="Table 3"/>
          <p:cNvGraphicFramePr/>
          <p:nvPr/>
        </p:nvGraphicFramePr>
        <p:xfrm>
          <a:off x="826920" y="692280"/>
          <a:ext cx="7345440" cy="4093920"/>
        </p:xfrm>
        <a:graphic>
          <a:graphicData uri="http://schemas.openxmlformats.org/drawingml/2006/table">
            <a:tbl>
              <a:tblPr/>
              <a:tblGrid>
                <a:gridCol w="2665440"/>
                <a:gridCol w="1511280"/>
                <a:gridCol w="1081080"/>
                <a:gridCol w="2087640"/>
              </a:tblGrid>
              <a:tr h="405720">
                <a:tc>
                  <a:txBody>
                    <a:bodyPr lIns="90000" rIns="90000" tIns="46800" bIns="4680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r>
                        <a:rPr b="1" lang="pt-BR" sz="1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pt-BR" sz="1800" spc="-1" strike="noStrike">
                          <a:solidFill>
                            <a:srgbClr val="3333cc"/>
                          </a:solidFill>
                          <a:latin typeface="Arial"/>
                        </a:rPr>
                        <a:t>(variável)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Nome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 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Idade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 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PAS (mmHg)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5720">
                <a:tc>
                  <a:txBody>
                    <a:bodyPr lIns="90000" rIns="90000" tIns="46800" bIns="4680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r>
                        <a:rPr b="1" lang="pt-BR" sz="1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(indivíduo 1)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Paula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5720">
                <a:tc>
                  <a:txBody>
                    <a:bodyPr lIns="90000" rIns="90000" tIns="46800" bIns="4680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r>
                        <a:rPr b="1" lang="pt-BR" sz="1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(indivíduo 2)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Manuel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5720">
                <a:tc>
                  <a:txBody>
                    <a:bodyPr lIns="90000" rIns="90000" tIns="46800" bIns="4680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r>
                        <a:rPr b="1" lang="pt-BR" sz="1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(indivíduo 3)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Carla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5720">
                <a:tc>
                  <a:txBody>
                    <a:bodyPr lIns="90000" rIns="90000" tIns="46800" bIns="4680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r>
                        <a:rPr b="1" lang="pt-BR" sz="1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(indivíduo 4)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Maria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5720">
                <a:tc>
                  <a:txBody>
                    <a:bodyPr lIns="90000" rIns="90000" tIns="46800" bIns="4680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r>
                        <a:rPr b="1" lang="pt-BR" sz="1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(indivíduo 5)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João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5720">
                <a:tc>
                  <a:txBody>
                    <a:bodyPr lIns="90000" rIns="90000" tIns="46800" bIns="4680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r>
                        <a:rPr b="1" lang="pt-BR" sz="1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(indivíduo 6)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Gonçalo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5720">
                <a:tc>
                  <a:txBody>
                    <a:bodyPr lIns="90000" rIns="90000" tIns="46800" bIns="4680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r>
                        <a:rPr b="1" lang="pt-BR" sz="1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(indivíduo 7)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Pedro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5720">
                <a:tc>
                  <a:txBody>
                    <a:bodyPr lIns="90000" rIns="90000" tIns="46800" bIns="4680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r>
                        <a:rPr b="1" lang="pt-BR" sz="1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(indivíduo 8)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Cristina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5720">
                <a:tc>
                  <a:txBody>
                    <a:bodyPr lIns="90000" rIns="90000" tIns="46800" bIns="4680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r>
                        <a:rPr b="1" lang="pt-BR" sz="1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(indivíduo 9)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Sofia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5720">
                <a:tc>
                  <a:txBody>
                    <a:bodyPr lIns="90000" rIns="90000" tIns="46800" bIns="4680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r>
                        <a:rPr b="1" lang="pt-BR" sz="1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(indivíduo 10)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Susana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59" name="Picture 144" descr="http://stat2.med.up.pt/cursop/glossario/Image20.gif"/>
          <p:cNvPicPr/>
          <p:nvPr/>
        </p:nvPicPr>
        <p:blipFill>
          <a:blip r:embed="rId1"/>
          <a:srcRect l="65987" t="0" r="0" b="0"/>
          <a:stretch/>
        </p:blipFill>
        <p:spPr>
          <a:xfrm>
            <a:off x="755640" y="5229360"/>
            <a:ext cx="1014480" cy="981000"/>
          </a:xfrm>
          <a:prstGeom prst="rect">
            <a:avLst/>
          </a:prstGeom>
          <a:ln>
            <a:noFill/>
          </a:ln>
        </p:spPr>
      </p:pic>
      <p:pic>
        <p:nvPicPr>
          <p:cNvPr id="260" name="Picture 147" descr="http://stat2.med.up.pt/cursop/glossario/Image21.gif"/>
          <p:cNvPicPr/>
          <p:nvPr/>
        </p:nvPicPr>
        <p:blipFill>
          <a:blip r:embed="rId2"/>
          <a:stretch/>
        </p:blipFill>
        <p:spPr>
          <a:xfrm>
            <a:off x="395280" y="5445000"/>
            <a:ext cx="338040" cy="470160"/>
          </a:xfrm>
          <a:prstGeom prst="rect">
            <a:avLst/>
          </a:prstGeom>
          <a:ln>
            <a:noFill/>
          </a:ln>
        </p:spPr>
      </p:pic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187280" y="2060640"/>
            <a:ext cx="7021800" cy="289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"/>
          <p:cNvSpPr/>
          <p:nvPr/>
        </p:nvSpPr>
        <p:spPr>
          <a:xfrm>
            <a:off x="3561120" y="3092760"/>
            <a:ext cx="619200" cy="619560"/>
          </a:xfrm>
          <a:custGeom>
            <a:avLst/>
            <a:gdLst/>
            <a:ahLst/>
            <a:rect l="0" t="0" r="r" b="b"/>
            <a:pathLst>
              <a:path w="1722" h="1723">
                <a:moveTo>
                  <a:pt x="860" y="0"/>
                </a:moveTo>
                <a:lnTo>
                  <a:pt x="1721" y="1722"/>
                </a:lnTo>
                <a:lnTo>
                  <a:pt x="0" y="1722"/>
                </a:lnTo>
                <a:lnTo>
                  <a:pt x="860" y="0"/>
                </a:lnTo>
              </a:path>
            </a:pathLst>
          </a:custGeom>
          <a:solidFill>
            <a:srgbClr val="eaeaea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3"/>
          <p:cNvSpPr/>
          <p:nvPr/>
        </p:nvSpPr>
        <p:spPr>
          <a:xfrm>
            <a:off x="1393560" y="2886480"/>
            <a:ext cx="6195240" cy="20628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4"/>
          <p:cNvSpPr/>
          <p:nvPr/>
        </p:nvSpPr>
        <p:spPr>
          <a:xfrm flipH="1">
            <a:off x="2012760" y="2886480"/>
            <a:ext cx="1080" cy="2062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5"/>
          <p:cNvSpPr/>
          <p:nvPr/>
        </p:nvSpPr>
        <p:spPr>
          <a:xfrm flipH="1">
            <a:off x="2632680" y="2886480"/>
            <a:ext cx="2160" cy="2062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6"/>
          <p:cNvSpPr/>
          <p:nvPr/>
        </p:nvSpPr>
        <p:spPr>
          <a:xfrm flipH="1">
            <a:off x="3252600" y="2886480"/>
            <a:ext cx="720" cy="2062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7"/>
          <p:cNvSpPr/>
          <p:nvPr/>
        </p:nvSpPr>
        <p:spPr>
          <a:xfrm flipH="1">
            <a:off x="3871800" y="2886480"/>
            <a:ext cx="720" cy="2062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Line 8"/>
          <p:cNvSpPr/>
          <p:nvPr/>
        </p:nvSpPr>
        <p:spPr>
          <a:xfrm flipH="1">
            <a:off x="4491360" y="2886480"/>
            <a:ext cx="2160" cy="2062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9"/>
          <p:cNvSpPr/>
          <p:nvPr/>
        </p:nvSpPr>
        <p:spPr>
          <a:xfrm flipH="1">
            <a:off x="5109480" y="2886480"/>
            <a:ext cx="3240" cy="20412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10"/>
          <p:cNvSpPr/>
          <p:nvPr/>
        </p:nvSpPr>
        <p:spPr>
          <a:xfrm flipH="1">
            <a:off x="5730840" y="2886480"/>
            <a:ext cx="720" cy="207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11"/>
          <p:cNvSpPr/>
          <p:nvPr/>
        </p:nvSpPr>
        <p:spPr>
          <a:xfrm flipH="1">
            <a:off x="6350400" y="2886480"/>
            <a:ext cx="2160" cy="2062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12"/>
          <p:cNvSpPr/>
          <p:nvPr/>
        </p:nvSpPr>
        <p:spPr>
          <a:xfrm flipH="1">
            <a:off x="6969600" y="2886480"/>
            <a:ext cx="2160" cy="2062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3"/>
          <p:cNvSpPr/>
          <p:nvPr/>
        </p:nvSpPr>
        <p:spPr>
          <a:xfrm>
            <a:off x="1187280" y="3092760"/>
            <a:ext cx="6815160" cy="41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4000" rIns="54000" tIns="46800" bIns="46800">
            <a:normAutofit/>
          </a:bodyPr>
          <a:p>
            <a:pPr/>
            <a:r>
              <a:rPr b="1" lang="pt-BR" sz="2100" spc="-1" strike="noStrike">
                <a:solidFill>
                  <a:srgbClr val="000000"/>
                </a:solidFill>
                <a:latin typeface="Times New Roman"/>
              </a:rPr>
              <a:t>20      21     22     23     24      25     26     27      28     29     30   </a:t>
            </a:r>
            <a:endParaRPr b="0" lang="en-US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CustomShape 14"/>
          <p:cNvSpPr/>
          <p:nvPr/>
        </p:nvSpPr>
        <p:spPr>
          <a:xfrm>
            <a:off x="1316880" y="2677680"/>
            <a:ext cx="206280" cy="20736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15"/>
          <p:cNvSpPr/>
          <p:nvPr/>
        </p:nvSpPr>
        <p:spPr>
          <a:xfrm>
            <a:off x="1869840" y="2679840"/>
            <a:ext cx="272880" cy="20628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6"/>
          <p:cNvSpPr/>
          <p:nvPr/>
        </p:nvSpPr>
        <p:spPr>
          <a:xfrm>
            <a:off x="2486880" y="2679840"/>
            <a:ext cx="338400" cy="20844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7"/>
          <p:cNvSpPr/>
          <p:nvPr/>
        </p:nvSpPr>
        <p:spPr>
          <a:xfrm>
            <a:off x="2486880" y="2473200"/>
            <a:ext cx="338400" cy="20736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8"/>
          <p:cNvSpPr/>
          <p:nvPr/>
        </p:nvSpPr>
        <p:spPr>
          <a:xfrm>
            <a:off x="3015000" y="2679840"/>
            <a:ext cx="468000" cy="20736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9"/>
          <p:cNvSpPr/>
          <p:nvPr/>
        </p:nvSpPr>
        <p:spPr>
          <a:xfrm>
            <a:off x="3600000" y="2679840"/>
            <a:ext cx="533160" cy="20628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0"/>
          <p:cNvSpPr/>
          <p:nvPr/>
        </p:nvSpPr>
        <p:spPr>
          <a:xfrm>
            <a:off x="3600000" y="2473200"/>
            <a:ext cx="533160" cy="20736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1"/>
          <p:cNvSpPr/>
          <p:nvPr/>
        </p:nvSpPr>
        <p:spPr>
          <a:xfrm>
            <a:off x="4777200" y="2679840"/>
            <a:ext cx="663120" cy="20736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22"/>
          <p:cNvSpPr/>
          <p:nvPr/>
        </p:nvSpPr>
        <p:spPr>
          <a:xfrm>
            <a:off x="5947560" y="2679840"/>
            <a:ext cx="793800" cy="20844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3"/>
          <p:cNvSpPr/>
          <p:nvPr/>
        </p:nvSpPr>
        <p:spPr>
          <a:xfrm>
            <a:off x="7125840" y="2679840"/>
            <a:ext cx="923400" cy="20736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Line 24"/>
          <p:cNvSpPr/>
          <p:nvPr/>
        </p:nvSpPr>
        <p:spPr>
          <a:xfrm flipV="1">
            <a:off x="3458880" y="3711960"/>
            <a:ext cx="412920" cy="20628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5"/>
          <p:cNvSpPr/>
          <p:nvPr/>
        </p:nvSpPr>
        <p:spPr>
          <a:xfrm>
            <a:off x="2219760" y="3918960"/>
            <a:ext cx="3304080" cy="61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Ponto de equilíbrio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86" name="Picture 30" descr="http://stat2.med.up.pt/cursop/glossario/Image21.gif"/>
          <p:cNvPicPr/>
          <p:nvPr/>
        </p:nvPicPr>
        <p:blipFill>
          <a:blip r:embed="rId1"/>
          <a:stretch/>
        </p:blipFill>
        <p:spPr>
          <a:xfrm>
            <a:off x="3203640" y="4292640"/>
            <a:ext cx="338040" cy="469800"/>
          </a:xfrm>
          <a:prstGeom prst="rect">
            <a:avLst/>
          </a:prstGeom>
          <a:ln>
            <a:noFill/>
          </a:ln>
        </p:spPr>
      </p:pic>
      <p:sp>
        <p:nvSpPr>
          <p:cNvPr id="287" name="CustomShape 26"/>
          <p:cNvSpPr/>
          <p:nvPr/>
        </p:nvSpPr>
        <p:spPr>
          <a:xfrm>
            <a:off x="250920" y="1484280"/>
            <a:ext cx="358128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</a:rPr>
              <a:t>Média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395280" y="592200"/>
            <a:ext cx="358128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</a:rPr>
              <a:t>Mediana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3733920" y="31528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3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4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5"/>
          <p:cNvSpPr/>
          <p:nvPr/>
        </p:nvSpPr>
        <p:spPr>
          <a:xfrm>
            <a:off x="228600" y="2057400"/>
            <a:ext cx="8915400" cy="174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É o valor que divide a distribuição em duas partes iguais; metade dos valores estão abaixo da mediana e a outra metade acima.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CustomShape 6"/>
          <p:cNvSpPr/>
          <p:nvPr/>
        </p:nvSpPr>
        <p:spPr>
          <a:xfrm>
            <a:off x="228600" y="3429000"/>
            <a:ext cx="8915400" cy="305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Seja x</a:t>
            </a:r>
            <a:r>
              <a:rPr b="0" lang="pt-BR" sz="2400" spc="-1" strike="noStrike" baseline="-30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, x</a:t>
            </a:r>
            <a:r>
              <a:rPr b="0" lang="pt-BR" sz="2400" spc="-1" strike="noStrike" baseline="-30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, x</a:t>
            </a:r>
            <a:r>
              <a:rPr b="0" lang="pt-BR" sz="2400" spc="-1" strike="noStrike" baseline="-30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, x</a:t>
            </a:r>
            <a:r>
              <a:rPr b="0" lang="pt-BR" sz="2400" spc="-1" strike="noStrike" baseline="-30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, x</a:t>
            </a:r>
            <a:r>
              <a:rPr b="0" lang="pt-BR" sz="2400" spc="-1" strike="noStrike" baseline="-30000">
                <a:solidFill>
                  <a:srgbClr val="000000"/>
                </a:solidFill>
                <a:latin typeface="Arial"/>
                <a:ea typeface="Arial"/>
              </a:rPr>
              <a:t>5 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um conjunto de 5 valores ordenados crescentemente. Neste caso a mediana é x</a:t>
            </a:r>
            <a:r>
              <a:rPr b="0" lang="pt-BR" sz="2400" spc="-1" strike="noStrike" baseline="-30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.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No caso do número de valores do conjunto ser par, por exemplo x</a:t>
            </a:r>
            <a:r>
              <a:rPr b="0" lang="pt-BR" sz="2400" spc="-1" strike="noStrike" baseline="-30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, x</a:t>
            </a:r>
            <a:r>
              <a:rPr b="0" lang="pt-BR" sz="2400" spc="-1" strike="noStrike" baseline="-30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, x</a:t>
            </a:r>
            <a:r>
              <a:rPr b="0" lang="pt-BR" sz="2400" spc="-1" strike="noStrike" baseline="-30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, x</a:t>
            </a:r>
            <a:r>
              <a:rPr b="0" lang="pt-BR" sz="2400" spc="-1" strike="noStrike" baseline="-30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, calcula-se a mediana como a média dos dois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valores centrais: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CustomShape 7"/>
          <p:cNvSpPr/>
          <p:nvPr/>
        </p:nvSpPr>
        <p:spPr>
          <a:xfrm>
            <a:off x="4286160" y="321480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5" name="Picture 17" descr="http://stat2.med.up.pt/cursop/glossario/Image22.gif"/>
          <p:cNvPicPr/>
          <p:nvPr/>
        </p:nvPicPr>
        <p:blipFill>
          <a:blip r:embed="rId1"/>
          <a:stretch/>
        </p:blipFill>
        <p:spPr>
          <a:xfrm>
            <a:off x="2666880" y="5257800"/>
            <a:ext cx="1143000" cy="857160"/>
          </a:xfrm>
          <a:prstGeom prst="rect">
            <a:avLst/>
          </a:prstGeom>
          <a:ln>
            <a:noFill/>
          </a:ln>
        </p:spPr>
      </p:pic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609480" y="685800"/>
            <a:ext cx="75438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Exemplo: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Consideremos os seguintes dados: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97" name="Object 3" descr=""/>
          <p:cNvPicPr/>
          <p:nvPr/>
        </p:nvPicPr>
        <p:blipFill>
          <a:blip r:embed="rId1"/>
          <a:stretch/>
        </p:blipFill>
        <p:spPr>
          <a:xfrm>
            <a:off x="-533520" y="1523880"/>
            <a:ext cx="9677520" cy="3237120"/>
          </a:xfrm>
          <a:prstGeom prst="rect">
            <a:avLst/>
          </a:prstGeom>
          <a:ln>
            <a:noFill/>
          </a:ln>
        </p:spPr>
      </p:pic>
      <p:sp>
        <p:nvSpPr>
          <p:cNvPr id="298" name="CustomShape 2"/>
          <p:cNvSpPr/>
          <p:nvPr/>
        </p:nvSpPr>
        <p:spPr>
          <a:xfrm>
            <a:off x="304920" y="4238640"/>
            <a:ext cx="8991360" cy="212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Ordenando as idades por ordem crescente,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20 21 22 22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23 24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24 26 28 30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A mediana fica entre 23 e 24, ou seja, (23+24)/2 =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23.5 anos.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1187280" y="2060640"/>
            <a:ext cx="7021800" cy="289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"/>
          <p:cNvSpPr/>
          <p:nvPr/>
        </p:nvSpPr>
        <p:spPr>
          <a:xfrm>
            <a:off x="3276720" y="2924280"/>
            <a:ext cx="620640" cy="620640"/>
          </a:xfrm>
          <a:custGeom>
            <a:avLst/>
            <a:gdLst/>
            <a:ahLst/>
            <a:rect l="0" t="0" r="r" b="b"/>
            <a:pathLst>
              <a:path w="1725" h="1725">
                <a:moveTo>
                  <a:pt x="862" y="0"/>
                </a:moveTo>
                <a:lnTo>
                  <a:pt x="1724" y="1724"/>
                </a:lnTo>
                <a:lnTo>
                  <a:pt x="0" y="1724"/>
                </a:lnTo>
                <a:lnTo>
                  <a:pt x="862" y="0"/>
                </a:lnTo>
              </a:path>
            </a:pathLst>
          </a:custGeom>
          <a:solidFill>
            <a:srgbClr val="eaeaea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3"/>
          <p:cNvSpPr/>
          <p:nvPr/>
        </p:nvSpPr>
        <p:spPr>
          <a:xfrm rot="579600">
            <a:off x="1395360" y="2864520"/>
            <a:ext cx="6195960" cy="20628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Line 4"/>
          <p:cNvSpPr/>
          <p:nvPr/>
        </p:nvSpPr>
        <p:spPr>
          <a:xfrm flipH="1">
            <a:off x="2032920" y="2450520"/>
            <a:ext cx="36000" cy="2030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Line 5"/>
          <p:cNvSpPr/>
          <p:nvPr/>
        </p:nvSpPr>
        <p:spPr>
          <a:xfrm flipH="1">
            <a:off x="2644560" y="2554560"/>
            <a:ext cx="36000" cy="2034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Line 6"/>
          <p:cNvSpPr/>
          <p:nvPr/>
        </p:nvSpPr>
        <p:spPr>
          <a:xfrm flipH="1">
            <a:off x="3255120" y="2658600"/>
            <a:ext cx="36000" cy="2030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Line 7"/>
          <p:cNvSpPr/>
          <p:nvPr/>
        </p:nvSpPr>
        <p:spPr>
          <a:xfrm flipH="1">
            <a:off x="3864960" y="2762640"/>
            <a:ext cx="36360" cy="2030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Line 8"/>
          <p:cNvSpPr/>
          <p:nvPr/>
        </p:nvSpPr>
        <p:spPr>
          <a:xfrm flipH="1">
            <a:off x="4475160" y="2866680"/>
            <a:ext cx="37800" cy="2026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Line 9"/>
          <p:cNvSpPr/>
          <p:nvPr/>
        </p:nvSpPr>
        <p:spPr>
          <a:xfrm flipH="1">
            <a:off x="5086080" y="2970360"/>
            <a:ext cx="37440" cy="2016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Line 10"/>
          <p:cNvSpPr/>
          <p:nvPr/>
        </p:nvSpPr>
        <p:spPr>
          <a:xfrm flipH="1">
            <a:off x="5697360" y="3074400"/>
            <a:ext cx="36360" cy="2048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Line 11"/>
          <p:cNvSpPr/>
          <p:nvPr/>
        </p:nvSpPr>
        <p:spPr>
          <a:xfrm flipH="1">
            <a:off x="6307920" y="3178440"/>
            <a:ext cx="37800" cy="2030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Line 12"/>
          <p:cNvSpPr/>
          <p:nvPr/>
        </p:nvSpPr>
        <p:spPr>
          <a:xfrm flipH="1">
            <a:off x="6918480" y="3282480"/>
            <a:ext cx="37800" cy="2026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13"/>
          <p:cNvSpPr/>
          <p:nvPr/>
        </p:nvSpPr>
        <p:spPr>
          <a:xfrm rot="579600">
            <a:off x="1135440" y="3083760"/>
            <a:ext cx="6815160" cy="41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4000" rIns="54000" tIns="46800" bIns="46800">
            <a:normAutofit/>
          </a:bodyPr>
          <a:p>
            <a:pPr/>
            <a:r>
              <a:rPr b="1" lang="pt-BR" sz="2100" spc="-1" strike="noStrike">
                <a:solidFill>
                  <a:srgbClr val="000000"/>
                </a:solidFill>
                <a:latin typeface="Times New Roman"/>
              </a:rPr>
              <a:t>20      21     22     23     24      25     26     27      28     29     30   </a:t>
            </a:r>
            <a:endParaRPr b="0" lang="en-US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CustomShape 14"/>
          <p:cNvSpPr/>
          <p:nvPr/>
        </p:nvSpPr>
        <p:spPr>
          <a:xfrm rot="579600">
            <a:off x="1397520" y="2144160"/>
            <a:ext cx="206280" cy="20808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15"/>
          <p:cNvSpPr/>
          <p:nvPr/>
        </p:nvSpPr>
        <p:spPr>
          <a:xfrm rot="579600">
            <a:off x="1941840" y="2244240"/>
            <a:ext cx="272880" cy="20628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16"/>
          <p:cNvSpPr/>
          <p:nvPr/>
        </p:nvSpPr>
        <p:spPr>
          <a:xfrm rot="579600">
            <a:off x="2549520" y="2353320"/>
            <a:ext cx="338040" cy="20952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7"/>
          <p:cNvSpPr/>
          <p:nvPr/>
        </p:nvSpPr>
        <p:spPr>
          <a:xfrm rot="579600">
            <a:off x="2584440" y="2149560"/>
            <a:ext cx="338040" cy="20808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18"/>
          <p:cNvSpPr/>
          <p:nvPr/>
        </p:nvSpPr>
        <p:spPr>
          <a:xfrm rot="579600">
            <a:off x="3068640" y="2452680"/>
            <a:ext cx="468360" cy="20772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19"/>
          <p:cNvSpPr/>
          <p:nvPr/>
        </p:nvSpPr>
        <p:spPr>
          <a:xfrm rot="579600">
            <a:off x="3645720" y="2556360"/>
            <a:ext cx="533520" cy="20628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0"/>
          <p:cNvSpPr/>
          <p:nvPr/>
        </p:nvSpPr>
        <p:spPr>
          <a:xfrm rot="579600">
            <a:off x="3679920" y="2352960"/>
            <a:ext cx="533520" cy="20808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21"/>
          <p:cNvSpPr/>
          <p:nvPr/>
        </p:nvSpPr>
        <p:spPr>
          <a:xfrm rot="579600">
            <a:off x="4804200" y="2764800"/>
            <a:ext cx="663480" cy="20772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22"/>
          <p:cNvSpPr/>
          <p:nvPr/>
        </p:nvSpPr>
        <p:spPr>
          <a:xfrm rot="579600">
            <a:off x="5958000" y="2972160"/>
            <a:ext cx="793800" cy="20952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3"/>
          <p:cNvSpPr/>
          <p:nvPr/>
        </p:nvSpPr>
        <p:spPr>
          <a:xfrm rot="579600">
            <a:off x="7118640" y="3180960"/>
            <a:ext cx="924120" cy="20772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24"/>
          <p:cNvSpPr/>
          <p:nvPr/>
        </p:nvSpPr>
        <p:spPr>
          <a:xfrm flipV="1">
            <a:off x="3132000" y="3644640"/>
            <a:ext cx="412920" cy="20628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5"/>
          <p:cNvSpPr/>
          <p:nvPr/>
        </p:nvSpPr>
        <p:spPr>
          <a:xfrm>
            <a:off x="2268360" y="3860640"/>
            <a:ext cx="1366920" cy="61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Mediana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CustomShape 26"/>
          <p:cNvSpPr/>
          <p:nvPr/>
        </p:nvSpPr>
        <p:spPr>
          <a:xfrm>
            <a:off x="250920" y="549360"/>
            <a:ext cx="358128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</a:rPr>
              <a:t>Mediana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CustomShape 27"/>
          <p:cNvSpPr/>
          <p:nvPr/>
        </p:nvSpPr>
        <p:spPr>
          <a:xfrm rot="5400000">
            <a:off x="2267280" y="691200"/>
            <a:ext cx="287280" cy="2305080"/>
          </a:xfrm>
          <a:custGeom>
            <a:avLst/>
            <a:gdLst/>
            <a:ahLst/>
            <a:rect l="0" t="0" r="r" b="b"/>
            <a:pathLst>
              <a:path w="800" h="6404">
                <a:moveTo>
                  <a:pt x="799" y="0"/>
                </a:moveTo>
                <a:cubicBezTo>
                  <a:pt x="599" y="0"/>
                  <a:pt x="399" y="266"/>
                  <a:pt x="399" y="533"/>
                </a:cubicBezTo>
                <a:lnTo>
                  <a:pt x="399" y="2668"/>
                </a:lnTo>
                <a:cubicBezTo>
                  <a:pt x="399" y="2935"/>
                  <a:pt x="199" y="3201"/>
                  <a:pt x="0" y="3201"/>
                </a:cubicBezTo>
                <a:cubicBezTo>
                  <a:pt x="199" y="3201"/>
                  <a:pt x="399" y="3468"/>
                  <a:pt x="399" y="3735"/>
                </a:cubicBezTo>
                <a:lnTo>
                  <a:pt x="399" y="5870"/>
                </a:lnTo>
                <a:cubicBezTo>
                  <a:pt x="399" y="6137"/>
                  <a:pt x="599" y="6403"/>
                  <a:pt x="799" y="6403"/>
                </a:cubicBez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28"/>
          <p:cNvSpPr/>
          <p:nvPr/>
        </p:nvSpPr>
        <p:spPr>
          <a:xfrm rot="5400000">
            <a:off x="5724000" y="-315720"/>
            <a:ext cx="287280" cy="4319640"/>
          </a:xfrm>
          <a:custGeom>
            <a:avLst/>
            <a:gdLst/>
            <a:ahLst/>
            <a:rect l="0" t="0" r="r" b="b"/>
            <a:pathLst>
              <a:path w="800" h="12001">
                <a:moveTo>
                  <a:pt x="799" y="0"/>
                </a:moveTo>
                <a:cubicBezTo>
                  <a:pt x="599" y="0"/>
                  <a:pt x="399" y="500"/>
                  <a:pt x="399" y="1000"/>
                </a:cubicBezTo>
                <a:lnTo>
                  <a:pt x="399" y="5000"/>
                </a:lnTo>
                <a:cubicBezTo>
                  <a:pt x="399" y="5500"/>
                  <a:pt x="199" y="6000"/>
                  <a:pt x="0" y="6000"/>
                </a:cubicBezTo>
                <a:cubicBezTo>
                  <a:pt x="199" y="6000"/>
                  <a:pt x="399" y="6500"/>
                  <a:pt x="399" y="7000"/>
                </a:cubicBezTo>
                <a:lnTo>
                  <a:pt x="399" y="11000"/>
                </a:lnTo>
                <a:cubicBezTo>
                  <a:pt x="399" y="11500"/>
                  <a:pt x="599" y="12000"/>
                  <a:pt x="799" y="12000"/>
                </a:cubicBez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29"/>
          <p:cNvSpPr/>
          <p:nvPr/>
        </p:nvSpPr>
        <p:spPr>
          <a:xfrm>
            <a:off x="1547640" y="1268280"/>
            <a:ext cx="25210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5 indivíduos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CustomShape 30"/>
          <p:cNvSpPr/>
          <p:nvPr/>
        </p:nvSpPr>
        <p:spPr>
          <a:xfrm>
            <a:off x="5003640" y="1268280"/>
            <a:ext cx="25210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5 indivíduos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36600" y="692280"/>
            <a:ext cx="358128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</a:rPr>
              <a:t>Moda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3733920" y="31528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4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5"/>
          <p:cNvSpPr/>
          <p:nvPr/>
        </p:nvSpPr>
        <p:spPr>
          <a:xfrm>
            <a:off x="304920" y="2057400"/>
            <a:ext cx="66294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É o valor com maior freqüência.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CustomShape 6"/>
          <p:cNvSpPr/>
          <p:nvPr/>
        </p:nvSpPr>
        <p:spPr>
          <a:xfrm>
            <a:off x="228600" y="2971800"/>
            <a:ext cx="8915400" cy="174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É normalmente usada para variáveis categóricas uma vez que as freqüências de valores de uma variável contínua não são muito informativas.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25600" y="1090440"/>
            <a:ext cx="8078760" cy="429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lvl="2" marL="9144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2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Método estatístico – diante da impossibilidade de manter as causas constantes, admite todas essas causas presentes variando-as, registrando essas variações e procurando determinar, no resultado final, que influências cabem a cada uma delas. 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25000"/>
              </a:lnSpc>
              <a:spcBef>
                <a:spcPts val="1199"/>
              </a:spcBef>
              <a:spcAft>
                <a:spcPts val="1199"/>
              </a:spcAft>
            </a:pPr>
            <a:r>
              <a:rPr b="0" i="1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Muito utilizado, por exemplo, nas ciências sociais e médicas, onde os vários fatores que afetam o fenômeno em estudo não podem permanecer constantes enquanto fazemos variar a causa que, naquele momento, nos interessa. 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6720" y="544680"/>
            <a:ext cx="91440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lvl="1" marL="457200"/>
            <a:r>
              <a:rPr b="1" lang="pt-BR" sz="2800" spc="-1" strike="noStrike">
                <a:solidFill>
                  <a:srgbClr val="000000"/>
                </a:solidFill>
                <a:latin typeface="Times New Roman"/>
              </a:rPr>
              <a:t>Métodos científicos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Line 3"/>
          <p:cNvSpPr/>
          <p:nvPr/>
        </p:nvSpPr>
        <p:spPr>
          <a:xfrm flipV="1">
            <a:off x="457200" y="1068480"/>
            <a:ext cx="8218440" cy="56880"/>
          </a:xfrm>
          <a:prstGeom prst="line">
            <a:avLst/>
          </a:prstGeom>
          <a:ln w="38160">
            <a:solidFill>
              <a:srgbClr val="aae2ca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609480" y="304920"/>
            <a:ext cx="75438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Exemplo: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Consideremos os seguintes dados: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36" name="Object 3" descr=""/>
          <p:cNvPicPr/>
          <p:nvPr/>
        </p:nvPicPr>
        <p:blipFill>
          <a:blip r:embed="rId1"/>
          <a:stretch/>
        </p:blipFill>
        <p:spPr>
          <a:xfrm>
            <a:off x="-511200" y="838080"/>
            <a:ext cx="9655200" cy="3175200"/>
          </a:xfrm>
          <a:prstGeom prst="rect">
            <a:avLst/>
          </a:prstGeom>
          <a:ln>
            <a:noFill/>
          </a:ln>
        </p:spPr>
      </p:pic>
      <p:sp>
        <p:nvSpPr>
          <p:cNvPr id="337" name="CustomShape 2"/>
          <p:cNvSpPr/>
          <p:nvPr/>
        </p:nvSpPr>
        <p:spPr>
          <a:xfrm>
            <a:off x="152280" y="3048120"/>
            <a:ext cx="8991720" cy="435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Temos,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Sexo Masculino: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Freqüência absoluta :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Sexo Feminino: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Freqüência absoluta :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moda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é o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sexo feminino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pois tem a maior freqüência.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239040" y="304920"/>
            <a:ext cx="178236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Percentis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3733920" y="31528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3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4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5"/>
          <p:cNvSpPr/>
          <p:nvPr/>
        </p:nvSpPr>
        <p:spPr>
          <a:xfrm>
            <a:off x="4286160" y="321480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6"/>
          <p:cNvSpPr/>
          <p:nvPr/>
        </p:nvSpPr>
        <p:spPr>
          <a:xfrm>
            <a:off x="228600" y="1066680"/>
            <a:ext cx="8686800" cy="101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O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percentil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i é o valor abaixo do qual fica i% da distribuição.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CustomShape 7"/>
          <p:cNvSpPr/>
          <p:nvPr/>
        </p:nvSpPr>
        <p:spPr>
          <a:xfrm>
            <a:off x="306720" y="1981080"/>
            <a:ext cx="152496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Quartis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CustomShape 8"/>
          <p:cNvSpPr/>
          <p:nvPr/>
        </p:nvSpPr>
        <p:spPr>
          <a:xfrm>
            <a:off x="304920" y="2666880"/>
            <a:ext cx="8610480" cy="192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Os quartis dividem a distribuição em 4 partes iguais. Estando os dados por ordem crescente, o 1º quartil e o 3ºquartil acumulam até si, respectivamente, 25% e 75% dos dados. </a:t>
            </a:r>
            <a:br/>
            <a:br/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" name="CustomShape 9"/>
          <p:cNvSpPr/>
          <p:nvPr/>
        </p:nvSpPr>
        <p:spPr>
          <a:xfrm>
            <a:off x="228600" y="3962520"/>
            <a:ext cx="8534520" cy="268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Características: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O 1º quartil é igual ao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percentil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25.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O 2º quartil é igual ao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percentil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50.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O 3º quartil é igual ao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percentil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75.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CustomShape 10"/>
          <p:cNvSpPr/>
          <p:nvPr/>
        </p:nvSpPr>
        <p:spPr>
          <a:xfrm>
            <a:off x="6000840" y="4199040"/>
            <a:ext cx="2160720" cy="1440000"/>
          </a:xfrm>
          <a:custGeom>
            <a:avLst/>
            <a:gdLst/>
            <a:ahLst/>
            <a:rect l="l" t="t" r="r" b="b"/>
            <a:pathLst>
              <a:path w="1361" h="907">
                <a:moveTo>
                  <a:pt x="0" y="862"/>
                </a:moveTo>
                <a:cubicBezTo>
                  <a:pt x="79" y="820"/>
                  <a:pt x="159" y="779"/>
                  <a:pt x="272" y="635"/>
                </a:cubicBezTo>
                <a:cubicBezTo>
                  <a:pt x="385" y="491"/>
                  <a:pt x="545" y="0"/>
                  <a:pt x="681" y="0"/>
                </a:cubicBezTo>
                <a:cubicBezTo>
                  <a:pt x="817" y="0"/>
                  <a:pt x="976" y="484"/>
                  <a:pt x="1089" y="635"/>
                </a:cubicBezTo>
                <a:cubicBezTo>
                  <a:pt x="1202" y="786"/>
                  <a:pt x="1281" y="846"/>
                  <a:pt x="1361" y="907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Line 11"/>
          <p:cNvSpPr/>
          <p:nvPr/>
        </p:nvSpPr>
        <p:spPr>
          <a:xfrm>
            <a:off x="5929200" y="5783400"/>
            <a:ext cx="237672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Line 12"/>
          <p:cNvSpPr/>
          <p:nvPr/>
        </p:nvSpPr>
        <p:spPr>
          <a:xfrm>
            <a:off x="7081920" y="4199040"/>
            <a:ext cx="0" cy="1584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Line 13"/>
          <p:cNvSpPr/>
          <p:nvPr/>
        </p:nvSpPr>
        <p:spPr>
          <a:xfrm>
            <a:off x="6577200" y="4991400"/>
            <a:ext cx="0" cy="7920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Line 14"/>
          <p:cNvSpPr/>
          <p:nvPr/>
        </p:nvSpPr>
        <p:spPr>
          <a:xfrm>
            <a:off x="7585200" y="4991400"/>
            <a:ext cx="0" cy="7920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15"/>
          <p:cNvSpPr/>
          <p:nvPr/>
        </p:nvSpPr>
        <p:spPr>
          <a:xfrm>
            <a:off x="6073920" y="5496120"/>
            <a:ext cx="57600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25%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" name="CustomShape 16"/>
          <p:cNvSpPr/>
          <p:nvPr/>
        </p:nvSpPr>
        <p:spPr>
          <a:xfrm>
            <a:off x="6577200" y="5062680"/>
            <a:ext cx="57600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25%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" name="CustomShape 17"/>
          <p:cNvSpPr/>
          <p:nvPr/>
        </p:nvSpPr>
        <p:spPr>
          <a:xfrm>
            <a:off x="7081920" y="5062680"/>
            <a:ext cx="57636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25%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" name="CustomShape 18"/>
          <p:cNvSpPr/>
          <p:nvPr/>
        </p:nvSpPr>
        <p:spPr>
          <a:xfrm>
            <a:off x="7585200" y="5496120"/>
            <a:ext cx="57600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25%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" name="CustomShape 19"/>
          <p:cNvSpPr/>
          <p:nvPr/>
        </p:nvSpPr>
        <p:spPr>
          <a:xfrm>
            <a:off x="6361200" y="5855040"/>
            <a:ext cx="431640" cy="33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Q</a:t>
            </a:r>
            <a:r>
              <a:rPr b="0" lang="pt-BR" sz="1400" spc="-1" strike="noStrike" baseline="-25000">
                <a:solidFill>
                  <a:srgbClr val="000000"/>
                </a:solidFill>
                <a:latin typeface="Comic Sans MS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" name="CustomShape 20"/>
          <p:cNvSpPr/>
          <p:nvPr/>
        </p:nvSpPr>
        <p:spPr>
          <a:xfrm>
            <a:off x="6865920" y="5855040"/>
            <a:ext cx="432000" cy="33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Q</a:t>
            </a:r>
            <a:r>
              <a:rPr b="0" lang="pt-BR" sz="1400" spc="-1" strike="noStrike" baseline="-25000">
                <a:solidFill>
                  <a:srgbClr val="000000"/>
                </a:solidFill>
                <a:latin typeface="Comic Sans MS"/>
              </a:rPr>
              <a:t>2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" name="CustomShape 21"/>
          <p:cNvSpPr/>
          <p:nvPr/>
        </p:nvSpPr>
        <p:spPr>
          <a:xfrm>
            <a:off x="7369200" y="5855040"/>
            <a:ext cx="431640" cy="33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Q</a:t>
            </a:r>
            <a:r>
              <a:rPr b="0" lang="pt-BR" sz="1400" spc="-1" strike="noStrike" baseline="-25000">
                <a:solidFill>
                  <a:srgbClr val="000000"/>
                </a:solidFill>
                <a:latin typeface="Comic Sans MS"/>
              </a:rPr>
              <a:t>3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609480" y="304920"/>
            <a:ext cx="75438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Exemplo: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Consideremos os seguintes dados: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60" name="Object 3" descr=""/>
          <p:cNvPicPr/>
          <p:nvPr/>
        </p:nvPicPr>
        <p:blipFill>
          <a:blip r:embed="rId1"/>
          <a:stretch/>
        </p:blipFill>
        <p:spPr>
          <a:xfrm>
            <a:off x="-990720" y="990720"/>
            <a:ext cx="10676160" cy="3105000"/>
          </a:xfrm>
          <a:prstGeom prst="rect">
            <a:avLst/>
          </a:prstGeom>
          <a:ln>
            <a:noFill/>
          </a:ln>
        </p:spPr>
      </p:pic>
      <p:sp>
        <p:nvSpPr>
          <p:cNvPr id="361" name="CustomShape 2"/>
          <p:cNvSpPr/>
          <p:nvPr/>
        </p:nvSpPr>
        <p:spPr>
          <a:xfrm>
            <a:off x="152280" y="3429000"/>
            <a:ext cx="8991720" cy="322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Ordenando as idades por ordem crescente,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20 21 22 22 23 24 24 26 28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O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percentil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50 é 23 anos. Ou seja, 50% dos valores estão abaixo dos 23 anos.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O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percentil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25 (</a:t>
            </a:r>
            <a:r>
              <a:rPr b="1" lang="pt-BR" sz="2400" spc="-1" strike="noStrike">
                <a:solidFill>
                  <a:srgbClr val="3333cc"/>
                </a:solidFill>
                <a:latin typeface="Arial"/>
                <a:ea typeface="Arial"/>
              </a:rPr>
              <a:t>1º quartil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) é 21.5 anos e o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percentil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75 (</a:t>
            </a:r>
            <a:r>
              <a:rPr b="1" lang="pt-BR" sz="2400" spc="-1" strike="noStrike">
                <a:solidFill>
                  <a:srgbClr val="3333cc"/>
                </a:solidFill>
                <a:latin typeface="Arial"/>
                <a:ea typeface="Arial"/>
              </a:rPr>
              <a:t>3º quartil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) é 25 anos, ou seja 25 % dos valores estão abaixo de 21.5 anos e acima de 25 anos.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3733920" y="31528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2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3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4"/>
          <p:cNvSpPr/>
          <p:nvPr/>
        </p:nvSpPr>
        <p:spPr>
          <a:xfrm>
            <a:off x="4286160" y="321480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5"/>
          <p:cNvSpPr/>
          <p:nvPr/>
        </p:nvSpPr>
        <p:spPr>
          <a:xfrm>
            <a:off x="307800" y="685800"/>
            <a:ext cx="431388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Distância Interquartílica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" name="CustomShape 6"/>
          <p:cNvSpPr/>
          <p:nvPr/>
        </p:nvSpPr>
        <p:spPr>
          <a:xfrm>
            <a:off x="304920" y="2666880"/>
            <a:ext cx="8610480" cy="138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É a distância entre o terceiro e o primeiro quartil de um conjunto de dados.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Representa 50% dos dados que estão no centro do conjunto.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" name="Object 1"/>
          <p:cNvGraphicFramePr/>
          <p:nvPr/>
        </p:nvGraphicFramePr>
        <p:xfrm>
          <a:off x="304920" y="1371600"/>
          <a:ext cx="8610480" cy="448452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369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04920" y="1371600"/>
                    <a:ext cx="8610480" cy="44845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370" name="CustomShape 2"/>
          <p:cNvSpPr/>
          <p:nvPr/>
        </p:nvSpPr>
        <p:spPr>
          <a:xfrm>
            <a:off x="307800" y="685800"/>
            <a:ext cx="162108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Box Plot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634680" y="692280"/>
            <a:ext cx="389484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Medidas de dispersão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685800" y="1981080"/>
            <a:ext cx="7772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Máximo, mínimo, amplitude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Variância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Desvio padrão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Coeficiente de variação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598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3733920" y="31528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2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3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4"/>
          <p:cNvSpPr/>
          <p:nvPr/>
        </p:nvSpPr>
        <p:spPr>
          <a:xfrm>
            <a:off x="304920" y="1066680"/>
            <a:ext cx="8381880" cy="101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Máximo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É o maior valor encontrado numa determinada variável.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CustomShape 5"/>
          <p:cNvSpPr/>
          <p:nvPr/>
        </p:nvSpPr>
        <p:spPr>
          <a:xfrm>
            <a:off x="380880" y="2514600"/>
            <a:ext cx="8763120" cy="157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Mínimo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É o menor valor encontrado numa determinada variável.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" name="CustomShape 6"/>
          <p:cNvSpPr/>
          <p:nvPr/>
        </p:nvSpPr>
        <p:spPr>
          <a:xfrm>
            <a:off x="380880" y="4191120"/>
            <a:ext cx="8763120" cy="193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Amplitude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É a diferença entre o máximo e o mínimo numa determinada variável.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609480" y="685800"/>
            <a:ext cx="75438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Exemplo: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Consideremos os seguintes dados: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80" name="Object 3" descr=""/>
          <p:cNvPicPr/>
          <p:nvPr/>
        </p:nvPicPr>
        <p:blipFill>
          <a:blip r:embed="rId1"/>
          <a:stretch/>
        </p:blipFill>
        <p:spPr>
          <a:xfrm>
            <a:off x="-533520" y="1523880"/>
            <a:ext cx="9677520" cy="3237120"/>
          </a:xfrm>
          <a:prstGeom prst="rect">
            <a:avLst/>
          </a:prstGeom>
          <a:ln>
            <a:noFill/>
          </a:ln>
        </p:spPr>
      </p:pic>
      <p:sp>
        <p:nvSpPr>
          <p:cNvPr id="381" name="CustomShape 2"/>
          <p:cNvSpPr/>
          <p:nvPr/>
        </p:nvSpPr>
        <p:spPr>
          <a:xfrm>
            <a:off x="457200" y="3886200"/>
            <a:ext cx="8534520" cy="249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Máximo = 30</a:t>
            </a:r>
            <a:br/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Mínimo = 20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A amplitude é: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30-20 =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anos.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3733920" y="31528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2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3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4"/>
          <p:cNvSpPr/>
          <p:nvPr/>
        </p:nvSpPr>
        <p:spPr>
          <a:xfrm>
            <a:off x="371520" y="333360"/>
            <a:ext cx="8229600" cy="328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Variância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A variância mede o desvio quadrático médio da variável, ou seja, representa em valores médios (elevados ao quadrado), o quanto o valor atribuído a cada indivíduo se distância da média da variável.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" name="CustomShape 5"/>
          <p:cNvSpPr/>
          <p:nvPr/>
        </p:nvSpPr>
        <p:spPr>
          <a:xfrm>
            <a:off x="2724120" y="279576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3733920" y="31528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2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3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4"/>
          <p:cNvSpPr/>
          <p:nvPr/>
        </p:nvSpPr>
        <p:spPr>
          <a:xfrm>
            <a:off x="371520" y="333360"/>
            <a:ext cx="8229600" cy="268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Variância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A fórmula de cálculo da variância para os valores x</a:t>
            </a:r>
            <a:r>
              <a:rPr b="0" lang="pt-BR" sz="2400" spc="-1" strike="noStrike" baseline="-30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, x</a:t>
            </a:r>
            <a:r>
              <a:rPr b="0" lang="pt-BR" sz="2400" spc="-1" strike="noStrike" baseline="-30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, x</a:t>
            </a:r>
            <a:r>
              <a:rPr b="0" lang="pt-BR" sz="2400" spc="-1" strike="noStrike" baseline="-30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,…, x</a:t>
            </a:r>
            <a:r>
              <a:rPr b="0" lang="pt-BR" sz="2400" spc="-1" strike="noStrike" baseline="-30000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de uma amostra é a seguinte: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CustomShape 5"/>
          <p:cNvSpPr/>
          <p:nvPr/>
        </p:nvSpPr>
        <p:spPr>
          <a:xfrm>
            <a:off x="2724120" y="279576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2" name="Picture 10" descr="http://stat2.med.up.pt/cursop/glossario/dpadrao_1.gif"/>
          <p:cNvPicPr/>
          <p:nvPr/>
        </p:nvPicPr>
        <p:blipFill>
          <a:blip r:embed="rId1"/>
          <a:srcRect l="76829" t="7282" r="0" b="16163"/>
          <a:stretch/>
        </p:blipFill>
        <p:spPr>
          <a:xfrm>
            <a:off x="6130800" y="2514600"/>
            <a:ext cx="1413000" cy="1600200"/>
          </a:xfrm>
          <a:prstGeom prst="rect">
            <a:avLst/>
          </a:prstGeom>
          <a:ln>
            <a:noFill/>
          </a:ln>
        </p:spPr>
      </p:pic>
      <p:sp>
        <p:nvSpPr>
          <p:cNvPr id="393" name="CustomShape 6"/>
          <p:cNvSpPr/>
          <p:nvPr/>
        </p:nvSpPr>
        <p:spPr>
          <a:xfrm>
            <a:off x="685800" y="3048120"/>
            <a:ext cx="12952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pt-BR" sz="2400" spc="-1" strike="noStrike" baseline="30000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 =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94" name="Picture 14" descr="http://stat2.med.up.pt/cursop/glossario/dpadrao_1.gif"/>
          <p:cNvPicPr/>
          <p:nvPr/>
        </p:nvPicPr>
        <p:blipFill>
          <a:blip r:embed="rId2"/>
          <a:srcRect l="3750" t="25506" r="26251" b="30764"/>
          <a:stretch/>
        </p:blipFill>
        <p:spPr>
          <a:xfrm>
            <a:off x="1676520" y="2895480"/>
            <a:ext cx="4267080" cy="914400"/>
          </a:xfrm>
          <a:prstGeom prst="rect">
            <a:avLst/>
          </a:prstGeom>
          <a:ln>
            <a:noFill/>
          </a:ln>
        </p:spPr>
      </p:pic>
      <p:sp>
        <p:nvSpPr>
          <p:cNvPr id="395" name="CustomShape 7"/>
          <p:cNvSpPr/>
          <p:nvPr/>
        </p:nvSpPr>
        <p:spPr>
          <a:xfrm>
            <a:off x="684360" y="5589720"/>
            <a:ext cx="12952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pt-BR" sz="2400" spc="-1" strike="noStrike" baseline="30000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 =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96" name="Formula 8"/>
              <p:cNvSpPr txBox="1"/>
              <p:nvPr/>
            </p:nvSpPr>
            <p:spPr>
              <a:xfrm>
                <a:off x="1692360" y="5013360"/>
                <a:ext cx="2016000" cy="1276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num>
                        <m:nary>
                          <m:naryPr>
                            <m:chr m:val="∑"/>
                            <m:subHide m:val="1"/>
                            <m:supHide m:val="1"/>
                          </m:naryPr>
                          <m:sub/>
                          <m:sup/>
                          <m:e>
                            <m:sSubSup>
                              <m:e>
                                <m:r>
                                  <m:t xml:space="preserve">x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  <m:sup>
                                <m:r>
                                  <m:t xml:space="preserve">2</m:t>
                                </m:r>
                              </m:sup>
                            </m:sSubSup>
                            <m:r>
                              <m:t xml:space="preserve">−</m:t>
                            </m:r>
                            <m:f>
                              <m:num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subHide m:val="1"/>
                                            <m:supHide m:val="1"/>
                                          </m:naryPr>
                                          <m:sub/>
                                          <m:sup/>
                                          <m:e>
                                            <m:sSub>
                                              <m:e>
                                                <m:r>
                                                  <m:t xml:space="preserve">x</m:t>
                                                </m:r>
                                              </m:e>
                                              <m:sub>
                                                <m:r>
                                                  <m:t xml:space="preserve">i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</m:e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t xml:space="preserve">n</m:t>
                                </m:r>
                              </m:den>
                            </m:f>
                          </m:e>
                        </m:nary>
                      </m:num>
                      <m:den>
                        <m:r>
                          <m:t xml:space="preserve">n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397" name="CustomShape 9"/>
          <p:cNvSpPr/>
          <p:nvPr/>
        </p:nvSpPr>
        <p:spPr>
          <a:xfrm>
            <a:off x="1619280" y="4221000"/>
            <a:ext cx="208764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ou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25600" y="681120"/>
            <a:ext cx="8078760" cy="539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lvl="2" marL="914400" algn="just">
              <a:lnSpc>
                <a:spcPct val="125000"/>
              </a:lnSpc>
              <a:spcBef>
                <a:spcPts val="1199"/>
              </a:spcBef>
              <a:spcAft>
                <a:spcPts val="1199"/>
              </a:spcAf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2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É a ciência que tem por objetivo planejar, coletar, tabular, analisar e interpretar informações e delas extrair conclusões que permitam a tomada de decisões acertadas mediante incertezas.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r>
              <a:rPr b="0" i="1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Um estatístico é aquele que, tendo a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r>
              <a:rPr b="0" i="1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cabeça a arder e os pés enterrados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r>
              <a:rPr b="0" i="1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no gelo, ainda diz que na média está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/>
            <a:r>
              <a:rPr b="0" i="1" lang="pt-BR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tudo bem!...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25000"/>
              </a:lnSpc>
              <a:spcBef>
                <a:spcPts val="1199"/>
              </a:spcBef>
              <a:spcAft>
                <a:spcPts val="1199"/>
              </a:spcAft>
            </a:pP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96720" y="544680"/>
            <a:ext cx="91440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lvl="1" marL="457200"/>
            <a:r>
              <a:rPr b="1" lang="pt-BR" sz="2800" spc="-1" strike="noStrike">
                <a:solidFill>
                  <a:srgbClr val="000000"/>
                </a:solidFill>
                <a:latin typeface="Times New Roman"/>
              </a:rPr>
              <a:t>A Estatística – O que é?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Line 3"/>
          <p:cNvSpPr/>
          <p:nvPr/>
        </p:nvSpPr>
        <p:spPr>
          <a:xfrm flipV="1">
            <a:off x="457200" y="1068480"/>
            <a:ext cx="8218440" cy="56880"/>
          </a:xfrm>
          <a:prstGeom prst="line">
            <a:avLst/>
          </a:prstGeom>
          <a:ln w="38160">
            <a:solidFill>
              <a:srgbClr val="aae2c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Imagem 1" descr=""/>
          <p:cNvPicPr/>
          <p:nvPr/>
        </p:nvPicPr>
        <p:blipFill>
          <a:blip r:embed="rId1"/>
          <a:stretch/>
        </p:blipFill>
        <p:spPr>
          <a:xfrm>
            <a:off x="7007400" y="2565360"/>
            <a:ext cx="1625400" cy="392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3733920" y="31528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2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3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4"/>
          <p:cNvSpPr/>
          <p:nvPr/>
        </p:nvSpPr>
        <p:spPr>
          <a:xfrm>
            <a:off x="304920" y="404640"/>
            <a:ext cx="8229600" cy="47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Desvio padrão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O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desvio padrão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é uma medida de dispersão usada com a média. Mede a variabilidade dos valores à volta da média. O valor mínimo do desvio padrão é 0 indicando que não há variabilidade, ou seja, que todos os valores são iguais à média. É a raiz quadrada da variância.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A fórmula de cálculo do desvio padrão para os valores x</a:t>
            </a:r>
            <a:r>
              <a:rPr b="0" lang="pt-BR" sz="2400" spc="-1" strike="noStrike" baseline="-30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, x</a:t>
            </a:r>
            <a:r>
              <a:rPr b="0" lang="pt-BR" sz="2400" spc="-1" strike="noStrike" baseline="-30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, x</a:t>
            </a:r>
            <a:r>
              <a:rPr b="0" lang="pt-BR" sz="2400" spc="-1" strike="noStrike" baseline="-30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,…, x</a:t>
            </a:r>
            <a:r>
              <a:rPr b="0" lang="pt-BR" sz="2400" spc="-1" strike="noStrike" baseline="-30000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 de uma amostra é a seguinte: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" name="CustomShape 5"/>
          <p:cNvSpPr/>
          <p:nvPr/>
        </p:nvSpPr>
        <p:spPr>
          <a:xfrm>
            <a:off x="2724120" y="279576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3" name="Picture 8" descr="http://stat2.med.up.pt/cursop/glossario/dpadrao_1.gif"/>
          <p:cNvPicPr/>
          <p:nvPr/>
        </p:nvPicPr>
        <p:blipFill>
          <a:blip r:embed="rId1"/>
          <a:stretch/>
        </p:blipFill>
        <p:spPr>
          <a:xfrm>
            <a:off x="1981080" y="4419720"/>
            <a:ext cx="6096240" cy="2090520"/>
          </a:xfrm>
          <a:prstGeom prst="rect">
            <a:avLst/>
          </a:prstGeom>
          <a:ln>
            <a:noFill/>
          </a:ln>
        </p:spPr>
      </p:pic>
      <p:sp>
        <p:nvSpPr>
          <p:cNvPr id="404" name="CustomShape 6"/>
          <p:cNvSpPr/>
          <p:nvPr/>
        </p:nvSpPr>
        <p:spPr>
          <a:xfrm>
            <a:off x="838080" y="5105520"/>
            <a:ext cx="129564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S =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3733920" y="31528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2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3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4"/>
          <p:cNvSpPr/>
          <p:nvPr/>
        </p:nvSpPr>
        <p:spPr>
          <a:xfrm>
            <a:off x="304920" y="914400"/>
            <a:ext cx="8229600" cy="101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Desvio padrão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CustomShape 5"/>
          <p:cNvSpPr/>
          <p:nvPr/>
        </p:nvSpPr>
        <p:spPr>
          <a:xfrm>
            <a:off x="2724120" y="279576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6"/>
          <p:cNvSpPr/>
          <p:nvPr/>
        </p:nvSpPr>
        <p:spPr>
          <a:xfrm>
            <a:off x="539640" y="2492280"/>
            <a:ext cx="129564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S =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11" name="Formula 7"/>
              <p:cNvSpPr txBox="1"/>
              <p:nvPr/>
            </p:nvSpPr>
            <p:spPr>
              <a:xfrm>
                <a:off x="1362240" y="2166840"/>
                <a:ext cx="2246040" cy="1354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ad>
                      <m:radPr>
                        <m:degHide m:val="1"/>
                      </m:radPr>
                      <m:deg/>
                      <m:e>
                        <m:f>
                          <m:num>
                            <m:nary>
                              <m:naryPr>
                                <m:chr m:val="∑"/>
                                <m:subHide m:val="1"/>
                                <m:supHide m:val="1"/>
                              </m:naryPr>
                              <m:sub/>
                              <m:sup/>
                              <m:e>
                                <m:sSubSup>
                                  <m:e>
                                    <m:r>
                                      <m:t xml:space="preserve">x</m:t>
                                    </m:r>
                                  </m:e>
                                  <m:sub>
                                    <m:r>
                                      <m:t xml:space="preserve">i</m:t>
                                    </m:r>
                                  </m:sub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bSup>
                                <m:r>
                                  <m:t xml:space="preserve">−</m:t>
                                </m:r>
                                <m:f>
                                  <m:num>
                                    <m:sSup>
                                      <m:e>
                                        <m:d>
                                          <m:dPr>
                                            <m:begChr m:val="("/>
                                            <m:endChr m:val=")"/>
                                          </m:dPr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subHide m:val="1"/>
                                                <m:supHide m:val="1"/>
                                              </m:naryPr>
                                              <m:sub/>
                                              <m:sup/>
                                              <m:e>
                                                <m:sSub>
                                                  <m:e>
                                                    <m:r>
                                                      <m:t xml:space="preserve">x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 xml:space="preserve">i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t xml:space="preserve"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t xml:space="preserve">n</m:t>
                                    </m:r>
                                  </m:den>
                                </m:f>
                              </m:e>
                            </m:nary>
                          </m:num>
                          <m:den>
                            <m:r>
                              <m:t xml:space="preserve">n</m:t>
                            </m:r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den>
                        </m:f>
                      </m:e>
                    </m:rad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3733920" y="31528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2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3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4"/>
          <p:cNvSpPr/>
          <p:nvPr/>
        </p:nvSpPr>
        <p:spPr>
          <a:xfrm>
            <a:off x="380880" y="341280"/>
            <a:ext cx="8229600" cy="289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Coeficiente de variação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1749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</a:rPr>
              <a:t>Utilizado para caracterizar a dispersão ou variabilidade dos dados em termos relativos ao seu valor médio.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6" name="CustomShape 5"/>
          <p:cNvSpPr/>
          <p:nvPr/>
        </p:nvSpPr>
        <p:spPr>
          <a:xfrm>
            <a:off x="2724120" y="279576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417" name="Formula 6"/>
              <p:cNvSpPr txBox="1"/>
              <p:nvPr/>
            </p:nvSpPr>
            <p:spPr>
              <a:xfrm>
                <a:off x="1908000" y="2882880"/>
                <a:ext cx="2971800" cy="1297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rPr>
                        <m:lit/>
                        <m:nor/>
                      </m:rPr>
                      <m:t xml:space="preserve">cv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s</m:t>
                        </m:r>
                      </m:num>
                      <m:den>
                        <m:acc>
                          <m:accPr>
                            <m:chr m:val="¯"/>
                          </m:accPr>
                          <m:e>
                            <m:r>
                              <m:t xml:space="preserve">x</m:t>
                            </m:r>
                          </m:e>
                        </m:acc>
                      </m:den>
                    </m:f>
                    <m:r>
                      <m:t xml:space="preserve">×</m:t>
                    </m:r>
                    <m:r>
                      <m:rPr>
                        <m:lit/>
                        <m:nor/>
                      </m:rPr>
                      <m:t xml:space="preserve">100</m:t>
                    </m:r>
                  </m:oMath>
                </a14:m>
              </a:p>
            </p:txBody>
          </p:sp>
        </mc:Choice>
        <mc:Fallback/>
      </mc:AlternateContent>
      <p:sp>
        <p:nvSpPr>
          <p:cNvPr id="418" name="CustomShape 7"/>
          <p:cNvSpPr/>
          <p:nvPr/>
        </p:nvSpPr>
        <p:spPr>
          <a:xfrm>
            <a:off x="457200" y="4795920"/>
            <a:ext cx="8229600" cy="138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onde,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S é o desvio padrão da variável x e       é a média desta variável.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19" name="Formula 8"/>
              <p:cNvSpPr txBox="1"/>
              <p:nvPr/>
            </p:nvSpPr>
            <p:spPr>
              <a:xfrm>
                <a:off x="5638680" y="5345280"/>
                <a:ext cx="357480" cy="387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¯"/>
                      </m:accPr>
                      <m:e>
                        <m:r>
                          <m:t xml:space="preserve">x</m:t>
                        </m:r>
                      </m:e>
                    </m:acc>
                  </m:oMath>
                </a14:m>
              </a:p>
            </p:txBody>
          </p:sp>
        </mc:Choice>
        <mc:Fallback/>
      </mc:AlternateContent>
      <p:sp>
        <p:nvSpPr>
          <p:cNvPr id="420" name="TextShape 9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b="0" lang="pt-BR" sz="2800" spc="-1" strike="noStrike">
                <a:solidFill>
                  <a:srgbClr val="000000"/>
                </a:solidFill>
                <a:latin typeface="Times New Roman"/>
              </a:rPr>
              <a:t> 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733920" y="31528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2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3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4"/>
          <p:cNvSpPr/>
          <p:nvPr/>
        </p:nvSpPr>
        <p:spPr>
          <a:xfrm>
            <a:off x="371520" y="2033640"/>
            <a:ext cx="8229600" cy="181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Variáveis aleatórias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distribuições de probabilidades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5" name="CustomShape 5"/>
          <p:cNvSpPr/>
          <p:nvPr/>
        </p:nvSpPr>
        <p:spPr>
          <a:xfrm>
            <a:off x="2724120" y="279576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3733920" y="31528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2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3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4"/>
          <p:cNvSpPr/>
          <p:nvPr/>
        </p:nvSpPr>
        <p:spPr>
          <a:xfrm>
            <a:off x="371520" y="952560"/>
            <a:ext cx="8229600" cy="502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Muitas vezes, principalmente na área da saúde, desejamos prever, de alguma forma, o valor que alguma variável aleatória (X) poderá assumir (ou conhecer o comportamento da distribuição), embora essa predição envolva um grau de incerteza.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 Unicode MS"/>
              </a:rPr>
              <a:t>Para isso, relacionamos os valores de X a suas probabilidades de ocorrência.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0" name="CustomShape 5"/>
          <p:cNvSpPr/>
          <p:nvPr/>
        </p:nvSpPr>
        <p:spPr>
          <a:xfrm>
            <a:off x="2724120" y="279576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6"/>
          <p:cNvSpPr/>
          <p:nvPr/>
        </p:nvSpPr>
        <p:spPr>
          <a:xfrm>
            <a:off x="492120" y="6237360"/>
            <a:ext cx="7988400" cy="52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Magnanini et al, 2009. Probabilidades e distribuições de probabilidade (Capítulo 20). In: Medronho. Epidemiologia.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3733920" y="31528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2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3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4"/>
          <p:cNvSpPr/>
          <p:nvPr/>
        </p:nvSpPr>
        <p:spPr>
          <a:xfrm>
            <a:off x="371520" y="952560"/>
            <a:ext cx="8229600" cy="376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As funções utilizadas para isso são: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  <a:buClr>
                <a:srgbClr val="000000"/>
              </a:buClr>
              <a:buFont typeface="Arial"/>
              <a:buChar char="-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Função de densidade de probabilidade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  <a:buClr>
                <a:srgbClr val="000000"/>
              </a:buClr>
              <a:buFont typeface="Arial"/>
              <a:buChar char="-"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  <a:buClr>
                <a:srgbClr val="000000"/>
              </a:buClr>
              <a:buFont typeface="Arial"/>
              <a:buChar char="-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Função de distribuição acumulada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6" name="CustomShape 5"/>
          <p:cNvSpPr/>
          <p:nvPr/>
        </p:nvSpPr>
        <p:spPr>
          <a:xfrm>
            <a:off x="2724120" y="279576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6"/>
          <p:cNvSpPr/>
          <p:nvPr/>
        </p:nvSpPr>
        <p:spPr>
          <a:xfrm>
            <a:off x="492120" y="6237360"/>
            <a:ext cx="7988400" cy="52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Magnanini et al, 2009. Probabilidades e distribuições de probabilidade (Capítulo 20). In: Medronho. Epidemiologia.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3733920" y="31528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2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3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4"/>
          <p:cNvSpPr/>
          <p:nvPr/>
        </p:nvSpPr>
        <p:spPr>
          <a:xfrm>
            <a:off x="371520" y="1971720"/>
            <a:ext cx="8229600" cy="267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Exemplo: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Qual a probabilidade de um recém nascido apresentar Índice de Apgar no primeiro minuto de vida maior ou igual a 8?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2" name="CustomShape 5"/>
          <p:cNvSpPr/>
          <p:nvPr/>
        </p:nvSpPr>
        <p:spPr>
          <a:xfrm>
            <a:off x="2724120" y="279576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3733920" y="31528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2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3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4"/>
          <p:cNvSpPr/>
          <p:nvPr/>
        </p:nvSpPr>
        <p:spPr>
          <a:xfrm>
            <a:off x="371520" y="0"/>
            <a:ext cx="8229600" cy="267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Exemplo: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Qual a probabilidade de um recém nascido apresentar Índice de Apgar no primeiro minuto de vida maior ou igual a 8?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7" name="CustomShape 5"/>
          <p:cNvSpPr/>
          <p:nvPr/>
        </p:nvSpPr>
        <p:spPr>
          <a:xfrm>
            <a:off x="2724120" y="279576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8" name="Table 6"/>
          <p:cNvGraphicFramePr/>
          <p:nvPr/>
        </p:nvGraphicFramePr>
        <p:xfrm>
          <a:off x="2556000" y="2133720"/>
          <a:ext cx="5472000" cy="4464000"/>
        </p:xfrm>
        <a:graphic>
          <a:graphicData uri="http://schemas.openxmlformats.org/drawingml/2006/table">
            <a:tbl>
              <a:tblPr/>
              <a:tblGrid>
                <a:gridCol w="1160280"/>
                <a:gridCol w="1119240"/>
                <a:gridCol w="1098720"/>
                <a:gridCol w="961920"/>
                <a:gridCol w="1131840"/>
              </a:tblGrid>
              <a:tr h="817560">
                <a:tc>
                  <a:txBody>
                    <a:bodyPr lIns="9360" rIns="9360" tIns="9360" bIns="0" anchor="ctr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Índice de Apgar no 1º munuto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Frequência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Percentual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% Válido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% Acumulado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080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3007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11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8455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793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11861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080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16050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11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24649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793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40124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3,6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11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71768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080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195551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6,6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6,7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12,8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793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907978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30,5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31,3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44,1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11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1498090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50,3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51,7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95,8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080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121584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4,2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100,0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79360">
                <a:tc>
                  <a:txBody>
                    <a:bodyPr lIns="9360" rIns="180000" tIns="9360" bIns="0" anchor="ctr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NA's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80142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1160">
                <a:tc>
                  <a:txBody>
                    <a:bodyPr lIns="9360" rIns="180000" tIns="9360" bIns="0" anchor="ctr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Total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2979259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100,0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100,0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sp>
        <p:nvSpPr>
          <p:cNvPr id="449" name="CustomShape 7"/>
          <p:cNvSpPr/>
          <p:nvPr/>
        </p:nvSpPr>
        <p:spPr>
          <a:xfrm>
            <a:off x="131760" y="5659560"/>
            <a:ext cx="2592360" cy="93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No R: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t1&lt;-freq(DN2014$APGAR1_2)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pct_acumulado&lt;-cumsum(t1[,3])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pct_acumulado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t1c&lt;- cbind(t1,pct_acumulado)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3733920" y="31528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2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3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4"/>
          <p:cNvSpPr/>
          <p:nvPr/>
        </p:nvSpPr>
        <p:spPr>
          <a:xfrm>
            <a:off x="371520" y="0"/>
            <a:ext cx="8229600" cy="267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Exemplo: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Qual a probabilidade de um recém nascido apresentar Índice de Apgar no primeiro minuto de vida maior ou igual a 8?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4" name="CustomShape 5"/>
          <p:cNvSpPr/>
          <p:nvPr/>
        </p:nvSpPr>
        <p:spPr>
          <a:xfrm>
            <a:off x="2724120" y="279576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55" name="Table 6"/>
          <p:cNvGraphicFramePr/>
          <p:nvPr/>
        </p:nvGraphicFramePr>
        <p:xfrm>
          <a:off x="2556000" y="2133720"/>
          <a:ext cx="5472000" cy="4464000"/>
        </p:xfrm>
        <a:graphic>
          <a:graphicData uri="http://schemas.openxmlformats.org/drawingml/2006/table">
            <a:tbl>
              <a:tblPr/>
              <a:tblGrid>
                <a:gridCol w="1160280"/>
                <a:gridCol w="1119240"/>
                <a:gridCol w="1098720"/>
                <a:gridCol w="961920"/>
                <a:gridCol w="1131840"/>
              </a:tblGrid>
              <a:tr h="817560">
                <a:tc>
                  <a:txBody>
                    <a:bodyPr lIns="9360" rIns="9360" tIns="9360" bIns="0" anchor="ctr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Índice de Apgar no 1º munuto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Frequência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Percentual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% Válido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% Acumulado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080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3007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11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8455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793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11861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080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16050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11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24649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793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40124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3,6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11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71768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080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195551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6,6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6,7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12,8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793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907978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30,5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31,3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44,1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11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1498090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50,3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51,7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95,8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080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121584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4,2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100,0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79360">
                <a:tc>
                  <a:txBody>
                    <a:bodyPr lIns="9360" rIns="180000" tIns="9360" bIns="0" anchor="ctr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NA's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80142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1160">
                <a:tc>
                  <a:txBody>
                    <a:bodyPr lIns="9360" rIns="180000" tIns="9360" bIns="0" anchor="ctr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Total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2979259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100,0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100,0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sp>
        <p:nvSpPr>
          <p:cNvPr id="456" name="CustomShape 7"/>
          <p:cNvSpPr/>
          <p:nvPr/>
        </p:nvSpPr>
        <p:spPr>
          <a:xfrm>
            <a:off x="131760" y="5659560"/>
            <a:ext cx="2592360" cy="93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No R: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t1&lt;-freq(DN2014$APGAR1_2)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pct_acumulado&lt;-cumsum(t1[,3])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pct_acumulado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t1c&lt;- cbind(t1,pct_acumulado)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7" name="CustomShape 8"/>
          <p:cNvSpPr/>
          <p:nvPr/>
        </p:nvSpPr>
        <p:spPr>
          <a:xfrm>
            <a:off x="3851280" y="3432240"/>
            <a:ext cx="489744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Variável aleatória quantitativa discreta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8" name="CustomShape 9"/>
          <p:cNvSpPr/>
          <p:nvPr/>
        </p:nvSpPr>
        <p:spPr>
          <a:xfrm>
            <a:off x="2484360" y="2133720"/>
            <a:ext cx="1150920" cy="790560"/>
          </a:xfrm>
          <a:prstGeom prst="rect">
            <a:avLst/>
          </a:prstGeom>
          <a:noFill/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59" name="Line 10"/>
          <p:cNvCxnSpPr>
            <a:stCxn id="458" idx="2"/>
          </p:cNvCxnSpPr>
          <p:nvPr/>
        </p:nvCxnSpPr>
        <p:spPr>
          <a:xfrm>
            <a:off x="3059640" y="2924280"/>
            <a:ext cx="3097080" cy="508320"/>
          </a:xfrm>
          <a:prstGeom prst="straightConnector1">
            <a:avLst/>
          </a:prstGeom>
          <a:ln w="9360">
            <a:solidFill>
              <a:srgbClr val="ff0000"/>
            </a:solidFill>
            <a:miter/>
            <a:tailEnd len="med" type="triangle" w="med"/>
          </a:ln>
        </p:spPr>
      </p:cxnSp>
    </p:spTree>
  </p:cSld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3733920" y="31528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2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3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4"/>
          <p:cNvSpPr/>
          <p:nvPr/>
        </p:nvSpPr>
        <p:spPr>
          <a:xfrm>
            <a:off x="371520" y="0"/>
            <a:ext cx="8229600" cy="267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Exemplo: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Qual a probabilidade de um recém nascido apresentar Índice de Apgar no primeiro minuto de vida maior ou igual a 8?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4" name="CustomShape 5"/>
          <p:cNvSpPr/>
          <p:nvPr/>
        </p:nvSpPr>
        <p:spPr>
          <a:xfrm>
            <a:off x="2724120" y="279576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5" name="Table 6"/>
          <p:cNvGraphicFramePr/>
          <p:nvPr/>
        </p:nvGraphicFramePr>
        <p:xfrm>
          <a:off x="2556000" y="2133720"/>
          <a:ext cx="5472000" cy="4464000"/>
        </p:xfrm>
        <a:graphic>
          <a:graphicData uri="http://schemas.openxmlformats.org/drawingml/2006/table">
            <a:tbl>
              <a:tblPr/>
              <a:tblGrid>
                <a:gridCol w="1160280"/>
                <a:gridCol w="1119240"/>
                <a:gridCol w="1098720"/>
                <a:gridCol w="961920"/>
                <a:gridCol w="1131840"/>
              </a:tblGrid>
              <a:tr h="817560">
                <a:tc>
                  <a:txBody>
                    <a:bodyPr lIns="9360" rIns="9360" tIns="9360" bIns="0" anchor="ctr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Índice de Apgar no 1º munuto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Frequência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Percentual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% Válido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% Acumulado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080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3007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11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8455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793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11861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080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16050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11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24649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793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40124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3,6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11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71768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080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195551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6,6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6,7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12,8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793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907978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30,5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31,3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44,1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11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1498090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50,3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51,7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95,8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080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121584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4,2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100,0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79360">
                <a:tc>
                  <a:txBody>
                    <a:bodyPr lIns="9360" rIns="180000" tIns="9360" bIns="0" anchor="ctr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NA's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80142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1160">
                <a:tc>
                  <a:txBody>
                    <a:bodyPr lIns="9360" rIns="180000" tIns="9360" bIns="0" anchor="ctr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Total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2979259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100,0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100,0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sp>
        <p:nvSpPr>
          <p:cNvPr id="466" name="CustomShape 7"/>
          <p:cNvSpPr/>
          <p:nvPr/>
        </p:nvSpPr>
        <p:spPr>
          <a:xfrm>
            <a:off x="131760" y="5659560"/>
            <a:ext cx="2592360" cy="93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No R: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t1&lt;-freq(DN2014$APGAR1_2)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pct_acumulado&lt;-cumsum(t1[,3])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pct_acumulado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t1c&lt;- cbind(t1,pct_acumulado)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7" name="CustomShape 8"/>
          <p:cNvSpPr/>
          <p:nvPr/>
        </p:nvSpPr>
        <p:spPr>
          <a:xfrm>
            <a:off x="6156360" y="5154480"/>
            <a:ext cx="792000" cy="1008360"/>
          </a:xfrm>
          <a:prstGeom prst="ellipse">
            <a:avLst/>
          </a:prstGeom>
          <a:noFill/>
          <a:ln w="25560">
            <a:solidFill>
              <a:srgbClr val="00956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25600" y="944640"/>
            <a:ext cx="8078760" cy="526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lvl="2" marL="9144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2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Em geral, as pessoas se referem ao termo estatística no sentido da organização e descrição dos dados.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25000"/>
              </a:lnSpc>
              <a:spcBef>
                <a:spcPts val="1199"/>
              </a:spcBef>
              <a:spcAft>
                <a:spcPts val="1199"/>
              </a:spcAft>
            </a:pPr>
            <a:r>
              <a:rPr b="0" i="1" lang="pt-BR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Exemplo: estatística do Ministério da Educação, estatística dos acidentes de tráfego, etc.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2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Desconhecem que o aspecto essencial da Estatística é o de proporcionar métodos inferenciais, que permitem conclusões que transcendem os dados obtidos inicialmente.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25000"/>
              </a:lnSpc>
              <a:spcBef>
                <a:spcPts val="1199"/>
              </a:spcBef>
              <a:spcAft>
                <a:spcPts val="1199"/>
              </a:spcAf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25000"/>
              </a:lnSpc>
              <a:spcBef>
                <a:spcPts val="1199"/>
              </a:spcBef>
              <a:spcAft>
                <a:spcPts val="1199"/>
              </a:spcAf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96720" y="544680"/>
            <a:ext cx="91440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lvl="1" marL="457200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Times New Roman"/>
              </a:rPr>
              <a:t>A Estatística no dia a dia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3733920" y="31528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2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3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4"/>
          <p:cNvSpPr/>
          <p:nvPr/>
        </p:nvSpPr>
        <p:spPr>
          <a:xfrm>
            <a:off x="371520" y="0"/>
            <a:ext cx="8229600" cy="267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Exemplo: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Qual a probabilidade de um recém nascido apresentar Índice de Apgar no primeiro minuto de vida maior ou igual a 8?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2" name="CustomShape 5"/>
          <p:cNvSpPr/>
          <p:nvPr/>
        </p:nvSpPr>
        <p:spPr>
          <a:xfrm>
            <a:off x="2724120" y="279576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73" name="Table 6"/>
          <p:cNvGraphicFramePr/>
          <p:nvPr/>
        </p:nvGraphicFramePr>
        <p:xfrm>
          <a:off x="2556000" y="2133720"/>
          <a:ext cx="5472000" cy="4464000"/>
        </p:xfrm>
        <a:graphic>
          <a:graphicData uri="http://schemas.openxmlformats.org/drawingml/2006/table">
            <a:tbl>
              <a:tblPr/>
              <a:tblGrid>
                <a:gridCol w="1160280"/>
                <a:gridCol w="1119240"/>
                <a:gridCol w="1098720"/>
                <a:gridCol w="961920"/>
                <a:gridCol w="1131840"/>
              </a:tblGrid>
              <a:tr h="817560">
                <a:tc>
                  <a:txBody>
                    <a:bodyPr lIns="9360" rIns="9360" tIns="9360" bIns="0" anchor="ctr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Índice de Apgar no 1º munuto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Frequência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Percentual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% Válido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% Acumulado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080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3007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11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8455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793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11861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080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16050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11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24649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793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40124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3,6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11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71768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080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195551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6,6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6,7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12,8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793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907978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30,5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31,3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44,1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11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1498090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50,3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51,7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95,8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080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121584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4,2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100,0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79360">
                <a:tc>
                  <a:txBody>
                    <a:bodyPr lIns="9360" rIns="180000" tIns="9360" bIns="0" anchor="ctr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NA's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80142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1160">
                <a:tc>
                  <a:txBody>
                    <a:bodyPr lIns="9360" rIns="180000" tIns="9360" bIns="0" anchor="ctr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Total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2979259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100,0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100,0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sp>
        <p:nvSpPr>
          <p:cNvPr id="474" name="CustomShape 7"/>
          <p:cNvSpPr/>
          <p:nvPr/>
        </p:nvSpPr>
        <p:spPr>
          <a:xfrm>
            <a:off x="131760" y="5659560"/>
            <a:ext cx="2592360" cy="93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No R: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t1&lt;-freq(DN2014$APGAR1_2)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pct_acumulado&lt;-cumsum(t1[,3])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pct_acumulado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t1c&lt;- cbind(t1,pct_acumulado)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5" name="CustomShape 8"/>
          <p:cNvSpPr/>
          <p:nvPr/>
        </p:nvSpPr>
        <p:spPr>
          <a:xfrm>
            <a:off x="6156360" y="5154480"/>
            <a:ext cx="792000" cy="1008360"/>
          </a:xfrm>
          <a:prstGeom prst="ellipse">
            <a:avLst/>
          </a:prstGeom>
          <a:noFill/>
          <a:ln w="25560">
            <a:solidFill>
              <a:srgbClr val="00956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9"/>
          <p:cNvSpPr/>
          <p:nvPr/>
        </p:nvSpPr>
        <p:spPr>
          <a:xfrm>
            <a:off x="5354640" y="4044960"/>
            <a:ext cx="373212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2fff0"/>
          </a:solidFill>
          <a:ln w="9360">
            <a:solidFill>
              <a:srgbClr val="00997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/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31,3 + 51,7 + 4,2 = 87,2%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P(X&gt;=8) = 0,872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477" name="Line 10"/>
          <p:cNvCxnSpPr>
            <a:stCxn id="475" idx="0"/>
          </p:cNvCxnSpPr>
          <p:nvPr/>
        </p:nvCxnSpPr>
        <p:spPr>
          <a:xfrm flipV="1">
            <a:off x="6552360" y="4928760"/>
            <a:ext cx="744480" cy="226080"/>
          </a:xfrm>
          <a:prstGeom prst="straightConnector1">
            <a:avLst/>
          </a:prstGeom>
          <a:ln w="9360">
            <a:solidFill>
              <a:srgbClr val="00cc98"/>
            </a:solidFill>
            <a:miter/>
            <a:tailEnd len="med" type="triangle" w="med"/>
          </a:ln>
        </p:spPr>
      </p:cxnSp>
    </p:spTree>
  </p:cSld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3733920" y="31528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2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3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4"/>
          <p:cNvSpPr/>
          <p:nvPr/>
        </p:nvSpPr>
        <p:spPr>
          <a:xfrm>
            <a:off x="371520" y="0"/>
            <a:ext cx="8229600" cy="267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Exemplo: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Qual a probabilidade de um recém nascido apresentar Índice de Apgar no primeiro minuto de vida maior ou igual a 8?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2" name="CustomShape 5"/>
          <p:cNvSpPr/>
          <p:nvPr/>
        </p:nvSpPr>
        <p:spPr>
          <a:xfrm>
            <a:off x="2724120" y="279576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83" name="Table 6"/>
          <p:cNvGraphicFramePr/>
          <p:nvPr/>
        </p:nvGraphicFramePr>
        <p:xfrm>
          <a:off x="2556000" y="2133720"/>
          <a:ext cx="5472000" cy="4464000"/>
        </p:xfrm>
        <a:graphic>
          <a:graphicData uri="http://schemas.openxmlformats.org/drawingml/2006/table">
            <a:tbl>
              <a:tblPr/>
              <a:tblGrid>
                <a:gridCol w="1160280"/>
                <a:gridCol w="1119240"/>
                <a:gridCol w="1098720"/>
                <a:gridCol w="961920"/>
                <a:gridCol w="1131840"/>
              </a:tblGrid>
              <a:tr h="817560">
                <a:tc>
                  <a:txBody>
                    <a:bodyPr lIns="9360" rIns="9360" tIns="9360" bIns="0" anchor="ctr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Índice de Apgar no 1º munuto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Frequência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Percentual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% Válido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% Acumulado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080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3007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11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8455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793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11861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080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16050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11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24649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793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40124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3,6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11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71768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080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195551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6,6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6,7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12,8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793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907978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30,5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31,3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44,1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11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1498090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50,3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51,7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95,8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080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121584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4,2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100,0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79360">
                <a:tc>
                  <a:txBody>
                    <a:bodyPr lIns="9360" rIns="180000" tIns="9360" bIns="0" anchor="ctr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NA's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80142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1160">
                <a:tc>
                  <a:txBody>
                    <a:bodyPr lIns="9360" rIns="180000" tIns="9360" bIns="0" anchor="ctr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Total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2979259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100,0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100,0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sp>
        <p:nvSpPr>
          <p:cNvPr id="484" name="CustomShape 7"/>
          <p:cNvSpPr/>
          <p:nvPr/>
        </p:nvSpPr>
        <p:spPr>
          <a:xfrm>
            <a:off x="131760" y="5659560"/>
            <a:ext cx="2592360" cy="93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No R: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t1&lt;-freq(DN2014$APGAR1_2)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pct_acumulado&lt;-cumsum(t1[,3])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pct_acumulado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t1c&lt;- cbind(t1,pct_acumulado)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5" name="CustomShape 8"/>
          <p:cNvSpPr/>
          <p:nvPr/>
        </p:nvSpPr>
        <p:spPr>
          <a:xfrm>
            <a:off x="7380360" y="4941720"/>
            <a:ext cx="576360" cy="287640"/>
          </a:xfrm>
          <a:prstGeom prst="ellipse">
            <a:avLst/>
          </a:prstGeom>
          <a:noFill/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3733920" y="31528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2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3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4"/>
          <p:cNvSpPr/>
          <p:nvPr/>
        </p:nvSpPr>
        <p:spPr>
          <a:xfrm>
            <a:off x="371520" y="0"/>
            <a:ext cx="8229600" cy="267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Exemplo: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Qual a probabilidade de um recém nascido apresentar Índice de Apgar no primeiro minuto de vida maior ou igual a 8?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0" name="CustomShape 5"/>
          <p:cNvSpPr/>
          <p:nvPr/>
        </p:nvSpPr>
        <p:spPr>
          <a:xfrm>
            <a:off x="2724120" y="279576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91" name="Table 6"/>
          <p:cNvGraphicFramePr/>
          <p:nvPr/>
        </p:nvGraphicFramePr>
        <p:xfrm>
          <a:off x="2556000" y="2133720"/>
          <a:ext cx="5472000" cy="4464000"/>
        </p:xfrm>
        <a:graphic>
          <a:graphicData uri="http://schemas.openxmlformats.org/drawingml/2006/table">
            <a:tbl>
              <a:tblPr/>
              <a:tblGrid>
                <a:gridCol w="1160280"/>
                <a:gridCol w="1119240"/>
                <a:gridCol w="1098720"/>
                <a:gridCol w="961920"/>
                <a:gridCol w="1131840"/>
              </a:tblGrid>
              <a:tr h="817560">
                <a:tc>
                  <a:txBody>
                    <a:bodyPr lIns="9360" rIns="9360" tIns="9360" bIns="0" anchor="ctr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Índice de Apgar no 1º munuto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Frequência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Percentual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% Válido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/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% Acumulado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080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3007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11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8455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793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11861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080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16050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11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24649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793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40124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3,6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11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71768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080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195551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6,6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6,7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12,8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793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907978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30,5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31,3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44,1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116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1498090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50,3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51,7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95,8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0800">
                <a:tc>
                  <a:txBody>
                    <a:bodyPr lIns="9360" rIns="180000" tIns="9360" bIns="0" anchor="ctr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121584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4,1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4,2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100,0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79360">
                <a:tc>
                  <a:txBody>
                    <a:bodyPr lIns="9360" rIns="180000" tIns="9360" bIns="0" anchor="ctr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NA's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80142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  <a:tr h="281160">
                <a:tc>
                  <a:txBody>
                    <a:bodyPr lIns="9360" rIns="180000" tIns="9360" bIns="0" anchor="ctr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Total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2979259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100,0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100,0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360" rIns="180000" tIns="9360" bIns="0" anchor="b"/>
                    <a:p>
                      <a:pPr algn="ctr"/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360" marR="18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sp>
        <p:nvSpPr>
          <p:cNvPr id="492" name="CustomShape 7"/>
          <p:cNvSpPr/>
          <p:nvPr/>
        </p:nvSpPr>
        <p:spPr>
          <a:xfrm>
            <a:off x="131760" y="5659560"/>
            <a:ext cx="2592360" cy="93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No R: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t1&lt;-freq(DN2014$APGAR1_2)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pct_acumulado&lt;-cumsum(t1[,3])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pct_acumulado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t1c&lt;- cbind(t1,pct_acumulado)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3" name="CustomShape 8"/>
          <p:cNvSpPr/>
          <p:nvPr/>
        </p:nvSpPr>
        <p:spPr>
          <a:xfrm>
            <a:off x="7380360" y="4941720"/>
            <a:ext cx="576360" cy="287640"/>
          </a:xfrm>
          <a:prstGeom prst="ellipse">
            <a:avLst/>
          </a:prstGeom>
          <a:noFill/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9"/>
          <p:cNvSpPr/>
          <p:nvPr/>
        </p:nvSpPr>
        <p:spPr>
          <a:xfrm>
            <a:off x="6084720" y="3811680"/>
            <a:ext cx="280368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/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100,0 - 12,8 = 87,2%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P(X&lt;=8) = 0,872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495" name="Line 10"/>
          <p:cNvCxnSpPr/>
          <p:nvPr/>
        </p:nvCxnSpPr>
        <p:spPr>
          <a:xfrm flipH="1" flipV="1">
            <a:off x="7596000" y="4642560"/>
            <a:ext cx="72000" cy="299160"/>
          </a:xfrm>
          <a:prstGeom prst="straightConnector1">
            <a:avLst/>
          </a:prstGeom>
          <a:ln w="9360">
            <a:solidFill>
              <a:srgbClr val="ff0000"/>
            </a:solidFill>
            <a:miter/>
            <a:tailEnd len="med" type="triangle" w="med"/>
          </a:ln>
        </p:spPr>
      </p:cxnSp>
    </p:spTree>
  </p:cSld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3733920" y="31528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2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3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4"/>
          <p:cNvSpPr/>
          <p:nvPr/>
        </p:nvSpPr>
        <p:spPr>
          <a:xfrm>
            <a:off x="371520" y="0"/>
            <a:ext cx="8229600" cy="267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Exemplo: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Qual a probabilidade de um recém nascido apresentar Índice de Apgar no primeiro minuto de vida maior ou igual a 8?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0" name="CustomShape 5"/>
          <p:cNvSpPr/>
          <p:nvPr/>
        </p:nvSpPr>
        <p:spPr>
          <a:xfrm>
            <a:off x="2724120" y="279576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6"/>
          <p:cNvSpPr/>
          <p:nvPr/>
        </p:nvSpPr>
        <p:spPr>
          <a:xfrm>
            <a:off x="131760" y="5659560"/>
            <a:ext cx="2208240" cy="12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No R: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barplot(t1c[1:11,3], beside=TRUE, xlab="Índice de Apgar no 1o. minuto", ylab="%", ylim=c(0,100), main="Distribuição do Índice de Apgar no 1o. minuto. Brasil, 2014", sub="fonte:SINASC/DATASUS")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02" name="Imagem 3" descr=""/>
          <p:cNvPicPr/>
          <p:nvPr/>
        </p:nvPicPr>
        <p:blipFill>
          <a:blip r:embed="rId1"/>
          <a:stretch/>
        </p:blipFill>
        <p:spPr>
          <a:xfrm>
            <a:off x="2124000" y="2133720"/>
            <a:ext cx="6966000" cy="4473360"/>
          </a:xfrm>
          <a:prstGeom prst="rect">
            <a:avLst/>
          </a:prstGeom>
          <a:ln>
            <a:noFill/>
          </a:ln>
        </p:spPr>
      </p:pic>
    </p:spTree>
  </p:cSld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3733920" y="31528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2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3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4"/>
          <p:cNvSpPr/>
          <p:nvPr/>
        </p:nvSpPr>
        <p:spPr>
          <a:xfrm>
            <a:off x="371520" y="0"/>
            <a:ext cx="8229600" cy="267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Exemplo: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Qual a probabilidade de um recém nascido apresentar Índice de Apgar no primeiro minuto de vida maior ou igual a 8?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7" name="CustomShape 5"/>
          <p:cNvSpPr/>
          <p:nvPr/>
        </p:nvSpPr>
        <p:spPr>
          <a:xfrm>
            <a:off x="2724120" y="279576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6"/>
          <p:cNvSpPr/>
          <p:nvPr/>
        </p:nvSpPr>
        <p:spPr>
          <a:xfrm>
            <a:off x="131760" y="5659560"/>
            <a:ext cx="2208240" cy="12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No R: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barplot(t1c[1:11,3], beside=TRUE, xlab="Índice de Apgar no 1o. minuto", ylab="%", ylim=c(0,100), main="Distribuição do Índice de Apgar no 1o. minuto. Brasil, 2014", sub="fonte:SINASC/DATASUS")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09" name="Imagem 3" descr=""/>
          <p:cNvPicPr/>
          <p:nvPr/>
        </p:nvPicPr>
        <p:blipFill>
          <a:blip r:embed="rId1"/>
          <a:stretch/>
        </p:blipFill>
        <p:spPr>
          <a:xfrm>
            <a:off x="2124000" y="2133720"/>
            <a:ext cx="6966000" cy="4473360"/>
          </a:xfrm>
          <a:prstGeom prst="rect">
            <a:avLst/>
          </a:prstGeom>
          <a:ln>
            <a:noFill/>
          </a:ln>
        </p:spPr>
      </p:pic>
      <p:sp>
        <p:nvSpPr>
          <p:cNvPr id="510" name="CustomShape 7"/>
          <p:cNvSpPr/>
          <p:nvPr/>
        </p:nvSpPr>
        <p:spPr>
          <a:xfrm>
            <a:off x="6804000" y="4149720"/>
            <a:ext cx="2016000" cy="1943280"/>
          </a:xfrm>
          <a:prstGeom prst="ellipse">
            <a:avLst/>
          </a:prstGeom>
          <a:noFill/>
          <a:ln w="25560">
            <a:solidFill>
              <a:srgbClr val="00956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3733920" y="31528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2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3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4"/>
          <p:cNvSpPr/>
          <p:nvPr/>
        </p:nvSpPr>
        <p:spPr>
          <a:xfrm>
            <a:off x="371520" y="0"/>
            <a:ext cx="8229600" cy="267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Exemplo: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Qual a probabilidade de um recém nascido apresentar Índice de Apgar no primeiro minuto de vida maior ou igual a 8?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5" name="CustomShape 5"/>
          <p:cNvSpPr/>
          <p:nvPr/>
        </p:nvSpPr>
        <p:spPr>
          <a:xfrm>
            <a:off x="2724120" y="279576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6"/>
          <p:cNvSpPr/>
          <p:nvPr/>
        </p:nvSpPr>
        <p:spPr>
          <a:xfrm>
            <a:off x="131760" y="5659560"/>
            <a:ext cx="2208240" cy="12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No R: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barplot(t1c[1:11,3], beside=TRUE, xlab="Índice de Apgar no 1o. minuto", ylab="%", ylim=c(0,100), main="Distribuição do Índice de Apgar no 1o. minuto. Brasil, 2014", sub="fonte:SINASC/DATASUS")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17" name="Imagem 3" descr=""/>
          <p:cNvPicPr/>
          <p:nvPr/>
        </p:nvPicPr>
        <p:blipFill>
          <a:blip r:embed="rId1"/>
          <a:srcRect l="0" t="0" r="0" b="8269"/>
          <a:stretch/>
        </p:blipFill>
        <p:spPr>
          <a:xfrm>
            <a:off x="2124000" y="2133720"/>
            <a:ext cx="6966000" cy="4103640"/>
          </a:xfrm>
          <a:prstGeom prst="rect">
            <a:avLst/>
          </a:prstGeom>
          <a:ln>
            <a:noFill/>
          </a:ln>
        </p:spPr>
      </p:pic>
      <p:sp>
        <p:nvSpPr>
          <p:cNvPr id="518" name="CustomShape 7"/>
          <p:cNvSpPr/>
          <p:nvPr/>
        </p:nvSpPr>
        <p:spPr>
          <a:xfrm rot="5400000">
            <a:off x="5645880" y="3528000"/>
            <a:ext cx="325440" cy="5540400"/>
          </a:xfrm>
          <a:custGeom>
            <a:avLst/>
            <a:gdLst/>
            <a:ahLst/>
            <a:rect l="0" t="0" r="r" b="b"/>
            <a:pathLst>
              <a:path w="906" h="15392">
                <a:moveTo>
                  <a:pt x="0" y="0"/>
                </a:moveTo>
                <a:cubicBezTo>
                  <a:pt x="226" y="0"/>
                  <a:pt x="452" y="37"/>
                  <a:pt x="452" y="75"/>
                </a:cubicBezTo>
                <a:lnTo>
                  <a:pt x="452" y="7619"/>
                </a:lnTo>
                <a:cubicBezTo>
                  <a:pt x="452" y="7657"/>
                  <a:pt x="678" y="7695"/>
                  <a:pt x="905" y="7695"/>
                </a:cubicBezTo>
                <a:cubicBezTo>
                  <a:pt x="678" y="7695"/>
                  <a:pt x="452" y="7733"/>
                  <a:pt x="452" y="7771"/>
                </a:cubicBezTo>
                <a:lnTo>
                  <a:pt x="452" y="15315"/>
                </a:lnTo>
                <a:cubicBezTo>
                  <a:pt x="452" y="15353"/>
                  <a:pt x="226" y="15391"/>
                  <a:pt x="0" y="15391"/>
                </a:cubicBezTo>
              </a:path>
            </a:pathLst>
          </a:custGeom>
          <a:noFill/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8"/>
          <p:cNvSpPr/>
          <p:nvPr/>
        </p:nvSpPr>
        <p:spPr>
          <a:xfrm>
            <a:off x="5435640" y="6419880"/>
            <a:ext cx="11620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2400" spc="-1" strike="noStrike">
                <a:solidFill>
                  <a:srgbClr val="ff0000"/>
                </a:solidFill>
                <a:latin typeface="Times New Roman"/>
              </a:rPr>
              <a:t>100%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3733920" y="31528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2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3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4"/>
          <p:cNvSpPr/>
          <p:nvPr/>
        </p:nvSpPr>
        <p:spPr>
          <a:xfrm>
            <a:off x="371520" y="0"/>
            <a:ext cx="8229600" cy="267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Exemplo: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Qual a probabilidade de um recém nascido apresentar Índice de Apgar no primeiro minuto de vida maior ou igual a 8?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4" name="CustomShape 5"/>
          <p:cNvSpPr/>
          <p:nvPr/>
        </p:nvSpPr>
        <p:spPr>
          <a:xfrm>
            <a:off x="2724120" y="279576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6"/>
          <p:cNvSpPr/>
          <p:nvPr/>
        </p:nvSpPr>
        <p:spPr>
          <a:xfrm>
            <a:off x="131760" y="5659560"/>
            <a:ext cx="2208240" cy="12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No R: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barplot(t1c[1:11,3], beside=TRUE, xlab="Índice de Apgar no 1o. minuto", ylab="%", ylim=c(0,100), main="Distribuição do Índice de Apgar no 1o. minuto. Brasil, 2014", sub="fonte:SINASC/DATASUS")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26" name="Imagem 3" descr=""/>
          <p:cNvPicPr/>
          <p:nvPr/>
        </p:nvPicPr>
        <p:blipFill>
          <a:blip r:embed="rId1"/>
          <a:srcRect l="0" t="0" r="0" b="8269"/>
          <a:stretch/>
        </p:blipFill>
        <p:spPr>
          <a:xfrm>
            <a:off x="2124000" y="2133720"/>
            <a:ext cx="6966000" cy="4103640"/>
          </a:xfrm>
          <a:prstGeom prst="rect">
            <a:avLst/>
          </a:prstGeom>
          <a:ln>
            <a:noFill/>
          </a:ln>
        </p:spPr>
      </p:pic>
      <p:sp>
        <p:nvSpPr>
          <p:cNvPr id="527" name="CustomShape 7"/>
          <p:cNvSpPr/>
          <p:nvPr/>
        </p:nvSpPr>
        <p:spPr>
          <a:xfrm rot="5400000">
            <a:off x="7672680" y="5555520"/>
            <a:ext cx="325440" cy="1485720"/>
          </a:xfrm>
          <a:custGeom>
            <a:avLst/>
            <a:gdLst/>
            <a:ahLst/>
            <a:rect l="0" t="0" r="r" b="b"/>
            <a:pathLst>
              <a:path w="906" h="4129">
                <a:moveTo>
                  <a:pt x="0" y="0"/>
                </a:moveTo>
                <a:cubicBezTo>
                  <a:pt x="226" y="0"/>
                  <a:pt x="452" y="37"/>
                  <a:pt x="452" y="75"/>
                </a:cubicBezTo>
                <a:lnTo>
                  <a:pt x="452" y="1988"/>
                </a:lnTo>
                <a:cubicBezTo>
                  <a:pt x="452" y="2026"/>
                  <a:pt x="678" y="2064"/>
                  <a:pt x="905" y="2064"/>
                </a:cubicBezTo>
                <a:cubicBezTo>
                  <a:pt x="678" y="2064"/>
                  <a:pt x="452" y="2101"/>
                  <a:pt x="452" y="2139"/>
                </a:cubicBezTo>
                <a:lnTo>
                  <a:pt x="452" y="4052"/>
                </a:lnTo>
                <a:cubicBezTo>
                  <a:pt x="452" y="4090"/>
                  <a:pt x="226" y="4128"/>
                  <a:pt x="0" y="4128"/>
                </a:cubicBezTo>
              </a:path>
            </a:pathLst>
          </a:custGeom>
          <a:noFill/>
          <a:ln w="38160">
            <a:solidFill>
              <a:srgbClr val="00997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8"/>
          <p:cNvSpPr/>
          <p:nvPr/>
        </p:nvSpPr>
        <p:spPr>
          <a:xfrm>
            <a:off x="7404120" y="6456240"/>
            <a:ext cx="11620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2400" spc="-1" strike="noStrike">
                <a:solidFill>
                  <a:srgbClr val="009973"/>
                </a:solidFill>
                <a:latin typeface="Times New Roman"/>
              </a:rPr>
              <a:t>87,2%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9" name="CustomShape 9"/>
          <p:cNvSpPr/>
          <p:nvPr/>
        </p:nvSpPr>
        <p:spPr>
          <a:xfrm rot="5400000">
            <a:off x="4848120" y="4353120"/>
            <a:ext cx="325440" cy="3875040"/>
          </a:xfrm>
          <a:custGeom>
            <a:avLst/>
            <a:gdLst/>
            <a:ahLst/>
            <a:rect l="0" t="0" r="r" b="b"/>
            <a:pathLst>
              <a:path w="906" h="10766">
                <a:moveTo>
                  <a:pt x="0" y="0"/>
                </a:moveTo>
                <a:cubicBezTo>
                  <a:pt x="226" y="0"/>
                  <a:pt x="452" y="37"/>
                  <a:pt x="452" y="75"/>
                </a:cubicBezTo>
                <a:lnTo>
                  <a:pt x="452" y="5307"/>
                </a:lnTo>
                <a:cubicBezTo>
                  <a:pt x="452" y="5344"/>
                  <a:pt x="678" y="5382"/>
                  <a:pt x="905" y="5382"/>
                </a:cubicBezTo>
                <a:cubicBezTo>
                  <a:pt x="678" y="5382"/>
                  <a:pt x="452" y="5420"/>
                  <a:pt x="452" y="5457"/>
                </a:cubicBezTo>
                <a:lnTo>
                  <a:pt x="452" y="10689"/>
                </a:lnTo>
                <a:cubicBezTo>
                  <a:pt x="452" y="10727"/>
                  <a:pt x="226" y="10765"/>
                  <a:pt x="0" y="10765"/>
                </a:cubicBezTo>
              </a:path>
            </a:pathLst>
          </a:custGeom>
          <a:noFill/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10"/>
          <p:cNvSpPr/>
          <p:nvPr/>
        </p:nvSpPr>
        <p:spPr>
          <a:xfrm>
            <a:off x="4554360" y="6485040"/>
            <a:ext cx="116064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2400" spc="-1" strike="noStrike">
                <a:solidFill>
                  <a:srgbClr val="ff0000"/>
                </a:solidFill>
                <a:latin typeface="Times New Roman"/>
              </a:rPr>
              <a:t>12,8%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Imagem 1" descr=""/>
          <p:cNvPicPr/>
          <p:nvPr/>
        </p:nvPicPr>
        <p:blipFill>
          <a:blip r:embed="rId1"/>
          <a:stretch/>
        </p:blipFill>
        <p:spPr>
          <a:xfrm>
            <a:off x="2139840" y="2131920"/>
            <a:ext cx="6953400" cy="4105440"/>
          </a:xfrm>
          <a:prstGeom prst="rect">
            <a:avLst/>
          </a:prstGeom>
          <a:ln>
            <a:noFill/>
          </a:ln>
        </p:spPr>
      </p:pic>
      <p:sp>
        <p:nvSpPr>
          <p:cNvPr id="532" name="CustomShape 1"/>
          <p:cNvSpPr/>
          <p:nvPr/>
        </p:nvSpPr>
        <p:spPr>
          <a:xfrm>
            <a:off x="3733920" y="31528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2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3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4"/>
          <p:cNvSpPr/>
          <p:nvPr/>
        </p:nvSpPr>
        <p:spPr>
          <a:xfrm>
            <a:off x="371520" y="0"/>
            <a:ext cx="8229600" cy="267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Exemplo: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Qual a probabilidade de um recém nascido apresentar Índice de Apgar no primeiro minuto de vida maior ou igual a 8?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6" name="CustomShape 5"/>
          <p:cNvSpPr/>
          <p:nvPr/>
        </p:nvSpPr>
        <p:spPr>
          <a:xfrm>
            <a:off x="2724120" y="279576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6"/>
          <p:cNvSpPr/>
          <p:nvPr/>
        </p:nvSpPr>
        <p:spPr>
          <a:xfrm>
            <a:off x="131760" y="5659560"/>
            <a:ext cx="2208240" cy="12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No R: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barplot(t1c[1:11,3], beside=TRUE, xlab="Índice de Apgar no 1o. minuto", ylab="%", ylim=c(0,100), main="Distribuição do Índice de Apgar no 1o. minuto. Brasil, 2014", sub="fonte:SINASC/DATASUS")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8" name="CustomShape 7"/>
          <p:cNvSpPr/>
          <p:nvPr/>
        </p:nvSpPr>
        <p:spPr>
          <a:xfrm rot="5400000">
            <a:off x="7672680" y="5555520"/>
            <a:ext cx="325440" cy="1485720"/>
          </a:xfrm>
          <a:custGeom>
            <a:avLst/>
            <a:gdLst/>
            <a:ahLst/>
            <a:rect l="0" t="0" r="r" b="b"/>
            <a:pathLst>
              <a:path w="906" h="4129">
                <a:moveTo>
                  <a:pt x="0" y="0"/>
                </a:moveTo>
                <a:cubicBezTo>
                  <a:pt x="226" y="0"/>
                  <a:pt x="452" y="37"/>
                  <a:pt x="452" y="75"/>
                </a:cubicBezTo>
                <a:lnTo>
                  <a:pt x="452" y="1988"/>
                </a:lnTo>
                <a:cubicBezTo>
                  <a:pt x="452" y="2026"/>
                  <a:pt x="678" y="2064"/>
                  <a:pt x="905" y="2064"/>
                </a:cubicBezTo>
                <a:cubicBezTo>
                  <a:pt x="678" y="2064"/>
                  <a:pt x="452" y="2101"/>
                  <a:pt x="452" y="2139"/>
                </a:cubicBezTo>
                <a:lnTo>
                  <a:pt x="452" y="4052"/>
                </a:lnTo>
                <a:cubicBezTo>
                  <a:pt x="452" y="4090"/>
                  <a:pt x="226" y="4128"/>
                  <a:pt x="0" y="4128"/>
                </a:cubicBezTo>
              </a:path>
            </a:pathLst>
          </a:custGeom>
          <a:noFill/>
          <a:ln w="38160">
            <a:solidFill>
              <a:srgbClr val="00997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8"/>
          <p:cNvSpPr/>
          <p:nvPr/>
        </p:nvSpPr>
        <p:spPr>
          <a:xfrm>
            <a:off x="7404120" y="6456240"/>
            <a:ext cx="11620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2400" spc="-1" strike="noStrike">
                <a:solidFill>
                  <a:srgbClr val="009973"/>
                </a:solidFill>
                <a:latin typeface="Times New Roman"/>
              </a:rPr>
              <a:t>87,2%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0" name="CustomShape 9"/>
          <p:cNvSpPr/>
          <p:nvPr/>
        </p:nvSpPr>
        <p:spPr>
          <a:xfrm rot="5400000">
            <a:off x="4848120" y="4353120"/>
            <a:ext cx="325440" cy="3875040"/>
          </a:xfrm>
          <a:custGeom>
            <a:avLst/>
            <a:gdLst/>
            <a:ahLst/>
            <a:rect l="0" t="0" r="r" b="b"/>
            <a:pathLst>
              <a:path w="906" h="10766">
                <a:moveTo>
                  <a:pt x="0" y="0"/>
                </a:moveTo>
                <a:cubicBezTo>
                  <a:pt x="226" y="0"/>
                  <a:pt x="452" y="37"/>
                  <a:pt x="452" y="75"/>
                </a:cubicBezTo>
                <a:lnTo>
                  <a:pt x="452" y="5307"/>
                </a:lnTo>
                <a:cubicBezTo>
                  <a:pt x="452" y="5344"/>
                  <a:pt x="678" y="5382"/>
                  <a:pt x="905" y="5382"/>
                </a:cubicBezTo>
                <a:cubicBezTo>
                  <a:pt x="678" y="5382"/>
                  <a:pt x="452" y="5420"/>
                  <a:pt x="452" y="5457"/>
                </a:cubicBezTo>
                <a:lnTo>
                  <a:pt x="452" y="10689"/>
                </a:lnTo>
                <a:cubicBezTo>
                  <a:pt x="452" y="10727"/>
                  <a:pt x="226" y="10765"/>
                  <a:pt x="0" y="10765"/>
                </a:cubicBezTo>
              </a:path>
            </a:pathLst>
          </a:custGeom>
          <a:noFill/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10"/>
          <p:cNvSpPr/>
          <p:nvPr/>
        </p:nvSpPr>
        <p:spPr>
          <a:xfrm>
            <a:off x="4554360" y="6485040"/>
            <a:ext cx="116064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2400" spc="-1" strike="noStrike">
                <a:solidFill>
                  <a:srgbClr val="ff0000"/>
                </a:solidFill>
                <a:latin typeface="Times New Roman"/>
              </a:rPr>
              <a:t>12,8%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2" name="CustomShape 11"/>
          <p:cNvSpPr/>
          <p:nvPr/>
        </p:nvSpPr>
        <p:spPr>
          <a:xfrm>
            <a:off x="6084720" y="3213000"/>
            <a:ext cx="223236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997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00664d"/>
                </a:solidFill>
                <a:latin typeface="Times New Roman"/>
              </a:rPr>
              <a:t>P(X&gt;=8)=0,872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CustomShape 1"/>
          <p:cNvSpPr/>
          <p:nvPr/>
        </p:nvSpPr>
        <p:spPr>
          <a:xfrm>
            <a:off x="3733920" y="31528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2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3"/>
          <p:cNvSpPr/>
          <p:nvPr/>
        </p:nvSpPr>
        <p:spPr>
          <a:xfrm>
            <a:off x="448632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4"/>
          <p:cNvSpPr/>
          <p:nvPr/>
        </p:nvSpPr>
        <p:spPr>
          <a:xfrm>
            <a:off x="371520" y="0"/>
            <a:ext cx="8229600" cy="267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Exemplo: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Qual a probabilidade de um recém nascido apresentar Índice de Apgar no primeiro minuto de vida maior ou igual a 8?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7" name="CustomShape 5"/>
          <p:cNvSpPr/>
          <p:nvPr/>
        </p:nvSpPr>
        <p:spPr>
          <a:xfrm>
            <a:off x="2724120" y="279576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6"/>
          <p:cNvSpPr/>
          <p:nvPr/>
        </p:nvSpPr>
        <p:spPr>
          <a:xfrm>
            <a:off x="131760" y="5659560"/>
            <a:ext cx="2208240" cy="12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No R: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barplot(t1c[1:11,3], beside=TRUE, xlab="Índice de Apgar no 1o. minuto", ylab="%", ylim=c(0,100), main="Distribuição do Índice de Apgar no 1o. minuto. Brasil, 2014", sub="fonte:SINASC/DATASUS")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49" name="Imagem 3" descr=""/>
          <p:cNvPicPr/>
          <p:nvPr/>
        </p:nvPicPr>
        <p:blipFill>
          <a:blip r:embed="rId1"/>
          <a:srcRect l="0" t="0" r="0" b="8269"/>
          <a:stretch/>
        </p:blipFill>
        <p:spPr>
          <a:xfrm>
            <a:off x="2124000" y="2133720"/>
            <a:ext cx="6966000" cy="4103640"/>
          </a:xfrm>
          <a:prstGeom prst="rect">
            <a:avLst/>
          </a:prstGeom>
          <a:ln>
            <a:noFill/>
          </a:ln>
        </p:spPr>
      </p:pic>
      <p:sp>
        <p:nvSpPr>
          <p:cNvPr id="550" name="CustomShape 7"/>
          <p:cNvSpPr/>
          <p:nvPr/>
        </p:nvSpPr>
        <p:spPr>
          <a:xfrm>
            <a:off x="611280" y="2959200"/>
            <a:ext cx="5832360" cy="119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/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No caso das variáveis aleatórias discretas, a função de densidade é a distribuição de probabilidades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468360" y="2133720"/>
            <a:ext cx="8229600" cy="224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Exemplo com </a:t>
            </a:r>
            <a:r>
              <a:rPr b="1" lang="pt-BR" sz="2800" spc="-1" strike="noStrike">
                <a:solidFill>
                  <a:srgbClr val="ff0000"/>
                </a:solidFill>
                <a:latin typeface="Arial"/>
                <a:ea typeface="Arial"/>
              </a:rPr>
              <a:t>variável aleatória contínua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Qual a probabilidade de um indivíduo nascer com peso menor que 2500g?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25600" y="944640"/>
            <a:ext cx="8078760" cy="683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lvl="2" marL="9144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spcBef>
                <a:spcPts val="598"/>
              </a:spcBef>
              <a:spcAft>
                <a:spcPts val="598"/>
              </a:spcAft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Bioestatística: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Conjunto de métodos estatísticos usados para lidar com a variabilidade nas ciências médicas e biológicas.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Exemplos de fontes de dados biomédicos: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Registros de rotina (ex: dados hospitalares);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Inquéritos populacionais (ex: soroprevalência para dengue, HIV, etc.)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Experimentos (ex: ação de novos medicamentos em animais)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Resultados de exames laboratoriais (ex: validade)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Fontes externas - literatura 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40000"/>
              </a:lnSpc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25000"/>
              </a:lnSpc>
              <a:spcBef>
                <a:spcPts val="1199"/>
              </a:spcBef>
              <a:spcAft>
                <a:spcPts val="1199"/>
              </a:spcAf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25000"/>
              </a:lnSpc>
              <a:spcBef>
                <a:spcPts val="1199"/>
              </a:spcBef>
              <a:spcAft>
                <a:spcPts val="1199"/>
              </a:spcAf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96720" y="544680"/>
            <a:ext cx="91440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lvl="1" marL="457200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Times New Roman"/>
              </a:rPr>
              <a:t>A Estatística e a Saúde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Imagem 1" descr=""/>
          <p:cNvPicPr/>
          <p:nvPr/>
        </p:nvPicPr>
        <p:blipFill>
          <a:blip r:embed="rId1"/>
          <a:stretch/>
        </p:blipFill>
        <p:spPr>
          <a:xfrm>
            <a:off x="3059280" y="1463760"/>
            <a:ext cx="6013440" cy="5305320"/>
          </a:xfrm>
          <a:prstGeom prst="rect">
            <a:avLst/>
          </a:prstGeom>
          <a:ln>
            <a:noFill/>
          </a:ln>
        </p:spPr>
      </p:pic>
      <p:sp>
        <p:nvSpPr>
          <p:cNvPr id="553" name="CustomShape 1"/>
          <p:cNvSpPr/>
          <p:nvPr/>
        </p:nvSpPr>
        <p:spPr>
          <a:xfrm>
            <a:off x="108000" y="44280"/>
            <a:ext cx="8229600" cy="224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Exemplo com </a:t>
            </a:r>
            <a:r>
              <a:rPr b="1" lang="pt-BR" sz="2800" spc="-1" strike="noStrike">
                <a:solidFill>
                  <a:srgbClr val="ff0000"/>
                </a:solidFill>
                <a:latin typeface="Arial"/>
                <a:ea typeface="Arial"/>
              </a:rPr>
              <a:t>variável aleatória contínua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Qual a probabilidade de um indivíduo nascer com peso menor que 2500g?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4" name="CustomShape 2"/>
          <p:cNvSpPr/>
          <p:nvPr/>
        </p:nvSpPr>
        <p:spPr>
          <a:xfrm>
            <a:off x="0" y="5268960"/>
            <a:ext cx="2843280" cy="160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No R: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x&lt;-DN2014$PESO2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x1&lt;-subset(x, !is.na(x) &amp; x &gt; 50)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hist(x1, breaks = 50,prob= T, xlab="Peso ao nascer", ylab="Densidade", main="Distribuição do peso ao nascer. Brasil, 2014", sub="fonte:SINASC/DATASUS")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curve(dnorm(x, mean=3184,sd=450),col=2,lwd=2,add=TRUE)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Imagem 1" descr=""/>
          <p:cNvPicPr/>
          <p:nvPr/>
        </p:nvPicPr>
        <p:blipFill>
          <a:blip r:embed="rId1"/>
          <a:stretch/>
        </p:blipFill>
        <p:spPr>
          <a:xfrm>
            <a:off x="3059280" y="1463760"/>
            <a:ext cx="6013440" cy="5305320"/>
          </a:xfrm>
          <a:prstGeom prst="rect">
            <a:avLst/>
          </a:prstGeom>
          <a:ln>
            <a:noFill/>
          </a:ln>
        </p:spPr>
      </p:pic>
      <p:sp>
        <p:nvSpPr>
          <p:cNvPr id="556" name="CustomShape 1"/>
          <p:cNvSpPr/>
          <p:nvPr/>
        </p:nvSpPr>
        <p:spPr>
          <a:xfrm>
            <a:off x="108000" y="44280"/>
            <a:ext cx="8229600" cy="224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Exemplo com </a:t>
            </a:r>
            <a:r>
              <a:rPr b="1" lang="pt-BR" sz="2800" spc="-1" strike="noStrike">
                <a:solidFill>
                  <a:srgbClr val="ff0000"/>
                </a:solidFill>
                <a:latin typeface="Arial"/>
                <a:ea typeface="Arial"/>
              </a:rPr>
              <a:t>variável aleatória contínua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Qual a probabilidade de um indivíduo nascer com peso menor que 2500g?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0" y="5268960"/>
            <a:ext cx="2843280" cy="160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No R: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x&lt;-DN2014$PESO2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x1&lt;-subset(x, !is.na(x) &amp; x &gt; 50)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hist(x1, breaks = 50,prob= T, xlab="Peso ao nascer", ylab="Densidade", main="Distribuição do peso ao nascer. Brasil, 2014", sub="fonte:SINASC/DATASUS")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curve(dnorm(x, mean=3184,sd=450),col=2,lwd=2,add=TRUE)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8" name="CustomShape 3"/>
          <p:cNvSpPr/>
          <p:nvPr/>
        </p:nvSpPr>
        <p:spPr>
          <a:xfrm>
            <a:off x="611280" y="2708280"/>
            <a:ext cx="18000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/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Histograma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559" name="Line 4"/>
          <p:cNvCxnSpPr>
            <a:stCxn id="558" idx="2"/>
          </p:cNvCxnSpPr>
          <p:nvPr/>
        </p:nvCxnSpPr>
        <p:spPr>
          <a:xfrm>
            <a:off x="1511280" y="3168000"/>
            <a:ext cx="3277440" cy="1269360"/>
          </a:xfrm>
          <a:prstGeom prst="straightConnector1">
            <a:avLst/>
          </a:prstGeom>
          <a:ln w="9360">
            <a:solidFill>
              <a:srgbClr val="ff0000"/>
            </a:solidFill>
            <a:miter/>
            <a:tailEnd len="med" type="triangle" w="med"/>
          </a:ln>
        </p:spPr>
      </p:cxnSp>
    </p:spTree>
  </p:cSld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Imagem 1" descr=""/>
          <p:cNvPicPr/>
          <p:nvPr/>
        </p:nvPicPr>
        <p:blipFill>
          <a:blip r:embed="rId1"/>
          <a:stretch/>
        </p:blipFill>
        <p:spPr>
          <a:xfrm>
            <a:off x="3059280" y="1463760"/>
            <a:ext cx="6013440" cy="5305320"/>
          </a:xfrm>
          <a:prstGeom prst="rect">
            <a:avLst/>
          </a:prstGeom>
          <a:ln>
            <a:noFill/>
          </a:ln>
        </p:spPr>
      </p:pic>
      <p:sp>
        <p:nvSpPr>
          <p:cNvPr id="561" name="CustomShape 1"/>
          <p:cNvSpPr/>
          <p:nvPr/>
        </p:nvSpPr>
        <p:spPr>
          <a:xfrm>
            <a:off x="108000" y="44280"/>
            <a:ext cx="8229600" cy="224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Exemplo com </a:t>
            </a:r>
            <a:r>
              <a:rPr b="1" lang="pt-BR" sz="2800" spc="-1" strike="noStrike">
                <a:solidFill>
                  <a:srgbClr val="ff0000"/>
                </a:solidFill>
                <a:latin typeface="Arial"/>
                <a:ea typeface="Arial"/>
              </a:rPr>
              <a:t>variável aleatória contínua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Qual a probabilidade de um indivíduo nascer com peso menor que 2500g?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2" name="CustomShape 2"/>
          <p:cNvSpPr/>
          <p:nvPr/>
        </p:nvSpPr>
        <p:spPr>
          <a:xfrm>
            <a:off x="0" y="5268960"/>
            <a:ext cx="2843280" cy="160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No R: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x&lt;-DN2014$PESO2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x1&lt;-subset(x, !is.na(x) &amp; x &gt; 50)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hist(x1, breaks = 50,prob= T, xlab="Peso ao nascer", ylab="Densidade", main="Distribuição do peso ao nascer. Brasil, 2014", sub="fonte:SINASC/DATASUS")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curve(dnorm(x, mean=3184,sd=450),col=2,lwd=2,add=TRUE)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3" name="CustomShape 3"/>
          <p:cNvSpPr/>
          <p:nvPr/>
        </p:nvSpPr>
        <p:spPr>
          <a:xfrm>
            <a:off x="179280" y="2276280"/>
            <a:ext cx="3291120" cy="1643040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ff"/>
                </a:solidFill>
                <a:latin typeface="Lucida Console"/>
              </a:rPr>
              <a:t>x2&lt;-x1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ff"/>
                </a:solidFill>
                <a:latin typeface="Lucida Console"/>
              </a:rPr>
              <a:t>&gt; x2 [x1 &lt; 2500]&lt;-1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ff"/>
                </a:solidFill>
                <a:latin typeface="Lucida Console"/>
              </a:rPr>
              <a:t>&gt; x2 [x1 &gt;= 2500]&lt;-2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ff"/>
                </a:solidFill>
                <a:latin typeface="Lucida Console"/>
              </a:rPr>
              <a:t>&gt; freq(x2)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ucida Console"/>
              </a:rPr>
              <a:t>x2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pt-BR" sz="1200" spc="-1" strike="noStrike">
                <a:solidFill>
                  <a:srgbClr val="000000"/>
                </a:solidFill>
                <a:latin typeface="Lucida Console"/>
              </a:rPr>
              <a:t>Frequência Percentual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ucida Console"/>
              </a:rPr>
              <a:t>1        249640     8.384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ucida Console"/>
              </a:rPr>
              <a:t>2       2728015    91.616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ucida Console"/>
              </a:rPr>
              <a:t>Total   2977655   100.000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Imagem 1" descr=""/>
          <p:cNvPicPr/>
          <p:nvPr/>
        </p:nvPicPr>
        <p:blipFill>
          <a:blip r:embed="rId1"/>
          <a:stretch/>
        </p:blipFill>
        <p:spPr>
          <a:xfrm>
            <a:off x="3059280" y="1463760"/>
            <a:ext cx="6013440" cy="5305320"/>
          </a:xfrm>
          <a:prstGeom prst="rect">
            <a:avLst/>
          </a:prstGeom>
          <a:ln>
            <a:noFill/>
          </a:ln>
        </p:spPr>
      </p:pic>
      <p:sp>
        <p:nvSpPr>
          <p:cNvPr id="565" name="CustomShape 1"/>
          <p:cNvSpPr/>
          <p:nvPr/>
        </p:nvSpPr>
        <p:spPr>
          <a:xfrm>
            <a:off x="108000" y="44280"/>
            <a:ext cx="8229600" cy="224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Exemplo com </a:t>
            </a:r>
            <a:r>
              <a:rPr b="1" lang="pt-BR" sz="2800" spc="-1" strike="noStrike">
                <a:solidFill>
                  <a:srgbClr val="ff0000"/>
                </a:solidFill>
                <a:latin typeface="Arial"/>
                <a:ea typeface="Arial"/>
              </a:rPr>
              <a:t>variável aleatória contínua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Qual a probabilidade de um indivíduo nascer com peso menor que 2500g?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6" name="CustomShape 2"/>
          <p:cNvSpPr/>
          <p:nvPr/>
        </p:nvSpPr>
        <p:spPr>
          <a:xfrm>
            <a:off x="0" y="5268960"/>
            <a:ext cx="2843280" cy="160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No R: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x&lt;-DN2014$PESO2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x1&lt;-subset(x, !is.na(x) &amp; x &gt; 50)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hist(x1, breaks = 50,prob= T, xlab="Peso ao nascer", ylab="Densidade", main="Distribuição do peso ao nascer. Brasil, 2014", sub="fonte:SINASC/DATASUS")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curve(dnorm(x, mean=3184,sd=450),col=2,lwd=2,add=TRUE)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179280" y="2276280"/>
            <a:ext cx="3291120" cy="1643040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ff"/>
                </a:solidFill>
                <a:latin typeface="Lucida Console"/>
              </a:rPr>
              <a:t>x2&lt;-x1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ff"/>
                </a:solidFill>
                <a:latin typeface="Lucida Console"/>
              </a:rPr>
              <a:t>&gt; x2 [x1 &lt; 2500]&lt;-1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ff"/>
                </a:solidFill>
                <a:latin typeface="Lucida Console"/>
              </a:rPr>
              <a:t>&gt; x2 [x1 &gt;= 2500]&lt;-2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ff"/>
                </a:solidFill>
                <a:latin typeface="Lucida Console"/>
              </a:rPr>
              <a:t>&gt; freq(x2)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ucida Console"/>
              </a:rPr>
              <a:t>x2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pt-BR" sz="1200" spc="-1" strike="noStrike">
                <a:solidFill>
                  <a:srgbClr val="000000"/>
                </a:solidFill>
                <a:latin typeface="Lucida Console"/>
              </a:rPr>
              <a:t>Frequência Percentual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ucida Console"/>
              </a:rPr>
              <a:t>1        249640     8.384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ucida Console"/>
              </a:rPr>
              <a:t>2       2728015    91.616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ucida Console"/>
              </a:rPr>
              <a:t>Total   2977655   100.000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8" name="CustomShape 4"/>
          <p:cNvSpPr/>
          <p:nvPr/>
        </p:nvSpPr>
        <p:spPr>
          <a:xfrm>
            <a:off x="1835280" y="3284640"/>
            <a:ext cx="865080" cy="360360"/>
          </a:xfrm>
          <a:prstGeom prst="ellipse">
            <a:avLst/>
          </a:prstGeom>
          <a:noFill/>
          <a:ln w="57240">
            <a:solidFill>
              <a:srgbClr val="00956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Imagem 11" descr=""/>
          <p:cNvPicPr/>
          <p:nvPr/>
        </p:nvPicPr>
        <p:blipFill>
          <a:blip r:embed="rId1"/>
          <a:stretch/>
        </p:blipFill>
        <p:spPr>
          <a:xfrm>
            <a:off x="3087720" y="1468440"/>
            <a:ext cx="6000840" cy="4762440"/>
          </a:xfrm>
          <a:prstGeom prst="rect">
            <a:avLst/>
          </a:prstGeom>
          <a:ln>
            <a:noFill/>
          </a:ln>
        </p:spPr>
      </p:pic>
      <p:sp>
        <p:nvSpPr>
          <p:cNvPr id="570" name="CustomShape 1"/>
          <p:cNvSpPr/>
          <p:nvPr/>
        </p:nvSpPr>
        <p:spPr>
          <a:xfrm>
            <a:off x="108000" y="44280"/>
            <a:ext cx="8229600" cy="224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Exemplo com </a:t>
            </a:r>
            <a:r>
              <a:rPr b="1" lang="pt-BR" sz="2800" spc="-1" strike="noStrike">
                <a:solidFill>
                  <a:srgbClr val="ff0000"/>
                </a:solidFill>
                <a:latin typeface="Arial"/>
                <a:ea typeface="Arial"/>
              </a:rPr>
              <a:t>variável aleatória contínua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Qual a probabilidade de um indivíduo nascer com peso menor que 2500g?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1" name="CustomShape 2"/>
          <p:cNvSpPr/>
          <p:nvPr/>
        </p:nvSpPr>
        <p:spPr>
          <a:xfrm>
            <a:off x="0" y="5268960"/>
            <a:ext cx="2843280" cy="160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No R: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x&lt;-DN2014$PESO2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x1&lt;-subset(x, !is.na(x) &amp; x &gt; 50)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hist(x1, breaks = 50,prob= T, xlab="Peso ao nascer", ylab="Densidade", main="Distribuição do peso ao nascer. Brasil, 2014", sub="fonte:SINASC/DATASUS")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curve(dnorm(x, mean=3184,sd=450),col=2,lwd=2,add=TRUE)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2" name="CustomShape 3"/>
          <p:cNvSpPr/>
          <p:nvPr/>
        </p:nvSpPr>
        <p:spPr>
          <a:xfrm>
            <a:off x="179280" y="2276280"/>
            <a:ext cx="3291120" cy="1643040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ff"/>
                </a:solidFill>
                <a:latin typeface="Lucida Console"/>
              </a:rPr>
              <a:t>x2&lt;-x1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ff"/>
                </a:solidFill>
                <a:latin typeface="Lucida Console"/>
              </a:rPr>
              <a:t>&gt; x2 [x1 &lt; 2500]&lt;-1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ff"/>
                </a:solidFill>
                <a:latin typeface="Lucida Console"/>
              </a:rPr>
              <a:t>&gt; x2 [x1 &gt;= 2500]&lt;-2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ff"/>
                </a:solidFill>
                <a:latin typeface="Lucida Console"/>
              </a:rPr>
              <a:t>&gt; freq(x2)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ucida Console"/>
              </a:rPr>
              <a:t>x2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pt-BR" sz="1200" spc="-1" strike="noStrike">
                <a:solidFill>
                  <a:srgbClr val="000000"/>
                </a:solidFill>
                <a:latin typeface="Lucida Console"/>
              </a:rPr>
              <a:t>Frequência Percentual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ucida Console"/>
              </a:rPr>
              <a:t>1        249640     8.384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ucida Console"/>
              </a:rPr>
              <a:t>2       2728015    91.616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ucida Console"/>
              </a:rPr>
              <a:t>Total   2977655   100.000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3" name="CustomShape 4"/>
          <p:cNvSpPr/>
          <p:nvPr/>
        </p:nvSpPr>
        <p:spPr>
          <a:xfrm>
            <a:off x="1835280" y="3284640"/>
            <a:ext cx="865080" cy="360360"/>
          </a:xfrm>
          <a:prstGeom prst="ellipse">
            <a:avLst/>
          </a:prstGeom>
          <a:noFill/>
          <a:ln w="57240">
            <a:solidFill>
              <a:srgbClr val="00956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5"/>
          <p:cNvSpPr/>
          <p:nvPr/>
        </p:nvSpPr>
        <p:spPr>
          <a:xfrm rot="5400000">
            <a:off x="4607640" y="5447520"/>
            <a:ext cx="322560" cy="1689120"/>
          </a:xfrm>
          <a:custGeom>
            <a:avLst/>
            <a:gdLst/>
            <a:ahLst/>
            <a:rect l="0" t="0" r="r" b="b"/>
            <a:pathLst>
              <a:path w="897" h="4694">
                <a:moveTo>
                  <a:pt x="0" y="0"/>
                </a:moveTo>
                <a:cubicBezTo>
                  <a:pt x="224" y="0"/>
                  <a:pt x="448" y="37"/>
                  <a:pt x="448" y="74"/>
                </a:cubicBezTo>
                <a:lnTo>
                  <a:pt x="448" y="2271"/>
                </a:lnTo>
                <a:cubicBezTo>
                  <a:pt x="448" y="2309"/>
                  <a:pt x="672" y="2346"/>
                  <a:pt x="896" y="2346"/>
                </a:cubicBezTo>
                <a:cubicBezTo>
                  <a:pt x="672" y="2346"/>
                  <a:pt x="448" y="2383"/>
                  <a:pt x="448" y="2421"/>
                </a:cubicBezTo>
                <a:lnTo>
                  <a:pt x="448" y="4618"/>
                </a:lnTo>
                <a:cubicBezTo>
                  <a:pt x="448" y="4655"/>
                  <a:pt x="224" y="4693"/>
                  <a:pt x="0" y="4693"/>
                </a:cubicBezTo>
              </a:path>
            </a:pathLst>
          </a:custGeom>
          <a:noFill/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6"/>
          <p:cNvSpPr/>
          <p:nvPr/>
        </p:nvSpPr>
        <p:spPr>
          <a:xfrm>
            <a:off x="4356000" y="6485040"/>
            <a:ext cx="12574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2400" spc="-1" strike="noStrike">
                <a:solidFill>
                  <a:srgbClr val="ff0000"/>
                </a:solidFill>
                <a:latin typeface="Times New Roman"/>
              </a:rPr>
              <a:t>8,384%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6" name="Line 7"/>
          <p:cNvSpPr/>
          <p:nvPr/>
        </p:nvSpPr>
        <p:spPr>
          <a:xfrm>
            <a:off x="5613480" y="5732640"/>
            <a:ext cx="0" cy="144360"/>
          </a:xfrm>
          <a:prstGeom prst="line">
            <a:avLst/>
          </a:prstGeom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8"/>
          <p:cNvSpPr/>
          <p:nvPr/>
        </p:nvSpPr>
        <p:spPr>
          <a:xfrm>
            <a:off x="5364000" y="5772240"/>
            <a:ext cx="54936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1400" spc="-1" strike="noStrike">
                <a:solidFill>
                  <a:srgbClr val="ff0000"/>
                </a:solidFill>
                <a:latin typeface="Times New Roman"/>
              </a:rPr>
              <a:t>2500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Imagem 11" descr=""/>
          <p:cNvPicPr/>
          <p:nvPr/>
        </p:nvPicPr>
        <p:blipFill>
          <a:blip r:embed="rId1"/>
          <a:stretch/>
        </p:blipFill>
        <p:spPr>
          <a:xfrm>
            <a:off x="3087720" y="1468440"/>
            <a:ext cx="6000840" cy="4762440"/>
          </a:xfrm>
          <a:prstGeom prst="rect">
            <a:avLst/>
          </a:prstGeom>
          <a:ln>
            <a:noFill/>
          </a:ln>
        </p:spPr>
      </p:pic>
      <p:sp>
        <p:nvSpPr>
          <p:cNvPr id="579" name="CustomShape 1"/>
          <p:cNvSpPr/>
          <p:nvPr/>
        </p:nvSpPr>
        <p:spPr>
          <a:xfrm>
            <a:off x="108000" y="44280"/>
            <a:ext cx="8229600" cy="224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Exemplo com </a:t>
            </a:r>
            <a:r>
              <a:rPr b="1" lang="pt-BR" sz="2800" spc="-1" strike="noStrike">
                <a:solidFill>
                  <a:srgbClr val="ff0000"/>
                </a:solidFill>
                <a:latin typeface="Arial"/>
                <a:ea typeface="Arial"/>
              </a:rPr>
              <a:t>variável aleatória contínua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Qual a probabilidade de um indivíduo nascer com peso menor que 2500g?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0" name="CustomShape 2"/>
          <p:cNvSpPr/>
          <p:nvPr/>
        </p:nvSpPr>
        <p:spPr>
          <a:xfrm>
            <a:off x="0" y="5268960"/>
            <a:ext cx="2843280" cy="160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No R: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x&lt;-DN2014$PESO2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x1&lt;-subset(x, !is.na(x) &amp; x &gt; 50)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hist(x1, breaks = 50,prob= T, xlab="Peso ao nascer", ylab="Densidade", main="Distribuição do peso ao nascer. Brasil, 2014", sub="fonte:SINASC/DATASUS")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curve(dnorm(x, mean=3184,sd=450),col=2,lwd=2,add=TRUE)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1" name="CustomShape 3"/>
          <p:cNvSpPr/>
          <p:nvPr/>
        </p:nvSpPr>
        <p:spPr>
          <a:xfrm>
            <a:off x="179280" y="2276280"/>
            <a:ext cx="3291120" cy="1643040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ff"/>
                </a:solidFill>
                <a:latin typeface="Lucida Console"/>
              </a:rPr>
              <a:t>x2&lt;-x1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ff"/>
                </a:solidFill>
                <a:latin typeface="Lucida Console"/>
              </a:rPr>
              <a:t>&gt; x2 [x1 &lt; 2500]&lt;-1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ff"/>
                </a:solidFill>
                <a:latin typeface="Lucida Console"/>
              </a:rPr>
              <a:t>&gt; x2 [x1 &gt;= 2500]&lt;-2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ff"/>
                </a:solidFill>
                <a:latin typeface="Lucida Console"/>
              </a:rPr>
              <a:t>&gt; freq(x2)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ucida Console"/>
              </a:rPr>
              <a:t>x2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ucida Console"/>
              </a:rPr>
              <a:t>       </a:t>
            </a:r>
            <a:r>
              <a:rPr b="0" lang="pt-BR" sz="1200" spc="-1" strike="noStrike">
                <a:solidFill>
                  <a:srgbClr val="000000"/>
                </a:solidFill>
                <a:latin typeface="Lucida Console"/>
              </a:rPr>
              <a:t>Frequência Percentual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ucida Console"/>
              </a:rPr>
              <a:t>1        249640     8.384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ucida Console"/>
              </a:rPr>
              <a:t>2       2728015    91.616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ucida Console"/>
              </a:rPr>
              <a:t>Total   2977655   100.000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2" name="CustomShape 4"/>
          <p:cNvSpPr/>
          <p:nvPr/>
        </p:nvSpPr>
        <p:spPr>
          <a:xfrm>
            <a:off x="1835280" y="3284640"/>
            <a:ext cx="865080" cy="360360"/>
          </a:xfrm>
          <a:prstGeom prst="ellipse">
            <a:avLst/>
          </a:prstGeom>
          <a:noFill/>
          <a:ln w="57240">
            <a:solidFill>
              <a:srgbClr val="00956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5"/>
          <p:cNvSpPr/>
          <p:nvPr/>
        </p:nvSpPr>
        <p:spPr>
          <a:xfrm rot="5400000">
            <a:off x="4607640" y="5447520"/>
            <a:ext cx="322560" cy="1689120"/>
          </a:xfrm>
          <a:custGeom>
            <a:avLst/>
            <a:gdLst/>
            <a:ahLst/>
            <a:rect l="0" t="0" r="r" b="b"/>
            <a:pathLst>
              <a:path w="897" h="4694">
                <a:moveTo>
                  <a:pt x="0" y="0"/>
                </a:moveTo>
                <a:cubicBezTo>
                  <a:pt x="224" y="0"/>
                  <a:pt x="448" y="37"/>
                  <a:pt x="448" y="74"/>
                </a:cubicBezTo>
                <a:lnTo>
                  <a:pt x="448" y="2271"/>
                </a:lnTo>
                <a:cubicBezTo>
                  <a:pt x="448" y="2309"/>
                  <a:pt x="672" y="2346"/>
                  <a:pt x="896" y="2346"/>
                </a:cubicBezTo>
                <a:cubicBezTo>
                  <a:pt x="672" y="2346"/>
                  <a:pt x="448" y="2383"/>
                  <a:pt x="448" y="2421"/>
                </a:cubicBezTo>
                <a:lnTo>
                  <a:pt x="448" y="4618"/>
                </a:lnTo>
                <a:cubicBezTo>
                  <a:pt x="448" y="4655"/>
                  <a:pt x="224" y="4693"/>
                  <a:pt x="0" y="4693"/>
                </a:cubicBezTo>
              </a:path>
            </a:pathLst>
          </a:custGeom>
          <a:noFill/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6"/>
          <p:cNvSpPr/>
          <p:nvPr/>
        </p:nvSpPr>
        <p:spPr>
          <a:xfrm>
            <a:off x="4356000" y="6485040"/>
            <a:ext cx="12574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2400" spc="-1" strike="noStrike">
                <a:solidFill>
                  <a:srgbClr val="ff0000"/>
                </a:solidFill>
                <a:latin typeface="Times New Roman"/>
              </a:rPr>
              <a:t>8,384%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5" name="Line 7"/>
          <p:cNvSpPr/>
          <p:nvPr/>
        </p:nvSpPr>
        <p:spPr>
          <a:xfrm>
            <a:off x="5613480" y="5732640"/>
            <a:ext cx="0" cy="144360"/>
          </a:xfrm>
          <a:prstGeom prst="line">
            <a:avLst/>
          </a:prstGeom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8"/>
          <p:cNvSpPr/>
          <p:nvPr/>
        </p:nvSpPr>
        <p:spPr>
          <a:xfrm>
            <a:off x="5364000" y="5772240"/>
            <a:ext cx="54936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1400" spc="-1" strike="noStrike">
                <a:solidFill>
                  <a:srgbClr val="ff0000"/>
                </a:solidFill>
                <a:latin typeface="Times New Roman"/>
              </a:rPr>
              <a:t>2500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7" name="CustomShape 9"/>
          <p:cNvSpPr/>
          <p:nvPr/>
        </p:nvSpPr>
        <p:spPr>
          <a:xfrm>
            <a:off x="6354720" y="2790720"/>
            <a:ext cx="27892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997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pt-BR" sz="2400" spc="-1" strike="noStrike">
                <a:solidFill>
                  <a:srgbClr val="00664d"/>
                </a:solidFill>
                <a:latin typeface="Times New Roman"/>
              </a:rPr>
              <a:t>P(X&lt;2500)=0,08384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Imagem 1" descr=""/>
          <p:cNvPicPr/>
          <p:nvPr/>
        </p:nvPicPr>
        <p:blipFill>
          <a:blip r:embed="rId1"/>
          <a:stretch/>
        </p:blipFill>
        <p:spPr>
          <a:xfrm>
            <a:off x="3059280" y="1463760"/>
            <a:ext cx="6013440" cy="5305320"/>
          </a:xfrm>
          <a:prstGeom prst="rect">
            <a:avLst/>
          </a:prstGeom>
          <a:ln>
            <a:noFill/>
          </a:ln>
        </p:spPr>
      </p:pic>
      <p:sp>
        <p:nvSpPr>
          <p:cNvPr id="589" name="CustomShape 1"/>
          <p:cNvSpPr/>
          <p:nvPr/>
        </p:nvSpPr>
        <p:spPr>
          <a:xfrm>
            <a:off x="108000" y="44280"/>
            <a:ext cx="8229600" cy="181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Exemplo com </a:t>
            </a:r>
            <a:r>
              <a:rPr b="1" lang="pt-BR" sz="2800" spc="-1" strike="noStrike">
                <a:solidFill>
                  <a:srgbClr val="ff0000"/>
                </a:solidFill>
                <a:latin typeface="Arial"/>
                <a:ea typeface="Arial"/>
              </a:rPr>
              <a:t>variável aleatória contínua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22228b"/>
                </a:solidFill>
                <a:latin typeface="Arial"/>
                <a:ea typeface="Arial"/>
              </a:rPr>
              <a:t>Decis da distribuição do peso ao nascer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0" name="CustomShape 2"/>
          <p:cNvSpPr/>
          <p:nvPr/>
        </p:nvSpPr>
        <p:spPr>
          <a:xfrm>
            <a:off x="0" y="5268960"/>
            <a:ext cx="2843280" cy="160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No R: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x&lt;-DN2014$PESO2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x1&lt;-subset(x, !is.na(x) &amp; x &gt; 50)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hist(x1, breaks = 50,prob= T, xlab="Peso ao nascer", ylab="Densidade", main="Distribuição do peso ao nascer. Brasil, 2014", sub="fonte:SINASC/DATASUS")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curve(dnorm(x, mean=3184,sd=450),col=2,lwd=2,add=TRUE)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1" name="CustomShape 3"/>
          <p:cNvSpPr/>
          <p:nvPr/>
        </p:nvSpPr>
        <p:spPr>
          <a:xfrm>
            <a:off x="250920" y="3000240"/>
            <a:ext cx="4465440" cy="547920"/>
          </a:xfrm>
          <a:prstGeom prst="rect">
            <a:avLst/>
          </a:prstGeom>
          <a:solidFill>
            <a:srgbClr val="ffccff"/>
          </a:solidFill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ff"/>
                </a:solidFill>
                <a:latin typeface="Lucida Console"/>
              </a:rPr>
              <a:t>quantile(x1,seq(0.10,0.9,0.1), na.rm = TRUE)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ff"/>
                </a:solidFill>
                <a:latin typeface="Lucida Console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Lucida Console"/>
              </a:rPr>
              <a:t>10%  20%  30%   40%  50%   60%   70%  80%  90%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ucida Console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Lucida Console"/>
              </a:rPr>
              <a:t>2560 2820  2980 3100  3210 3330  3450 3600 3810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Imagem 1" descr=""/>
          <p:cNvPicPr/>
          <p:nvPr/>
        </p:nvPicPr>
        <p:blipFill>
          <a:blip r:embed="rId1"/>
          <a:stretch/>
        </p:blipFill>
        <p:spPr>
          <a:xfrm>
            <a:off x="3059280" y="1463760"/>
            <a:ext cx="6013440" cy="5305320"/>
          </a:xfrm>
          <a:prstGeom prst="rect">
            <a:avLst/>
          </a:prstGeom>
          <a:ln>
            <a:noFill/>
          </a:ln>
        </p:spPr>
      </p:pic>
      <p:sp>
        <p:nvSpPr>
          <p:cNvPr id="593" name="CustomShape 1"/>
          <p:cNvSpPr/>
          <p:nvPr/>
        </p:nvSpPr>
        <p:spPr>
          <a:xfrm>
            <a:off x="108000" y="44280"/>
            <a:ext cx="8229600" cy="181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Exemplo com </a:t>
            </a:r>
            <a:r>
              <a:rPr b="1" lang="pt-BR" sz="2800" spc="-1" strike="noStrike">
                <a:solidFill>
                  <a:srgbClr val="ff0000"/>
                </a:solidFill>
                <a:latin typeface="Arial"/>
                <a:ea typeface="Arial"/>
              </a:rPr>
              <a:t>variável aleatória contínua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22228b"/>
                </a:solidFill>
                <a:latin typeface="Arial"/>
                <a:ea typeface="Arial"/>
              </a:rPr>
              <a:t>Decis da distribuição do peso ao nascer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4" name="CustomShape 2"/>
          <p:cNvSpPr/>
          <p:nvPr/>
        </p:nvSpPr>
        <p:spPr>
          <a:xfrm>
            <a:off x="0" y="5268960"/>
            <a:ext cx="2843280" cy="160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No R: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x&lt;-DN2014$PESO2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x1&lt;-subset(x, !is.na(x) &amp; x &gt; 50)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hist(x1, breaks = 50,prob= T, xlab="Peso ao nascer", ylab="Densidade", main="Distribuição do peso ao nascer. Brasil, 2014", sub="fonte:SINASC/DATASUS")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curve(dnorm(x, mean=3184,sd=450),col=2,lwd=2,add=TRUE)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95" name="Retângulo 4" descr=""/>
          <p:cNvPicPr/>
          <p:nvPr/>
        </p:nvPicPr>
        <p:blipFill>
          <a:blip r:embed="rId2"/>
          <a:stretch/>
        </p:blipFill>
        <p:spPr>
          <a:xfrm>
            <a:off x="3981600" y="2255760"/>
            <a:ext cx="1687320" cy="3700440"/>
          </a:xfrm>
          <a:prstGeom prst="rect">
            <a:avLst/>
          </a:prstGeom>
          <a:ln>
            <a:noFill/>
          </a:ln>
        </p:spPr>
      </p:pic>
      <p:pic>
        <p:nvPicPr>
          <p:cNvPr id="596" name="Retângulo 6" descr=""/>
          <p:cNvPicPr/>
          <p:nvPr/>
        </p:nvPicPr>
        <p:blipFill>
          <a:blip r:embed="rId3"/>
          <a:stretch/>
        </p:blipFill>
        <p:spPr>
          <a:xfrm>
            <a:off x="5626080" y="2236680"/>
            <a:ext cx="847800" cy="3730680"/>
          </a:xfrm>
          <a:prstGeom prst="rect">
            <a:avLst/>
          </a:prstGeom>
          <a:ln>
            <a:noFill/>
          </a:ln>
        </p:spPr>
      </p:pic>
      <p:pic>
        <p:nvPicPr>
          <p:cNvPr id="597" name="Retângulo 8" descr=""/>
          <p:cNvPicPr/>
          <p:nvPr/>
        </p:nvPicPr>
        <p:blipFill>
          <a:blip r:embed="rId4"/>
          <a:stretch/>
        </p:blipFill>
        <p:spPr>
          <a:xfrm>
            <a:off x="6431040" y="2236680"/>
            <a:ext cx="1682640" cy="3706920"/>
          </a:xfrm>
          <a:prstGeom prst="rect">
            <a:avLst/>
          </a:prstGeom>
          <a:ln>
            <a:noFill/>
          </a:ln>
        </p:spPr>
      </p:pic>
      <p:sp>
        <p:nvSpPr>
          <p:cNvPr id="598" name="CustomShape 3"/>
          <p:cNvSpPr/>
          <p:nvPr/>
        </p:nvSpPr>
        <p:spPr>
          <a:xfrm>
            <a:off x="250920" y="3000240"/>
            <a:ext cx="4465440" cy="547920"/>
          </a:xfrm>
          <a:prstGeom prst="rect">
            <a:avLst/>
          </a:prstGeom>
          <a:solidFill>
            <a:srgbClr val="ffccff"/>
          </a:solidFill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ff"/>
                </a:solidFill>
                <a:latin typeface="Lucida Console"/>
              </a:rPr>
              <a:t>quantile(x1,seq(0.10,0.9,0.1), na.rm = TRUE)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ff"/>
                </a:solidFill>
                <a:latin typeface="Lucida Console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Lucida Console"/>
              </a:rPr>
              <a:t>10%  20%  30%   40%  50%   60%   70%  80%  90%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ucida Console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Lucida Console"/>
              </a:rPr>
              <a:t>2560 2820  2980 3100  3210 3330  3450 3600 3810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9" name="CustomShape 4"/>
          <p:cNvSpPr/>
          <p:nvPr/>
        </p:nvSpPr>
        <p:spPr>
          <a:xfrm>
            <a:off x="4248000" y="4052880"/>
            <a:ext cx="100836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/>
            <a:r>
              <a:rPr b="1" lang="pt-BR" sz="2400" spc="-1" strike="noStrike">
                <a:solidFill>
                  <a:srgbClr val="262699"/>
                </a:solidFill>
                <a:latin typeface="Times New Roman"/>
              </a:rPr>
              <a:t>10%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0" name="CustomShape 5"/>
          <p:cNvSpPr/>
          <p:nvPr/>
        </p:nvSpPr>
        <p:spPr>
          <a:xfrm>
            <a:off x="6715080" y="4116240"/>
            <a:ext cx="10098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/>
            <a:r>
              <a:rPr b="1" lang="pt-BR" sz="2400" spc="-1" strike="noStrike">
                <a:solidFill>
                  <a:srgbClr val="262699"/>
                </a:solidFill>
                <a:latin typeface="Times New Roman"/>
              </a:rPr>
              <a:t>10%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1" name="CustomShape 6"/>
          <p:cNvSpPr/>
          <p:nvPr/>
        </p:nvSpPr>
        <p:spPr>
          <a:xfrm>
            <a:off x="5543640" y="3822840"/>
            <a:ext cx="10080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/>
            <a:r>
              <a:rPr b="1" lang="pt-BR" sz="2400" spc="-1" strike="noStrike">
                <a:solidFill>
                  <a:srgbClr val="262699"/>
                </a:solidFill>
                <a:latin typeface="Times New Roman"/>
              </a:rPr>
              <a:t>80%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Imagem 11" descr=""/>
          <p:cNvPicPr/>
          <p:nvPr/>
        </p:nvPicPr>
        <p:blipFill>
          <a:blip r:embed="rId1"/>
          <a:srcRect l="0" t="0" r="0" b="11720"/>
          <a:stretch/>
        </p:blipFill>
        <p:spPr>
          <a:xfrm>
            <a:off x="3068640" y="1468440"/>
            <a:ext cx="6008760" cy="4680000"/>
          </a:xfrm>
          <a:prstGeom prst="rect">
            <a:avLst/>
          </a:prstGeom>
          <a:ln>
            <a:noFill/>
          </a:ln>
        </p:spPr>
      </p:pic>
      <p:sp>
        <p:nvSpPr>
          <p:cNvPr id="603" name="CustomShape 1"/>
          <p:cNvSpPr/>
          <p:nvPr/>
        </p:nvSpPr>
        <p:spPr>
          <a:xfrm>
            <a:off x="108000" y="44280"/>
            <a:ext cx="8229600" cy="224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Exemplo com </a:t>
            </a:r>
            <a:r>
              <a:rPr b="1" lang="pt-BR" sz="2800" spc="-1" strike="noStrike">
                <a:solidFill>
                  <a:srgbClr val="ff0000"/>
                </a:solidFill>
                <a:latin typeface="Arial"/>
                <a:ea typeface="Arial"/>
              </a:rPr>
              <a:t>variável aleatória contínua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Qual a probabilidade de um indivíduo nascer com peso menor que 2500g?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4" name="CustomShape 2"/>
          <p:cNvSpPr/>
          <p:nvPr/>
        </p:nvSpPr>
        <p:spPr>
          <a:xfrm>
            <a:off x="0" y="5268960"/>
            <a:ext cx="2843280" cy="160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No R: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x&lt;-DN2014$PESO2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x1&lt;-subset(x, !is.na(x) &amp; x &gt; 50)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hist(x1, breaks = 50,prob= T, xlab="Peso ao nascer", ylab="Densidade", main="Distribuição do peso ao nascer. Brasil, 2014", sub="fonte:SINASC/DATASUS")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curve(dnorm(x, mean=3184,sd=450),col=2,lwd=2,add=TRUE)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5" name="CustomShape 3"/>
          <p:cNvSpPr/>
          <p:nvPr/>
        </p:nvSpPr>
        <p:spPr>
          <a:xfrm>
            <a:off x="324000" y="2749680"/>
            <a:ext cx="45352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/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Função densidade de probabilidade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606" name="Line 4"/>
          <p:cNvCxnSpPr>
            <a:stCxn id="605" idx="2"/>
          </p:cNvCxnSpPr>
          <p:nvPr/>
        </p:nvCxnSpPr>
        <p:spPr>
          <a:xfrm>
            <a:off x="2591640" y="3209400"/>
            <a:ext cx="3022560" cy="1012320"/>
          </a:xfrm>
          <a:prstGeom prst="straightConnector1">
            <a:avLst/>
          </a:prstGeom>
          <a:ln w="9360">
            <a:solidFill>
              <a:srgbClr val="ff0000"/>
            </a:solidFill>
            <a:miter/>
            <a:tailEnd len="med" type="triangle" w="med"/>
          </a:ln>
        </p:spPr>
      </p:cxnSp>
    </p:spTree>
  </p:cSld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Imagem 11" descr=""/>
          <p:cNvPicPr/>
          <p:nvPr/>
        </p:nvPicPr>
        <p:blipFill>
          <a:blip r:embed="rId1"/>
          <a:srcRect l="0" t="0" r="0" b="11720"/>
          <a:stretch/>
        </p:blipFill>
        <p:spPr>
          <a:xfrm>
            <a:off x="3068640" y="1468440"/>
            <a:ext cx="6008760" cy="4680000"/>
          </a:xfrm>
          <a:prstGeom prst="rect">
            <a:avLst/>
          </a:prstGeom>
          <a:ln>
            <a:noFill/>
          </a:ln>
        </p:spPr>
      </p:pic>
      <p:sp>
        <p:nvSpPr>
          <p:cNvPr id="608" name="CustomShape 1"/>
          <p:cNvSpPr/>
          <p:nvPr/>
        </p:nvSpPr>
        <p:spPr>
          <a:xfrm>
            <a:off x="108000" y="44280"/>
            <a:ext cx="8229600" cy="224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Exemplo com </a:t>
            </a:r>
            <a:r>
              <a:rPr b="1" lang="pt-BR" sz="2800" spc="-1" strike="noStrike">
                <a:solidFill>
                  <a:srgbClr val="ff0000"/>
                </a:solidFill>
                <a:latin typeface="Arial"/>
                <a:ea typeface="Arial"/>
              </a:rPr>
              <a:t>variável aleatória contínua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Qual a probabilidade de um indivíduo nascer com peso menor que 2500g?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9" name="CustomShape 2"/>
          <p:cNvSpPr/>
          <p:nvPr/>
        </p:nvSpPr>
        <p:spPr>
          <a:xfrm>
            <a:off x="0" y="5268960"/>
            <a:ext cx="2843280" cy="160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No R: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x&lt;-DN2014$PESO2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x1&lt;-subset(x, !is.na(x) &amp; x &gt; 50)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hist(x1, breaks = 50,prob= T, xlab="Peso ao nascer", ylab="Densidade", main="Distribuição do peso ao nascer. Brasil, 2014", sub="fonte:SINASC/DATASUS")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0" lang="pt-BR" sz="1100" spc="-1" strike="noStrike">
                <a:solidFill>
                  <a:srgbClr val="000000"/>
                </a:solidFill>
                <a:latin typeface="Times New Roman"/>
              </a:rPr>
              <a:t>curve(dnorm(x, mean=3184,sd=450),col=2,lwd=2,add=TRUE)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0" name="CustomShape 3"/>
          <p:cNvSpPr/>
          <p:nvPr/>
        </p:nvSpPr>
        <p:spPr>
          <a:xfrm>
            <a:off x="324000" y="2749680"/>
            <a:ext cx="4535280" cy="119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/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A probabilidade é calculada através da área entre a curva e o eixo horizontal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611" name="Line 4"/>
          <p:cNvCxnSpPr>
            <a:stCxn id="610" idx="2"/>
          </p:cNvCxnSpPr>
          <p:nvPr/>
        </p:nvCxnSpPr>
        <p:spPr>
          <a:xfrm>
            <a:off x="2591640" y="3940920"/>
            <a:ext cx="3022560" cy="280800"/>
          </a:xfrm>
          <a:prstGeom prst="straightConnector1">
            <a:avLst/>
          </a:prstGeom>
          <a:ln w="9360">
            <a:solidFill>
              <a:srgbClr val="ff0000"/>
            </a:solidFill>
            <a:miter/>
            <a:tailEnd len="med" type="triangle" w="med"/>
          </a:ln>
        </p:spPr>
      </p:cxn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11280" y="2599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b="1" lang="pt-BR" sz="4400" spc="-1" strike="noStrike">
                <a:solidFill>
                  <a:srgbClr val="000000"/>
                </a:solidFill>
                <a:latin typeface="Times New Roman"/>
              </a:rPr>
              <a:t>Estatística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23640" y="1699920"/>
            <a:ext cx="8458200" cy="4753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 algn="just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1" lang="pt-BR" sz="3200" spc="-1" strike="noStrike">
                <a:solidFill>
                  <a:srgbClr val="000000"/>
                </a:solidFill>
                <a:latin typeface="Times New Roman"/>
              </a:rPr>
              <a:t>Estatística descritiva: 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 algn="just">
              <a:spcBef>
                <a:spcPts val="799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Times New Roman"/>
              </a:rPr>
              <a:t>Envolvida com o resumo e a apresentação dos dados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 algn="just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 algn="just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1" lang="pt-BR" sz="3200" spc="-1" strike="noStrike">
                <a:solidFill>
                  <a:srgbClr val="000000"/>
                </a:solidFill>
                <a:latin typeface="Times New Roman"/>
              </a:rPr>
              <a:t>Estatística indutiva ou inferencial: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 algn="just">
              <a:spcBef>
                <a:spcPts val="799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Times New Roman"/>
              </a:rPr>
              <a:t>Ajuda a concluir sobre conjuntos maiores de dados (populações) quando apenas partes desses conjuntos (amostras) foram estudados.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468360" y="2133720"/>
            <a:ext cx="8229600" cy="222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Nos dois exemplos anteriores, utilizamos dados empíricos (observados) para calcular as probabilidades, entretanto, se fizermos o mesmo para outro período, provavelmente teremos probabilidades um pouco diferentes.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CustomShape 1"/>
          <p:cNvSpPr/>
          <p:nvPr/>
        </p:nvSpPr>
        <p:spPr>
          <a:xfrm>
            <a:off x="395280" y="1557360"/>
            <a:ext cx="8229600" cy="352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Porém, existem variáveis aleatórias que aparecem com bastante frequência em alguns problemas práticos.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Para estas variáveis foram criados modelos teóricos com suas respectivas funções de probabilidade.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CustomShape 1"/>
          <p:cNvSpPr/>
          <p:nvPr/>
        </p:nvSpPr>
        <p:spPr>
          <a:xfrm>
            <a:off x="371520" y="2033640"/>
            <a:ext cx="8229600" cy="116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Principais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distribuições de probabilidades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614520" y="2492280"/>
            <a:ext cx="7991280" cy="185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3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É uma distribuição de probabilidade para variáveis aleatórias discretas.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3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6" name="CustomShape 2"/>
          <p:cNvSpPr/>
          <p:nvPr/>
        </p:nvSpPr>
        <p:spPr>
          <a:xfrm>
            <a:off x="304920" y="228600"/>
            <a:ext cx="86104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DISTRIBUIÇÃO BINOMIAL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CustomShape 1"/>
          <p:cNvSpPr/>
          <p:nvPr/>
        </p:nvSpPr>
        <p:spPr>
          <a:xfrm>
            <a:off x="468360" y="1341360"/>
            <a:ext cx="7991280" cy="462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3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Suponha que </a:t>
            </a:r>
            <a:r>
              <a:rPr b="0" i="1" lang="pt-BR" sz="2800" spc="-1" strike="noStrike">
                <a:solidFill>
                  <a:srgbClr val="000000"/>
                </a:solidFill>
                <a:latin typeface="Arial"/>
              </a:rPr>
              <a:t>n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experimentos independentes, ou ensaios, são executados, onde </a:t>
            </a:r>
            <a:r>
              <a:rPr b="0" i="1" lang="pt-BR" sz="2800" spc="-1" strike="noStrike">
                <a:solidFill>
                  <a:srgbClr val="000000"/>
                </a:solidFill>
                <a:latin typeface="Arial"/>
              </a:rPr>
              <a:t>n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é um número fixo, e que cada experimento resulta num “sucesso” com proabilidade </a:t>
            </a:r>
            <a:r>
              <a:rPr b="1" i="1" lang="pt-BR" sz="2800" spc="-1" strike="noStrike">
                <a:solidFill>
                  <a:srgbClr val="3333cc"/>
                </a:solidFill>
                <a:latin typeface="Arial"/>
              </a:rPr>
              <a:t>p</a:t>
            </a:r>
            <a:r>
              <a:rPr b="0" i="1" lang="pt-BR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e numa “falha” com probabilidade </a:t>
            </a:r>
            <a:r>
              <a:rPr b="1" lang="pt-BR" sz="2800" spc="-1" strike="noStrike">
                <a:solidFill>
                  <a:srgbClr val="3333cc"/>
                </a:solidFill>
                <a:latin typeface="Arial"/>
              </a:rPr>
              <a:t>1</a:t>
            </a:r>
            <a:r>
              <a:rPr b="1" i="1" lang="pt-BR" sz="2800" spc="-1" strike="noStrike">
                <a:solidFill>
                  <a:srgbClr val="3333cc"/>
                </a:solidFill>
                <a:latin typeface="Arial"/>
              </a:rPr>
              <a:t>-p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. O número total de sucessos, </a:t>
            </a:r>
            <a:r>
              <a:rPr b="0" i="1" lang="pt-BR" sz="2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, é  uma variável aleatória com parâmetros </a:t>
            </a:r>
            <a:r>
              <a:rPr b="0" i="1" lang="pt-BR" sz="2800" spc="-1" strike="noStrike">
                <a:solidFill>
                  <a:srgbClr val="000000"/>
                </a:solidFill>
                <a:latin typeface="Arial"/>
              </a:rPr>
              <a:t>n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i="1" lang="pt-BR" sz="28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3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8" name="CustomShape 2"/>
          <p:cNvSpPr/>
          <p:nvPr/>
        </p:nvSpPr>
        <p:spPr>
          <a:xfrm>
            <a:off x="304920" y="228600"/>
            <a:ext cx="86104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VARIÁVEL ALEATÓRIA BINOMIAL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CustomShape 1"/>
          <p:cNvSpPr/>
          <p:nvPr/>
        </p:nvSpPr>
        <p:spPr>
          <a:xfrm>
            <a:off x="468360" y="1341360"/>
            <a:ext cx="799128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A probabilidade que </a:t>
            </a:r>
            <a:r>
              <a:rPr b="1" i="1" lang="pt-BR" sz="2400" spc="-1" strike="noStrike">
                <a:solidFill>
                  <a:srgbClr val="3333cc"/>
                </a:solidFill>
                <a:latin typeface="Arial"/>
              </a:rPr>
              <a:t>X </a:t>
            </a:r>
            <a:r>
              <a:rPr b="1" lang="pt-BR" sz="2400" spc="-1" strike="noStrike">
                <a:solidFill>
                  <a:srgbClr val="3333cc"/>
                </a:solidFill>
                <a:latin typeface="Arial"/>
              </a:rPr>
              <a:t>= </a:t>
            </a:r>
            <a:r>
              <a:rPr b="1" i="1" lang="pt-BR" sz="2400" spc="-1" strike="noStrike">
                <a:solidFill>
                  <a:srgbClr val="3333cc"/>
                </a:solidFill>
                <a:latin typeface="Arial"/>
              </a:rPr>
              <a:t>k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, denotada por </a:t>
            </a:r>
            <a:r>
              <a:rPr b="1" i="1" lang="pt-BR" sz="2400" spc="-1" strike="noStrike">
                <a:solidFill>
                  <a:srgbClr val="3333cc"/>
                </a:solidFill>
                <a:latin typeface="Arial"/>
              </a:rPr>
              <a:t>P</a:t>
            </a:r>
            <a:r>
              <a:rPr b="1" lang="pt-BR" sz="2400" spc="-1" strike="noStrike">
                <a:solidFill>
                  <a:srgbClr val="3333cc"/>
                </a:solidFill>
                <a:latin typeface="Arial"/>
              </a:rPr>
              <a:t>(</a:t>
            </a:r>
            <a:r>
              <a:rPr b="1" i="1" lang="pt-BR" sz="2400" spc="-1" strike="noStrike">
                <a:solidFill>
                  <a:srgbClr val="3333cc"/>
                </a:solidFill>
                <a:latin typeface="Arial"/>
              </a:rPr>
              <a:t>k</a:t>
            </a:r>
            <a:r>
              <a:rPr b="1" lang="pt-BR" sz="2400" spc="-1" strike="noStrike">
                <a:solidFill>
                  <a:srgbClr val="3333cc"/>
                </a:solidFill>
                <a:latin typeface="Arial"/>
              </a:rPr>
              <a:t>)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, pode ser encontrada como: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0" name="CustomShape 2"/>
          <p:cNvSpPr/>
          <p:nvPr/>
        </p:nvSpPr>
        <p:spPr>
          <a:xfrm>
            <a:off x="304920" y="228600"/>
            <a:ext cx="86104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VARIÁVEL ALEATÓRIA BINOMIAL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1" name="CustomShape 3"/>
          <p:cNvSpPr/>
          <p:nvPr/>
        </p:nvSpPr>
        <p:spPr>
          <a:xfrm>
            <a:off x="250920" y="5084640"/>
            <a:ext cx="8281800" cy="138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A média de um variável aleatória Binomial é  </a:t>
            </a:r>
            <a:r>
              <a:rPr b="1" i="1" lang="pt-BR" sz="2400" spc="-1" strike="noStrike">
                <a:solidFill>
                  <a:srgbClr val="3333cc"/>
                </a:solidFill>
                <a:latin typeface="Arial"/>
              </a:rPr>
              <a:t>np</a:t>
            </a:r>
            <a:r>
              <a:rPr b="1" i="1" lang="pt-BR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e a variância é </a:t>
            </a:r>
            <a:r>
              <a:rPr b="1" i="1" lang="pt-BR" sz="2400" spc="-1" strike="noStrike">
                <a:solidFill>
                  <a:srgbClr val="3333cc"/>
                </a:solidFill>
                <a:latin typeface="Arial"/>
              </a:rPr>
              <a:t>np</a:t>
            </a:r>
            <a:r>
              <a:rPr b="1" lang="pt-BR" sz="2400" spc="-1" strike="noStrike">
                <a:solidFill>
                  <a:srgbClr val="3333cc"/>
                </a:solidFill>
                <a:latin typeface="Arial"/>
              </a:rPr>
              <a:t>(1 </a:t>
            </a:r>
            <a:r>
              <a:rPr b="1" i="1" lang="pt-BR" sz="2400" spc="-1" strike="noStrike">
                <a:solidFill>
                  <a:srgbClr val="3333cc"/>
                </a:solidFill>
                <a:latin typeface="Arial"/>
              </a:rPr>
              <a:t>- p</a:t>
            </a:r>
            <a:r>
              <a:rPr b="1" lang="pt-BR" sz="2400" spc="-1" strike="noStrike">
                <a:solidFill>
                  <a:srgbClr val="3333cc"/>
                </a:solidFill>
                <a:latin typeface="Arial"/>
              </a:rPr>
              <a:t>)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22" name="CaixaDeTexto 1" descr=""/>
          <p:cNvPicPr/>
          <p:nvPr/>
        </p:nvPicPr>
        <p:blipFill>
          <a:blip r:embed="rId1"/>
          <a:stretch/>
        </p:blipFill>
        <p:spPr>
          <a:xfrm>
            <a:off x="212760" y="2998800"/>
            <a:ext cx="8705880" cy="84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CustomShape 1"/>
          <p:cNvSpPr/>
          <p:nvPr/>
        </p:nvSpPr>
        <p:spPr>
          <a:xfrm>
            <a:off x="304920" y="228600"/>
            <a:ext cx="86104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VARIÁVEL ALEATÓRIA BINOMIAL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4" name="CustomShape 2"/>
          <p:cNvSpPr/>
          <p:nvPr/>
        </p:nvSpPr>
        <p:spPr>
          <a:xfrm>
            <a:off x="539640" y="1197000"/>
            <a:ext cx="770436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</a:rPr>
              <a:t>Exemplo: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5" name="CustomShape 3"/>
          <p:cNvSpPr/>
          <p:nvPr/>
        </p:nvSpPr>
        <p:spPr>
          <a:xfrm>
            <a:off x="468360" y="2781360"/>
            <a:ext cx="7632720" cy="144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35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Suponha que determinada cirurgia apresente 80% de probabilidade de sucesso. A variável de interesse X é o número de sucessos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CustomShape 1"/>
          <p:cNvSpPr/>
          <p:nvPr/>
        </p:nvSpPr>
        <p:spPr>
          <a:xfrm>
            <a:off x="304920" y="228600"/>
            <a:ext cx="86104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VARIÁVEL ALEATÓRIA BINOMIAL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7" name="CustomShape 2"/>
          <p:cNvSpPr/>
          <p:nvPr/>
        </p:nvSpPr>
        <p:spPr>
          <a:xfrm>
            <a:off x="539640" y="1197000"/>
            <a:ext cx="770436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</a:rPr>
              <a:t>Exemplo: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8" name="CustomShape 3"/>
          <p:cNvSpPr/>
          <p:nvPr/>
        </p:nvSpPr>
        <p:spPr>
          <a:xfrm>
            <a:off x="468360" y="2060640"/>
            <a:ext cx="7273800" cy="157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Para 1 paciente temos: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3333cc"/>
                </a:solidFill>
                <a:latin typeface="Arial"/>
              </a:rPr>
              <a:t>Falha (F)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 -&gt;  X = 0  -&gt;  P(X = 0) = 0,2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3333cc"/>
                </a:solidFill>
                <a:latin typeface="Arial"/>
              </a:rPr>
              <a:t>Sucesso (S)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 -&gt;  X = 1  -&gt;  P(X = 1) = 0,8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9" name="CustomShape 4"/>
          <p:cNvSpPr/>
          <p:nvPr/>
        </p:nvSpPr>
        <p:spPr>
          <a:xfrm>
            <a:off x="611280" y="4797360"/>
            <a:ext cx="2448000" cy="1511280"/>
          </a:xfrm>
          <a:prstGeom prst="ellipse">
            <a:avLst/>
          </a:prstGeom>
          <a:noFill/>
          <a:ln w="158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5"/>
          <p:cNvSpPr/>
          <p:nvPr/>
        </p:nvSpPr>
        <p:spPr>
          <a:xfrm>
            <a:off x="1403280" y="5300640"/>
            <a:ext cx="12240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n = 1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1" name="Line 6"/>
          <p:cNvSpPr/>
          <p:nvPr/>
        </p:nvSpPr>
        <p:spPr>
          <a:xfrm flipV="1">
            <a:off x="2987640" y="4723920"/>
            <a:ext cx="1297080" cy="505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Line 7"/>
          <p:cNvSpPr/>
          <p:nvPr/>
        </p:nvSpPr>
        <p:spPr>
          <a:xfrm>
            <a:off x="2987640" y="5877000"/>
            <a:ext cx="1224000" cy="28872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8"/>
          <p:cNvSpPr/>
          <p:nvPr/>
        </p:nvSpPr>
        <p:spPr>
          <a:xfrm>
            <a:off x="4356000" y="4437000"/>
            <a:ext cx="7192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1" lang="pt-BR" sz="2400" spc="-1" strike="noStrike">
                <a:solidFill>
                  <a:srgbClr val="3333cc"/>
                </a:solidFill>
                <a:latin typeface="Times New Roman"/>
              </a:rPr>
              <a:t>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4" name="CustomShape 9"/>
          <p:cNvSpPr/>
          <p:nvPr/>
        </p:nvSpPr>
        <p:spPr>
          <a:xfrm>
            <a:off x="4356000" y="5950080"/>
            <a:ext cx="9367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1" lang="pt-BR" sz="2400" spc="-1" strike="noStrike">
                <a:solidFill>
                  <a:srgbClr val="3333cc"/>
                </a:solidFill>
                <a:latin typeface="Times New Roman"/>
              </a:rPr>
              <a:t>F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ustomShape 1"/>
          <p:cNvSpPr/>
          <p:nvPr/>
        </p:nvSpPr>
        <p:spPr>
          <a:xfrm>
            <a:off x="304920" y="228600"/>
            <a:ext cx="86104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VARIÁVEL ALEATÓRIA BINOMIAL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6" name="CustomShape 2"/>
          <p:cNvSpPr/>
          <p:nvPr/>
        </p:nvSpPr>
        <p:spPr>
          <a:xfrm>
            <a:off x="539640" y="981000"/>
            <a:ext cx="770436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</a:rPr>
              <a:t>Exemplo: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7" name="CustomShape 3"/>
          <p:cNvSpPr/>
          <p:nvPr/>
        </p:nvSpPr>
        <p:spPr>
          <a:xfrm>
            <a:off x="395280" y="1700280"/>
            <a:ext cx="8209080" cy="212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Para n = 2 paciente temos: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3333cc"/>
                </a:solidFill>
                <a:latin typeface="Arial"/>
              </a:rPr>
              <a:t>FF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  -&gt;  X = 0  -&gt;  P(X = 0) = 1 * 0,8</a:t>
            </a:r>
            <a:r>
              <a:rPr b="1" lang="pt-BR" sz="2400" spc="-1" strike="noStrike" baseline="30000">
                <a:solidFill>
                  <a:srgbClr val="000000"/>
                </a:solidFill>
                <a:latin typeface="Arial"/>
              </a:rPr>
              <a:t>0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 * 0,2</a:t>
            </a:r>
            <a:r>
              <a:rPr b="1" lang="pt-BR" sz="2400" spc="-1" strike="noStrike" baseline="30000">
                <a:solidFill>
                  <a:srgbClr val="000000"/>
                </a:solidFill>
                <a:latin typeface="Arial"/>
              </a:rPr>
              <a:t>2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 = 0,04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3333cc"/>
                </a:solidFill>
                <a:latin typeface="Arial"/>
              </a:rPr>
              <a:t>SF ou FS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 -&gt;  X = 1  -&gt;  P(X = 1) = </a:t>
            </a:r>
            <a:r>
              <a:rPr b="1" lang="pt-BR" sz="2400" spc="-1" strike="noStrike">
                <a:solidFill>
                  <a:srgbClr val="000000"/>
                </a:solidFill>
                <a:latin typeface="Times New Roman"/>
              </a:rPr>
              <a:t>2 * 0,8</a:t>
            </a:r>
            <a:r>
              <a:rPr b="1" lang="pt-BR" sz="2400" spc="-1" strike="noStrike" baseline="30000">
                <a:solidFill>
                  <a:srgbClr val="000000"/>
                </a:solidFill>
                <a:latin typeface="Arial"/>
              </a:rPr>
              <a:t>1  </a:t>
            </a:r>
            <a:r>
              <a:rPr b="1" lang="pt-BR" sz="2400" spc="-1" strike="noStrike">
                <a:solidFill>
                  <a:srgbClr val="000000"/>
                </a:solidFill>
                <a:latin typeface="Times New Roman"/>
              </a:rPr>
              <a:t>* 0,2</a:t>
            </a:r>
            <a:r>
              <a:rPr b="1" lang="pt-BR" sz="2400" spc="-1" strike="noStrike" baseline="30000">
                <a:solidFill>
                  <a:srgbClr val="000000"/>
                </a:solidFill>
                <a:latin typeface="Arial"/>
              </a:rPr>
              <a:t>1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 = 0,32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3333cc"/>
                </a:solidFill>
                <a:latin typeface="Arial"/>
              </a:rPr>
              <a:t>SS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 -&gt;  X = 2  -&gt;  P(X = 2) = </a:t>
            </a:r>
            <a:r>
              <a:rPr b="1" lang="pt-BR" sz="2400" spc="-1" strike="noStrike">
                <a:solidFill>
                  <a:srgbClr val="000000"/>
                </a:solidFill>
                <a:latin typeface="Times New Roman"/>
              </a:rPr>
              <a:t>1 * 0,8</a:t>
            </a:r>
            <a:r>
              <a:rPr b="1" lang="pt-BR" sz="2400" spc="-1" strike="noStrike" baseline="30000">
                <a:solidFill>
                  <a:srgbClr val="000000"/>
                </a:solidFill>
                <a:latin typeface="Arial"/>
              </a:rPr>
              <a:t>2</a:t>
            </a:r>
            <a:r>
              <a:rPr b="1" lang="pt-BR" sz="2400" spc="-1" strike="noStrike">
                <a:solidFill>
                  <a:srgbClr val="000000"/>
                </a:solidFill>
                <a:latin typeface="Times New Roman"/>
              </a:rPr>
              <a:t> * 0,2</a:t>
            </a:r>
            <a:r>
              <a:rPr b="1" lang="pt-BR" sz="2400" spc="-1" strike="noStrike" baseline="30000">
                <a:solidFill>
                  <a:srgbClr val="000000"/>
                </a:solidFill>
                <a:latin typeface="Arial"/>
              </a:rPr>
              <a:t>0</a:t>
            </a:r>
            <a:r>
              <a:rPr b="1" lang="pt-BR" sz="2400" spc="-1" strike="noStrike">
                <a:solidFill>
                  <a:srgbClr val="000000"/>
                </a:solidFill>
                <a:latin typeface="Times New Roman"/>
              </a:rPr>
              <a:t> =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 0,64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8" name="CustomShape 4"/>
          <p:cNvSpPr/>
          <p:nvPr/>
        </p:nvSpPr>
        <p:spPr>
          <a:xfrm>
            <a:off x="611280" y="4797360"/>
            <a:ext cx="2448000" cy="1511280"/>
          </a:xfrm>
          <a:prstGeom prst="ellipse">
            <a:avLst/>
          </a:prstGeom>
          <a:noFill/>
          <a:ln w="158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5"/>
          <p:cNvSpPr/>
          <p:nvPr/>
        </p:nvSpPr>
        <p:spPr>
          <a:xfrm>
            <a:off x="1403280" y="5300640"/>
            <a:ext cx="12240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n = 2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0" name="Line 6"/>
          <p:cNvSpPr/>
          <p:nvPr/>
        </p:nvSpPr>
        <p:spPr>
          <a:xfrm flipV="1">
            <a:off x="2987640" y="4723920"/>
            <a:ext cx="1297080" cy="505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Line 7"/>
          <p:cNvSpPr/>
          <p:nvPr/>
        </p:nvSpPr>
        <p:spPr>
          <a:xfrm>
            <a:off x="2987640" y="5877000"/>
            <a:ext cx="1224000" cy="28872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8"/>
          <p:cNvSpPr/>
          <p:nvPr/>
        </p:nvSpPr>
        <p:spPr>
          <a:xfrm>
            <a:off x="4356000" y="4437000"/>
            <a:ext cx="7192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1" lang="pt-BR" sz="2400" spc="-1" strike="noStrike">
                <a:solidFill>
                  <a:srgbClr val="3333cc"/>
                </a:solidFill>
                <a:latin typeface="Times New Roman"/>
              </a:rPr>
              <a:t>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3" name="CustomShape 9"/>
          <p:cNvSpPr/>
          <p:nvPr/>
        </p:nvSpPr>
        <p:spPr>
          <a:xfrm>
            <a:off x="4356000" y="5950080"/>
            <a:ext cx="9367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1" lang="pt-BR" sz="2400" spc="-1" strike="noStrike">
                <a:solidFill>
                  <a:srgbClr val="3333cc"/>
                </a:solidFill>
                <a:latin typeface="Times New Roman"/>
              </a:rPr>
              <a:t>F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4" name="Line 10"/>
          <p:cNvSpPr/>
          <p:nvPr/>
        </p:nvSpPr>
        <p:spPr>
          <a:xfrm flipV="1">
            <a:off x="4788000" y="4076280"/>
            <a:ext cx="1584360" cy="576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Line 11"/>
          <p:cNvSpPr/>
          <p:nvPr/>
        </p:nvSpPr>
        <p:spPr>
          <a:xfrm>
            <a:off x="4859280" y="4724280"/>
            <a:ext cx="1584360" cy="289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Line 12"/>
          <p:cNvSpPr/>
          <p:nvPr/>
        </p:nvSpPr>
        <p:spPr>
          <a:xfrm flipV="1">
            <a:off x="4788000" y="5589720"/>
            <a:ext cx="1728720" cy="5760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Line 13"/>
          <p:cNvSpPr/>
          <p:nvPr/>
        </p:nvSpPr>
        <p:spPr>
          <a:xfrm>
            <a:off x="4859280" y="6237360"/>
            <a:ext cx="1657440" cy="2160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14"/>
          <p:cNvSpPr/>
          <p:nvPr/>
        </p:nvSpPr>
        <p:spPr>
          <a:xfrm>
            <a:off x="6443640" y="3860640"/>
            <a:ext cx="7192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1" lang="pt-BR" sz="2400" spc="-1" strike="noStrike">
                <a:solidFill>
                  <a:srgbClr val="3333cc"/>
                </a:solidFill>
                <a:latin typeface="Times New Roman"/>
              </a:rPr>
              <a:t>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9" name="CustomShape 15"/>
          <p:cNvSpPr/>
          <p:nvPr/>
        </p:nvSpPr>
        <p:spPr>
          <a:xfrm>
            <a:off x="6588000" y="5373720"/>
            <a:ext cx="7192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1" lang="pt-BR" sz="2400" spc="-1" strike="noStrike">
                <a:solidFill>
                  <a:srgbClr val="3333cc"/>
                </a:solidFill>
                <a:latin typeface="Times New Roman"/>
              </a:rPr>
              <a:t>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0" name="CustomShape 16"/>
          <p:cNvSpPr/>
          <p:nvPr/>
        </p:nvSpPr>
        <p:spPr>
          <a:xfrm>
            <a:off x="6443640" y="4797360"/>
            <a:ext cx="9367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1" lang="pt-BR" sz="2400" spc="-1" strike="noStrike">
                <a:solidFill>
                  <a:srgbClr val="3333cc"/>
                </a:solidFill>
                <a:latin typeface="Times New Roman"/>
              </a:rPr>
              <a:t>F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1" name="CustomShape 17"/>
          <p:cNvSpPr/>
          <p:nvPr/>
        </p:nvSpPr>
        <p:spPr>
          <a:xfrm>
            <a:off x="6516720" y="6165720"/>
            <a:ext cx="9367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1" lang="pt-BR" sz="2400" spc="-1" strike="noStrike">
                <a:solidFill>
                  <a:srgbClr val="3333cc"/>
                </a:solidFill>
                <a:latin typeface="Times New Roman"/>
              </a:rPr>
              <a:t>F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ustomShape 1"/>
          <p:cNvSpPr/>
          <p:nvPr/>
        </p:nvSpPr>
        <p:spPr>
          <a:xfrm>
            <a:off x="539640" y="1557360"/>
            <a:ext cx="7991640" cy="452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Este é o modelo probabilístico mais utilizado em estatística.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Pode ser observada em muitas medidas de situações biológicas, físicas sociais e nas medidas de produtos fabricados em série.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30000"/>
              </a:lnSpc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3" name="CustomShape 2"/>
          <p:cNvSpPr/>
          <p:nvPr/>
        </p:nvSpPr>
        <p:spPr>
          <a:xfrm>
            <a:off x="304920" y="228600"/>
            <a:ext cx="86104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DISTRIBUIÇÃO NORMAL OU GAUSSIANA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3675</TotalTime>
  <Application>LibreOffice/5.4.4.2$Windows_X86_64 LibreOffice_project/2524958677847fb3bb44820e40380acbe820f960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2002-07-24T07:29:29Z</dcterms:created>
  <dc:creator>Paulo Borges</dc:creator>
  <dc:description/>
  <dc:language>en-US</dc:language>
  <cp:lastModifiedBy/>
  <dcterms:modified xsi:type="dcterms:W3CDTF">2018-06-19T16:48:19Z</dcterms:modified>
  <cp:revision>216</cp:revision>
  <dc:subject/>
  <dc:title>Apresentação do PowerPoint</dc:title>
</cp:coreProperties>
</file>