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437" r:id="rId7"/>
    <p:sldId id="271" r:id="rId8"/>
    <p:sldId id="270" r:id="rId9"/>
    <p:sldId id="272" r:id="rId10"/>
    <p:sldId id="273" r:id="rId11"/>
    <p:sldId id="274" r:id="rId12"/>
    <p:sldId id="275" r:id="rId13"/>
    <p:sldId id="261" r:id="rId14"/>
    <p:sldId id="276" r:id="rId15"/>
    <p:sldId id="277" r:id="rId16"/>
    <p:sldId id="278" r:id="rId17"/>
    <p:sldId id="258" r:id="rId18"/>
    <p:sldId id="259" r:id="rId19"/>
    <p:sldId id="280" r:id="rId20"/>
    <p:sldId id="279" r:id="rId21"/>
    <p:sldId id="287" r:id="rId22"/>
    <p:sldId id="283" r:id="rId23"/>
    <p:sldId id="285" r:id="rId24"/>
    <p:sldId id="289" r:id="rId25"/>
    <p:sldId id="438" r:id="rId26"/>
    <p:sldId id="290" r:id="rId27"/>
    <p:sldId id="291" r:id="rId28"/>
    <p:sldId id="292" r:id="rId29"/>
    <p:sldId id="294" r:id="rId30"/>
    <p:sldId id="295" r:id="rId31"/>
    <p:sldId id="265" r:id="rId32"/>
    <p:sldId id="266" r:id="rId33"/>
    <p:sldId id="296" r:id="rId34"/>
    <p:sldId id="305" r:id="rId35"/>
    <p:sldId id="476" r:id="rId36"/>
    <p:sldId id="477" r:id="rId37"/>
    <p:sldId id="478" r:id="rId38"/>
    <p:sldId id="479" r:id="rId39"/>
    <p:sldId id="304" r:id="rId40"/>
    <p:sldId id="297" r:id="rId41"/>
    <p:sldId id="300" r:id="rId42"/>
    <p:sldId id="299" r:id="rId43"/>
    <p:sldId id="301" r:id="rId44"/>
    <p:sldId id="303" r:id="rId45"/>
    <p:sldId id="302" r:id="rId46"/>
    <p:sldId id="315" r:id="rId47"/>
    <p:sldId id="306" r:id="rId48"/>
    <p:sldId id="314" r:id="rId49"/>
    <p:sldId id="467" r:id="rId50"/>
    <p:sldId id="316" r:id="rId51"/>
    <p:sldId id="468" r:id="rId52"/>
    <p:sldId id="471" r:id="rId53"/>
    <p:sldId id="472" r:id="rId54"/>
    <p:sldId id="473" r:id="rId55"/>
    <p:sldId id="474" r:id="rId56"/>
    <p:sldId id="475" r:id="rId57"/>
    <p:sldId id="284" r:id="rId58"/>
    <p:sldId id="307" r:id="rId59"/>
    <p:sldId id="310" r:id="rId60"/>
    <p:sldId id="308" r:id="rId61"/>
    <p:sldId id="309" r:id="rId62"/>
    <p:sldId id="337" r:id="rId63"/>
    <p:sldId id="336" r:id="rId64"/>
    <p:sldId id="339" r:id="rId65"/>
    <p:sldId id="332" r:id="rId66"/>
    <p:sldId id="338" r:id="rId67"/>
    <p:sldId id="334" r:id="rId68"/>
    <p:sldId id="311" r:id="rId69"/>
    <p:sldId id="313" r:id="rId70"/>
    <p:sldId id="312" r:id="rId71"/>
    <p:sldId id="340" r:id="rId72"/>
    <p:sldId id="344" r:id="rId73"/>
    <p:sldId id="480" r:id="rId74"/>
    <p:sldId id="481" r:id="rId75"/>
    <p:sldId id="421" r:id="rId76"/>
    <p:sldId id="482" r:id="rId77"/>
    <p:sldId id="483" r:id="rId78"/>
    <p:sldId id="484" r:id="rId79"/>
    <p:sldId id="485" r:id="rId80"/>
    <p:sldId id="486" r:id="rId81"/>
    <p:sldId id="487" r:id="rId82"/>
    <p:sldId id="488" r:id="rId83"/>
    <p:sldId id="489" r:id="rId84"/>
    <p:sldId id="490" r:id="rId85"/>
    <p:sldId id="491" r:id="rId86"/>
    <p:sldId id="492" r:id="rId87"/>
    <p:sldId id="493" r:id="rId88"/>
    <p:sldId id="494" r:id="rId89"/>
    <p:sldId id="495" r:id="rId90"/>
    <p:sldId id="496" r:id="rId91"/>
    <p:sldId id="497" r:id="rId92"/>
    <p:sldId id="498" r:id="rId93"/>
    <p:sldId id="499" r:id="rId94"/>
    <p:sldId id="500" r:id="rId95"/>
    <p:sldId id="501" r:id="rId96"/>
    <p:sldId id="502" r:id="rId97"/>
    <p:sldId id="503" r:id="rId98"/>
    <p:sldId id="504" r:id="rId99"/>
    <p:sldId id="505" r:id="rId100"/>
    <p:sldId id="506" r:id="rId101"/>
    <p:sldId id="507" r:id="rId102"/>
    <p:sldId id="508" r:id="rId103"/>
    <p:sldId id="509" r:id="rId104"/>
    <p:sldId id="510" r:id="rId105"/>
    <p:sldId id="511" r:id="rId106"/>
    <p:sldId id="512" r:id="rId107"/>
    <p:sldId id="513" r:id="rId108"/>
    <p:sldId id="514" r:id="rId109"/>
    <p:sldId id="515" r:id="rId110"/>
    <p:sldId id="516" r:id="rId111"/>
    <p:sldId id="517" r:id="rId112"/>
    <p:sldId id="518" r:id="rId113"/>
    <p:sldId id="519" r:id="rId114"/>
    <p:sldId id="520" r:id="rId115"/>
    <p:sldId id="521" r:id="rId116"/>
    <p:sldId id="522" r:id="rId117"/>
    <p:sldId id="523" r:id="rId118"/>
    <p:sldId id="524" r:id="rId119"/>
    <p:sldId id="525" r:id="rId120"/>
    <p:sldId id="526" r:id="rId121"/>
    <p:sldId id="527" r:id="rId122"/>
    <p:sldId id="528" r:id="rId123"/>
    <p:sldId id="529" r:id="rId124"/>
    <p:sldId id="530" r:id="rId125"/>
    <p:sldId id="531" r:id="rId126"/>
    <p:sldId id="532" r:id="rId127"/>
    <p:sldId id="533" r:id="rId128"/>
    <p:sldId id="534" r:id="rId129"/>
    <p:sldId id="535" r:id="rId130"/>
    <p:sldId id="536" r:id="rId131"/>
    <p:sldId id="537" r:id="rId132"/>
    <p:sldId id="571" r:id="rId133"/>
    <p:sldId id="570" r:id="rId134"/>
    <p:sldId id="572" r:id="rId135"/>
    <p:sldId id="545" r:id="rId136"/>
    <p:sldId id="573" r:id="rId137"/>
    <p:sldId id="576" r:id="rId138"/>
    <p:sldId id="577" r:id="rId139"/>
    <p:sldId id="578" r:id="rId140"/>
    <p:sldId id="579" r:id="rId141"/>
    <p:sldId id="544" r:id="rId142"/>
    <p:sldId id="580" r:id="rId143"/>
    <p:sldId id="548" r:id="rId144"/>
    <p:sldId id="549" r:id="rId145"/>
    <p:sldId id="550" r:id="rId146"/>
    <p:sldId id="551" r:id="rId147"/>
    <p:sldId id="581" r:id="rId148"/>
    <p:sldId id="582" r:id="rId149"/>
    <p:sldId id="583" r:id="rId150"/>
    <p:sldId id="584" r:id="rId151"/>
    <p:sldId id="585" r:id="rId152"/>
    <p:sldId id="586" r:id="rId153"/>
    <p:sldId id="587" r:id="rId154"/>
    <p:sldId id="589" r:id="rId155"/>
    <p:sldId id="588" r:id="rId156"/>
    <p:sldId id="591" r:id="rId157"/>
    <p:sldId id="590" r:id="rId158"/>
    <p:sldId id="592" r:id="rId159"/>
    <p:sldId id="593" r:id="rId160"/>
    <p:sldId id="594" r:id="rId161"/>
    <p:sldId id="595" r:id="rId162"/>
    <p:sldId id="568" r:id="rId1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4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97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3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7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9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8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53EC-481F-4253-9C15-3115617FF17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4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4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0.png"/><Relationship Id="rId4" Type="http://schemas.openxmlformats.org/officeDocument/2006/relationships/image" Target="../media/image65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1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30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Modelos de Regressão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7837"/>
            <a:ext cx="9144000" cy="1981157"/>
          </a:xfrm>
        </p:spPr>
        <p:txBody>
          <a:bodyPr>
            <a:normAutofit/>
          </a:bodyPr>
          <a:lstStyle/>
          <a:p>
            <a:r>
              <a:rPr lang="pt-BR" dirty="0"/>
              <a:t>Paulo Roberto Borges de Souza Júnior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Laboratório de Informação em Saúde (LIS)</a:t>
            </a:r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 de Pós-Graduação em Informação e Comunicação em Saúde (PPGICS)</a:t>
            </a:r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Instituto de Comunicação e Informação Científica e Tecnológica (ICICT)</a:t>
            </a:r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Fundação Oswaldo Cruz (Fiocruz)</a:t>
            </a:r>
          </a:p>
        </p:txBody>
      </p:sp>
    </p:spTree>
    <p:extLst>
      <p:ext uri="{BB962C8B-B14F-4D97-AF65-F5344CB8AC3E}">
        <p14:creationId xmlns:p14="http://schemas.microsoft.com/office/powerpoint/2010/main" val="364605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 equação da regressão linear simples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Usando como exemplo os dados sobre comprimento das asas e idade de 13 pardais (</a:t>
            </a:r>
            <a:r>
              <a:rPr lang="pt-BR" dirty="0" err="1"/>
              <a:t>Zar</a:t>
            </a:r>
            <a:r>
              <a:rPr lang="pt-BR" dirty="0"/>
              <a:t>, 1999), temos o seguinte diagrama de dispersão: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622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968799"/>
            <a:ext cx="111405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A vantagem da </a:t>
            </a:r>
            <a:r>
              <a:rPr lang="pt-BR" sz="3600" dirty="0" err="1"/>
              <a:t>odds</a:t>
            </a:r>
            <a:r>
              <a:rPr lang="pt-BR" sz="3600" dirty="0"/>
              <a:t> neste caso é que não esta limitada entre 0 e 1, como a probabilidade. </a:t>
            </a:r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Se a probabilidade da doença é 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0,20</a:t>
            </a:r>
            <a:r>
              <a:rPr lang="pt-BR" altLang="pt-BR" sz="3600" dirty="0"/>
              <a:t> em um </a:t>
            </a:r>
            <a:r>
              <a:rPr lang="pt-BR" altLang="pt-BR" sz="3600" dirty="0">
                <a:solidFill>
                  <a:schemeClr val="accent1">
                    <a:lumMod val="50000"/>
                  </a:schemeClr>
                </a:solidFill>
              </a:rPr>
              <a:t>grupo A</a:t>
            </a:r>
            <a:r>
              <a:rPr lang="pt-BR" altLang="pt-BR" sz="3600" dirty="0"/>
              <a:t> e 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0,40</a:t>
            </a:r>
            <a:r>
              <a:rPr lang="pt-BR" altLang="pt-BR" sz="3600" dirty="0"/>
              <a:t> no </a:t>
            </a:r>
            <a:r>
              <a:rPr lang="pt-BR" altLang="pt-BR" sz="3600" dirty="0">
                <a:solidFill>
                  <a:schemeClr val="accent1">
                    <a:lumMod val="50000"/>
                  </a:schemeClr>
                </a:solidFill>
              </a:rPr>
              <a:t>grupo B</a:t>
            </a:r>
            <a:r>
              <a:rPr lang="pt-BR" altLang="pt-BR" sz="3600" dirty="0"/>
              <a:t>, eu poderia dizer que a probabilidade da doença em </a:t>
            </a:r>
            <a:r>
              <a:rPr lang="pt-BR" altLang="pt-BR" sz="3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pt-BR" altLang="pt-BR" sz="3600" dirty="0"/>
              <a:t> é o dobro da probabilidade em </a:t>
            </a:r>
            <a:r>
              <a:rPr lang="pt-BR" altLang="pt-BR" sz="36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pt-BR" altLang="pt-BR" sz="3600" dirty="0"/>
              <a:t>.</a:t>
            </a:r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Porém, se a probabilidade da doença no </a:t>
            </a:r>
            <a:r>
              <a:rPr lang="pt-BR" altLang="pt-BR" sz="3600" dirty="0">
                <a:solidFill>
                  <a:schemeClr val="accent1">
                    <a:lumMod val="50000"/>
                  </a:schemeClr>
                </a:solidFill>
              </a:rPr>
              <a:t>grupo A</a:t>
            </a:r>
            <a:r>
              <a:rPr lang="pt-BR" altLang="pt-BR" sz="3600" dirty="0"/>
              <a:t> fosse 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0,70</a:t>
            </a:r>
            <a:r>
              <a:rPr lang="pt-BR" altLang="pt-BR" sz="3600" dirty="0"/>
              <a:t>, é impossível observar uma probabilidade que seja o dobro deste valor.</a:t>
            </a:r>
            <a:endParaRPr lang="en-US" altLang="pt-BR" sz="3600" dirty="0"/>
          </a:p>
        </p:txBody>
      </p:sp>
    </p:spTree>
    <p:extLst>
      <p:ext uri="{BB962C8B-B14F-4D97-AF65-F5344CB8AC3E}">
        <p14:creationId xmlns:p14="http://schemas.microsoft.com/office/powerpoint/2010/main" val="35594026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4950" y="1497305"/>
            <a:ext cx="111405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Isso não ocorre com a </a:t>
            </a:r>
            <a:r>
              <a:rPr lang="pt-BR" sz="3600" dirty="0" err="1"/>
              <a:t>odds</a:t>
            </a:r>
            <a:r>
              <a:rPr lang="pt-BR" sz="3600" dirty="0"/>
              <a:t>, pois a </a:t>
            </a:r>
            <a:r>
              <a:rPr lang="pt-BR" sz="3600" dirty="0" err="1"/>
              <a:t>odds</a:t>
            </a:r>
            <a:r>
              <a:rPr lang="pt-BR" sz="3600" dirty="0"/>
              <a:t> correspondente a um probabilidade de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0,70</a:t>
            </a:r>
            <a:r>
              <a:rPr lang="pt-BR" sz="3600" dirty="0"/>
              <a:t> é 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2,33</a:t>
            </a:r>
            <a:r>
              <a:rPr lang="pt-BR" sz="3600" dirty="0"/>
              <a:t>.</a:t>
            </a:r>
          </a:p>
          <a:p>
            <a:pPr algn="just">
              <a:spcAft>
                <a:spcPts val="2400"/>
              </a:spcAft>
            </a:pPr>
            <a:r>
              <a:rPr lang="pt-BR" sz="3600" dirty="0"/>
              <a:t>O dobro desta </a:t>
            </a:r>
            <a:r>
              <a:rPr lang="pt-BR" sz="3600" dirty="0" err="1"/>
              <a:t>odds</a:t>
            </a:r>
            <a:r>
              <a:rPr lang="pt-BR" sz="3600" dirty="0"/>
              <a:t> seria de 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4,66</a:t>
            </a:r>
            <a:r>
              <a:rPr lang="pt-BR" sz="3600" dirty="0"/>
              <a:t>, que corresponde a uma probabilidade de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0,82.</a:t>
            </a:r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A razão entre a duas </a:t>
            </a:r>
            <a:r>
              <a:rPr lang="pt-BR" altLang="pt-BR" sz="3600" dirty="0" err="1"/>
              <a:t>odds</a:t>
            </a:r>
            <a:r>
              <a:rPr lang="pt-BR" altLang="pt-BR" sz="3600" dirty="0"/>
              <a:t> se chama 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Razão de Chance (</a:t>
            </a:r>
            <a:r>
              <a:rPr lang="pt-BR" altLang="pt-BR" sz="3600" dirty="0" err="1">
                <a:solidFill>
                  <a:schemeClr val="accent2">
                    <a:lumMod val="75000"/>
                  </a:schemeClr>
                </a:solidFill>
              </a:rPr>
              <a:t>odds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altLang="pt-BR" sz="3600" dirty="0" err="1">
                <a:solidFill>
                  <a:schemeClr val="accent2">
                    <a:lumMod val="75000"/>
                  </a:schemeClr>
                </a:solidFill>
              </a:rPr>
              <a:t>ratio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 -&gt; OR), </a:t>
            </a:r>
            <a:r>
              <a:rPr lang="pt-BR" altLang="pt-BR" sz="3600" dirty="0"/>
              <a:t>neste caso a </a:t>
            </a:r>
            <a:r>
              <a:rPr lang="pt-BR" altLang="pt-BR" sz="3600" dirty="0">
                <a:solidFill>
                  <a:schemeClr val="accent2">
                    <a:lumMod val="75000"/>
                  </a:schemeClr>
                </a:solidFill>
              </a:rPr>
              <a:t>OR=2</a:t>
            </a:r>
            <a:r>
              <a:rPr lang="pt-BR" altLang="pt-BR" sz="3600" dirty="0"/>
              <a:t>.</a:t>
            </a:r>
            <a:endParaRPr lang="en-US" altLang="pt-BR" sz="3600" dirty="0"/>
          </a:p>
        </p:txBody>
      </p:sp>
    </p:spTree>
    <p:extLst>
      <p:ext uri="{BB962C8B-B14F-4D97-AF65-F5344CB8AC3E}">
        <p14:creationId xmlns:p14="http://schemas.microsoft.com/office/powerpoint/2010/main" val="20228534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>
            <p:extLst/>
          </p:nvPr>
        </p:nvGraphicFramePr>
        <p:xfrm>
          <a:off x="2625755" y="2013355"/>
          <a:ext cx="6855205" cy="2771327"/>
        </p:xfrm>
        <a:graphic>
          <a:graphicData uri="http://schemas.openxmlformats.org/drawingml/2006/table">
            <a:tbl>
              <a:tblPr/>
              <a:tblGrid>
                <a:gridCol w="2044704">
                  <a:extLst>
                    <a:ext uri="{9D8B030D-6E8A-4147-A177-3AD203B41FA5}">
                      <a16:colId xmlns:a16="http://schemas.microsoft.com/office/drawing/2014/main" xmlns="" val="3109709622"/>
                    </a:ext>
                  </a:extLst>
                </a:gridCol>
                <a:gridCol w="1465861">
                  <a:extLst>
                    <a:ext uri="{9D8B030D-6E8A-4147-A177-3AD203B41FA5}">
                      <a16:colId xmlns:a16="http://schemas.microsoft.com/office/drawing/2014/main" xmlns="" val="1117555516"/>
                    </a:ext>
                  </a:extLst>
                </a:gridCol>
                <a:gridCol w="1775550">
                  <a:extLst>
                    <a:ext uri="{9D8B030D-6E8A-4147-A177-3AD203B41FA5}">
                      <a16:colId xmlns:a16="http://schemas.microsoft.com/office/drawing/2014/main" xmlns="" val="934811755"/>
                    </a:ext>
                  </a:extLst>
                </a:gridCol>
                <a:gridCol w="1569090">
                  <a:extLst>
                    <a:ext uri="{9D8B030D-6E8A-4147-A177-3AD203B41FA5}">
                      <a16:colId xmlns:a16="http://schemas.microsoft.com/office/drawing/2014/main" xmlns="" val="3782941695"/>
                    </a:ext>
                  </a:extLst>
                </a:gridCol>
              </a:tblGrid>
              <a:tr h="73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Doença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Coronária (DC)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      </a:t>
                      </a: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Faixa etária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&gt;=55 (1)          &lt;55 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767066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33211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Não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88679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kumimoji="0" lang="en-US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266186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83067" y="1010744"/>
            <a:ext cx="111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Voltando ao exemplo da doença coronária:</a:t>
            </a:r>
            <a:endParaRPr lang="en-US" alt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904070" y="5140962"/>
                <a:ext cx="3197607" cy="1235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den>
                          </m:f>
                        </m:den>
                      </m:f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3,50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0,43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=8,14</m:t>
                      </m:r>
                    </m:oMath>
                  </m:oMathPara>
                </a14:m>
                <a:endParaRPr lang="pt-BR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70" y="5140962"/>
                <a:ext cx="3197607" cy="1235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0882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2625755" y="2013355"/>
          <a:ext cx="6855205" cy="2771327"/>
        </p:xfrm>
        <a:graphic>
          <a:graphicData uri="http://schemas.openxmlformats.org/drawingml/2006/table">
            <a:tbl>
              <a:tblPr/>
              <a:tblGrid>
                <a:gridCol w="2044704">
                  <a:extLst>
                    <a:ext uri="{9D8B030D-6E8A-4147-A177-3AD203B41FA5}">
                      <a16:colId xmlns:a16="http://schemas.microsoft.com/office/drawing/2014/main" xmlns="" val="3109709622"/>
                    </a:ext>
                  </a:extLst>
                </a:gridCol>
                <a:gridCol w="1465861">
                  <a:extLst>
                    <a:ext uri="{9D8B030D-6E8A-4147-A177-3AD203B41FA5}">
                      <a16:colId xmlns:a16="http://schemas.microsoft.com/office/drawing/2014/main" xmlns="" val="1117555516"/>
                    </a:ext>
                  </a:extLst>
                </a:gridCol>
                <a:gridCol w="1775550">
                  <a:extLst>
                    <a:ext uri="{9D8B030D-6E8A-4147-A177-3AD203B41FA5}">
                      <a16:colId xmlns:a16="http://schemas.microsoft.com/office/drawing/2014/main" xmlns="" val="934811755"/>
                    </a:ext>
                  </a:extLst>
                </a:gridCol>
                <a:gridCol w="1569090">
                  <a:extLst>
                    <a:ext uri="{9D8B030D-6E8A-4147-A177-3AD203B41FA5}">
                      <a16:colId xmlns:a16="http://schemas.microsoft.com/office/drawing/2014/main" xmlns="" val="3782941695"/>
                    </a:ext>
                  </a:extLst>
                </a:gridCol>
              </a:tblGrid>
              <a:tr h="73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Doença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Coronária (DC)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      </a:t>
                      </a: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Faixa etária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&gt;=55 (1)          &lt;55 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767066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33211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Não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88679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kumimoji="0" lang="en-US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266186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83067" y="1010744"/>
            <a:ext cx="111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Voltando ao exemplo da doença coronária:</a:t>
            </a:r>
            <a:endParaRPr lang="en-US" alt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904070" y="5140962"/>
                <a:ext cx="3197607" cy="1235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den>
                          </m:f>
                        </m:den>
                      </m:f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3,50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0,43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=8,14</m:t>
                      </m:r>
                    </m:oMath>
                  </m:oMathPara>
                </a14:m>
                <a:endParaRPr lang="pt-BR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70" y="5140962"/>
                <a:ext cx="3197607" cy="1235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7902430" y="4899171"/>
            <a:ext cx="4110606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A chance de ocorrência de doença coronária entre indivíduos com 55 anos ou mais foi 8 vezes mais que a chance de ocorrência de DC entre os mais jovens.</a:t>
            </a:r>
          </a:p>
        </p:txBody>
      </p:sp>
    </p:spTree>
    <p:extLst>
      <p:ext uri="{BB962C8B-B14F-4D97-AF65-F5344CB8AC3E}">
        <p14:creationId xmlns:p14="http://schemas.microsoft.com/office/powerpoint/2010/main" val="37565406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968799"/>
            <a:ext cx="111405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Transformando a probabilidade da seguinte forma, resolvemos o problema do limite entre 0 e 1:</a:t>
            </a:r>
          </a:p>
          <a:p>
            <a:pPr marL="571500" indent="-571500" algn="just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pt-BR" sz="3600" dirty="0"/>
              <a:t>Ao utilizarmos a </a:t>
            </a:r>
            <a:r>
              <a:rPr lang="pt-BR" sz="3600" dirty="0" err="1"/>
              <a:t>odds</a:t>
            </a:r>
            <a:r>
              <a:rPr lang="pt-BR" sz="3600" dirty="0"/>
              <a:t>, resolvemos o problema do limite superior;</a:t>
            </a:r>
          </a:p>
          <a:p>
            <a:pPr marL="571500" indent="-571500" algn="just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pt-BR" sz="3600" dirty="0"/>
              <a:t>Ao usarmos o logaritmo da </a:t>
            </a:r>
            <a:r>
              <a:rPr lang="pt-BR" sz="3600" dirty="0" err="1"/>
              <a:t>odds</a:t>
            </a:r>
            <a:r>
              <a:rPr lang="pt-BR" sz="3600" dirty="0"/>
              <a:t>, resolvemos o problema do limite inferior</a:t>
            </a:r>
          </a:p>
          <a:p>
            <a:pPr algn="just">
              <a:spcAft>
                <a:spcPts val="2400"/>
              </a:spcAft>
            </a:pPr>
            <a:r>
              <a:rPr lang="pt-BR" sz="3600" dirty="0"/>
              <a:t>O modelo logístico é a relação linear desta </a:t>
            </a:r>
            <a:r>
              <a:rPr lang="pt-BR" sz="3600" dirty="0" err="1"/>
              <a:t>transfomação</a:t>
            </a:r>
            <a:r>
              <a:rPr lang="pt-BR" sz="3600" dirty="0"/>
              <a:t> com os </a:t>
            </a:r>
            <a:r>
              <a:rPr lang="pt-BR" sz="3600" dirty="0" err="1"/>
              <a:t>preditores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8474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1097561"/>
            <a:ext cx="111405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Sendo assim,</a:t>
            </a:r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Onde </a:t>
            </a:r>
            <a:r>
              <a:rPr lang="pt-BR" altLang="pt-BR" sz="3600" dirty="0" err="1"/>
              <a:t>p</a:t>
            </a:r>
            <a:r>
              <a:rPr lang="pt-BR" altLang="pt-BR" sz="3600" baseline="-25000" dirty="0" err="1"/>
              <a:t>i</a:t>
            </a:r>
            <a:r>
              <a:rPr lang="pt-BR" altLang="pt-BR" sz="3600" dirty="0"/>
              <a:t> é a probabilidade de 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=1, ou seja </a:t>
            </a:r>
            <a:r>
              <a:rPr lang="pt-BR" altLang="pt-BR" sz="3600" dirty="0" err="1"/>
              <a:t>Pr</a:t>
            </a:r>
            <a:r>
              <a:rPr lang="pt-BR" altLang="pt-BR" sz="3600" dirty="0"/>
              <a:t>(Y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=1).</a:t>
            </a:r>
            <a:endParaRPr lang="en-US" altLang="pt-BR" sz="3600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2166968" y="2265029"/>
          <a:ext cx="5844517" cy="11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ção" r:id="rId3" imgW="2501640" imgH="482400" progId="Equation.3">
                  <p:embed/>
                </p:oleObj>
              </mc:Choice>
              <mc:Fallback>
                <p:oleObj name="Equação" r:id="rId3" imgW="2501640" imgH="4824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8" y="2265029"/>
                        <a:ext cx="5844517" cy="1132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942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1097561"/>
            <a:ext cx="111405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Sendo assim,</a:t>
            </a:r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Onde </a:t>
            </a:r>
            <a:r>
              <a:rPr lang="pt-BR" altLang="pt-BR" sz="3600" dirty="0" err="1"/>
              <a:t>p</a:t>
            </a:r>
            <a:r>
              <a:rPr lang="pt-BR" altLang="pt-BR" sz="3600" baseline="-25000" dirty="0" err="1"/>
              <a:t>i</a:t>
            </a:r>
            <a:r>
              <a:rPr lang="pt-BR" altLang="pt-BR" sz="3600" dirty="0"/>
              <a:t> é a probabilidade de 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=1, ou seja </a:t>
            </a:r>
            <a:r>
              <a:rPr lang="pt-BR" altLang="pt-BR" sz="3600" dirty="0" err="1"/>
              <a:t>Pr</a:t>
            </a:r>
            <a:r>
              <a:rPr lang="pt-BR" altLang="pt-BR" sz="3600" dirty="0"/>
              <a:t>(Y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=1).</a:t>
            </a:r>
            <a:endParaRPr lang="en-US" altLang="pt-BR" sz="3600" dirty="0"/>
          </a:p>
        </p:txBody>
      </p:sp>
      <p:sp>
        <p:nvSpPr>
          <p:cNvPr id="3" name="Elipse 2"/>
          <p:cNvSpPr/>
          <p:nvPr/>
        </p:nvSpPr>
        <p:spPr>
          <a:xfrm>
            <a:off x="1929468" y="1819961"/>
            <a:ext cx="1929468" cy="17868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944536" y="3665989"/>
            <a:ext cx="981512" cy="1317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47581" y="5028058"/>
            <a:ext cx="586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Denominado: </a:t>
            </a:r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logito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 ou log-</a:t>
            </a:r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odds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2166968" y="2265029"/>
          <a:ext cx="5844517" cy="11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ção" r:id="rId3" imgW="2501640" imgH="482400" progId="Equation.3">
                  <p:embed/>
                </p:oleObj>
              </mc:Choice>
              <mc:Fallback>
                <p:oleObj name="Equação" r:id="rId3" imgW="2501640" imgH="4824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8" y="2265029"/>
                        <a:ext cx="5844517" cy="1132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9083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1097561"/>
            <a:ext cx="111405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Sendo assim,</a:t>
            </a:r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Onde </a:t>
            </a:r>
            <a:r>
              <a:rPr lang="pt-BR" altLang="pt-BR" sz="3600" dirty="0" err="1"/>
              <a:t>p</a:t>
            </a:r>
            <a:r>
              <a:rPr lang="pt-BR" altLang="pt-BR" sz="3600" baseline="-25000" dirty="0" err="1"/>
              <a:t>i</a:t>
            </a:r>
            <a:r>
              <a:rPr lang="pt-BR" altLang="pt-BR" sz="3600" dirty="0"/>
              <a:t> é a probabilidade de 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=1, ou seja </a:t>
            </a:r>
            <a:r>
              <a:rPr lang="pt-BR" altLang="pt-BR" sz="3600" dirty="0" err="1"/>
              <a:t>Pr</a:t>
            </a:r>
            <a:r>
              <a:rPr lang="pt-BR" altLang="pt-BR" sz="3600" dirty="0"/>
              <a:t>(Y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=1).</a:t>
            </a:r>
            <a:endParaRPr lang="en-US" altLang="pt-BR" sz="3600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2166968" y="2265029"/>
          <a:ext cx="5844517" cy="11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ção" r:id="rId3" imgW="2501640" imgH="482400" progId="Equation.3">
                  <p:embed/>
                </p:oleObj>
              </mc:Choice>
              <mc:Fallback>
                <p:oleObj name="Equação" r:id="rId3" imgW="2501640" imgH="4824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8" y="2265029"/>
                        <a:ext cx="5844517" cy="1132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028425" y="4876251"/>
                <a:ext cx="6877908" cy="103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5" y="4876251"/>
                <a:ext cx="6877908" cy="1039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18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pic>
        <p:nvPicPr>
          <p:cNvPr id="7" name="Picture 7" descr="C:\Meus documentos\lo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65" y="1015482"/>
            <a:ext cx="8179837" cy="50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3552039" y="2341045"/>
          <a:ext cx="1371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4" imgW="863225" imgH="457002" progId="Equation.3">
                  <p:embed/>
                </p:oleObj>
              </mc:Choice>
              <mc:Fallback>
                <p:oleObj r:id="rId4" imgW="863225" imgH="457002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039" y="2341045"/>
                        <a:ext cx="1371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9841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Modelo logístico com uma variável independente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280096" y="2055469"/>
                <a:ext cx="468788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096" y="2055469"/>
                <a:ext cx="4687886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96955" y="3323290"/>
            <a:ext cx="101758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800" dirty="0"/>
              <a:t>p = </a:t>
            </a:r>
            <a:r>
              <a:rPr lang="pt-BR" sz="2800" dirty="0" err="1"/>
              <a:t>Pr</a:t>
            </a:r>
            <a:r>
              <a:rPr lang="pt-BR" sz="2800" dirty="0"/>
              <a:t>(Y=1)</a:t>
            </a:r>
          </a:p>
          <a:p>
            <a:pPr marL="571500" indent="-5715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800" dirty="0"/>
              <a:t>Y é a variável dependente, dicotômica com valores 0 ou 1, sendo 0 a ausência da característica e 1 a presença da característica</a:t>
            </a:r>
          </a:p>
          <a:p>
            <a:pPr marL="571500" indent="-5715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800" i="1" dirty="0"/>
              <a:t>x</a:t>
            </a:r>
            <a:r>
              <a:rPr lang="pt-BR" sz="2800" dirty="0"/>
              <a:t> é a variável independente (</a:t>
            </a:r>
            <a:r>
              <a:rPr lang="pt-BR" sz="2800" dirty="0" err="1"/>
              <a:t>preditora</a:t>
            </a:r>
            <a:r>
              <a:rPr lang="pt-BR" sz="2800" dirty="0"/>
              <a:t>), que pode ser quantitativa ou qualitativa</a:t>
            </a:r>
          </a:p>
        </p:txBody>
      </p:sp>
    </p:spTree>
    <p:extLst>
      <p:ext uri="{BB962C8B-B14F-4D97-AF65-F5344CB8AC3E}">
        <p14:creationId xmlns:p14="http://schemas.microsoft.com/office/powerpoint/2010/main" val="217810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05" y="1412240"/>
            <a:ext cx="6409693" cy="544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3044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∗0=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96955" y="3882802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∗1=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9687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∗0=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96955" y="3882802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∗1=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8011486" y="2091704"/>
            <a:ext cx="813732" cy="7969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8506437" y="1580225"/>
            <a:ext cx="511728" cy="4258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608734" y="1011962"/>
            <a:ext cx="491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Chance do evento (Y=1) quando x=0</a:t>
            </a:r>
          </a:p>
        </p:txBody>
      </p:sp>
      <p:sp>
        <p:nvSpPr>
          <p:cNvPr id="12" name="Elipse 11"/>
          <p:cNvSpPr/>
          <p:nvPr/>
        </p:nvSpPr>
        <p:spPr>
          <a:xfrm>
            <a:off x="9018164" y="5027568"/>
            <a:ext cx="1374649" cy="7969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9295002" y="4521247"/>
            <a:ext cx="410486" cy="5063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734569" y="3946006"/>
            <a:ext cx="491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Chance do evento (Y=1) quando x=1</a:t>
            </a:r>
          </a:p>
        </p:txBody>
      </p:sp>
    </p:spTree>
    <p:extLst>
      <p:ext uri="{BB962C8B-B14F-4D97-AF65-F5344CB8AC3E}">
        <p14:creationId xmlns:p14="http://schemas.microsoft.com/office/powerpoint/2010/main" val="9670675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chance (OR):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9763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chance (OR):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/>
          <p:cNvSpPr/>
          <p:nvPr/>
        </p:nvSpPr>
        <p:spPr>
          <a:xfrm>
            <a:off x="7034743" y="2720284"/>
            <a:ext cx="806168" cy="7969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2" idx="4"/>
          </p:cNvCxnSpPr>
          <p:nvPr/>
        </p:nvCxnSpPr>
        <p:spPr>
          <a:xfrm flipH="1">
            <a:off x="7315200" y="3517238"/>
            <a:ext cx="122627" cy="8777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05555" y="4493630"/>
            <a:ext cx="6014907" cy="8309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A OR pode ser obtida pela exponencial da estimativa de 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4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 , ou seja, do parâmetro de x</a:t>
            </a:r>
            <a:r>
              <a:rPr lang="pt-BR" sz="24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3607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Estimação dos parâmetros</a:t>
            </a:r>
          </a:p>
          <a:p>
            <a:pPr algn="just"/>
            <a:endParaRPr lang="pt-BR" sz="3600" dirty="0"/>
          </a:p>
          <a:p>
            <a:pPr algn="just"/>
            <a:r>
              <a:rPr lang="pt-BR" sz="3200" dirty="0"/>
              <a:t>O método dos mínimos quadrados, utilizado nos modelos lineares, não gera estimativas eficientes dos parâmetros quando a variável dependente é dicotômica.</a:t>
            </a:r>
          </a:p>
          <a:p>
            <a:pPr algn="just"/>
            <a:endParaRPr lang="pt-BR" sz="3600" dirty="0"/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4586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Estimação dos parâmetros</a:t>
            </a:r>
          </a:p>
          <a:p>
            <a:pPr algn="just"/>
            <a:endParaRPr lang="pt-BR" sz="3600" dirty="0"/>
          </a:p>
          <a:p>
            <a:pPr algn="just">
              <a:lnSpc>
                <a:spcPct val="120000"/>
              </a:lnSpc>
            </a:pPr>
            <a:r>
              <a:rPr lang="pt-PT" altLang="pt-BR" sz="3200" dirty="0">
                <a:cs typeface="Times New Roman" panose="02020603050405020304" pitchFamily="18" charset="0"/>
              </a:rPr>
              <a:t>O método utilizado para estimar os parâmetros no modelo de regressão logística é o da Máxima Verossimilhança.</a:t>
            </a:r>
            <a:r>
              <a:rPr lang="en-US" altLang="pt-BR" sz="3200" dirty="0"/>
              <a:t> </a:t>
            </a:r>
          </a:p>
          <a:p>
            <a:pPr algn="just">
              <a:lnSpc>
                <a:spcPct val="120000"/>
              </a:lnSpc>
            </a:pPr>
            <a:endParaRPr lang="en-US" altLang="pt-BR" sz="3200" dirty="0"/>
          </a:p>
          <a:p>
            <a:pPr algn="just">
              <a:lnSpc>
                <a:spcPct val="120000"/>
              </a:lnSpc>
            </a:pPr>
            <a:r>
              <a:rPr lang="pt-PT" altLang="pt-BR" sz="3200" dirty="0">
                <a:cs typeface="Times New Roman" panose="02020603050405020304" pitchFamily="18" charset="0"/>
              </a:rPr>
              <a:t>O método da Máxima Verossimilhança fornece valores para os parâmetros que maximizam a probabiliadae de se obter um determinado conjunto de dados.</a:t>
            </a:r>
            <a:endParaRPr lang="en-US" altLang="pt-BR" sz="3200" dirty="0"/>
          </a:p>
        </p:txBody>
      </p:sp>
    </p:spTree>
    <p:extLst>
      <p:ext uri="{BB962C8B-B14F-4D97-AF65-F5344CB8AC3E}">
        <p14:creationId xmlns:p14="http://schemas.microsoft.com/office/powerpoint/2010/main" val="41825782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  <a:p>
            <a:pPr algn="just"/>
            <a:endParaRPr lang="pt-BR" sz="3600" dirty="0"/>
          </a:p>
          <a:p>
            <a:pPr algn="just">
              <a:lnSpc>
                <a:spcPct val="120000"/>
              </a:lnSpc>
            </a:pPr>
            <a:r>
              <a:rPr lang="pt-PT" altLang="pt-BR" sz="3200" dirty="0">
                <a:cs typeface="Times New Roman" panose="02020603050405020304" pitchFamily="18" charset="0"/>
              </a:rPr>
              <a:t>Este método equivale ao método dos mínimos quadrados sob o modelo de regressão linear (quando os resíduos são normalmente distribuídos).</a:t>
            </a:r>
          </a:p>
          <a:p>
            <a:pPr algn="just">
              <a:lnSpc>
                <a:spcPct val="120000"/>
              </a:lnSpc>
            </a:pPr>
            <a:endParaRPr lang="pt-PT" altLang="pt-BR" sz="32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PT" altLang="pt-BR" sz="3200" dirty="0">
                <a:cs typeface="Times New Roman" panose="02020603050405020304" pitchFamily="18" charset="0"/>
              </a:rPr>
              <a:t>Consiste em maximizar a </a:t>
            </a:r>
            <a:r>
              <a:rPr lang="pt-PT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função de verossimilhança</a:t>
            </a:r>
            <a:r>
              <a:rPr lang="pt-PT" altLang="pt-BR" sz="3200" dirty="0">
                <a:cs typeface="Times New Roman" panose="02020603050405020304" pitchFamily="18" charset="0"/>
              </a:rPr>
              <a:t>.</a:t>
            </a:r>
            <a:r>
              <a:rPr lang="en-US" altLang="pt-BR" sz="3200" dirty="0">
                <a:cs typeface="Times New Roman" panose="02020603050405020304" pitchFamily="18" charset="0"/>
              </a:rPr>
              <a:t> Essa </a:t>
            </a:r>
            <a:r>
              <a:rPr lang="en-US" altLang="pt-BR" sz="3200" dirty="0" err="1">
                <a:cs typeface="Times New Roman" panose="02020603050405020304" pitchFamily="18" charset="0"/>
              </a:rPr>
              <a:t>função</a:t>
            </a:r>
            <a:r>
              <a:rPr lang="en-US" altLang="pt-BR" sz="3200" dirty="0"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cs typeface="Times New Roman" panose="02020603050405020304" pitchFamily="18" charset="0"/>
              </a:rPr>
              <a:t>expressa</a:t>
            </a:r>
            <a:r>
              <a:rPr lang="en-US" altLang="pt-BR" sz="3200" dirty="0">
                <a:cs typeface="Times New Roman" panose="02020603050405020304" pitchFamily="18" charset="0"/>
              </a:rPr>
              <a:t> a </a:t>
            </a:r>
            <a:r>
              <a:rPr lang="en-US" altLang="pt-BR" sz="3200" dirty="0" err="1">
                <a:cs typeface="Times New Roman" panose="02020603050405020304" pitchFamily="18" charset="0"/>
              </a:rPr>
              <a:t>probabilidade</a:t>
            </a:r>
            <a:r>
              <a:rPr lang="en-US" altLang="pt-BR" sz="3200" dirty="0">
                <a:cs typeface="Times New Roman" panose="02020603050405020304" pitchFamily="18" charset="0"/>
              </a:rPr>
              <a:t> dos dados </a:t>
            </a:r>
            <a:r>
              <a:rPr lang="en-US" altLang="pt-BR" sz="3200" dirty="0" err="1">
                <a:cs typeface="Times New Roman" panose="02020603050405020304" pitchFamily="18" charset="0"/>
              </a:rPr>
              <a:t>observados</a:t>
            </a:r>
            <a:r>
              <a:rPr lang="en-US" altLang="pt-BR" sz="3200" dirty="0"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cs typeface="Times New Roman" panose="02020603050405020304" pitchFamily="18" charset="0"/>
              </a:rPr>
              <a:t>em</a:t>
            </a:r>
            <a:r>
              <a:rPr lang="en-US" altLang="pt-BR" sz="3200" dirty="0"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cs typeface="Times New Roman" panose="02020603050405020304" pitchFamily="18" charset="0"/>
              </a:rPr>
              <a:t>função</a:t>
            </a:r>
            <a:r>
              <a:rPr lang="en-US" altLang="pt-BR" sz="3200" dirty="0">
                <a:cs typeface="Times New Roman" panose="02020603050405020304" pitchFamily="18" charset="0"/>
              </a:rPr>
              <a:t> dos </a:t>
            </a:r>
            <a:r>
              <a:rPr lang="en-US" altLang="pt-BR" sz="3200" dirty="0" err="1">
                <a:cs typeface="Times New Roman" panose="02020603050405020304" pitchFamily="18" charset="0"/>
              </a:rPr>
              <a:t>parâmetros</a:t>
            </a:r>
            <a:r>
              <a:rPr lang="en-US" altLang="pt-BR" sz="3200" dirty="0"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cs typeface="Times New Roman" panose="02020603050405020304" pitchFamily="18" charset="0"/>
              </a:rPr>
              <a:t>desconhecidos</a:t>
            </a:r>
            <a:r>
              <a:rPr lang="en-US" altLang="pt-BR" sz="3200" dirty="0">
                <a:cs typeface="Times New Roman" panose="02020603050405020304" pitchFamily="18" charset="0"/>
              </a:rPr>
              <a:t>.</a:t>
            </a:r>
            <a:endParaRPr lang="en-US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9066727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  <a:p>
            <a:pPr algn="just"/>
            <a:endParaRPr lang="pt-BR" sz="3600" dirty="0"/>
          </a:p>
          <a:p>
            <a:pPr algn="just">
              <a:lnSpc>
                <a:spcPct val="120000"/>
              </a:lnSpc>
            </a:pPr>
            <a:r>
              <a:rPr lang="pt-BR" altLang="pt-BR" sz="3200" dirty="0">
                <a:cs typeface="Times New Roman" panose="02020603050405020304" pitchFamily="18" charset="0"/>
              </a:rPr>
              <a:t>Os estimadores de máxima verossimilhança são escolhidos para serem os que maximizam esta função. </a:t>
            </a:r>
          </a:p>
          <a:p>
            <a:pPr algn="just">
              <a:lnSpc>
                <a:spcPct val="120000"/>
              </a:lnSpc>
            </a:pPr>
            <a:endParaRPr lang="pt-BR" altLang="pt-BR" sz="32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altLang="pt-BR" sz="3200" dirty="0">
                <a:cs typeface="Times New Roman" panose="02020603050405020304" pitchFamily="18" charset="0"/>
              </a:rPr>
              <a:t>Sendo assim, os estimadores resultantes são aqueles que concordam mais estreitamente com o conjunto de dados observados.</a:t>
            </a:r>
            <a:endParaRPr lang="en-US" altLang="pt-BR" sz="3200" dirty="0"/>
          </a:p>
        </p:txBody>
      </p:sp>
    </p:spTree>
    <p:extLst>
      <p:ext uri="{BB962C8B-B14F-4D97-AF65-F5344CB8AC3E}">
        <p14:creationId xmlns:p14="http://schemas.microsoft.com/office/powerpoint/2010/main" val="38677604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283405" y="4789765"/>
                <a:ext cx="4223785" cy="103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405" y="4789765"/>
                <a:ext cx="4223785" cy="10393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335064" y="1989556"/>
            <a:ext cx="115117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Se os valores de Y são codificados como 0 ou 1, então, </a:t>
            </a:r>
            <a:r>
              <a:rPr lang="pt-BR" altLang="pt-BR" sz="3200" dirty="0" err="1">
                <a:cs typeface="Times New Roman" panose="02020603050405020304" pitchFamily="18" charset="0"/>
              </a:rPr>
              <a:t>p</a:t>
            </a:r>
            <a:r>
              <a:rPr lang="pt-BR" altLang="pt-BR" sz="3200" baseline="-25000" dirty="0" err="1"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cs typeface="Times New Roman" panose="02020603050405020304" pitchFamily="18" charset="0"/>
              </a:rPr>
              <a:t> da equação abaixo  fornece os valores (para qualquer valor arbitrário de 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baseline="-25000" dirty="0">
                <a:cs typeface="Times New Roman" panose="02020603050405020304" pitchFamily="18" charset="0"/>
              </a:rPr>
              <a:t>0</a:t>
            </a:r>
            <a:r>
              <a:rPr lang="pt-BR" altLang="pt-BR" sz="3200" dirty="0">
                <a:cs typeface="Times New Roman" panose="02020603050405020304" pitchFamily="18" charset="0"/>
              </a:rPr>
              <a:t> e 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baseline="-25000" dirty="0">
                <a:cs typeface="Times New Roman" panose="02020603050405020304" pitchFamily="18" charset="0"/>
              </a:rPr>
              <a:t>1</a:t>
            </a:r>
            <a:r>
              <a:rPr lang="pt-BR" altLang="pt-BR" sz="3200" dirty="0">
                <a:cs typeface="Times New Roman" panose="02020603050405020304" pitchFamily="18" charset="0"/>
              </a:rPr>
              <a:t>) a probabilidade de Y=1 dado x, ou seja, E[</a:t>
            </a:r>
            <a:r>
              <a:rPr lang="pt-BR" altLang="pt-BR" sz="3200" dirty="0" err="1">
                <a:cs typeface="Times New Roman" panose="02020603050405020304" pitchFamily="18" charset="0"/>
              </a:rPr>
              <a:t>Pr</a:t>
            </a:r>
            <a:r>
              <a:rPr lang="pt-BR" altLang="pt-BR" sz="3200" dirty="0">
                <a:cs typeface="Times New Roman" panose="02020603050405020304" pitchFamily="18" charset="0"/>
              </a:rPr>
              <a:t>(Y=1|x)] = </a:t>
            </a:r>
            <a:r>
              <a:rPr lang="pt-BR" altLang="pt-BR" sz="3200" dirty="0" err="1">
                <a:cs typeface="Times New Roman" panose="02020603050405020304" pitchFamily="18" charset="0"/>
              </a:rPr>
              <a:t>p</a:t>
            </a:r>
            <a:r>
              <a:rPr lang="pt-BR" altLang="pt-BR" sz="3200" baseline="-25000" dirty="0" err="1"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cs typeface="Times New Roman" panose="02020603050405020304" pitchFamily="18" charset="0"/>
              </a:rPr>
              <a:t> e E[</a:t>
            </a:r>
            <a:r>
              <a:rPr lang="pt-BR" altLang="pt-BR" sz="3200" dirty="0" err="1">
                <a:cs typeface="Times New Roman" panose="02020603050405020304" pitchFamily="18" charset="0"/>
              </a:rPr>
              <a:t>Pr</a:t>
            </a:r>
            <a:r>
              <a:rPr lang="pt-BR" altLang="pt-BR" sz="3200" dirty="0">
                <a:cs typeface="Times New Roman" panose="02020603050405020304" pitchFamily="18" charset="0"/>
              </a:rPr>
              <a:t>(Y=0|x)] = 1-p</a:t>
            </a:r>
            <a:r>
              <a:rPr lang="pt-BR" altLang="pt-BR" sz="3200" baseline="-25000" dirty="0"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99046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2333536"/>
            <a:ext cx="115117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Assim, para os pares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(x</a:t>
            </a:r>
            <a:r>
              <a:rPr lang="pt-BR" altLang="pt-BR" sz="3200" baseline="-25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pt-BR" altLang="pt-BR" sz="32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pt-BR" altLang="pt-BR" sz="3200" baseline="-250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pt-BR" altLang="pt-BR" sz="3200" dirty="0">
                <a:cs typeface="Times New Roman" panose="02020603050405020304" pitchFamily="18" charset="0"/>
              </a:rPr>
              <a:t>, onde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pt-BR" altLang="pt-BR" sz="3200" baseline="-25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baseline="-25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=1</a:t>
            </a:r>
            <a:r>
              <a:rPr lang="pt-BR" altLang="pt-BR" sz="3200" dirty="0">
                <a:cs typeface="Times New Roman" panose="02020603050405020304" pitchFamily="18" charset="0"/>
              </a:rPr>
              <a:t> a contribuição para a função de verossimilhança é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pt-BR" altLang="pt-BR" sz="3200" baseline="-25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cs typeface="Times New Roman" panose="02020603050405020304" pitchFamily="18" charset="0"/>
              </a:rPr>
              <a:t> e, para os pares onde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pt-BR" altLang="pt-BR" sz="3200" baseline="-25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baseline="-25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=0</a:t>
            </a:r>
            <a:r>
              <a:rPr lang="pt-BR" altLang="pt-BR" sz="3200" dirty="0">
                <a:cs typeface="Times New Roman" panose="02020603050405020304" pitchFamily="18" charset="0"/>
              </a:rPr>
              <a:t> a contribuição para a função de verossimilhança é 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1-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pt-BR" altLang="pt-BR" sz="3200" baseline="-25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cs typeface="Times New Roman" panose="02020603050405020304" pitchFamily="18" charset="0"/>
              </a:rPr>
              <a:t>. Onde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pt-BR" altLang="pt-BR" sz="3200" baseline="-25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cs typeface="Times New Roman" panose="02020603050405020304" pitchFamily="18" charset="0"/>
              </a:rPr>
              <a:t> denota o valor de 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pt-BR" altLang="pt-BR" sz="3200" baseline="-25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pt-BR" altLang="pt-BR" sz="3200" dirty="0">
                <a:cs typeface="Times New Roman" panose="02020603050405020304" pitchFamily="18" charset="0"/>
              </a:rPr>
              <a:t>computado para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pt-BR" altLang="pt-BR" sz="3200" baseline="-25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3200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295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	Cada ponto do gráfico representa um par de valores de x e y, ou seja (x</a:t>
            </a:r>
            <a:r>
              <a:rPr lang="pt-BR" baseline="-25000" dirty="0"/>
              <a:t>1</a:t>
            </a:r>
            <a:r>
              <a:rPr lang="pt-BR" dirty="0"/>
              <a:t>, y</a:t>
            </a:r>
            <a:r>
              <a:rPr lang="pt-BR" baseline="-25000" dirty="0"/>
              <a:t>1</a:t>
            </a:r>
            <a:r>
              <a:rPr lang="pt-BR" dirty="0"/>
              <a:t>), (x</a:t>
            </a:r>
            <a:r>
              <a:rPr lang="pt-BR" baseline="-25000" dirty="0"/>
              <a:t>2</a:t>
            </a:r>
            <a:r>
              <a:rPr lang="pt-BR" dirty="0"/>
              <a:t>, y</a:t>
            </a:r>
            <a:r>
              <a:rPr lang="pt-BR" baseline="-25000" dirty="0"/>
              <a:t>2</a:t>
            </a:r>
            <a:r>
              <a:rPr lang="pt-BR" dirty="0"/>
              <a:t>), (x</a:t>
            </a:r>
            <a:r>
              <a:rPr lang="pt-BR" baseline="-25000" dirty="0"/>
              <a:t>3</a:t>
            </a:r>
            <a:r>
              <a:rPr lang="pt-BR" dirty="0"/>
              <a:t>, y</a:t>
            </a:r>
            <a:r>
              <a:rPr lang="pt-BR" baseline="-25000" dirty="0"/>
              <a:t>3</a:t>
            </a:r>
            <a:r>
              <a:rPr lang="pt-BR" dirty="0"/>
              <a:t>),..., (x</a:t>
            </a:r>
            <a:r>
              <a:rPr lang="pt-BR" baseline="-25000" dirty="0"/>
              <a:t>13</a:t>
            </a:r>
            <a:r>
              <a:rPr lang="pt-BR" dirty="0"/>
              <a:t>, y</a:t>
            </a:r>
            <a:r>
              <a:rPr lang="pt-BR" baseline="-25000" dirty="0"/>
              <a:t>13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A simples observação do gráfico permite imaginar que poderíamos traçar uma reta entre os pontos.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45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Uma maneira conveniente de expressar a contribuição a contribuição, para a função de verossimilhança, do par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(x</a:t>
            </a:r>
            <a:r>
              <a:rPr lang="pt-BR" altLang="pt-BR" sz="3200" baseline="-25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pt-BR" altLang="pt-BR" sz="32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pt-BR" altLang="pt-BR" sz="3200" baseline="-250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pt-BR" altLang="pt-BR" sz="3200" dirty="0">
                <a:cs typeface="Times New Roman" panose="02020603050405020304" pitchFamily="18" charset="0"/>
              </a:rPr>
              <a:t> é através da equação: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677874" y="3907580"/>
                <a:ext cx="529542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4" y="3907580"/>
                <a:ext cx="5295424" cy="636521"/>
              </a:xfrm>
              <a:prstGeom prst="rect">
                <a:avLst/>
              </a:prstGeom>
              <a:blipFill rotWithShape="0"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810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Uma maneira conveniente de expressar a contribuição a contribuição, para a função de verossimilhança, do par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(x</a:t>
            </a:r>
            <a:r>
              <a:rPr lang="pt-BR" altLang="pt-BR" sz="3200" baseline="-25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pt-BR" altLang="pt-BR" sz="32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pt-BR" altLang="pt-BR" sz="3200" baseline="-250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pt-BR" altLang="pt-BR" sz="3200" dirty="0">
                <a:cs typeface="Times New Roman" panose="02020603050405020304" pitchFamily="18" charset="0"/>
              </a:rPr>
              <a:t> é através da equação: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677874" y="3907580"/>
                <a:ext cx="529542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4" y="3907580"/>
                <a:ext cx="5295424" cy="636521"/>
              </a:xfrm>
              <a:prstGeom prst="rect">
                <a:avLst/>
              </a:prstGeom>
              <a:blipFill rotWithShape="0"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5688106" y="3778624"/>
            <a:ext cx="564776" cy="510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7" idx="4"/>
          </p:cNvCxnSpPr>
          <p:nvPr/>
        </p:nvCxnSpPr>
        <p:spPr>
          <a:xfrm>
            <a:off x="5970494" y="4289612"/>
            <a:ext cx="1371600" cy="833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47012" y="5230906"/>
            <a:ext cx="37113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Quando </a:t>
            </a:r>
            <a:r>
              <a:rPr lang="pt-BR" sz="2400" dirty="0" err="1"/>
              <a:t>y</a:t>
            </a:r>
            <a:r>
              <a:rPr lang="pt-BR" sz="2400" baseline="-25000" dirty="0" err="1"/>
              <a:t>i</a:t>
            </a:r>
            <a:r>
              <a:rPr lang="pt-BR" sz="2400" dirty="0"/>
              <a:t> = 1 a contribuição para a função é </a:t>
            </a:r>
            <a:r>
              <a:rPr lang="pt-BR" sz="2400" dirty="0" err="1"/>
              <a:t>p</a:t>
            </a:r>
            <a:r>
              <a:rPr lang="pt-BR" sz="2400" baseline="-25000" dirty="0" err="1"/>
              <a:t>i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5749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Uma maneira conveniente de expressar a contribuição a contribuição, para a função de verossimilhança, do par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(x</a:t>
            </a:r>
            <a:r>
              <a:rPr lang="pt-BR" altLang="pt-BR" sz="3200" baseline="-25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pt-BR" altLang="pt-BR" sz="32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pt-BR" altLang="pt-BR" sz="3200" baseline="-25000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pt-BR" altLang="pt-BR" sz="3200" dirty="0">
                <a:cs typeface="Times New Roman" panose="02020603050405020304" pitchFamily="18" charset="0"/>
              </a:rPr>
              <a:t> é através da equação: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677874" y="3907580"/>
                <a:ext cx="529542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4" y="3907580"/>
                <a:ext cx="5295424" cy="636521"/>
              </a:xfrm>
              <a:prstGeom prst="rect">
                <a:avLst/>
              </a:prstGeom>
              <a:blipFill rotWithShape="0"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7996330" y="3886201"/>
            <a:ext cx="976967" cy="510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7" idx="4"/>
          </p:cNvCxnSpPr>
          <p:nvPr/>
        </p:nvCxnSpPr>
        <p:spPr>
          <a:xfrm flipH="1">
            <a:off x="7996329" y="4397189"/>
            <a:ext cx="488485" cy="833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47012" y="5230906"/>
            <a:ext cx="37113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Quando </a:t>
            </a:r>
            <a:r>
              <a:rPr lang="pt-BR" sz="2400" dirty="0" err="1"/>
              <a:t>y</a:t>
            </a:r>
            <a:r>
              <a:rPr lang="pt-BR" sz="2400" baseline="-25000" dirty="0" err="1"/>
              <a:t>i</a:t>
            </a:r>
            <a:r>
              <a:rPr lang="pt-BR" sz="2400" dirty="0"/>
              <a:t> = 0 a contribuição para a função é 1-p</a:t>
            </a:r>
            <a:r>
              <a:rPr lang="pt-BR" sz="2400" baseline="-25000" dirty="0"/>
              <a:t>i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340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Uma vez que assumimos as observações como independentes, a função de verossimilhança é obtida pelo produto dos termos de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W(x</a:t>
            </a:r>
            <a:r>
              <a:rPr lang="pt-BR" altLang="pt-BR" sz="3200" baseline="-25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pt-BR" altLang="pt-BR" sz="3200" dirty="0">
                <a:cs typeface="Times New Roman" panose="02020603050405020304" pitchFamily="18" charset="0"/>
              </a:rPr>
              <a:t>: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Pelo método da máxima verossimilhança, a estimativa de 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 é o valor que maximiza esta função.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677874" y="3356253"/>
                <a:ext cx="3547510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4" y="3356253"/>
                <a:ext cx="3547510" cy="15122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4224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Entretanto, é mais fácil, matematicamente, trabalhar com o Log da função de verossimilhança:  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93577" y="3189491"/>
                <a:ext cx="10566995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7" y="3189491"/>
                <a:ext cx="10566995" cy="15122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319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Entretanto, é mais fácil, matematicamente, trabalhar com o Log da função de verossimilhança:  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93577" y="3189491"/>
                <a:ext cx="10566995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7" y="3189491"/>
                <a:ext cx="10566995" cy="15122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6320118" y="3684494"/>
            <a:ext cx="537882" cy="645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89059" y="3307976"/>
            <a:ext cx="591670" cy="336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583557" y="2098683"/>
                <a:ext cx="4223785" cy="10393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57" y="2098683"/>
                <a:ext cx="4223785" cy="1039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7452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Entretanto, é mais fácil, matematicamente, trabalhar com o Log da função de verossimilhança:  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Para achar o valor de </a:t>
            </a:r>
            <a:r>
              <a:rPr lang="el-G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 que maximiza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L(</a:t>
            </a:r>
            <a:r>
              <a:rPr lang="el-G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β </a:t>
            </a:r>
            <a:r>
              <a:rPr lang="pt-B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pt-BR" altLang="pt-BR" sz="3200" dirty="0">
                <a:cs typeface="Times New Roman" panose="02020603050405020304" pitchFamily="18" charset="0"/>
              </a:rPr>
              <a:t>, calcula-se a derivada em relação a </a:t>
            </a:r>
            <a:r>
              <a:rPr lang="el-GR" altLang="pt-BR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 e iguala-se a zero.</a:t>
            </a:r>
          </a:p>
          <a:p>
            <a:pPr algn="just"/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93577" y="3189491"/>
                <a:ext cx="10566995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6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7" y="3189491"/>
                <a:ext cx="10566995" cy="15122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8912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Estas equações são as seguintes: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E são chamadas de equações de verossimilhança.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859564" y="2635887"/>
                <a:ext cx="3231397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564" y="2635887"/>
                <a:ext cx="3231397" cy="15122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859564" y="4209716"/>
                <a:ext cx="3698384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564" y="4209716"/>
                <a:ext cx="3698384" cy="1512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22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Devido ao componente não linear destas equações, dificilmente a solução é obtida a não ser a partir de métodos iterativos.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Um dos métodos mais utilizados é o de Newton –</a:t>
            </a:r>
            <a:r>
              <a:rPr lang="pt-BR" altLang="pt-BR" sz="3200" dirty="0" err="1">
                <a:cs typeface="Times New Roman" panose="02020603050405020304" pitchFamily="18" charset="0"/>
              </a:rPr>
              <a:t>Raphson</a:t>
            </a:r>
            <a:r>
              <a:rPr lang="pt-BR" altLang="pt-BR" sz="3200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Seja U(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), denominado de score, vetor com as derivadas de  primeira ordem  e I(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), denominado de </a:t>
            </a:r>
            <a:r>
              <a:rPr lang="pt-BR" altLang="pt-BR" sz="3200" dirty="0" err="1">
                <a:cs typeface="Times New Roman" panose="02020603050405020304" pitchFamily="18" charset="0"/>
              </a:rPr>
              <a:t>Hessian</a:t>
            </a:r>
            <a:r>
              <a:rPr lang="pt-BR" altLang="pt-BR" sz="3200" dirty="0">
                <a:cs typeface="Times New Roman" panose="02020603050405020304" pitchFamily="18" charset="0"/>
              </a:rPr>
              <a:t>, o vetor com as derivadas de segunda ordem.</a:t>
            </a:r>
          </a:p>
        </p:txBody>
      </p:sp>
    </p:spTree>
    <p:extLst>
      <p:ext uri="{BB962C8B-B14F-4D97-AF65-F5344CB8AC3E}">
        <p14:creationId xmlns:p14="http://schemas.microsoft.com/office/powerpoint/2010/main" val="13312643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Método de Máxima Verossimilhança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5064" y="1989556"/>
            <a:ext cx="115117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O algoritmo de Newton </a:t>
            </a:r>
            <a:r>
              <a:rPr lang="pt-BR" altLang="pt-BR" sz="3200" dirty="0" err="1">
                <a:cs typeface="Times New Roman" panose="02020603050405020304" pitchFamily="18" charset="0"/>
              </a:rPr>
              <a:t>Raphson</a:t>
            </a:r>
            <a:r>
              <a:rPr lang="pt-BR" altLang="pt-BR" sz="3200" dirty="0">
                <a:cs typeface="Times New Roman" panose="02020603050405020304" pitchFamily="18" charset="0"/>
              </a:rPr>
              <a:t> é: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Onde I</a:t>
            </a:r>
            <a:r>
              <a:rPr lang="pt-BR" altLang="pt-BR" sz="3200" baseline="30000" dirty="0">
                <a:cs typeface="Times New Roman" panose="02020603050405020304" pitchFamily="18" charset="0"/>
              </a:rPr>
              <a:t>-1</a:t>
            </a:r>
            <a:r>
              <a:rPr lang="pt-BR" altLang="pt-BR" sz="3200" dirty="0">
                <a:cs typeface="Times New Roman" panose="02020603050405020304" pitchFamily="18" charset="0"/>
              </a:rPr>
              <a:t> é a inversa de I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074717" y="2739440"/>
                <a:ext cx="5200463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17" y="2739440"/>
                <a:ext cx="5200463" cy="6383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316763" y="5034208"/>
                <a:ext cx="3916137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&lt;0,0001</m:t>
                      </m:r>
                    </m:oMath>
                  </m:oMathPara>
                </a14:m>
                <a:endParaRPr lang="pt-B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63" y="5034208"/>
                <a:ext cx="3916137" cy="598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89" y="387178"/>
            <a:ext cx="8534400" cy="62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13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Ajustando o modelo logístico:</a:t>
            </a:r>
          </a:p>
          <a:p>
            <a:pPr algn="just"/>
            <a:endParaRPr lang="pt-BR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2800" dirty="0"/>
              <a:t>Variável dependente: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CHD</a:t>
            </a:r>
            <a:r>
              <a:rPr lang="pt-BR" sz="2800" dirty="0"/>
              <a:t> -&gt; Presença (1) ou ausência (0) de doença coronária;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pt-BR" sz="28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2800" dirty="0"/>
              <a:t>Variável independente: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fxet_55 </a:t>
            </a:r>
            <a:r>
              <a:rPr lang="pt-BR" sz="2800" dirty="0"/>
              <a:t>-&gt; Faixa etária menor 55 anos (0) ou faixa etária de 55 anos ou mais (1);</a:t>
            </a:r>
          </a:p>
        </p:txBody>
      </p:sp>
    </p:spTree>
    <p:extLst>
      <p:ext uri="{BB962C8B-B14F-4D97-AF65-F5344CB8AC3E}">
        <p14:creationId xmlns:p14="http://schemas.microsoft.com/office/powerpoint/2010/main" val="103062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3411166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9659927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735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88754" y="3571691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5"/>
          <p:cNvCxnSpPr>
            <a:stCxn id="15" idx="6"/>
          </p:cNvCxnSpPr>
          <p:nvPr/>
        </p:nvCxnSpPr>
        <p:spPr>
          <a:xfrm flipV="1">
            <a:off x="4626985" y="3146076"/>
            <a:ext cx="3191557" cy="6143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818542" y="2783630"/>
            <a:ext cx="11996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SE(</a:t>
            </a:r>
            <a:r>
              <a:rPr lang="el-GR" dirty="0"/>
              <a:t>β</a:t>
            </a:r>
            <a:r>
              <a:rPr lang="pt-BR" dirty="0"/>
              <a:t>0)</a:t>
            </a:r>
          </a:p>
        </p:txBody>
      </p:sp>
      <p:sp>
        <p:nvSpPr>
          <p:cNvPr id="18" name="Elipse 17"/>
          <p:cNvSpPr/>
          <p:nvPr/>
        </p:nvSpPr>
        <p:spPr>
          <a:xfrm>
            <a:off x="3888754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8"/>
          <p:cNvCxnSpPr/>
          <p:nvPr/>
        </p:nvCxnSpPr>
        <p:spPr>
          <a:xfrm>
            <a:off x="4660540" y="4151824"/>
            <a:ext cx="3116963" cy="1232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777503" y="4012386"/>
            <a:ext cx="11996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SE(</a:t>
            </a:r>
            <a:r>
              <a:rPr lang="el-GR" dirty="0"/>
              <a:t>β</a:t>
            </a:r>
            <a:r>
              <a:rPr lang="pt-BR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6902086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</p:spTree>
    <p:extLst>
      <p:ext uri="{BB962C8B-B14F-4D97-AF65-F5344CB8AC3E}">
        <p14:creationId xmlns:p14="http://schemas.microsoft.com/office/powerpoint/2010/main" val="3420998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889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60757" y="1493984"/>
            <a:ext cx="539578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Interpretação: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um indivíduo com 55 anos ou mais possui uma chance 8 vezes maior de ter CHD quando comparado com um indivíduo com menos de 55 anos. </a:t>
            </a:r>
          </a:p>
        </p:txBody>
      </p:sp>
    </p:spTree>
    <p:extLst>
      <p:ext uri="{BB962C8B-B14F-4D97-AF65-F5344CB8AC3E}">
        <p14:creationId xmlns:p14="http://schemas.microsoft.com/office/powerpoint/2010/main" val="377365368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Elipse 7"/>
          <p:cNvSpPr/>
          <p:nvPr/>
        </p:nvSpPr>
        <p:spPr>
          <a:xfrm>
            <a:off x="2735721" y="5313653"/>
            <a:ext cx="282482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7"/>
          <p:cNvCxnSpPr>
            <a:cxnSpLocks/>
            <a:endCxn id="10" idx="1"/>
          </p:cNvCxnSpPr>
          <p:nvPr/>
        </p:nvCxnSpPr>
        <p:spPr>
          <a:xfrm flipV="1">
            <a:off x="3657831" y="4132137"/>
            <a:ext cx="2924041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581872" y="3870527"/>
            <a:ext cx="24303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IC(95%) da OR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06" y="4533058"/>
            <a:ext cx="3206774" cy="646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3" name="Retângulo 12"/>
          <p:cNvSpPr/>
          <p:nvPr/>
        </p:nvSpPr>
        <p:spPr>
          <a:xfrm>
            <a:off x="6787061" y="5763542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(2,094</a:t>
            </a:r>
            <a:r>
              <a:rPr lang="pt-BR" sz="24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±(1,96 * 0,529))</a:t>
            </a:r>
          </a:p>
        </p:txBody>
      </p:sp>
      <p:cxnSp>
        <p:nvCxnSpPr>
          <p:cNvPr id="14" name="Conector de Seta Reta 9"/>
          <p:cNvCxnSpPr/>
          <p:nvPr/>
        </p:nvCxnSpPr>
        <p:spPr>
          <a:xfrm flipH="1">
            <a:off x="8269660" y="5220643"/>
            <a:ext cx="76521" cy="4291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490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Elipse 7"/>
          <p:cNvSpPr/>
          <p:nvPr/>
        </p:nvSpPr>
        <p:spPr>
          <a:xfrm>
            <a:off x="2735721" y="5294294"/>
            <a:ext cx="282482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7"/>
          <p:cNvCxnSpPr>
            <a:cxnSpLocks/>
            <a:endCxn id="10" idx="1"/>
          </p:cNvCxnSpPr>
          <p:nvPr/>
        </p:nvCxnSpPr>
        <p:spPr>
          <a:xfrm flipV="1">
            <a:off x="4102443" y="1754487"/>
            <a:ext cx="2611234" cy="3520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713677" y="1492877"/>
            <a:ext cx="24303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IC(95%) da 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15449" y="2338405"/>
            <a:ext cx="5857102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Interpretação: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Por ser uma razão, o valor igual a 1 representa a ausência do efeito, pois a razão entre dois valores iguais, ou seja duas chances iguais, é 1. Neste caso, deve verificar se a unidade (1) está contida no IC. No nosso exemplo, o valor 1 não pertence ao intervalo, indicando que o efeito é diferente de 1 (com 95% de probabilidade).</a:t>
            </a:r>
          </a:p>
        </p:txBody>
      </p:sp>
    </p:spTree>
    <p:extLst>
      <p:ext uri="{BB962C8B-B14F-4D97-AF65-F5344CB8AC3E}">
        <p14:creationId xmlns:p14="http://schemas.microsoft.com/office/powerpoint/2010/main" val="55746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565189" y="387178"/>
            <a:ext cx="8534400" cy="6293707"/>
            <a:chOff x="1565189" y="387178"/>
            <a:chExt cx="8534400" cy="6293707"/>
          </a:xfrm>
        </p:grpSpPr>
        <p:grpSp>
          <p:nvGrpSpPr>
            <p:cNvPr id="22" name="Grupo 21"/>
            <p:cNvGrpSpPr/>
            <p:nvPr/>
          </p:nvGrpSpPr>
          <p:grpSpPr>
            <a:xfrm>
              <a:off x="1565189" y="387178"/>
              <a:ext cx="8534400" cy="6293707"/>
              <a:chOff x="1565189" y="387178"/>
              <a:chExt cx="8534400" cy="6293707"/>
            </a:xfrm>
          </p:grpSpPr>
          <p:pic>
            <p:nvPicPr>
              <p:cNvPr id="2" name="Imagem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5189" y="387178"/>
                <a:ext cx="8534400" cy="6293707"/>
              </a:xfrm>
              <a:prstGeom prst="rect">
                <a:avLst/>
              </a:prstGeom>
            </p:spPr>
          </p:pic>
          <p:cxnSp>
            <p:nvCxnSpPr>
              <p:cNvPr id="5" name="Conector de seta reta 4"/>
              <p:cNvCxnSpPr/>
              <p:nvPr/>
            </p:nvCxnSpPr>
            <p:spPr>
              <a:xfrm flipV="1">
                <a:off x="5700584" y="2800865"/>
                <a:ext cx="131805" cy="313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>
                <a:off x="5733535" y="3417332"/>
                <a:ext cx="131805" cy="303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flipH="1">
                <a:off x="2306595" y="3163331"/>
                <a:ext cx="33116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H="1">
                <a:off x="2318949" y="3348683"/>
                <a:ext cx="33116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3719384" y="1746422"/>
                    <a:ext cx="14361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CaixaDe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384" y="1746422"/>
                    <a:ext cx="143616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814" t="-23913" r="-2119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5885292" y="3569046"/>
                    <a:ext cx="2628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aixaDe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5292" y="3569046"/>
                    <a:ext cx="26282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727" t="-23913" r="-54545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ixaDeTexto 20"/>
                  <p:cNvSpPr txBox="1"/>
                  <p:nvPr/>
                </p:nvSpPr>
                <p:spPr>
                  <a:xfrm>
                    <a:off x="5833796" y="2538799"/>
                    <a:ext cx="2628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3796" y="2538799"/>
                    <a:ext cx="262829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3256" r="-930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Multiplicar 12"/>
            <p:cNvSpPr/>
            <p:nvPr/>
          </p:nvSpPr>
          <p:spPr>
            <a:xfrm>
              <a:off x="5618204" y="3237469"/>
              <a:ext cx="164756" cy="24713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568775" y="2257419"/>
              <a:ext cx="1515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i="1" dirty="0">
                  <a:solidFill>
                    <a:srgbClr val="FF0000"/>
                  </a:solidFill>
                </a:rPr>
                <a:t>observado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766486" y="3819648"/>
              <a:ext cx="1515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i="1" dirty="0">
                  <a:solidFill>
                    <a:srgbClr val="FF0000"/>
                  </a:solidFill>
                </a:rPr>
                <a:t>estimado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18095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Elipse 7"/>
          <p:cNvSpPr/>
          <p:nvPr/>
        </p:nvSpPr>
        <p:spPr>
          <a:xfrm>
            <a:off x="2735721" y="5294294"/>
            <a:ext cx="282482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7"/>
          <p:cNvCxnSpPr>
            <a:cxnSpLocks/>
            <a:endCxn id="10" idx="1"/>
          </p:cNvCxnSpPr>
          <p:nvPr/>
        </p:nvCxnSpPr>
        <p:spPr>
          <a:xfrm flipV="1">
            <a:off x="4102443" y="1754487"/>
            <a:ext cx="2611234" cy="3520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713677" y="1492877"/>
            <a:ext cx="24303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IC(95%) da 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15449" y="2338405"/>
            <a:ext cx="5857102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Interpretação: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Em outras palavras, na ausência do efeito (associação),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odds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quando x=0 é igual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odds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quando x=1, ou seja OR=1. Se o valor 1 está dentro do IC, significa que a OR pode assumir este valor, ou seja a associação não é significativa. Porém, o IC ao lado não contém o 1. </a:t>
            </a:r>
          </a:p>
        </p:txBody>
      </p:sp>
    </p:spTree>
    <p:extLst>
      <p:ext uri="{BB962C8B-B14F-4D97-AF65-F5344CB8AC3E}">
        <p14:creationId xmlns:p14="http://schemas.microsoft.com/office/powerpoint/2010/main" val="10436298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Teste de Wald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5064" y="3886268"/>
            <a:ext cx="115386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dirty="0">
                <a:cs typeface="Times New Roman" panose="02020603050405020304" pitchFamily="18" charset="0"/>
              </a:rPr>
              <a:t>W tem distribuição Normal Padrão –&gt; N(0,1)</a:t>
            </a:r>
          </a:p>
          <a:p>
            <a:endParaRPr lang="pt-BR" sz="2800" dirty="0">
              <a:cs typeface="Times New Roman" panose="02020603050405020304" pitchFamily="18" charset="0"/>
            </a:endParaRPr>
          </a:p>
          <a:p>
            <a:r>
              <a:rPr lang="pt-BR" sz="2800" dirty="0">
                <a:cs typeface="Times New Roman" panose="02020603050405020304" pitchFamily="18" charset="0"/>
              </a:rPr>
              <a:t>*Em algumas situações o teste de Wald se comporta de maneira estranha, não rejeitando a hipótese nula quando o coeficiente é significativamente diferente de zero. Por isso, o teste de Razão de Verossimilhança é mais recomendado.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595454" y="2078170"/>
                <a:ext cx="2578847" cy="1237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t-BR" altLang="pt-B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altLang="pt-BR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altLang="pt-B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pt-BR" altLang="pt-BR" sz="3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pt-BR" sz="3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3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altLang="pt-BR" sz="3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54" y="2078170"/>
                <a:ext cx="2578847" cy="12379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52393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4778189" y="3860434"/>
            <a:ext cx="86690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6"/>
          </p:cNvCxnSpPr>
          <p:nvPr/>
        </p:nvCxnSpPr>
        <p:spPr>
          <a:xfrm flipV="1">
            <a:off x="5645089" y="2910687"/>
            <a:ext cx="2724554" cy="11385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734220" y="903343"/>
                <a:ext cx="6086758" cy="18451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2800" u="sng" dirty="0">
                    <a:solidFill>
                      <a:schemeClr val="accent2">
                        <a:lumMod val="75000"/>
                      </a:schemeClr>
                    </a:solidFill>
                  </a:rPr>
                  <a:t>Estatística Teste de Wald</a:t>
                </a:r>
              </a:p>
              <a:p>
                <a:r>
                  <a:rPr lang="pt-BR" sz="2800" dirty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r>
                  <a:rPr lang="pt-BR" sz="2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pt-BR" sz="2800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r>
                  <a:rPr lang="el-GR" sz="2800" dirty="0">
                    <a:solidFill>
                      <a:schemeClr val="accent2">
                        <a:lumMod val="75000"/>
                      </a:schemeClr>
                    </a:solidFill>
                  </a:rPr>
                  <a:t>β</a:t>
                </a:r>
                <a:r>
                  <a:rPr lang="pt-BR" sz="2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pt-BR" sz="2800" dirty="0">
                    <a:solidFill>
                      <a:schemeClr val="accent2">
                        <a:lumMod val="75000"/>
                      </a:schemeClr>
                    </a:solidFill>
                  </a:rPr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t-BR" altLang="pt-BR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alt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alt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alt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pt-BR" alt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alt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(0,1)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903343"/>
                <a:ext cx="6086758" cy="1845120"/>
              </a:xfrm>
              <a:prstGeom prst="rect">
                <a:avLst/>
              </a:prstGeom>
              <a:blipFill rotWithShape="0">
                <a:blip r:embed="rId2"/>
                <a:stretch>
                  <a:fillRect l="-2000" t="-262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755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Verossimilhança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194" y="2256592"/>
            <a:ext cx="115386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dirty="0">
                <a:cs typeface="Times New Roman" panose="02020603050405020304" pitchFamily="18" charset="0"/>
              </a:rPr>
              <a:t>A ideia é a mesma da regressão linear, ou seja, comparar os valores observados com os preditos pelo modelo, antes e após a inclusão da variável independente (x).</a:t>
            </a:r>
          </a:p>
          <a:p>
            <a:endParaRPr lang="pt-BR" altLang="pt-BR" sz="3200" dirty="0">
              <a:cs typeface="Times New Roman" panose="02020603050405020304" pitchFamily="18" charset="0"/>
            </a:endParaRPr>
          </a:p>
          <a:p>
            <a:r>
              <a:rPr lang="pt-PT" altLang="pt-BR" sz="3200" dirty="0"/>
              <a:t>No modelo logístico esta comparação é feita através do log da verossimilhança.</a:t>
            </a:r>
          </a:p>
          <a:p>
            <a:endParaRPr lang="en-US" altLang="pt-BR" sz="3200" dirty="0"/>
          </a:p>
          <a:p>
            <a:endParaRPr lang="pt-B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494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Verossimilhança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194" y="2256592"/>
            <a:ext cx="115386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Para facilitar o entendimento, vamos imaginar que os valores observados da variável resposta são os valores estimados por um modelo saturado, ou seja, que contém tantos parâmetros quanto observações (um 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 para cada observação).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818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Verossimilhança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29194" y="2256592"/>
                <a:ext cx="11538689" cy="3157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pt-BR" sz="3200" dirty="0">
                    <a:cs typeface="Times New Roman" panose="02020603050405020304" pitchFamily="18" charset="0"/>
                  </a:rPr>
                  <a:t>Para comparar os dois modelos é utilizado uma expressão denominada </a:t>
                </a:r>
                <a:r>
                  <a:rPr lang="pt-BR" altLang="pt-BR" sz="3200" dirty="0" err="1">
                    <a:cs typeface="Times New Roman" panose="02020603050405020304" pitchFamily="18" charset="0"/>
                  </a:rPr>
                  <a:t>Deviance</a:t>
                </a:r>
                <a:r>
                  <a:rPr lang="pt-BR" altLang="pt-BR" sz="3200" dirty="0">
                    <a:cs typeface="Times New Roman" panose="02020603050405020304" pitchFamily="18" charset="0"/>
                  </a:rPr>
                  <a:t> (D):</a:t>
                </a:r>
              </a:p>
              <a:p>
                <a:endParaRPr lang="pt-BR" altLang="pt-BR" sz="32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𝑎𝑗𝑢𝑠𝑡𝑎𝑑𝑜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𝑠𝑎𝑡𝑢𝑟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𝑎𝑑𝑜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pt-BR" sz="32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4" y="2256592"/>
                <a:ext cx="11538689" cy="3157980"/>
              </a:xfrm>
              <a:prstGeom prst="rect">
                <a:avLst/>
              </a:prstGeom>
              <a:blipFill rotWithShape="0">
                <a:blip r:embed="rId2"/>
                <a:stretch>
                  <a:fillRect l="-1321" t="-2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93318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Teste de Razão de Verossimilhança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29194" y="2256592"/>
                <a:ext cx="11538689" cy="4327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pt-BR" sz="3200" dirty="0">
                    <a:cs typeface="Times New Roman" panose="02020603050405020304" pitchFamily="18" charset="0"/>
                  </a:rPr>
                  <a:t>Para testar a inclusão de uma ou mais variáveis em um modelo logístico, utilizamos a estatística G:</a:t>
                </a:r>
              </a:p>
              <a:p>
                <a:endParaRPr lang="pt-BR" altLang="pt-BR" sz="32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𝑠𝑒𝑚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𝑣𝑎𝑟𝑖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𝑣𝑒𝑖𝑠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𝑐𝑜𝑚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𝑣𝑎𝑟𝑖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𝑣𝑒𝑖𝑠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pt-BR" sz="3200" dirty="0"/>
              </a:p>
              <a:p>
                <a:endParaRPr lang="en-US" altLang="pt-BR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altLang="pt-BR" sz="2800" dirty="0"/>
                  <a:t>G tem distribuição </a:t>
                </a:r>
                <a:r>
                  <a:rPr lang="pt-BR" altLang="pt-BR" sz="2800" dirty="0" err="1"/>
                  <a:t>qui</a:t>
                </a:r>
                <a:r>
                  <a:rPr lang="pt-BR" altLang="pt-BR" sz="2800" dirty="0"/>
                  <a:t>-quadrado com número de graus de liberdade dado pela diferença no número de parâmetros entre os dois modelos.</a:t>
                </a:r>
              </a:p>
              <a:p>
                <a:endParaRPr lang="pt-BR" sz="32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4" y="2256592"/>
                <a:ext cx="11538689" cy="4327531"/>
              </a:xfrm>
              <a:prstGeom prst="rect">
                <a:avLst/>
              </a:prstGeom>
              <a:blipFill rotWithShape="0">
                <a:blip r:embed="rId2"/>
                <a:stretch>
                  <a:fillRect l="-1321" t="-18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646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4476733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3827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4069204" y="5772453"/>
            <a:ext cx="2539547" cy="6901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𝑖𝑛𝑐𝑙𝑢𝑠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𝑓𝑎𝑖𝑥𝑎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𝑟𝑖𝑎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83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Qual a melhor reta?</a:t>
            </a:r>
          </a:p>
          <a:p>
            <a:pPr marL="0" indent="0" algn="just">
              <a:buNone/>
            </a:pPr>
            <a:r>
              <a:rPr lang="pt-BR" dirty="0"/>
              <a:t>	Em uma situação em que todos os pontos de um diagrama de dispersão se encontrassem em uma linha reta, não teríamos que nos preocupar em encontrar a reta que melhor resume os pontos do diagrama.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Porém, em uma nuvem de pontos mais realista, é possível traçar várias retas diferentes, cujos coeficientes </a:t>
            </a:r>
            <a:r>
              <a:rPr lang="pt-BR" i="1" dirty="0"/>
              <a:t>β</a:t>
            </a:r>
            <a:r>
              <a:rPr lang="pt-BR" baseline="-25000" dirty="0"/>
              <a:t>0</a:t>
            </a:r>
            <a:r>
              <a:rPr lang="pt-BR" dirty="0"/>
              <a:t> e </a:t>
            </a:r>
            <a:r>
              <a:rPr lang="pt-BR" i="1" dirty="0"/>
              <a:t>β</a:t>
            </a:r>
            <a:r>
              <a:rPr lang="pt-BR" baseline="-25000" dirty="0"/>
              <a:t>1  </a:t>
            </a:r>
            <a:r>
              <a:rPr lang="pt-BR" dirty="0"/>
              <a:t>da equação são estimados por métodos distintos.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71345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4069204" y="5772453"/>
            <a:ext cx="2539547" cy="6901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𝑖𝑛𝑐𝑙𝑢𝑠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𝑓𝑎𝑖𝑥𝑎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𝑟𝑖𝑎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𝑠𝑒𝑚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𝑣𝑎𝑟𝑖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9998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4069204" y="5772453"/>
            <a:ext cx="2539547" cy="6901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𝑖𝑛𝑐𝑙𝑢𝑠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𝑓𝑎𝑖𝑥𝑎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𝑟𝑖𝑎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𝑠𝑒𝑚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𝑣𝑎𝑟𝑖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=136,663−117,959=18,704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5684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=136,663−117,959=18,704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939427" y="4891485"/>
                <a:ext cx="775225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=18,704               </m:t>
                    </m:r>
                    <m:r>
                      <m:rPr>
                        <m:sty m:val="p"/>
                      </m:rPr>
                      <a:rPr lang="el-G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𝑔𝑙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=3,84</m:t>
                    </m:r>
                  </m:oMath>
                </a14:m>
                <a:r>
                  <a:rPr lang="pt-BR" sz="2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p-valor &lt; 0,001</a:t>
                </a: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427" y="4891485"/>
                <a:ext cx="775225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8" t="-8974" r="-314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0554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err="1"/>
              <a:t>Akaike</a:t>
            </a:r>
            <a:r>
              <a:rPr lang="pt-BR" sz="3600" dirty="0"/>
              <a:t> </a:t>
            </a:r>
            <a:r>
              <a:rPr lang="pt-BR" sz="3600" dirty="0" err="1"/>
              <a:t>information</a:t>
            </a:r>
            <a:r>
              <a:rPr lang="pt-BR" sz="3600" dirty="0"/>
              <a:t> </a:t>
            </a:r>
            <a:r>
              <a:rPr lang="pt-BR" sz="3600" dirty="0" err="1"/>
              <a:t>criterion</a:t>
            </a:r>
            <a:r>
              <a:rPr lang="pt-BR" sz="3600" dirty="0"/>
              <a:t> (AIC)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35064" y="1886743"/>
                <a:ext cx="11538689" cy="4852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altLang="pt-BR" sz="3200" dirty="0">
                    <a:cs typeface="Times New Roman" panose="02020603050405020304" pitchFamily="18" charset="0"/>
                  </a:rPr>
                  <a:t>Assim como a </a:t>
                </a:r>
                <a:r>
                  <a:rPr lang="pt-BR" altLang="pt-BR" sz="3200" dirty="0" err="1">
                    <a:cs typeface="Times New Roman" panose="02020603050405020304" pitchFamily="18" charset="0"/>
                  </a:rPr>
                  <a:t>Deviance</a:t>
                </a:r>
                <a:r>
                  <a:rPr lang="pt-BR" altLang="pt-BR" sz="3200" dirty="0">
                    <a:cs typeface="Times New Roman" panose="02020603050405020304" pitchFamily="18" charset="0"/>
                  </a:rPr>
                  <a:t>, o AIC é uma medida de qualidade do ajuste que deve ser usada para comparação entre modelos.</a:t>
                </a:r>
              </a:p>
              <a:p>
                <a:pPr algn="just"/>
                <a:endParaRPr lang="pt-BR" altLang="pt-BR" sz="3200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pt-BR" sz="3200" i="1" dirty="0">
                    <a:solidFill>
                      <a:schemeClr val="accent1">
                        <a:lumMod val="75000"/>
                      </a:schemeClr>
                    </a:solidFill>
                  </a:rPr>
                  <a:t>AIC = −2 log 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3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sz="3200" i="1" dirty="0">
                    <a:solidFill>
                      <a:schemeClr val="accent1">
                        <a:lumMod val="75000"/>
                      </a:schemeClr>
                    </a:solidFill>
                  </a:rPr>
                  <a:t>) + 2 (p)</a:t>
                </a:r>
              </a:p>
              <a:p>
                <a:pPr algn="ctr"/>
                <a:r>
                  <a:rPr lang="pt-BR" altLang="pt-BR" sz="3200" i="1" dirty="0">
                    <a:cs typeface="Times New Roman" panose="02020603050405020304" pitchFamily="18" charset="0"/>
                  </a:rPr>
                  <a:t>ou</a:t>
                </a:r>
              </a:p>
              <a:p>
                <a:pPr algn="ctr"/>
                <a:r>
                  <a:rPr lang="pt-BR" sz="3200" i="1" dirty="0">
                    <a:solidFill>
                      <a:schemeClr val="accent1">
                        <a:lumMod val="75000"/>
                      </a:schemeClr>
                    </a:solidFill>
                  </a:rPr>
                  <a:t>AIC = D + 2 (p)</a:t>
                </a:r>
              </a:p>
              <a:p>
                <a:pPr algn="just"/>
                <a:r>
                  <a:rPr lang="pt-BR" altLang="pt-BR" sz="2800" dirty="0">
                    <a:cs typeface="Times New Roman" panose="02020603050405020304" pitchFamily="18" charset="0"/>
                  </a:rPr>
                  <a:t>Onde, </a:t>
                </a:r>
              </a:p>
              <a:p>
                <a:pPr algn="just"/>
                <a:r>
                  <a:rPr lang="pt-BR" altLang="pt-BR" sz="2800" dirty="0">
                    <a:cs typeface="Times New Roman" panose="02020603050405020304" pitchFamily="18" charset="0"/>
                  </a:rPr>
                  <a:t>D é a </a:t>
                </a:r>
                <a:r>
                  <a:rPr lang="pt-BR" altLang="pt-BR" sz="2800" dirty="0" err="1">
                    <a:cs typeface="Times New Roman" panose="02020603050405020304" pitchFamily="18" charset="0"/>
                  </a:rPr>
                  <a:t>Deviance</a:t>
                </a:r>
                <a:r>
                  <a:rPr lang="pt-BR" altLang="pt-BR" sz="2800" dirty="0">
                    <a:cs typeface="Times New Roman" panose="02020603050405020304" pitchFamily="18" charset="0"/>
                  </a:rPr>
                  <a:t> do modelo [−2𝑙𝑛(𝑣𝑒𝑟𝑜𝑠𝑠𝑖𝑚𝑖𝑙ℎ𝑎𝑛ç𝑎 𝑑𝑜 𝑚𝑜𝑑𝑒𝑙𝑜 𝑐𝑜𝑚 𝑥]</a:t>
                </a:r>
              </a:p>
              <a:p>
                <a:pPr algn="just"/>
                <a:r>
                  <a:rPr lang="pt-BR" altLang="pt-BR" sz="2800" dirty="0">
                    <a:cs typeface="Times New Roman" panose="02020603050405020304" pitchFamily="18" charset="0"/>
                  </a:rPr>
                  <a:t>P é o número de parâmetros do modelo, ou seja, número de </a:t>
                </a:r>
                <a:r>
                  <a:rPr lang="el-GR" altLang="pt-BR" sz="2800" dirty="0">
                    <a:cs typeface="Times New Roman" panose="02020603050405020304" pitchFamily="18" charset="0"/>
                  </a:rPr>
                  <a:t>β</a:t>
                </a:r>
                <a:r>
                  <a:rPr lang="pt-BR" altLang="pt-BR" sz="2800" dirty="0">
                    <a:cs typeface="Times New Roman" panose="02020603050405020304" pitchFamily="18" charset="0"/>
                  </a:rPr>
                  <a:t>’s do modelo.</a:t>
                </a:r>
              </a:p>
              <a:p>
                <a:pPr algn="just"/>
                <a:endParaRPr lang="pt-BR" altLang="pt-BR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4" y="1886743"/>
                <a:ext cx="11538689" cy="4852867"/>
              </a:xfrm>
              <a:prstGeom prst="rect">
                <a:avLst/>
              </a:prstGeom>
              <a:blipFill rotWithShape="0">
                <a:blip r:embed="rId2"/>
                <a:stretch>
                  <a:fillRect l="-1373" t="-1633" r="-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364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76693431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3211804" y="5527590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599459" y="5395513"/>
            <a:ext cx="3888736" cy="1320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488195" y="5100641"/>
                <a:ext cx="426363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95" y="5100641"/>
                <a:ext cx="42636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1836649" y="5862153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2611959" y="6087452"/>
            <a:ext cx="4111489" cy="332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6790834" y="5825842"/>
                <a:ext cx="5261123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pt-BR" altLang="pt-BR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=117,96+2 </m:t>
                      </m:r>
                      <m:d>
                        <m:dPr>
                          <m:ctrlPr>
                            <a:rPr lang="pt-BR" altLang="pt-B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altLang="pt-BR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=121,96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34" y="5825842"/>
                <a:ext cx="52611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/>
          <p:cNvSpPr/>
          <p:nvPr/>
        </p:nvSpPr>
        <p:spPr>
          <a:xfrm>
            <a:off x="2535105" y="3594870"/>
            <a:ext cx="1064353" cy="664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5"/>
          <p:cNvCxnSpPr>
            <a:stCxn id="12" idx="0"/>
          </p:cNvCxnSpPr>
          <p:nvPr/>
        </p:nvCxnSpPr>
        <p:spPr>
          <a:xfrm flipV="1">
            <a:off x="3067282" y="3190512"/>
            <a:ext cx="1858945" cy="404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890504" y="2988531"/>
                <a:ext cx="580210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𝑠𝑒𝑗𝑎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𝑑𝑜𝑖𝑠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altLang="pt-BR" sz="20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altLang="pt-BR" sz="20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0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04" y="2988531"/>
                <a:ext cx="5802101" cy="392993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3038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Probabilidade predita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194" y="2256592"/>
            <a:ext cx="11538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dirty="0">
                <a:cs typeface="Times New Roman" panose="02020603050405020304" pitchFamily="18" charset="0"/>
              </a:rPr>
              <a:t>Os valores preditos da regressão logística são probabilidades de ocorrência do desfecho, ou seja, </a:t>
            </a:r>
            <a:r>
              <a:rPr lang="pt-BR" altLang="pt-BR" sz="3200" dirty="0"/>
              <a:t>é a probabilidade de Y</a:t>
            </a:r>
            <a:r>
              <a:rPr lang="pt-BR" altLang="pt-BR" sz="3200" baseline="-25000" dirty="0"/>
              <a:t>i</a:t>
            </a:r>
            <a:r>
              <a:rPr lang="pt-BR" altLang="pt-BR" sz="3200" dirty="0"/>
              <a:t>=1  ou </a:t>
            </a:r>
            <a:r>
              <a:rPr lang="pt-BR" altLang="pt-BR" sz="3200" dirty="0" err="1"/>
              <a:t>Pr</a:t>
            </a:r>
            <a:r>
              <a:rPr lang="pt-BR" altLang="pt-BR" sz="3200" dirty="0"/>
              <a:t>(Y</a:t>
            </a:r>
            <a:r>
              <a:rPr lang="pt-BR" altLang="pt-BR" sz="3200" baseline="-25000" dirty="0"/>
              <a:t>i</a:t>
            </a:r>
            <a:r>
              <a:rPr lang="pt-BR" altLang="pt-BR" sz="3200" dirty="0"/>
              <a:t>=1)</a:t>
            </a:r>
            <a:r>
              <a:rPr lang="pt-BR" altLang="pt-BR" sz="3200" dirty="0"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445924" y="4338952"/>
                <a:ext cx="6877908" cy="103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24" y="4338952"/>
                <a:ext cx="6877908" cy="1039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4237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74212414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454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35633" y="2933748"/>
            <a:ext cx="6096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p1&lt;-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&lt;-predict(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type = "response")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table(p1)</a:t>
            </a:r>
          </a:p>
          <a:p>
            <a:r>
              <a:rPr lang="en-US" dirty="0"/>
              <a:t>p1</a:t>
            </a:r>
          </a:p>
          <a:p>
            <a:r>
              <a:rPr lang="en-US" dirty="0"/>
              <a:t>0.301369863013931        0.777777777777535 </a:t>
            </a:r>
          </a:p>
          <a:p>
            <a:r>
              <a:rPr lang="en-US" dirty="0"/>
              <a:t>               73                                      27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</m:t>
                            </m:r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−0,8408+</m:t>
                            </m:r>
                            <m:d>
                              <m:d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sz="2800" dirty="0">
                    <a:solidFill>
                      <a:schemeClr val="accent1">
                        <a:lumMod val="75000"/>
                      </a:schemeClr>
                    </a:solidFill>
                  </a:rPr>
                  <a:t>=0,778</a:t>
                </a: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7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	Entretanto, o método mais utilizado é o método dos mínimos quadrados (MQ), que consiste em encontrar a reta que minimiza a soma dos quadrados das distâncias verticais entre cada ponto e a reta.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	Existe uma única reta cuja distâncias verticais quadráticas sejam mínimas. 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	A melhor reta pelo método MQ é aquela em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 é mínimo.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74977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35633" y="2933748"/>
            <a:ext cx="6096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p1&lt;-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&lt;-predict(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type = "response")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table(p1)</a:t>
            </a:r>
          </a:p>
          <a:p>
            <a:r>
              <a:rPr lang="en-US" dirty="0"/>
              <a:t>p1</a:t>
            </a:r>
          </a:p>
          <a:p>
            <a:r>
              <a:rPr lang="en-US" dirty="0"/>
              <a:t>0.301369863013931        0.777777777777535 </a:t>
            </a:r>
          </a:p>
          <a:p>
            <a:r>
              <a:rPr lang="en-US" dirty="0"/>
              <a:t>               73                                      27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</m:t>
                            </m:r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−0,8408+</m:t>
                            </m:r>
                            <m:d>
                              <m:d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sz="2800" dirty="0">
                    <a:solidFill>
                      <a:schemeClr val="accent1">
                        <a:lumMod val="75000"/>
                      </a:schemeClr>
                    </a:solidFill>
                  </a:rPr>
                  <a:t>=0,778</a:t>
                </a: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8229599" y="3773331"/>
            <a:ext cx="2159306" cy="308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0058810" y="5686939"/>
            <a:ext cx="1375896" cy="4887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9309252" y="4107798"/>
            <a:ext cx="1451422" cy="1579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2943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89500" y="3090268"/>
            <a:ext cx="6096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Probabilidade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estimada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um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indivíduo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 55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anos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(x=1)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doença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coronária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(y=1).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</m:t>
                            </m:r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−0,8408+</m:t>
                            </m:r>
                            <m:d>
                              <m:d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sz="2800" dirty="0">
                    <a:solidFill>
                      <a:schemeClr val="accent1">
                        <a:lumMod val="75000"/>
                      </a:schemeClr>
                    </a:solidFill>
                  </a:rPr>
                  <a:t>=0,778</a:t>
                </a: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/>
          <p:cNvSpPr/>
          <p:nvPr/>
        </p:nvSpPr>
        <p:spPr>
          <a:xfrm>
            <a:off x="10058810" y="5686939"/>
            <a:ext cx="1375896" cy="4887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8846545" y="3727193"/>
            <a:ext cx="1914130" cy="1959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9642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Referências: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HOSMER, DW Jr. &amp; LEMESHOW, S. </a:t>
            </a:r>
            <a:r>
              <a:rPr lang="pt-BR" sz="3200" dirty="0" err="1"/>
              <a:t>Applied</a:t>
            </a:r>
            <a:r>
              <a:rPr lang="pt-BR" sz="3200" dirty="0"/>
              <a:t> </a:t>
            </a:r>
            <a:r>
              <a:rPr lang="pt-BR" sz="3200" dirty="0" err="1"/>
              <a:t>Logistic</a:t>
            </a:r>
            <a:r>
              <a:rPr lang="pt-BR" sz="3200" dirty="0"/>
              <a:t> </a:t>
            </a:r>
            <a:r>
              <a:rPr lang="pt-BR" sz="3200"/>
              <a:t>Regression</a:t>
            </a:r>
            <a:r>
              <a:rPr lang="pt-BR" sz="3200" dirty="0"/>
              <a:t>. 1989. John Willey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635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14" y="758758"/>
            <a:ext cx="7616756" cy="601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60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607014" y="758758"/>
            <a:ext cx="7616756" cy="6011694"/>
            <a:chOff x="2607014" y="758758"/>
            <a:chExt cx="7616756" cy="6011694"/>
          </a:xfrm>
        </p:grpSpPr>
        <p:pic>
          <p:nvPicPr>
            <p:cNvPr id="4" name="Imagem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014" y="758758"/>
              <a:ext cx="7616756" cy="6011694"/>
            </a:xfrm>
            <a:prstGeom prst="rect">
              <a:avLst/>
            </a:prstGeom>
            <a:noFill/>
          </p:spPr>
        </p:pic>
        <p:sp>
          <p:nvSpPr>
            <p:cNvPr id="2" name="Chave Direita 1"/>
            <p:cNvSpPr/>
            <p:nvPr/>
          </p:nvSpPr>
          <p:spPr>
            <a:xfrm>
              <a:off x="4999839" y="4362275"/>
              <a:ext cx="100667" cy="31039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5243384" y="4362275"/>
                  <a:ext cx="940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pt-B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84" y="4362275"/>
                  <a:ext cx="94006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6667" r="-31169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CaixaDeTexto 5"/>
            <p:cNvSpPr txBox="1"/>
            <p:nvPr/>
          </p:nvSpPr>
          <p:spPr>
            <a:xfrm>
              <a:off x="6177434" y="4316108"/>
              <a:ext cx="188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erro ou desvio (</a:t>
              </a:r>
              <a:r>
                <a:rPr lang="pt-BR" b="1" dirty="0" err="1">
                  <a:solidFill>
                    <a:srgbClr val="FF0000"/>
                  </a:solidFill>
                </a:rPr>
                <a:t>ε</a:t>
              </a:r>
              <a:r>
                <a:rPr lang="pt-BR" b="1" baseline="-25000" dirty="0" err="1">
                  <a:solidFill>
                    <a:srgbClr val="FF0000"/>
                  </a:solidFill>
                </a:rPr>
                <a:t>i</a:t>
              </a:r>
              <a:r>
                <a:rPr lang="pt-BR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7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erro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pode representar:</a:t>
            </a:r>
          </a:p>
          <a:p>
            <a:pPr algn="just"/>
            <a:r>
              <a:rPr lang="pt-BR" dirty="0"/>
              <a:t>Erro de medição:</a:t>
            </a:r>
          </a:p>
          <a:p>
            <a:pPr lvl="1" algn="just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Ex.: A medida do comprimento das asas dos pardais pode ter sido feita por  profissionais diferentes, com instrumentos de medidas diferentes, com métodos diferentes, etc...</a:t>
            </a:r>
          </a:p>
          <a:p>
            <a:pPr algn="just"/>
            <a:r>
              <a:rPr lang="pt-BR" dirty="0"/>
              <a:t>Erro aleatório (estocástico): Ocorre devido a inerente “</a:t>
            </a:r>
            <a:r>
              <a:rPr lang="pt-BR" dirty="0" err="1"/>
              <a:t>irreprodutibilidade</a:t>
            </a:r>
            <a:r>
              <a:rPr lang="pt-BR" dirty="0"/>
              <a:t>” de fenômenos biológicos e sociais. </a:t>
            </a:r>
          </a:p>
          <a:p>
            <a:pPr lvl="1" algn="just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Mesmo se não houvesse erros de medição, a reprodução contínua de um experimento usando pardais da mesma faixa de idade, resultaria em comprimento de asas diferentes. Essas diferenças não são previsíveis e são chamadas de aleatórias.</a:t>
            </a:r>
          </a:p>
          <a:p>
            <a:pPr lvl="1" algn="just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Outros fatores que afetam a variável dependente Y, mas que não estão contempladas nas variáveis explicativas X.</a:t>
            </a:r>
          </a:p>
          <a:p>
            <a:pPr algn="just"/>
            <a:r>
              <a:rPr lang="pt-BR" dirty="0"/>
              <a:t>Forma funcional inadequada, por exemplo,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y = β0+ β1x    ou   y = β0+ β1x + β1x</a:t>
            </a:r>
            <a:r>
              <a:rPr lang="pt-BR" baseline="30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39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Vs.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Muitas vezes, a relação entre duas variáveis pode ser explicada por uma função matemática. Ou seja, a magnitude de uma variável (dependente) é uma função da magnitude de outra variável (independente). Porém o contrário não é verdadeiro.</a:t>
            </a:r>
          </a:p>
        </p:txBody>
      </p:sp>
    </p:spTree>
    <p:extLst>
      <p:ext uri="{BB962C8B-B14F-4D97-AF65-F5344CB8AC3E}">
        <p14:creationId xmlns:p14="http://schemas.microsoft.com/office/powerpoint/2010/main" val="291719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607014" y="758758"/>
            <a:ext cx="7616756" cy="6011694"/>
            <a:chOff x="2607014" y="758758"/>
            <a:chExt cx="7616756" cy="6011694"/>
          </a:xfrm>
        </p:grpSpPr>
        <p:pic>
          <p:nvPicPr>
            <p:cNvPr id="4" name="Imagem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014" y="758758"/>
              <a:ext cx="7616756" cy="6011694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</p:pic>
        <p:grpSp>
          <p:nvGrpSpPr>
            <p:cNvPr id="22" name="Agrupar 21"/>
            <p:cNvGrpSpPr/>
            <p:nvPr/>
          </p:nvGrpSpPr>
          <p:grpSpPr>
            <a:xfrm>
              <a:off x="4857226" y="2441198"/>
              <a:ext cx="3397541" cy="2281804"/>
              <a:chOff x="4857226" y="2441198"/>
              <a:chExt cx="3397541" cy="2281804"/>
            </a:xfrm>
          </p:grpSpPr>
          <p:cxnSp>
            <p:nvCxnSpPr>
              <p:cNvPr id="10" name="Conector reto 9"/>
              <p:cNvCxnSpPr/>
              <p:nvPr/>
            </p:nvCxnSpPr>
            <p:spPr>
              <a:xfrm flipV="1">
                <a:off x="4857226" y="2441198"/>
                <a:ext cx="3397541" cy="228180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orma Livre: Forma 10"/>
              <p:cNvSpPr/>
              <p:nvPr/>
            </p:nvSpPr>
            <p:spPr>
              <a:xfrm rot="19599407">
                <a:off x="5581079" y="3139875"/>
                <a:ext cx="1522000" cy="536899"/>
              </a:xfrm>
              <a:custGeom>
                <a:avLst/>
                <a:gdLst>
                  <a:gd name="connsiteX0" fmla="*/ 0 w 1517947"/>
                  <a:gd name="connsiteY0" fmla="*/ 536899 h 536899"/>
                  <a:gd name="connsiteX1" fmla="*/ 385894 w 1517947"/>
                  <a:gd name="connsiteY1" fmla="*/ 427842 h 536899"/>
                  <a:gd name="connsiteX2" fmla="*/ 771787 w 1517947"/>
                  <a:gd name="connsiteY2" fmla="*/ 4 h 536899"/>
                  <a:gd name="connsiteX3" fmla="*/ 1140903 w 1517947"/>
                  <a:gd name="connsiteY3" fmla="*/ 436231 h 536899"/>
                  <a:gd name="connsiteX4" fmla="*/ 1484851 w 1517947"/>
                  <a:gd name="connsiteY4" fmla="*/ 511732 h 536899"/>
                  <a:gd name="connsiteX5" fmla="*/ 1484851 w 1517947"/>
                  <a:gd name="connsiteY5" fmla="*/ 520121 h 536899"/>
                  <a:gd name="connsiteX0" fmla="*/ 0 w 1522000"/>
                  <a:gd name="connsiteY0" fmla="*/ 536899 h 536899"/>
                  <a:gd name="connsiteX1" fmla="*/ 385894 w 1522000"/>
                  <a:gd name="connsiteY1" fmla="*/ 427842 h 536899"/>
                  <a:gd name="connsiteX2" fmla="*/ 771787 w 1522000"/>
                  <a:gd name="connsiteY2" fmla="*/ 4 h 536899"/>
                  <a:gd name="connsiteX3" fmla="*/ 1140903 w 1522000"/>
                  <a:gd name="connsiteY3" fmla="*/ 436231 h 536899"/>
                  <a:gd name="connsiteX4" fmla="*/ 1484851 w 1522000"/>
                  <a:gd name="connsiteY4" fmla="*/ 511732 h 536899"/>
                  <a:gd name="connsiteX5" fmla="*/ 1493240 w 1522000"/>
                  <a:gd name="connsiteY5" fmla="*/ 503343 h 53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000" h="536899">
                    <a:moveTo>
                      <a:pt x="0" y="536899"/>
                    </a:moveTo>
                    <a:cubicBezTo>
                      <a:pt x="128631" y="527111"/>
                      <a:pt x="257263" y="517324"/>
                      <a:pt x="385894" y="427842"/>
                    </a:cubicBezTo>
                    <a:cubicBezTo>
                      <a:pt x="514525" y="338360"/>
                      <a:pt x="645952" y="-1394"/>
                      <a:pt x="771787" y="4"/>
                    </a:cubicBezTo>
                    <a:cubicBezTo>
                      <a:pt x="897622" y="1402"/>
                      <a:pt x="1022059" y="350943"/>
                      <a:pt x="1140903" y="436231"/>
                    </a:cubicBezTo>
                    <a:cubicBezTo>
                      <a:pt x="1259747" y="521519"/>
                      <a:pt x="1426128" y="500547"/>
                      <a:pt x="1484851" y="511732"/>
                    </a:cubicBezTo>
                    <a:cubicBezTo>
                      <a:pt x="1543574" y="522917"/>
                      <a:pt x="1521902" y="506139"/>
                      <a:pt x="1493240" y="503343"/>
                    </a:cubicBezTo>
                  </a:path>
                </a:pathLst>
              </a:custGeom>
              <a:solidFill>
                <a:srgbClr val="DEEBF7">
                  <a:alpha val="4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Agrupar 22"/>
            <p:cNvGrpSpPr/>
            <p:nvPr/>
          </p:nvGrpSpPr>
          <p:grpSpPr>
            <a:xfrm>
              <a:off x="5343787" y="2765777"/>
              <a:ext cx="3389152" cy="2242451"/>
              <a:chOff x="4578991" y="2663711"/>
              <a:chExt cx="3389152" cy="2242451"/>
            </a:xfrm>
          </p:grpSpPr>
          <p:cxnSp>
            <p:nvCxnSpPr>
              <p:cNvPr id="24" name="Conector reto 23"/>
              <p:cNvCxnSpPr/>
              <p:nvPr/>
            </p:nvCxnSpPr>
            <p:spPr>
              <a:xfrm flipV="1">
                <a:off x="4578991" y="2663711"/>
                <a:ext cx="3389152" cy="2242451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orma Livre: Forma 24"/>
              <p:cNvSpPr/>
              <p:nvPr/>
            </p:nvSpPr>
            <p:spPr>
              <a:xfrm rot="19627788">
                <a:off x="5581079" y="3139875"/>
                <a:ext cx="1522000" cy="536899"/>
              </a:xfrm>
              <a:custGeom>
                <a:avLst/>
                <a:gdLst>
                  <a:gd name="connsiteX0" fmla="*/ 0 w 1517947"/>
                  <a:gd name="connsiteY0" fmla="*/ 536899 h 536899"/>
                  <a:gd name="connsiteX1" fmla="*/ 385894 w 1517947"/>
                  <a:gd name="connsiteY1" fmla="*/ 427842 h 536899"/>
                  <a:gd name="connsiteX2" fmla="*/ 771787 w 1517947"/>
                  <a:gd name="connsiteY2" fmla="*/ 4 h 536899"/>
                  <a:gd name="connsiteX3" fmla="*/ 1140903 w 1517947"/>
                  <a:gd name="connsiteY3" fmla="*/ 436231 h 536899"/>
                  <a:gd name="connsiteX4" fmla="*/ 1484851 w 1517947"/>
                  <a:gd name="connsiteY4" fmla="*/ 511732 h 536899"/>
                  <a:gd name="connsiteX5" fmla="*/ 1484851 w 1517947"/>
                  <a:gd name="connsiteY5" fmla="*/ 520121 h 536899"/>
                  <a:gd name="connsiteX0" fmla="*/ 0 w 1522000"/>
                  <a:gd name="connsiteY0" fmla="*/ 536899 h 536899"/>
                  <a:gd name="connsiteX1" fmla="*/ 385894 w 1522000"/>
                  <a:gd name="connsiteY1" fmla="*/ 427842 h 536899"/>
                  <a:gd name="connsiteX2" fmla="*/ 771787 w 1522000"/>
                  <a:gd name="connsiteY2" fmla="*/ 4 h 536899"/>
                  <a:gd name="connsiteX3" fmla="*/ 1140903 w 1522000"/>
                  <a:gd name="connsiteY3" fmla="*/ 436231 h 536899"/>
                  <a:gd name="connsiteX4" fmla="*/ 1484851 w 1522000"/>
                  <a:gd name="connsiteY4" fmla="*/ 511732 h 536899"/>
                  <a:gd name="connsiteX5" fmla="*/ 1493240 w 1522000"/>
                  <a:gd name="connsiteY5" fmla="*/ 503343 h 53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000" h="536899">
                    <a:moveTo>
                      <a:pt x="0" y="536899"/>
                    </a:moveTo>
                    <a:cubicBezTo>
                      <a:pt x="128631" y="527111"/>
                      <a:pt x="257263" y="517324"/>
                      <a:pt x="385894" y="427842"/>
                    </a:cubicBezTo>
                    <a:cubicBezTo>
                      <a:pt x="514525" y="338360"/>
                      <a:pt x="645952" y="-1394"/>
                      <a:pt x="771787" y="4"/>
                    </a:cubicBezTo>
                    <a:cubicBezTo>
                      <a:pt x="897622" y="1402"/>
                      <a:pt x="1022059" y="350943"/>
                      <a:pt x="1140903" y="436231"/>
                    </a:cubicBezTo>
                    <a:cubicBezTo>
                      <a:pt x="1259747" y="521519"/>
                      <a:pt x="1426128" y="500547"/>
                      <a:pt x="1484851" y="511732"/>
                    </a:cubicBezTo>
                    <a:cubicBezTo>
                      <a:pt x="1543574" y="522917"/>
                      <a:pt x="1521902" y="506139"/>
                      <a:pt x="1493240" y="503343"/>
                    </a:cubicBezTo>
                  </a:path>
                </a:pathLst>
              </a:custGeom>
              <a:solidFill>
                <a:srgbClr val="DEEBF7">
                  <a:alpha val="4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27"/>
            <p:cNvGrpSpPr/>
            <p:nvPr/>
          </p:nvGrpSpPr>
          <p:grpSpPr>
            <a:xfrm>
              <a:off x="3852956" y="1828800"/>
              <a:ext cx="3448456" cy="2320086"/>
              <a:chOff x="5386745" y="2045516"/>
              <a:chExt cx="3448456" cy="2320086"/>
            </a:xfrm>
          </p:grpSpPr>
          <p:cxnSp>
            <p:nvCxnSpPr>
              <p:cNvPr id="29" name="Conector reto 28"/>
              <p:cNvCxnSpPr/>
              <p:nvPr/>
            </p:nvCxnSpPr>
            <p:spPr>
              <a:xfrm flipV="1">
                <a:off x="5386745" y="2045516"/>
                <a:ext cx="3448456" cy="2320086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orma Livre: Forma 29"/>
              <p:cNvSpPr/>
              <p:nvPr/>
            </p:nvSpPr>
            <p:spPr>
              <a:xfrm rot="19599407">
                <a:off x="5581079" y="3139875"/>
                <a:ext cx="1522000" cy="536899"/>
              </a:xfrm>
              <a:custGeom>
                <a:avLst/>
                <a:gdLst>
                  <a:gd name="connsiteX0" fmla="*/ 0 w 1517947"/>
                  <a:gd name="connsiteY0" fmla="*/ 536899 h 536899"/>
                  <a:gd name="connsiteX1" fmla="*/ 385894 w 1517947"/>
                  <a:gd name="connsiteY1" fmla="*/ 427842 h 536899"/>
                  <a:gd name="connsiteX2" fmla="*/ 771787 w 1517947"/>
                  <a:gd name="connsiteY2" fmla="*/ 4 h 536899"/>
                  <a:gd name="connsiteX3" fmla="*/ 1140903 w 1517947"/>
                  <a:gd name="connsiteY3" fmla="*/ 436231 h 536899"/>
                  <a:gd name="connsiteX4" fmla="*/ 1484851 w 1517947"/>
                  <a:gd name="connsiteY4" fmla="*/ 511732 h 536899"/>
                  <a:gd name="connsiteX5" fmla="*/ 1484851 w 1517947"/>
                  <a:gd name="connsiteY5" fmla="*/ 520121 h 536899"/>
                  <a:gd name="connsiteX0" fmla="*/ 0 w 1522000"/>
                  <a:gd name="connsiteY0" fmla="*/ 536899 h 536899"/>
                  <a:gd name="connsiteX1" fmla="*/ 385894 w 1522000"/>
                  <a:gd name="connsiteY1" fmla="*/ 427842 h 536899"/>
                  <a:gd name="connsiteX2" fmla="*/ 771787 w 1522000"/>
                  <a:gd name="connsiteY2" fmla="*/ 4 h 536899"/>
                  <a:gd name="connsiteX3" fmla="*/ 1140903 w 1522000"/>
                  <a:gd name="connsiteY3" fmla="*/ 436231 h 536899"/>
                  <a:gd name="connsiteX4" fmla="*/ 1484851 w 1522000"/>
                  <a:gd name="connsiteY4" fmla="*/ 511732 h 536899"/>
                  <a:gd name="connsiteX5" fmla="*/ 1493240 w 1522000"/>
                  <a:gd name="connsiteY5" fmla="*/ 503343 h 53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000" h="536899">
                    <a:moveTo>
                      <a:pt x="0" y="536899"/>
                    </a:moveTo>
                    <a:cubicBezTo>
                      <a:pt x="128631" y="527111"/>
                      <a:pt x="257263" y="517324"/>
                      <a:pt x="385894" y="427842"/>
                    </a:cubicBezTo>
                    <a:cubicBezTo>
                      <a:pt x="514525" y="338360"/>
                      <a:pt x="645952" y="-1394"/>
                      <a:pt x="771787" y="4"/>
                    </a:cubicBezTo>
                    <a:cubicBezTo>
                      <a:pt x="897622" y="1402"/>
                      <a:pt x="1022059" y="350943"/>
                      <a:pt x="1140903" y="436231"/>
                    </a:cubicBezTo>
                    <a:cubicBezTo>
                      <a:pt x="1259747" y="521519"/>
                      <a:pt x="1426128" y="500547"/>
                      <a:pt x="1484851" y="511732"/>
                    </a:cubicBezTo>
                    <a:cubicBezTo>
                      <a:pt x="1543574" y="522917"/>
                      <a:pt x="1521902" y="506139"/>
                      <a:pt x="1493240" y="503343"/>
                    </a:cubicBezTo>
                  </a:path>
                </a:pathLst>
              </a:custGeom>
              <a:solidFill>
                <a:srgbClr val="DEEBF7">
                  <a:alpha val="4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4" name="Retângulo 33"/>
          <p:cNvSpPr/>
          <p:nvPr/>
        </p:nvSpPr>
        <p:spPr>
          <a:xfrm>
            <a:off x="662730" y="1054629"/>
            <a:ext cx="3531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y</a:t>
            </a:r>
            <a:r>
              <a:rPr lang="pt-BR" sz="2000" baseline="-25000" dirty="0" err="1"/>
              <a:t>i</a:t>
            </a:r>
            <a:r>
              <a:rPr lang="pt-BR" sz="2000" baseline="-25000" dirty="0"/>
              <a:t>  </a:t>
            </a:r>
            <a:r>
              <a:rPr lang="pt-BR" sz="2000" dirty="0"/>
              <a:t>=  β</a:t>
            </a:r>
            <a:r>
              <a:rPr lang="pt-BR" sz="2000" baseline="-25000" dirty="0"/>
              <a:t>0  </a:t>
            </a:r>
            <a:r>
              <a:rPr lang="pt-BR" sz="2000" dirty="0"/>
              <a:t>+  β</a:t>
            </a:r>
            <a:r>
              <a:rPr lang="pt-BR" sz="2000" baseline="-25000" dirty="0"/>
              <a:t>1</a:t>
            </a:r>
            <a:r>
              <a:rPr lang="pt-BR" sz="2000" dirty="0"/>
              <a:t>x</a:t>
            </a:r>
            <a:r>
              <a:rPr lang="pt-BR" sz="2000" baseline="-25000" dirty="0"/>
              <a:t>i   </a:t>
            </a:r>
            <a:r>
              <a:rPr lang="pt-BR" sz="2000" dirty="0"/>
              <a:t>+   </a:t>
            </a:r>
            <a:r>
              <a:rPr lang="pt-BR" sz="2000" dirty="0" err="1"/>
              <a:t>ε</a:t>
            </a:r>
            <a:r>
              <a:rPr lang="pt-BR" sz="2000" baseline="-25000" dirty="0" err="1"/>
              <a:t>i</a:t>
            </a:r>
            <a:r>
              <a:rPr lang="pt-BR" sz="2000" baseline="-25000" dirty="0"/>
              <a:t>        </a:t>
            </a:r>
            <a:r>
              <a:rPr lang="pt-BR" sz="2000" i="1" dirty="0"/>
              <a:t>i=1,n</a:t>
            </a:r>
          </a:p>
        </p:txBody>
      </p:sp>
      <p:sp>
        <p:nvSpPr>
          <p:cNvPr id="35" name="Chave Direita 34"/>
          <p:cNvSpPr/>
          <p:nvPr/>
        </p:nvSpPr>
        <p:spPr>
          <a:xfrm rot="5400000">
            <a:off x="1602783" y="1023942"/>
            <a:ext cx="189502" cy="10510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742410" y="392248"/>
            <a:ext cx="233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Erro, variável aleatória não observável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2709644" y="855677"/>
            <a:ext cx="41945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024645" y="1793954"/>
            <a:ext cx="168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 determinístico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172260" y="5318404"/>
            <a:ext cx="36074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/>
              <a:t>Como</a:t>
            </a:r>
            <a:r>
              <a:rPr lang="pt-BR" dirty="0"/>
              <a:t>  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~  N(0,σ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   </a:t>
            </a:r>
            <a:r>
              <a:rPr lang="pt-BR" i="1" dirty="0"/>
              <a:t>para todo i=1,n</a:t>
            </a:r>
          </a:p>
          <a:p>
            <a:endParaRPr lang="pt-BR" i="1" dirty="0"/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~  N(β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0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+  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i,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σ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3271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2607014" y="761197"/>
            <a:ext cx="7686615" cy="6011694"/>
            <a:chOff x="2607014" y="761197"/>
            <a:chExt cx="7686615" cy="6011694"/>
          </a:xfrm>
        </p:grpSpPr>
        <p:grpSp>
          <p:nvGrpSpPr>
            <p:cNvPr id="19" name="Agrupar 18"/>
            <p:cNvGrpSpPr/>
            <p:nvPr/>
          </p:nvGrpSpPr>
          <p:grpSpPr>
            <a:xfrm>
              <a:off x="2607014" y="761197"/>
              <a:ext cx="7686615" cy="6011694"/>
              <a:chOff x="2607014" y="761197"/>
              <a:chExt cx="7686615" cy="6011694"/>
            </a:xfrm>
          </p:grpSpPr>
          <p:pic>
            <p:nvPicPr>
              <p:cNvPr id="4" name="Imagem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7014" y="761197"/>
                <a:ext cx="7616756" cy="6011694"/>
              </a:xfrm>
              <a:prstGeom prst="rect">
                <a:avLst/>
              </a:prstGeom>
              <a:noFill/>
              <a:scene3d>
                <a:camera prst="isometricBottomDown"/>
                <a:lightRig rig="threePt" dir="t"/>
              </a:scene3d>
            </p:spPr>
          </p:pic>
          <p:grpSp>
            <p:nvGrpSpPr>
              <p:cNvPr id="12" name="Agrupar 11"/>
              <p:cNvGrpSpPr/>
              <p:nvPr/>
            </p:nvGrpSpPr>
            <p:grpSpPr>
              <a:xfrm>
                <a:off x="3758507" y="1974093"/>
                <a:ext cx="3676427" cy="2115927"/>
                <a:chOff x="3758507" y="1974093"/>
                <a:chExt cx="3676427" cy="2115927"/>
              </a:xfrm>
            </p:grpSpPr>
            <p:grpSp>
              <p:nvGrpSpPr>
                <p:cNvPr id="28" name="Agrupar 27"/>
                <p:cNvGrpSpPr/>
                <p:nvPr/>
              </p:nvGrpSpPr>
              <p:grpSpPr>
                <a:xfrm rot="251258">
                  <a:off x="3758507" y="1974093"/>
                  <a:ext cx="3676427" cy="2115927"/>
                  <a:chOff x="5178684" y="2203539"/>
                  <a:chExt cx="3676427" cy="2115927"/>
                </a:xfrm>
              </p:grpSpPr>
              <p:cxnSp>
                <p:nvCxnSpPr>
                  <p:cNvPr id="29" name="Conector reto 28"/>
                  <p:cNvCxnSpPr/>
                  <p:nvPr/>
                </p:nvCxnSpPr>
                <p:spPr>
                  <a:xfrm rot="21348742" flipV="1">
                    <a:off x="5178684" y="2203539"/>
                    <a:ext cx="3676427" cy="211592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orma Livre: Forma 29"/>
                  <p:cNvSpPr/>
                  <p:nvPr/>
                </p:nvSpPr>
                <p:spPr>
                  <a:xfrm rot="19599407">
                    <a:off x="5581079" y="3139875"/>
                    <a:ext cx="1522000" cy="536899"/>
                  </a:xfrm>
                  <a:custGeom>
                    <a:avLst/>
                    <a:gdLst>
                      <a:gd name="connsiteX0" fmla="*/ 0 w 1517947"/>
                      <a:gd name="connsiteY0" fmla="*/ 536899 h 536899"/>
                      <a:gd name="connsiteX1" fmla="*/ 385894 w 1517947"/>
                      <a:gd name="connsiteY1" fmla="*/ 427842 h 536899"/>
                      <a:gd name="connsiteX2" fmla="*/ 771787 w 1517947"/>
                      <a:gd name="connsiteY2" fmla="*/ 4 h 536899"/>
                      <a:gd name="connsiteX3" fmla="*/ 1140903 w 1517947"/>
                      <a:gd name="connsiteY3" fmla="*/ 436231 h 536899"/>
                      <a:gd name="connsiteX4" fmla="*/ 1484851 w 1517947"/>
                      <a:gd name="connsiteY4" fmla="*/ 511732 h 536899"/>
                      <a:gd name="connsiteX5" fmla="*/ 1484851 w 1517947"/>
                      <a:gd name="connsiteY5" fmla="*/ 520121 h 536899"/>
                      <a:gd name="connsiteX0" fmla="*/ 0 w 1522000"/>
                      <a:gd name="connsiteY0" fmla="*/ 536899 h 536899"/>
                      <a:gd name="connsiteX1" fmla="*/ 385894 w 1522000"/>
                      <a:gd name="connsiteY1" fmla="*/ 427842 h 536899"/>
                      <a:gd name="connsiteX2" fmla="*/ 771787 w 1522000"/>
                      <a:gd name="connsiteY2" fmla="*/ 4 h 536899"/>
                      <a:gd name="connsiteX3" fmla="*/ 1140903 w 1522000"/>
                      <a:gd name="connsiteY3" fmla="*/ 436231 h 536899"/>
                      <a:gd name="connsiteX4" fmla="*/ 1484851 w 1522000"/>
                      <a:gd name="connsiteY4" fmla="*/ 511732 h 536899"/>
                      <a:gd name="connsiteX5" fmla="*/ 1493240 w 1522000"/>
                      <a:gd name="connsiteY5" fmla="*/ 503343 h 53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2000" h="536899">
                        <a:moveTo>
                          <a:pt x="0" y="536899"/>
                        </a:moveTo>
                        <a:cubicBezTo>
                          <a:pt x="128631" y="527111"/>
                          <a:pt x="257263" y="517324"/>
                          <a:pt x="385894" y="427842"/>
                        </a:cubicBezTo>
                        <a:cubicBezTo>
                          <a:pt x="514525" y="338360"/>
                          <a:pt x="645952" y="-1394"/>
                          <a:pt x="771787" y="4"/>
                        </a:cubicBezTo>
                        <a:cubicBezTo>
                          <a:pt x="897622" y="1402"/>
                          <a:pt x="1022059" y="350943"/>
                          <a:pt x="1140903" y="436231"/>
                        </a:cubicBezTo>
                        <a:cubicBezTo>
                          <a:pt x="1259747" y="521519"/>
                          <a:pt x="1426128" y="500547"/>
                          <a:pt x="1484851" y="511732"/>
                        </a:cubicBezTo>
                        <a:cubicBezTo>
                          <a:pt x="1543574" y="522917"/>
                          <a:pt x="1521902" y="506139"/>
                          <a:pt x="1493240" y="503343"/>
                        </a:cubicBezTo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  <a:alpha val="45098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9" name="Conector reto 8"/>
                <p:cNvCxnSpPr/>
                <p:nvPr/>
              </p:nvCxnSpPr>
              <p:spPr>
                <a:xfrm>
                  <a:off x="4961105" y="3296873"/>
                  <a:ext cx="73361" cy="11145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Agrupar 31"/>
              <p:cNvGrpSpPr/>
              <p:nvPr/>
            </p:nvGrpSpPr>
            <p:grpSpPr>
              <a:xfrm>
                <a:off x="4711845" y="2524027"/>
                <a:ext cx="3658560" cy="2105644"/>
                <a:chOff x="3233014" y="2286819"/>
                <a:chExt cx="3658560" cy="2105644"/>
              </a:xfrm>
            </p:grpSpPr>
            <p:grpSp>
              <p:nvGrpSpPr>
                <p:cNvPr id="37" name="Agrupar 36"/>
                <p:cNvGrpSpPr/>
                <p:nvPr/>
              </p:nvGrpSpPr>
              <p:grpSpPr>
                <a:xfrm rot="251258">
                  <a:off x="3233014" y="2286819"/>
                  <a:ext cx="3658560" cy="2105644"/>
                  <a:chOff x="4677078" y="2554469"/>
                  <a:chExt cx="3658560" cy="2105644"/>
                </a:xfrm>
              </p:grpSpPr>
              <p:cxnSp>
                <p:nvCxnSpPr>
                  <p:cNvPr id="42" name="Conector reto 41"/>
                  <p:cNvCxnSpPr/>
                  <p:nvPr/>
                </p:nvCxnSpPr>
                <p:spPr>
                  <a:xfrm rot="21348742" flipV="1">
                    <a:off x="4677078" y="2554469"/>
                    <a:ext cx="3658560" cy="21056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orma Livre: Forma 42"/>
                  <p:cNvSpPr/>
                  <p:nvPr/>
                </p:nvSpPr>
                <p:spPr>
                  <a:xfrm rot="19599407">
                    <a:off x="5581079" y="3139875"/>
                    <a:ext cx="1522000" cy="536899"/>
                  </a:xfrm>
                  <a:custGeom>
                    <a:avLst/>
                    <a:gdLst>
                      <a:gd name="connsiteX0" fmla="*/ 0 w 1517947"/>
                      <a:gd name="connsiteY0" fmla="*/ 536899 h 536899"/>
                      <a:gd name="connsiteX1" fmla="*/ 385894 w 1517947"/>
                      <a:gd name="connsiteY1" fmla="*/ 427842 h 536899"/>
                      <a:gd name="connsiteX2" fmla="*/ 771787 w 1517947"/>
                      <a:gd name="connsiteY2" fmla="*/ 4 h 536899"/>
                      <a:gd name="connsiteX3" fmla="*/ 1140903 w 1517947"/>
                      <a:gd name="connsiteY3" fmla="*/ 436231 h 536899"/>
                      <a:gd name="connsiteX4" fmla="*/ 1484851 w 1517947"/>
                      <a:gd name="connsiteY4" fmla="*/ 511732 h 536899"/>
                      <a:gd name="connsiteX5" fmla="*/ 1484851 w 1517947"/>
                      <a:gd name="connsiteY5" fmla="*/ 520121 h 536899"/>
                      <a:gd name="connsiteX0" fmla="*/ 0 w 1522000"/>
                      <a:gd name="connsiteY0" fmla="*/ 536899 h 536899"/>
                      <a:gd name="connsiteX1" fmla="*/ 385894 w 1522000"/>
                      <a:gd name="connsiteY1" fmla="*/ 427842 h 536899"/>
                      <a:gd name="connsiteX2" fmla="*/ 771787 w 1522000"/>
                      <a:gd name="connsiteY2" fmla="*/ 4 h 536899"/>
                      <a:gd name="connsiteX3" fmla="*/ 1140903 w 1522000"/>
                      <a:gd name="connsiteY3" fmla="*/ 436231 h 536899"/>
                      <a:gd name="connsiteX4" fmla="*/ 1484851 w 1522000"/>
                      <a:gd name="connsiteY4" fmla="*/ 511732 h 536899"/>
                      <a:gd name="connsiteX5" fmla="*/ 1493240 w 1522000"/>
                      <a:gd name="connsiteY5" fmla="*/ 503343 h 53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2000" h="536899">
                        <a:moveTo>
                          <a:pt x="0" y="536899"/>
                        </a:moveTo>
                        <a:cubicBezTo>
                          <a:pt x="128631" y="527111"/>
                          <a:pt x="257263" y="517324"/>
                          <a:pt x="385894" y="427842"/>
                        </a:cubicBezTo>
                        <a:cubicBezTo>
                          <a:pt x="514525" y="338360"/>
                          <a:pt x="645952" y="-1394"/>
                          <a:pt x="771787" y="4"/>
                        </a:cubicBezTo>
                        <a:cubicBezTo>
                          <a:pt x="897622" y="1402"/>
                          <a:pt x="1022059" y="350943"/>
                          <a:pt x="1140903" y="436231"/>
                        </a:cubicBezTo>
                        <a:cubicBezTo>
                          <a:pt x="1259747" y="521519"/>
                          <a:pt x="1426128" y="500547"/>
                          <a:pt x="1484851" y="511732"/>
                        </a:cubicBezTo>
                        <a:cubicBezTo>
                          <a:pt x="1543574" y="522917"/>
                          <a:pt x="1521902" y="506139"/>
                          <a:pt x="1493240" y="503343"/>
                        </a:cubicBezTo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  <a:alpha val="45098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39" name="Conector reto 38"/>
                <p:cNvCxnSpPr/>
                <p:nvPr/>
              </p:nvCxnSpPr>
              <p:spPr>
                <a:xfrm>
                  <a:off x="4961105" y="3296873"/>
                  <a:ext cx="73361" cy="11145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Agrupar 43"/>
              <p:cNvGrpSpPr/>
              <p:nvPr/>
            </p:nvGrpSpPr>
            <p:grpSpPr>
              <a:xfrm>
                <a:off x="6637608" y="3502286"/>
                <a:ext cx="3656021" cy="2246936"/>
                <a:chOff x="2121460" y="2792502"/>
                <a:chExt cx="3656021" cy="2246936"/>
              </a:xfrm>
            </p:grpSpPr>
            <p:grpSp>
              <p:nvGrpSpPr>
                <p:cNvPr id="45" name="Agrupar 44"/>
                <p:cNvGrpSpPr/>
                <p:nvPr/>
              </p:nvGrpSpPr>
              <p:grpSpPr>
                <a:xfrm rot="251258">
                  <a:off x="2121460" y="2792502"/>
                  <a:ext cx="3656021" cy="2246936"/>
                  <a:chOff x="3610580" y="3139875"/>
                  <a:chExt cx="3656021" cy="2246936"/>
                </a:xfrm>
              </p:grpSpPr>
              <p:cxnSp>
                <p:nvCxnSpPr>
                  <p:cNvPr id="47" name="Conector reto 46"/>
                  <p:cNvCxnSpPr/>
                  <p:nvPr/>
                </p:nvCxnSpPr>
                <p:spPr>
                  <a:xfrm rot="21348742" flipV="1">
                    <a:off x="3610580" y="3270821"/>
                    <a:ext cx="3656021" cy="211599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Forma Livre: Forma 47"/>
                  <p:cNvSpPr/>
                  <p:nvPr/>
                </p:nvSpPr>
                <p:spPr>
                  <a:xfrm rot="19599407">
                    <a:off x="5581079" y="3139875"/>
                    <a:ext cx="1522000" cy="536899"/>
                  </a:xfrm>
                  <a:custGeom>
                    <a:avLst/>
                    <a:gdLst>
                      <a:gd name="connsiteX0" fmla="*/ 0 w 1517947"/>
                      <a:gd name="connsiteY0" fmla="*/ 536899 h 536899"/>
                      <a:gd name="connsiteX1" fmla="*/ 385894 w 1517947"/>
                      <a:gd name="connsiteY1" fmla="*/ 427842 h 536899"/>
                      <a:gd name="connsiteX2" fmla="*/ 771787 w 1517947"/>
                      <a:gd name="connsiteY2" fmla="*/ 4 h 536899"/>
                      <a:gd name="connsiteX3" fmla="*/ 1140903 w 1517947"/>
                      <a:gd name="connsiteY3" fmla="*/ 436231 h 536899"/>
                      <a:gd name="connsiteX4" fmla="*/ 1484851 w 1517947"/>
                      <a:gd name="connsiteY4" fmla="*/ 511732 h 536899"/>
                      <a:gd name="connsiteX5" fmla="*/ 1484851 w 1517947"/>
                      <a:gd name="connsiteY5" fmla="*/ 520121 h 536899"/>
                      <a:gd name="connsiteX0" fmla="*/ 0 w 1522000"/>
                      <a:gd name="connsiteY0" fmla="*/ 536899 h 536899"/>
                      <a:gd name="connsiteX1" fmla="*/ 385894 w 1522000"/>
                      <a:gd name="connsiteY1" fmla="*/ 427842 h 536899"/>
                      <a:gd name="connsiteX2" fmla="*/ 771787 w 1522000"/>
                      <a:gd name="connsiteY2" fmla="*/ 4 h 536899"/>
                      <a:gd name="connsiteX3" fmla="*/ 1140903 w 1522000"/>
                      <a:gd name="connsiteY3" fmla="*/ 436231 h 536899"/>
                      <a:gd name="connsiteX4" fmla="*/ 1484851 w 1522000"/>
                      <a:gd name="connsiteY4" fmla="*/ 511732 h 536899"/>
                      <a:gd name="connsiteX5" fmla="*/ 1493240 w 1522000"/>
                      <a:gd name="connsiteY5" fmla="*/ 503343 h 53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2000" h="536899">
                        <a:moveTo>
                          <a:pt x="0" y="536899"/>
                        </a:moveTo>
                        <a:cubicBezTo>
                          <a:pt x="128631" y="527111"/>
                          <a:pt x="257263" y="517324"/>
                          <a:pt x="385894" y="427842"/>
                        </a:cubicBezTo>
                        <a:cubicBezTo>
                          <a:pt x="514525" y="338360"/>
                          <a:pt x="645952" y="-1394"/>
                          <a:pt x="771787" y="4"/>
                        </a:cubicBezTo>
                        <a:cubicBezTo>
                          <a:pt x="897622" y="1402"/>
                          <a:pt x="1022059" y="350943"/>
                          <a:pt x="1140903" y="436231"/>
                        </a:cubicBezTo>
                        <a:cubicBezTo>
                          <a:pt x="1259747" y="521519"/>
                          <a:pt x="1426128" y="500547"/>
                          <a:pt x="1484851" y="511732"/>
                        </a:cubicBezTo>
                        <a:cubicBezTo>
                          <a:pt x="1543574" y="522917"/>
                          <a:pt x="1521902" y="506139"/>
                          <a:pt x="1493240" y="503343"/>
                        </a:cubicBezTo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  <a:alpha val="45098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46" name="Conector reto 45"/>
                <p:cNvCxnSpPr/>
                <p:nvPr/>
              </p:nvCxnSpPr>
              <p:spPr>
                <a:xfrm>
                  <a:off x="4961105" y="3296873"/>
                  <a:ext cx="73361" cy="11145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" name="Conector reto 2"/>
            <p:cNvCxnSpPr/>
            <p:nvPr/>
          </p:nvCxnSpPr>
          <p:spPr>
            <a:xfrm>
              <a:off x="4572000" y="3296873"/>
              <a:ext cx="5402510" cy="85201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/>
          <p:nvPr/>
        </p:nvSpPr>
        <p:spPr>
          <a:xfrm>
            <a:off x="4886313" y="2120826"/>
            <a:ext cx="3531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n>
                  <a:solidFill>
                    <a:srgbClr val="FFC000"/>
                  </a:solidFill>
                </a:ln>
              </a:rPr>
              <a:t>Regressão verdadeira (população) -&gt;  y</a:t>
            </a:r>
            <a:r>
              <a:rPr lang="pt-BR" sz="2000" baseline="-25000" dirty="0">
                <a:ln>
                  <a:solidFill>
                    <a:srgbClr val="FFC000"/>
                  </a:solidFill>
                </a:ln>
              </a:rPr>
              <a:t>  </a:t>
            </a:r>
            <a:r>
              <a:rPr lang="pt-BR" sz="2000" dirty="0">
                <a:ln>
                  <a:solidFill>
                    <a:srgbClr val="FFC000"/>
                  </a:solidFill>
                </a:ln>
              </a:rPr>
              <a:t>=  β</a:t>
            </a:r>
            <a:r>
              <a:rPr lang="pt-BR" sz="2000" baseline="-25000" dirty="0">
                <a:ln>
                  <a:solidFill>
                    <a:srgbClr val="FFC000"/>
                  </a:solidFill>
                </a:ln>
              </a:rPr>
              <a:t>0  </a:t>
            </a:r>
            <a:r>
              <a:rPr lang="pt-BR" sz="2000" dirty="0">
                <a:ln>
                  <a:solidFill>
                    <a:srgbClr val="FFC000"/>
                  </a:solidFill>
                </a:ln>
              </a:rPr>
              <a:t>+  β</a:t>
            </a:r>
            <a:r>
              <a:rPr lang="pt-BR" sz="2000" baseline="-25000" dirty="0">
                <a:ln>
                  <a:solidFill>
                    <a:srgbClr val="FFC000"/>
                  </a:solidFill>
                </a:ln>
              </a:rPr>
              <a:t>1</a:t>
            </a:r>
            <a:r>
              <a:rPr lang="pt-BR" sz="2000" dirty="0">
                <a:ln>
                  <a:solidFill>
                    <a:srgbClr val="FFC000"/>
                  </a:solidFill>
                </a:ln>
              </a:rPr>
              <a:t>x</a:t>
            </a:r>
            <a:r>
              <a:rPr lang="pt-BR" sz="2000" baseline="-25000" dirty="0">
                <a:ln>
                  <a:solidFill>
                    <a:srgbClr val="FFC000"/>
                  </a:solidFill>
                </a:ln>
              </a:rPr>
              <a:t>   </a:t>
            </a:r>
            <a:endParaRPr lang="pt-BR" sz="2000" i="1" dirty="0">
              <a:ln>
                <a:solidFill>
                  <a:srgbClr val="FFC000"/>
                </a:solidFill>
              </a:ln>
            </a:endParaRPr>
          </a:p>
        </p:txBody>
      </p:sp>
      <p:cxnSp>
        <p:nvCxnSpPr>
          <p:cNvPr id="49" name="Conector: Curvo 48"/>
          <p:cNvCxnSpPr/>
          <p:nvPr/>
        </p:nvCxnSpPr>
        <p:spPr>
          <a:xfrm rot="5400000" flipH="1" flipV="1">
            <a:off x="4363538" y="2732490"/>
            <a:ext cx="709787" cy="292858"/>
          </a:xfrm>
          <a:prstGeom prst="curvedConnector3">
            <a:avLst>
              <a:gd name="adj1" fmla="val 103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/>
          <p:cNvCxnSpPr/>
          <p:nvPr/>
        </p:nvCxnSpPr>
        <p:spPr>
          <a:xfrm rot="16200000" flipH="1">
            <a:off x="5124968" y="3490720"/>
            <a:ext cx="847660" cy="789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5408374" y="4371148"/>
                <a:ext cx="3531765" cy="724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Regressão estimada</a:t>
                </a:r>
              </a:p>
              <a:p>
                <a:r>
                  <a:rPr lang="pt-BR" sz="2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(amostra) -&gt;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dirty="0" smtClean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dirty="0" smtClean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000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sz="2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 dirty="0" smtClean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sz="2000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sz="2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 dirty="0" smtClean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sz="2000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sz="2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r>
                  <a:rPr lang="pt-BR" sz="2000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:endParaRPr lang="pt-BR" sz="2000" i="1" dirty="0"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4" y="4371148"/>
                <a:ext cx="3531765" cy="72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65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Estimando β0 e β1</a:t>
            </a:r>
          </a:p>
        </p:txBody>
      </p:sp>
    </p:spTree>
    <p:extLst>
      <p:ext uri="{BB962C8B-B14F-4D97-AF65-F5344CB8AC3E}">
        <p14:creationId xmlns:p14="http://schemas.microsoft.com/office/powerpoint/2010/main" val="257628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Estimando β0 e β1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>
                    <a:lumMod val="50000"/>
                  </a:schemeClr>
                </a:solidFill>
              </a:rPr>
              <a:t>Estimador de mínimos quadrados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307598" y="1932220"/>
                <a:ext cx="263514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98" y="1932220"/>
                <a:ext cx="263514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384633" y="2155995"/>
                <a:ext cx="2240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633" y="2155995"/>
                <a:ext cx="2240280" cy="276999"/>
              </a:xfrm>
              <a:prstGeom prst="rect">
                <a:avLst/>
              </a:prstGeom>
              <a:blipFill>
                <a:blip r:embed="rId3"/>
                <a:stretch>
                  <a:fillRect t="-26667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307598" y="2822138"/>
                <a:ext cx="352968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98" y="2822138"/>
                <a:ext cx="3529684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6002904" y="2120536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382958" y="2137338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192703" y="3419879"/>
                <a:ext cx="312406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03" y="3419879"/>
                <a:ext cx="3124060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4"/>
          <p:cNvGrpSpPr/>
          <p:nvPr/>
        </p:nvGrpSpPr>
        <p:grpSpPr>
          <a:xfrm>
            <a:off x="5905572" y="4709698"/>
            <a:ext cx="4290701" cy="1512465"/>
            <a:chOff x="3722914" y="3656246"/>
            <a:chExt cx="4290701" cy="1512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4140927" y="3656246"/>
                  <a:ext cx="36633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pt-B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pt-BR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oMath>
                    </m:oMathPara>
                  </a14:m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27" y="3656246"/>
                  <a:ext cx="36633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4121331" y="4412478"/>
                  <a:ext cx="3892284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pt-B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pt-B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oMath>
                    </m:oMathPara>
                  </a14:m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331" y="4412478"/>
                  <a:ext cx="3892284" cy="756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have esquerda 13"/>
            <p:cNvSpPr/>
            <p:nvPr/>
          </p:nvSpPr>
          <p:spPr>
            <a:xfrm>
              <a:off x="3722914" y="3656246"/>
              <a:ext cx="398417" cy="15124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Retângulo 15"/>
          <p:cNvSpPr/>
          <p:nvPr/>
        </p:nvSpPr>
        <p:spPr>
          <a:xfrm>
            <a:off x="323529" y="2155739"/>
            <a:ext cx="5569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Soma do quadrado dos erros: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0124" y="3640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As estimativas de β</a:t>
            </a:r>
            <a:r>
              <a:rPr lang="pt-BR" b="1" baseline="-25000" dirty="0"/>
              <a:t>0  </a:t>
            </a:r>
            <a:r>
              <a:rPr lang="pt-BR" b="1" dirty="0"/>
              <a:t>e β</a:t>
            </a:r>
            <a:r>
              <a:rPr lang="pt-BR" b="1" baseline="-25000" dirty="0"/>
              <a:t>1</a:t>
            </a:r>
            <a:r>
              <a:rPr lang="pt-BR" b="1" dirty="0"/>
              <a:t> devem minimizar a soma dos quadrados dos desvios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595457" y="3836729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76056" y="5250991"/>
            <a:ext cx="512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No ponto de mínimo as derivadas parciais são nulas</a:t>
            </a:r>
          </a:p>
        </p:txBody>
      </p:sp>
    </p:spTree>
    <p:extLst>
      <p:ext uri="{BB962C8B-B14F-4D97-AF65-F5344CB8AC3E}">
        <p14:creationId xmlns:p14="http://schemas.microsoft.com/office/powerpoint/2010/main" val="165639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Estimando β0 e β1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>
                    <a:lumMod val="50000"/>
                  </a:schemeClr>
                </a:solidFill>
              </a:rPr>
              <a:t>Estimador de mínimos quadrados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76055" y="2188609"/>
            <a:ext cx="5830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Sistema de equações normais </a:t>
            </a:r>
          </a:p>
          <a:p>
            <a:r>
              <a:rPr lang="pt-BR" b="1" dirty="0"/>
              <a:t>A solução deste sistema fornece os estimadores de β</a:t>
            </a:r>
            <a:r>
              <a:rPr lang="pt-BR" b="1" baseline="-25000" dirty="0"/>
              <a:t>0</a:t>
            </a:r>
            <a:r>
              <a:rPr lang="pt-BR" b="1" dirty="0"/>
              <a:t> e β</a:t>
            </a:r>
            <a:r>
              <a:rPr lang="pt-BR" b="1" baseline="-25000" dirty="0"/>
              <a:t>1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6603569" y="1926173"/>
            <a:ext cx="3404496" cy="1512465"/>
            <a:chOff x="2416628" y="821606"/>
            <a:chExt cx="3404496" cy="1512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2664824" y="821606"/>
                  <a:ext cx="3156300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824" y="821606"/>
                  <a:ext cx="3156300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2815045" y="1577838"/>
                  <a:ext cx="3006079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pt-BR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ctrlP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pt-BR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  <m:nary>
                          <m:naryPr>
                            <m:chr m:val="∑"/>
                            <m:ctrlP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045" y="1577838"/>
                  <a:ext cx="3006079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have esquerda 13"/>
            <p:cNvSpPr/>
            <p:nvPr/>
          </p:nvSpPr>
          <p:spPr>
            <a:xfrm>
              <a:off x="2416628" y="821606"/>
              <a:ext cx="398417" cy="15124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857853" y="4440593"/>
                <a:ext cx="3925388" cy="607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53" y="4440593"/>
                <a:ext cx="3925388" cy="607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329348" y="5798997"/>
                <a:ext cx="3925388" cy="301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48" y="5798997"/>
                <a:ext cx="3925388" cy="301429"/>
              </a:xfrm>
              <a:prstGeom prst="rect">
                <a:avLst/>
              </a:prstGeom>
              <a:blipFill>
                <a:blip r:embed="rId5"/>
                <a:stretch>
                  <a:fillRect t="-24000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877261" y="4186773"/>
                <a:ext cx="3925388" cy="111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pt-BR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pt-BR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261" y="4186773"/>
                <a:ext cx="3925388" cy="1115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176054" y="4559728"/>
            <a:ext cx="5830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Estimadores de mínimo os quadrados:</a:t>
            </a:r>
            <a:endParaRPr lang="pt-BR" b="1" baseline="-25000" dirty="0"/>
          </a:p>
        </p:txBody>
      </p:sp>
      <p:sp>
        <p:nvSpPr>
          <p:cNvPr id="28" name="Retângulo 27"/>
          <p:cNvSpPr/>
          <p:nvPr/>
        </p:nvSpPr>
        <p:spPr>
          <a:xfrm>
            <a:off x="7375206" y="4559728"/>
            <a:ext cx="5830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ou</a:t>
            </a:r>
            <a:endParaRPr lang="pt-BR" b="1" baseline="-25000" dirty="0"/>
          </a:p>
        </p:txBody>
      </p:sp>
    </p:spTree>
    <p:extLst>
      <p:ext uri="{BB962C8B-B14F-4D97-AF65-F5344CB8AC3E}">
        <p14:creationId xmlns:p14="http://schemas.microsoft.com/office/powerpoint/2010/main" val="219520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9630" y="77192"/>
            <a:ext cx="5574834" cy="505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Hipóteses assumidas pelo modelo</a:t>
            </a:r>
            <a:endParaRPr lang="pt-BR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8727" y="904673"/>
            <a:ext cx="11799650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Para qualquer valor de X, existe na população uma distribuição Normal dos valores de Y. Também significa que para cada valor de X, existe na população uma distribuição Normal dos </a:t>
            </a:r>
            <a:r>
              <a:rPr lang="el-G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’s.</a:t>
            </a:r>
          </a:p>
          <a:p>
            <a:pPr algn="just"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Linearidade: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 relação entre as variáveis é linear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β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1,..., n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	A variável dependente é a soma de um conjunto de elementos: a origem da reta (intercepto), uma combinação linear de variáveis independentes ou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preditoras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os resíduos.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 não comprimento deste pressuposto é um erro de especificação e pode ocorrer, por exemplo, devido a  omissão de variáveis independentes importantes ou inclusão de variáveis independentes irrelevantes; a relação entre as variáveis dependente e independente não é linear.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52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9630" y="77192"/>
            <a:ext cx="5574834" cy="505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Hipóteses assumidas pelo modelo</a:t>
            </a:r>
            <a:endParaRPr lang="pt-BR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8727" y="904673"/>
            <a:ext cx="11799650" cy="450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Independência: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Os valores da variável aleatória Y (assim como dos resíduos) são independentes;</a:t>
            </a:r>
          </a:p>
          <a:p>
            <a:pPr algn="just"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Os valores de y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não é influenciado pelos valor de y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bem como o valor de ε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não é influenciado pelo valor de ε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ou seja,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0 para todo i ≠ k.</a:t>
            </a:r>
          </a:p>
          <a:p>
            <a:pPr algn="just"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</a:t>
            </a:r>
            <a:r>
              <a:rPr lang="pt-B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Homocedasticidade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Para cada valor da variável independente (ou conjunto de variáveis independentes), a variância dos resíduos é constante;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V(</a:t>
            </a:r>
            <a:r>
              <a:rPr lang="el-G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l-G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l-GR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para todo i=1,n.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3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9630" y="77192"/>
            <a:ext cx="5574834" cy="505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Hipóteses assumidas pelo modelo</a:t>
            </a:r>
            <a:endParaRPr lang="pt-BR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3737" y="904673"/>
            <a:ext cx="11799650" cy="562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Normalidade: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cada valor da variável independente (ou conjunto de variáveis independentes), os resíduos se distribuem normalmente e com média zero.;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 N(0,σ</a:t>
            </a:r>
            <a:r>
              <a:rPr lang="pt-BR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para todo i=1,n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são independentes e identicamente distribuídos N(0, σ</a:t>
            </a:r>
            <a:r>
              <a:rPr lang="pt-BR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H6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Ausência de colinearidade ou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multicolinearidade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Não existe relação linear exata entre nenhuma das variáveis independentes. </a:t>
            </a:r>
            <a:r>
              <a:rPr lang="pt-BR" sz="24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pressuposto é válido somente para modelos de regressão múltipla 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(com duas ou mais variáveis independentes);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As colunas da matriz X são linearmente independentes.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0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Estimando β0 e β1</a:t>
            </a:r>
          </a:p>
          <a:p>
            <a:pPr marL="0" indent="0" algn="just">
              <a:buNone/>
            </a:pPr>
            <a:r>
              <a:rPr lang="pt-BR" dirty="0"/>
              <a:t>Se as hipóteses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H1</a:t>
            </a:r>
            <a:r>
              <a:rPr lang="pt-BR" dirty="0"/>
              <a:t> até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H6</a:t>
            </a:r>
            <a:r>
              <a:rPr lang="pt-BR" dirty="0"/>
              <a:t> forem satisfeitas, os estimadores de mínimos quadrados são estimadores lineares não tendenciosos de variância mínima (Teorema de Gauss </a:t>
            </a:r>
            <a:r>
              <a:rPr lang="pt-BR" dirty="0" err="1"/>
              <a:t>Markov</a:t>
            </a:r>
            <a:r>
              <a:rPr lang="pt-BR" dirty="0"/>
              <a:t>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133306" y="3674550"/>
                <a:ext cx="3925388" cy="979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2800" i="1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06" y="3674550"/>
                <a:ext cx="3925388" cy="9791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182526" y="2879724"/>
            <a:ext cx="583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Estimadores são normalmente distribuídos:</a:t>
            </a:r>
            <a:endParaRPr lang="pt-BR" sz="2400" b="1" baseline="-25000" dirty="0"/>
          </a:p>
        </p:txBody>
      </p:sp>
      <p:sp>
        <p:nvSpPr>
          <p:cNvPr id="28" name="Retângulo 27"/>
          <p:cNvSpPr/>
          <p:nvPr/>
        </p:nvSpPr>
        <p:spPr>
          <a:xfrm>
            <a:off x="9049133" y="2879724"/>
            <a:ext cx="506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314120" y="2830921"/>
                <a:ext cx="2111272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20" y="2830921"/>
                <a:ext cx="2111272" cy="521105"/>
              </a:xfrm>
              <a:prstGeom prst="rect">
                <a:avLst/>
              </a:prstGeom>
              <a:blipFill rotWithShape="0">
                <a:blip r:embed="rId3"/>
                <a:stretch>
                  <a:fillRect r="-5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9724493" y="2869691"/>
                <a:ext cx="2018107" cy="52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2800" i="1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493" y="2869691"/>
                <a:ext cx="2018107" cy="520079"/>
              </a:xfrm>
              <a:prstGeom prst="rect">
                <a:avLst/>
              </a:prstGeom>
              <a:blipFill rotWithShape="0">
                <a:blip r:embed="rId4"/>
                <a:stretch>
                  <a:fillRect r="-93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355393" y="4025813"/>
            <a:ext cx="583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Estimadores de variâncias: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8490215" y="3758699"/>
                <a:ext cx="3547987" cy="979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2800" i="1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215" y="3758699"/>
                <a:ext cx="3547987" cy="9791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937950" y="5580744"/>
                <a:ext cx="5280190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2800" i="1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50" y="5580744"/>
                <a:ext cx="5280190" cy="8645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8236799" y="3983627"/>
            <a:ext cx="506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85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Os coeficientes  β0 e β1</a:t>
            </a:r>
          </a:p>
          <a:p>
            <a:pPr marL="0" indent="0" algn="just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/>
              <a:t>O parâmetro β1 é o coeficiente angular da reta de regressão e define a inclinação da reta.</a:t>
            </a:r>
          </a:p>
          <a:p>
            <a:pPr marL="0" indent="0" algn="just">
              <a:buNone/>
            </a:pPr>
            <a:r>
              <a:rPr lang="pt-BR" dirty="0"/>
              <a:t>O valor de β1 pode ser positivo ou negativo, variando, teoricamente entre</a:t>
            </a:r>
          </a:p>
          <a:p>
            <a:pPr marL="0" indent="0" algn="just">
              <a:buNone/>
            </a:pPr>
            <a:r>
              <a:rPr lang="pt-BR" dirty="0"/>
              <a:t> -∞ e +∞, incluindo o zero.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8321" y="4024485"/>
            <a:ext cx="9062936" cy="23540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372463" y="6325299"/>
            <a:ext cx="81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positivo                                                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negativo                                            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93476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43917" y="71827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Os coeficientes  β0 e β1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Um infinito número de retas pode ser traçado com a mesma inclinação, sendo todas elas paralelas. Entretanto, uma única reta pode ser definida exclusivamente, indicando, além do β</a:t>
                </a:r>
                <a:r>
                  <a:rPr lang="pt-BR" baseline="-25000" dirty="0"/>
                  <a:t>1</a:t>
                </a:r>
                <a:r>
                  <a:rPr lang="pt-BR" dirty="0"/>
                  <a:t>, algum ponto na reta, ou seja, um par de coordenadas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).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O ponto convencionalmente escolhido é o ponto da reta onde X=0 e o valor de Y neste ponto é parâmetro β0 (intercepto).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Se β0 e β1 forem calculados pelo método dos mínimos quadrados, a soma dos quadrados dos resíduos desta reta, será a mínima.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917" y="718277"/>
                <a:ext cx="11149668" cy="1015358"/>
              </a:xfrm>
              <a:blipFill>
                <a:blip r:embed="rId2"/>
                <a:stretch>
                  <a:fillRect l="-1148" t="-10241" r="-1093" b="-457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Pressão arterial (PA)  X  Idade -&gt; em humanos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- O aumento da PA está relacionado ao aumento da idade, ou seja, a idade é um fator explicativo para o aumento da PA (não quer dizer que seja um fator determinante da PA);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pt-BR" dirty="0"/>
          </a:p>
          <a:p>
            <a:pPr marL="0" lvl="1" indent="0" algn="just">
              <a:lnSpc>
                <a:spcPct val="100000"/>
              </a:lnSpc>
              <a:buNone/>
            </a:pPr>
            <a:r>
              <a:rPr lang="pt-BR" sz="2800" dirty="0"/>
              <a:t>- A PA é considerada como variável dependente e a idade é a variável independente, pois a PA não determina a idade;</a:t>
            </a:r>
          </a:p>
        </p:txBody>
      </p:sp>
    </p:spTree>
    <p:extLst>
      <p:ext uri="{BB962C8B-B14F-4D97-AF65-F5344CB8AC3E}">
        <p14:creationId xmlns:p14="http://schemas.microsoft.com/office/powerpoint/2010/main" val="56006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16" y="190959"/>
            <a:ext cx="7923987" cy="62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9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98616" y="190959"/>
            <a:ext cx="7923987" cy="6262092"/>
            <a:chOff x="1998616" y="190959"/>
            <a:chExt cx="7923987" cy="626209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8616" y="190959"/>
              <a:ext cx="7923987" cy="6262092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4588476" y="2430161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4971536" y="3249826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436974" y="3892377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3585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25189" y="295176"/>
            <a:ext cx="7589520" cy="63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25189" y="295176"/>
            <a:ext cx="7589520" cy="6307454"/>
            <a:chOff x="2325189" y="295176"/>
            <a:chExt cx="7589520" cy="630745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325189" y="295176"/>
              <a:ext cx="7589520" cy="6307454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4959179" y="2740447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424617" y="3374761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890055" y="5173361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3247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232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4140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Elipse 11"/>
          <p:cNvSpPr/>
          <p:nvPr/>
        </p:nvSpPr>
        <p:spPr>
          <a:xfrm>
            <a:off x="3431097" y="5754848"/>
            <a:ext cx="486562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2" idx="0"/>
          </p:cNvCxnSpPr>
          <p:nvPr/>
        </p:nvCxnSpPr>
        <p:spPr>
          <a:xfrm flipV="1">
            <a:off x="3674378" y="4770405"/>
            <a:ext cx="6258187" cy="984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87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Elipse 11"/>
          <p:cNvSpPr/>
          <p:nvPr/>
        </p:nvSpPr>
        <p:spPr>
          <a:xfrm>
            <a:off x="3431097" y="5754848"/>
            <a:ext cx="486562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342182" y="5754848"/>
            <a:ext cx="892547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2" idx="0"/>
          </p:cNvCxnSpPr>
          <p:nvPr/>
        </p:nvCxnSpPr>
        <p:spPr>
          <a:xfrm flipV="1">
            <a:off x="3674378" y="4770405"/>
            <a:ext cx="6258187" cy="984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 flipV="1">
            <a:off x="4788455" y="2351330"/>
            <a:ext cx="1820914" cy="33840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Elipse 11"/>
          <p:cNvSpPr/>
          <p:nvPr/>
        </p:nvSpPr>
        <p:spPr>
          <a:xfrm>
            <a:off x="3431097" y="5754848"/>
            <a:ext cx="486562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342182" y="5754848"/>
            <a:ext cx="892547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2" idx="0"/>
          </p:cNvCxnSpPr>
          <p:nvPr/>
        </p:nvCxnSpPr>
        <p:spPr>
          <a:xfrm flipV="1">
            <a:off x="3674378" y="4770405"/>
            <a:ext cx="6258187" cy="984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 flipV="1">
            <a:off x="4788455" y="2351330"/>
            <a:ext cx="1820914" cy="33840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inal de Multiplicação 13"/>
          <p:cNvSpPr/>
          <p:nvPr/>
        </p:nvSpPr>
        <p:spPr>
          <a:xfrm rot="20229492">
            <a:off x="9773175" y="2154189"/>
            <a:ext cx="461395" cy="394282"/>
          </a:xfrm>
          <a:prstGeom prst="mathMultiply">
            <a:avLst>
              <a:gd name="adj1" fmla="val 64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95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490" y="90774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Cuidados que devemos ter para estimar os valores de Y</a:t>
            </a:r>
          </a:p>
          <a:p>
            <a:pPr marL="0" indent="0" algn="just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/>
              <a:t>Os valores preditos de Y devem ser calculados dentro da faixa de valores observados de x, pois só conhecemos a função que relaciona y e x neste intervalo.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2784388" y="3124311"/>
            <a:ext cx="7694142" cy="3711724"/>
            <a:chOff x="2784388" y="3124311"/>
            <a:chExt cx="7694142" cy="3711724"/>
          </a:xfrm>
        </p:grpSpPr>
        <p:grpSp>
          <p:nvGrpSpPr>
            <p:cNvPr id="17" name="Grupo 16"/>
            <p:cNvGrpSpPr/>
            <p:nvPr/>
          </p:nvGrpSpPr>
          <p:grpSpPr>
            <a:xfrm>
              <a:off x="2784388" y="3124311"/>
              <a:ext cx="5620068" cy="3711724"/>
              <a:chOff x="2784388" y="3124311"/>
              <a:chExt cx="5620068" cy="3711724"/>
            </a:xfrm>
          </p:grpSpPr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49362" y="3171885"/>
                <a:ext cx="4755094" cy="3130062"/>
              </a:xfrm>
              <a:prstGeom prst="rect">
                <a:avLst/>
              </a:prstGeom>
            </p:spPr>
          </p:pic>
          <p:sp>
            <p:nvSpPr>
              <p:cNvPr id="13" name="Chave direita 12"/>
              <p:cNvSpPr/>
              <p:nvPr/>
            </p:nvSpPr>
            <p:spPr>
              <a:xfrm rot="5400000">
                <a:off x="4267201" y="5910650"/>
                <a:ext cx="95146" cy="782595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2784388" y="6466703"/>
                <a:ext cx="291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Intervalo de observação de x</a:t>
                </a: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8132608" y="6141068"/>
                <a:ext cx="27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3513438" y="3124311"/>
                <a:ext cx="27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y</a:t>
                </a:r>
              </a:p>
            </p:txBody>
          </p:sp>
        </p:grpSp>
        <p:sp>
          <p:nvSpPr>
            <p:cNvPr id="18" name="CaixaDeTexto 17"/>
            <p:cNvSpPr txBox="1"/>
            <p:nvPr/>
          </p:nvSpPr>
          <p:spPr>
            <a:xfrm>
              <a:off x="7212226" y="3432780"/>
              <a:ext cx="291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Modelo linear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082282" y="4867363"/>
              <a:ext cx="339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Modelo verdadeiro (não-linear)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9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Esta relação de dependência é chamada de regressão</a:t>
            </a:r>
          </a:p>
          <a:p>
            <a:endParaRPr lang="pt-BR" dirty="0"/>
          </a:p>
          <a:p>
            <a:pPr>
              <a:buFontTx/>
              <a:buChar char="-"/>
            </a:pPr>
            <a:r>
              <a:rPr lang="pt-BR" dirty="0"/>
              <a:t>Variável dependente -&gt; também chamada de variável resposta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Variável independente -&gt; também chamada de variável </a:t>
            </a:r>
            <a:r>
              <a:rPr lang="pt-BR" dirty="0" err="1"/>
              <a:t>preditora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409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9159" y="1095069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Decomposição do erro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8" y="1652630"/>
            <a:ext cx="8348188" cy="50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1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Decomposição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64847" y="1524000"/>
                <a:ext cx="301326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47" y="1524000"/>
                <a:ext cx="3013261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10330249" y="3027461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249" y="3027461"/>
                <a:ext cx="51385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/>
          <p:cNvGrpSpPr/>
          <p:nvPr/>
        </p:nvGrpSpPr>
        <p:grpSpPr>
          <a:xfrm>
            <a:off x="4283676" y="1425146"/>
            <a:ext cx="6128951" cy="4885038"/>
            <a:chOff x="4283676" y="1425146"/>
            <a:chExt cx="6128951" cy="4885038"/>
          </a:xfrm>
        </p:grpSpPr>
        <p:grpSp>
          <p:nvGrpSpPr>
            <p:cNvPr id="9" name="Grupo 8"/>
            <p:cNvGrpSpPr/>
            <p:nvPr/>
          </p:nvGrpSpPr>
          <p:grpSpPr>
            <a:xfrm>
              <a:off x="4283676" y="1425146"/>
              <a:ext cx="6128951" cy="4885038"/>
              <a:chOff x="4283676" y="1425146"/>
              <a:chExt cx="6128951" cy="4885038"/>
            </a:xfrm>
          </p:grpSpPr>
          <p:pic>
            <p:nvPicPr>
              <p:cNvPr id="5" name="Imagem 4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676" y="1425146"/>
                <a:ext cx="6128951" cy="488503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Conector reto 7"/>
              <p:cNvCxnSpPr/>
              <p:nvPr/>
            </p:nvCxnSpPr>
            <p:spPr>
              <a:xfrm>
                <a:off x="4794422" y="3319849"/>
                <a:ext cx="55358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have direita 14"/>
            <p:cNvSpPr/>
            <p:nvPr/>
          </p:nvSpPr>
          <p:spPr>
            <a:xfrm>
              <a:off x="8473440" y="2873829"/>
              <a:ext cx="69669" cy="44602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/>
                <p:cNvSpPr/>
                <p:nvPr/>
              </p:nvSpPr>
              <p:spPr>
                <a:xfrm>
                  <a:off x="8580092" y="2873829"/>
                  <a:ext cx="84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92" y="2873829"/>
                  <a:ext cx="8445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899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67267" y="3015066"/>
                <a:ext cx="3764802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SQ</a:t>
                </a:r>
                <a:r>
                  <a:rPr lang="pt-BR" sz="2000" i="1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total</a:t>
                </a:r>
                <a:r>
                  <a:rPr lang="pt-BR" sz="2000" dirty="0"/>
                  <a:t>  -&gt; é a soma dos quadrados dos desvios de </a:t>
                </a:r>
                <a:r>
                  <a:rPr lang="pt-BR" sz="2000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pt-BR" sz="2000" dirty="0"/>
                  <a:t> em relação a sua média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000" dirty="0"/>
                  <a:t>).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É uma medida da variação total da variável dependente (</a:t>
                </a:r>
                <a:r>
                  <a:rPr lang="pt-BR" sz="2000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pt-BR" sz="2000" dirty="0"/>
                  <a:t>).</a:t>
                </a:r>
              </a:p>
              <a:p>
                <a:pPr algn="just"/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SQ</a:t>
                </a:r>
                <a:r>
                  <a:rPr lang="pt-BR" sz="2000" i="1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total</a:t>
                </a:r>
                <a:r>
                  <a:rPr lang="pt-BR" sz="2000" i="1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r>
                  <a:rPr lang="pt-BR" sz="2000" dirty="0"/>
                  <a:t>possui </a:t>
                </a:r>
                <a:r>
                  <a:rPr lang="pt-B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n – 1 </a:t>
                </a:r>
                <a:r>
                  <a:rPr lang="pt-BR" sz="2000" dirty="0" err="1"/>
                  <a:t>gl</a:t>
                </a:r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67" y="3015066"/>
                <a:ext cx="3764802" cy="3477875"/>
              </a:xfrm>
              <a:prstGeom prst="rect">
                <a:avLst/>
              </a:prstGeom>
              <a:blipFill rotWithShape="0">
                <a:blip r:embed="rId6"/>
                <a:stretch>
                  <a:fillRect l="-1783" t="-1053" r="-1783" b="-22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526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Decomposição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67266" y="2936685"/>
                <a:ext cx="384880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SQ</a:t>
                </a:r>
                <a:r>
                  <a:rPr lang="pt-BR" sz="2000" i="1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regressão</a:t>
                </a:r>
                <a:r>
                  <a:rPr lang="pt-BR" sz="2000" dirty="0"/>
                  <a:t>  -&gt; é a soma dos quadrados dos desvios entre a reta de regressão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000" dirty="0"/>
                  <a:t>) e a média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000" dirty="0"/>
                  <a:t>). 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É uma medida da parcela da variação da variável dependente (</a:t>
                </a:r>
                <a:r>
                  <a:rPr lang="pt-BR" sz="2000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pt-BR" sz="2000" dirty="0"/>
                  <a:t>) que é explicada  pela regressão, ou seja, pela variável (</a:t>
                </a:r>
                <a:r>
                  <a:rPr lang="pt-B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r>
                  <a:rPr lang="pt-BR" sz="2000" dirty="0"/>
                  <a:t>).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SQ</a:t>
                </a:r>
                <a:r>
                  <a:rPr lang="pt-BR" sz="2000" i="1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regressão</a:t>
                </a:r>
                <a:r>
                  <a:rPr lang="pt-BR" sz="2000" i="1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r>
                  <a:rPr lang="pt-BR" sz="2000" dirty="0"/>
                  <a:t>possui </a:t>
                </a:r>
                <a:r>
                  <a:rPr lang="pt-B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k </a:t>
                </a:r>
                <a:r>
                  <a:rPr lang="pt-BR" sz="2000" dirty="0" err="1"/>
                  <a:t>gl</a:t>
                </a:r>
                <a:r>
                  <a:rPr lang="pt-BR" sz="2000" dirty="0"/>
                  <a:t>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1600" i="1" dirty="0">
                    <a:solidFill>
                      <a:schemeClr val="accent1">
                        <a:lumMod val="75000"/>
                      </a:schemeClr>
                    </a:solidFill>
                  </a:rPr>
                  <a:t>k </a:t>
                </a:r>
                <a:r>
                  <a:rPr lang="pt-BR" sz="1600" i="1" dirty="0"/>
                  <a:t>-&gt; </a:t>
                </a:r>
                <a:r>
                  <a:rPr lang="pt-BR" sz="1600" dirty="0"/>
                  <a:t>é o número de variáveis independentes, no caso de regressão linear simples, é 1.</a:t>
                </a:r>
                <a:endParaRPr lang="pt-BR" sz="20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66" y="2936685"/>
                <a:ext cx="3848807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743" t="-922" r="-1585"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64847" y="1524000"/>
                <a:ext cx="369004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𝑟𝑒𝑔𝑟𝑒𝑠𝑠</m:t>
                          </m:r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40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47" y="1524000"/>
                <a:ext cx="3690049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4263755" y="1438741"/>
            <a:ext cx="6580353" cy="4770470"/>
            <a:chOff x="4263755" y="1438741"/>
            <a:chExt cx="6580353" cy="4770470"/>
          </a:xfrm>
        </p:grpSpPr>
        <p:pic>
          <p:nvPicPr>
            <p:cNvPr id="13" name="Imagem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755" y="1438741"/>
              <a:ext cx="6264909" cy="4770470"/>
            </a:xfrm>
            <a:prstGeom prst="rect">
              <a:avLst/>
            </a:prstGeom>
          </p:spPr>
        </p:pic>
        <p:cxnSp>
          <p:nvCxnSpPr>
            <p:cNvPr id="8" name="Conector reto 7"/>
            <p:cNvCxnSpPr/>
            <p:nvPr/>
          </p:nvCxnSpPr>
          <p:spPr>
            <a:xfrm>
              <a:off x="4794422" y="3319849"/>
              <a:ext cx="55358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ângulo 13"/>
                <p:cNvSpPr/>
                <p:nvPr/>
              </p:nvSpPr>
              <p:spPr>
                <a:xfrm>
                  <a:off x="10330249" y="3027461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249" y="3027461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have direita 11"/>
            <p:cNvSpPr/>
            <p:nvPr/>
          </p:nvSpPr>
          <p:spPr>
            <a:xfrm>
              <a:off x="8227502" y="3143796"/>
              <a:ext cx="54350" cy="16488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8109798" y="3126378"/>
              <a:ext cx="65429" cy="67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tângulo 14"/>
                <p:cNvSpPr/>
                <p:nvPr/>
              </p:nvSpPr>
              <p:spPr>
                <a:xfrm>
                  <a:off x="8322908" y="2986479"/>
                  <a:ext cx="84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Retângulo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908" y="2986479"/>
                  <a:ext cx="84459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667" r="-2589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/>
                <p:cNvSpPr/>
                <p:nvPr/>
              </p:nvSpPr>
              <p:spPr>
                <a:xfrm>
                  <a:off x="7126282" y="246325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6" name="Retângu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282" y="2463259"/>
                  <a:ext cx="47295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de seta reta 17"/>
            <p:cNvCxnSpPr/>
            <p:nvPr/>
          </p:nvCxnSpPr>
          <p:spPr>
            <a:xfrm>
              <a:off x="7510081" y="2842858"/>
              <a:ext cx="570139" cy="2835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69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Decomposição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67266" y="2936685"/>
                <a:ext cx="384880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SQ</a:t>
                </a:r>
                <a:r>
                  <a:rPr lang="pt-BR" sz="2000" i="1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residual</a:t>
                </a:r>
                <a:r>
                  <a:rPr lang="pt-BR" sz="2000" dirty="0"/>
                  <a:t>  -&gt; é a soma dos quadrados dos desvios de </a:t>
                </a:r>
                <a:r>
                  <a:rPr lang="pt-BR" sz="2000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pt-BR" sz="2000" dirty="0"/>
                  <a:t> em relação a reta de regressão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000" dirty="0"/>
                  <a:t>). 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É uma medida da parcela da variação de </a:t>
                </a:r>
                <a:r>
                  <a:rPr lang="pt-BR" sz="2000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pt-BR" sz="2000" dirty="0"/>
                  <a:t> que não é explicada pela regressão, ou seja, pela variável (</a:t>
                </a:r>
                <a:r>
                  <a:rPr lang="pt-B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r>
                  <a:rPr lang="pt-BR" sz="2000" dirty="0"/>
                  <a:t>).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SQ</a:t>
                </a:r>
                <a:r>
                  <a:rPr lang="pt-BR" sz="2000" i="1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residual</a:t>
                </a:r>
                <a:r>
                  <a:rPr lang="pt-BR" sz="2000" i="1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r>
                  <a:rPr lang="pt-BR" sz="2000" dirty="0"/>
                  <a:t>possui </a:t>
                </a:r>
                <a:r>
                  <a:rPr lang="pt-B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n -</a:t>
                </a:r>
                <a:r>
                  <a:rPr lang="pt-BR" sz="2000" dirty="0"/>
                  <a:t> </a:t>
                </a:r>
                <a:r>
                  <a:rPr lang="pt-B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k – 1 </a:t>
                </a:r>
                <a:r>
                  <a:rPr lang="pt-BR" sz="2000" dirty="0" err="1"/>
                  <a:t>gl</a:t>
                </a:r>
                <a:r>
                  <a:rPr lang="pt-BR" sz="2000" dirty="0"/>
                  <a:t>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1600" i="1" dirty="0">
                    <a:solidFill>
                      <a:schemeClr val="accent1">
                        <a:lumMod val="75000"/>
                      </a:schemeClr>
                    </a:solidFill>
                  </a:rPr>
                  <a:t>k </a:t>
                </a:r>
                <a:r>
                  <a:rPr lang="pt-BR" sz="1600" i="1" dirty="0"/>
                  <a:t>-&gt; </a:t>
                </a:r>
                <a:r>
                  <a:rPr lang="pt-BR" sz="1600" dirty="0"/>
                  <a:t>é o número de variáveis independentes, no caso de regressão linear simples, é 1.</a:t>
                </a:r>
                <a:endParaRPr lang="pt-BR" sz="20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66" y="2936685"/>
                <a:ext cx="3848807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743" t="-922" r="-1585"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64847" y="1524000"/>
                <a:ext cx="348403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47" y="1524000"/>
                <a:ext cx="3484031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4263755" y="1438741"/>
            <a:ext cx="6264909" cy="4770470"/>
            <a:chOff x="4263755" y="1438741"/>
            <a:chExt cx="6264909" cy="4770470"/>
          </a:xfrm>
        </p:grpSpPr>
        <p:pic>
          <p:nvPicPr>
            <p:cNvPr id="13" name="Imagem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755" y="1438741"/>
              <a:ext cx="6264909" cy="4770470"/>
            </a:xfrm>
            <a:prstGeom prst="rect">
              <a:avLst/>
            </a:prstGeom>
          </p:spPr>
        </p:pic>
        <p:sp>
          <p:nvSpPr>
            <p:cNvPr id="12" name="Chave direita 11"/>
            <p:cNvSpPr/>
            <p:nvPr/>
          </p:nvSpPr>
          <p:spPr>
            <a:xfrm>
              <a:off x="8222893" y="3006262"/>
              <a:ext cx="54350" cy="16488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8109798" y="3126378"/>
              <a:ext cx="65429" cy="67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/>
                <p:cNvSpPr/>
                <p:nvPr/>
              </p:nvSpPr>
              <p:spPr>
                <a:xfrm>
                  <a:off x="7126282" y="246325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6" name="Retângu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282" y="2463259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de seta reta 17"/>
            <p:cNvCxnSpPr/>
            <p:nvPr/>
          </p:nvCxnSpPr>
          <p:spPr>
            <a:xfrm>
              <a:off x="7510081" y="2842858"/>
              <a:ext cx="570139" cy="2835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/>
                <p:cNvSpPr/>
                <p:nvPr/>
              </p:nvSpPr>
              <p:spPr>
                <a:xfrm>
                  <a:off x="8348676" y="2864986"/>
                  <a:ext cx="908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676" y="2864986"/>
                  <a:ext cx="908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r="-21477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1676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7266" y="864410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Decomposição do erro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507155" y="2228929"/>
                <a:ext cx="671318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55" y="2228929"/>
                <a:ext cx="6713184" cy="1176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176045" y="4110077"/>
                <a:ext cx="564244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BR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𝑟𝑒𝑔𝑟𝑒𝑠𝑠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           </m:t>
                          </m:r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45" y="4110077"/>
                <a:ext cx="5642442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820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</a:t>
            </a:r>
          </a:p>
        </p:txBody>
      </p:sp>
      <p:graphicFrame>
        <p:nvGraphicFramePr>
          <p:cNvPr id="14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908580"/>
              </p:ext>
            </p:extLst>
          </p:nvPr>
        </p:nvGraphicFramePr>
        <p:xfrm>
          <a:off x="914399" y="1680754"/>
          <a:ext cx="9960430" cy="3997233"/>
        </p:xfrm>
        <a:graphic>
          <a:graphicData uri="http://schemas.openxmlformats.org/drawingml/2006/table">
            <a:tbl>
              <a:tblPr/>
              <a:tblGrid>
                <a:gridCol w="15870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96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56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32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Soma dos quadrados (SQ)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Graus de Liberdade (g.l.)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Quadrados Médios (QM)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P_valor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1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Regressão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r>
                        <a:rPr kumimoji="0" lang="en-US" altLang="pt-B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regressão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P-valor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r>
                        <a:rPr kumimoji="0" lang="en-US" altLang="pt-B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residual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n-k-1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r>
                        <a:rPr kumimoji="0" lang="en-US" altLang="pt-B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n-1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48377"/>
              </p:ext>
            </p:extLst>
          </p:nvPr>
        </p:nvGraphicFramePr>
        <p:xfrm>
          <a:off x="6185489" y="3236232"/>
          <a:ext cx="1343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" name="Equation" r:id="rId3" imgW="927000" imgH="419040" progId="Equation.3">
                  <p:embed/>
                </p:oleObj>
              </mc:Choice>
              <mc:Fallback>
                <p:oleObj name="Equation" r:id="rId3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489" y="3236232"/>
                        <a:ext cx="13430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65441"/>
              </p:ext>
            </p:extLst>
          </p:nvPr>
        </p:nvGraphicFramePr>
        <p:xfrm>
          <a:off x="6005307" y="4240122"/>
          <a:ext cx="1703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307" y="4240122"/>
                        <a:ext cx="17033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54306"/>
              </p:ext>
            </p:extLst>
          </p:nvPr>
        </p:nvGraphicFramePr>
        <p:xfrm>
          <a:off x="7982675" y="3186225"/>
          <a:ext cx="170656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" name="Equation" r:id="rId7" imgW="939600" imgH="457200" progId="Equation.3">
                  <p:embed/>
                </p:oleObj>
              </mc:Choice>
              <mc:Fallback>
                <p:oleObj name="Equation" r:id="rId7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675" y="3186225"/>
                        <a:ext cx="170656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012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3819" y="78373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 de determinação</a:t>
            </a:r>
          </a:p>
        </p:txBody>
      </p:sp>
      <p:graphicFrame>
        <p:nvGraphicFramePr>
          <p:cNvPr id="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95483"/>
              </p:ext>
            </p:extLst>
          </p:nvPr>
        </p:nvGraphicFramePr>
        <p:xfrm>
          <a:off x="4520639" y="1967753"/>
          <a:ext cx="3077381" cy="122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" name="Equação" r:id="rId3" imgW="977760" imgH="457200" progId="Equation.3">
                  <p:embed/>
                </p:oleObj>
              </mc:Choice>
              <mc:Fallback>
                <p:oleObj name="Equação" r:id="rId3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9" y="1967753"/>
                        <a:ext cx="3077381" cy="1224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58302" y="3692767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t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Student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36320"/>
              </p:ext>
            </p:extLst>
          </p:nvPr>
        </p:nvGraphicFramePr>
        <p:xfrm>
          <a:off x="5260022" y="4521200"/>
          <a:ext cx="1598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" name="Equação" r:id="rId5" imgW="507960" imgH="482400" progId="Equation.3">
                  <p:embed/>
                </p:oleObj>
              </mc:Choice>
              <mc:Fallback>
                <p:oleObj name="Equação" r:id="rId5" imgW="507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022" y="4521200"/>
                        <a:ext cx="15986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21669"/>
              </p:ext>
            </p:extLst>
          </p:nvPr>
        </p:nvGraphicFramePr>
        <p:xfrm>
          <a:off x="438150" y="4521200"/>
          <a:ext cx="23987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Equação" r:id="rId7" imgW="761760" imgH="482400" progId="Equation.3">
                  <p:embed/>
                </p:oleObj>
              </mc:Choice>
              <mc:Fallback>
                <p:oleObj name="Equação" r:id="rId7" imgW="761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521200"/>
                        <a:ext cx="23987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67719"/>
              </p:ext>
            </p:extLst>
          </p:nvPr>
        </p:nvGraphicFramePr>
        <p:xfrm>
          <a:off x="7948613" y="4843463"/>
          <a:ext cx="19589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Equação" r:id="rId9" imgW="622080" imgH="241200" progId="Equation.3">
                  <p:embed/>
                </p:oleObj>
              </mc:Choice>
              <mc:Fallback>
                <p:oleObj name="Equação" r:id="rId9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4843463"/>
                        <a:ext cx="19589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098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 (Exemplo dos pardais)</a:t>
            </a:r>
          </a:p>
        </p:txBody>
      </p:sp>
      <p:graphicFrame>
        <p:nvGraphicFramePr>
          <p:cNvPr id="14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231455"/>
              </p:ext>
            </p:extLst>
          </p:nvPr>
        </p:nvGraphicFramePr>
        <p:xfrm>
          <a:off x="914399" y="1680754"/>
          <a:ext cx="9960430" cy="3997233"/>
        </p:xfrm>
        <a:graphic>
          <a:graphicData uri="http://schemas.openxmlformats.org/drawingml/2006/table">
            <a:tbl>
              <a:tblPr/>
              <a:tblGrid>
                <a:gridCol w="15870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96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56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32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Soma dos quadrados (SQ)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Graus de Liberdade (g.l.)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Quadrados Médios (QM)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P_valor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1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Regressão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401,087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&lt;0,001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0,525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19,657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1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 (Exemplo dos pardais)</a:t>
            </a:r>
          </a:p>
        </p:txBody>
      </p:sp>
      <p:graphicFrame>
        <p:nvGraphicFramePr>
          <p:cNvPr id="14" name="Group 47"/>
          <p:cNvGraphicFramePr>
            <a:graphicFrameLocks/>
          </p:cNvGraphicFramePr>
          <p:nvPr>
            <p:extLst/>
          </p:nvPr>
        </p:nvGraphicFramePr>
        <p:xfrm>
          <a:off x="914399" y="1680754"/>
          <a:ext cx="9960430" cy="3997233"/>
        </p:xfrm>
        <a:graphic>
          <a:graphicData uri="http://schemas.openxmlformats.org/drawingml/2006/table">
            <a:tbl>
              <a:tblPr/>
              <a:tblGrid>
                <a:gridCol w="15870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96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56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32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Soma dos quadrados (SQ)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Graus de Liberdade (g.l.)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Quadrados Médios (QM)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P_valor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1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Regressão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401,087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&lt;0,001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0,525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19,657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931958" y="5977217"/>
                <a:ext cx="4117346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19,132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19,657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=0,973=97,3%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8" y="5977217"/>
                <a:ext cx="4117346" cy="7329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/>
          <p:cNvSpPr/>
          <p:nvPr/>
        </p:nvSpPr>
        <p:spPr>
          <a:xfrm>
            <a:off x="2971800" y="3267635"/>
            <a:ext cx="927847" cy="64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68706" y="5032528"/>
            <a:ext cx="927847" cy="64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3858178" y="3769867"/>
            <a:ext cx="3752857" cy="20648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796553" y="5548286"/>
            <a:ext cx="3624302" cy="1054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60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15035" y="1810591"/>
            <a:ext cx="8241362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&gt; anova(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 err="1"/>
              <a:t>Analysis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Variance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Response: Comprimento da asa</a:t>
            </a:r>
          </a:p>
          <a:p>
            <a:r>
              <a:rPr lang="pt-BR" sz="2400" dirty="0"/>
              <a:t>                    </a:t>
            </a:r>
            <a:r>
              <a:rPr lang="pt-BR" sz="2400" dirty="0" err="1"/>
              <a:t>Df</a:t>
            </a:r>
            <a:r>
              <a:rPr lang="pt-BR" sz="2400" dirty="0"/>
              <a:t>     Sum </a:t>
            </a:r>
            <a:r>
              <a:rPr lang="pt-BR" sz="2400" dirty="0" err="1"/>
              <a:t>Sq</a:t>
            </a:r>
            <a:r>
              <a:rPr lang="pt-BR" sz="2400" dirty="0"/>
              <a:t>       </a:t>
            </a:r>
            <a:r>
              <a:rPr lang="pt-BR" sz="2400" dirty="0" err="1"/>
              <a:t>Mean</a:t>
            </a:r>
            <a:r>
              <a:rPr lang="pt-BR" sz="2400" dirty="0"/>
              <a:t> </a:t>
            </a:r>
            <a:r>
              <a:rPr lang="pt-BR" sz="2400" dirty="0" err="1"/>
              <a:t>Sq</a:t>
            </a:r>
            <a:r>
              <a:rPr lang="pt-BR" sz="2400" dirty="0"/>
              <a:t>      F </a:t>
            </a:r>
            <a:r>
              <a:rPr lang="pt-BR" sz="2400" dirty="0" err="1"/>
              <a:t>value</a:t>
            </a:r>
            <a:r>
              <a:rPr lang="pt-BR" sz="2400" dirty="0"/>
              <a:t>          </a:t>
            </a:r>
            <a:r>
              <a:rPr lang="pt-BR" sz="2400" dirty="0" err="1"/>
              <a:t>Pr</a:t>
            </a:r>
            <a:r>
              <a:rPr lang="pt-BR" sz="2400" dirty="0"/>
              <a:t>(&gt;F)    </a:t>
            </a:r>
          </a:p>
          <a:p>
            <a:r>
              <a:rPr lang="pt-BR" sz="2400" dirty="0"/>
              <a:t>Idade            1    19.1322      19.1322          401.09    5.267e-10 ***</a:t>
            </a:r>
          </a:p>
          <a:p>
            <a:r>
              <a:rPr lang="pt-BR" sz="2400" dirty="0" err="1"/>
              <a:t>Residuals</a:t>
            </a:r>
            <a:r>
              <a:rPr lang="pt-BR" sz="2400" dirty="0"/>
              <a:t>   11     0.5247         0.0477                      </a:t>
            </a:r>
          </a:p>
          <a:p>
            <a:r>
              <a:rPr lang="pt-BR" sz="2400" dirty="0"/>
              <a:t>---</a:t>
            </a:r>
          </a:p>
          <a:p>
            <a:r>
              <a:rPr lang="pt-BR" sz="2400" dirty="0"/>
              <a:t>Signif. </a:t>
            </a:r>
            <a:r>
              <a:rPr lang="pt-BR" sz="2400" dirty="0" err="1"/>
              <a:t>codes</a:t>
            </a:r>
            <a:r>
              <a:rPr lang="pt-BR" sz="2400" dirty="0"/>
              <a:t>:  0 ‘***’ 0.001 ‘**’ 0.01 ‘*’ 0.05 ‘.’ 0.1 ‘ ’ 1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 (Exemplo dos pardais)</a:t>
            </a:r>
          </a:p>
        </p:txBody>
      </p:sp>
    </p:spTree>
    <p:extLst>
      <p:ext uri="{BB962C8B-B14F-4D97-AF65-F5344CB8AC3E}">
        <p14:creationId xmlns:p14="http://schemas.microsoft.com/office/powerpoint/2010/main" val="260516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Em muitos casos, porém, a relação entre duas variáveis não é de dependência. Nestes casos, a magnitude de uma variável se modifica conforme modifica-se a magnitude da segunda variável, mas não é razoável considerar que existe uma variável dependente e outra independente.</a:t>
            </a:r>
          </a:p>
        </p:txBody>
      </p:sp>
    </p:spTree>
    <p:extLst>
      <p:ext uri="{BB962C8B-B14F-4D97-AF65-F5344CB8AC3E}">
        <p14:creationId xmlns:p14="http://schemas.microsoft.com/office/powerpoint/2010/main" val="2854279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</p:spTree>
    <p:extLst>
      <p:ext uri="{BB962C8B-B14F-4D97-AF65-F5344CB8AC3E}">
        <p14:creationId xmlns:p14="http://schemas.microsoft.com/office/powerpoint/2010/main" val="1652646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57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542409" y="4465653"/>
            <a:ext cx="937312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42408" y="4789004"/>
            <a:ext cx="937312" cy="33555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6"/>
          <p:cNvCxnSpPr>
            <a:stCxn id="14" idx="1"/>
          </p:cNvCxnSpPr>
          <p:nvPr/>
        </p:nvCxnSpPr>
        <p:spPr>
          <a:xfrm flipH="1" flipV="1">
            <a:off x="2332175" y="2971133"/>
            <a:ext cx="1347500" cy="153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44150" y="2037871"/>
            <a:ext cx="939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S</a:t>
            </a:r>
            <a:r>
              <a:rPr lang="el-GR" sz="4800" baseline="-25000" dirty="0">
                <a:solidFill>
                  <a:srgbClr val="FF0000"/>
                </a:solidFill>
              </a:rPr>
              <a:t>β</a:t>
            </a:r>
            <a:r>
              <a:rPr lang="pt-BR" sz="4800" baseline="-4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Conector de seta reta 18"/>
          <p:cNvCxnSpPr>
            <a:cxnSpLocks/>
            <a:stCxn id="15" idx="3"/>
          </p:cNvCxnSpPr>
          <p:nvPr/>
        </p:nvCxnSpPr>
        <p:spPr>
          <a:xfrm flipH="1">
            <a:off x="2332174" y="5075418"/>
            <a:ext cx="1347500" cy="600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90644" y="5322606"/>
            <a:ext cx="9180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l-GR" sz="4800" baseline="-250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1014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542409" y="4465653"/>
            <a:ext cx="937312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42408" y="4789004"/>
            <a:ext cx="937312" cy="33555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6"/>
          <p:cNvCxnSpPr>
            <a:stCxn id="14" idx="1"/>
          </p:cNvCxnSpPr>
          <p:nvPr/>
        </p:nvCxnSpPr>
        <p:spPr>
          <a:xfrm flipH="1" flipV="1">
            <a:off x="2332175" y="2971133"/>
            <a:ext cx="1347500" cy="153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44150" y="2037871"/>
            <a:ext cx="939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S</a:t>
            </a:r>
            <a:r>
              <a:rPr lang="el-GR" sz="4800" baseline="-25000" dirty="0">
                <a:solidFill>
                  <a:srgbClr val="FF0000"/>
                </a:solidFill>
              </a:rPr>
              <a:t>β</a:t>
            </a:r>
            <a:r>
              <a:rPr lang="pt-BR" sz="4800" baseline="-4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Conector de seta reta 18"/>
          <p:cNvCxnSpPr>
            <a:cxnSpLocks/>
            <a:stCxn id="15" idx="3"/>
          </p:cNvCxnSpPr>
          <p:nvPr/>
        </p:nvCxnSpPr>
        <p:spPr>
          <a:xfrm flipH="1">
            <a:off x="2332174" y="5075418"/>
            <a:ext cx="1347500" cy="600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90644" y="5322606"/>
            <a:ext cx="9180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l-GR" sz="4800" baseline="-250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4790114" y="4494069"/>
            <a:ext cx="615447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1"/>
          <p:cNvCxnSpPr>
            <a:cxnSpLocks/>
            <a:stCxn id="20" idx="1"/>
          </p:cNvCxnSpPr>
          <p:nvPr/>
        </p:nvCxnSpPr>
        <p:spPr>
          <a:xfrm flipV="1">
            <a:off x="4880244" y="3495595"/>
            <a:ext cx="1415114" cy="1041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rgbClr val="FF0000"/>
                    </a:solidFill>
                  </a:rPr>
                  <a:t>t</a:t>
                </a:r>
                <a:r>
                  <a:rPr lang="pt-BR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0,713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0,148</m:t>
                        </m:r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=4,82</m:t>
                    </m:r>
                  </m:oMath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blipFill>
                <a:blip r:embed="rId2"/>
                <a:stretch>
                  <a:fillRect l="-6470" b="-16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/>
          <p:cNvSpPr/>
          <p:nvPr/>
        </p:nvSpPr>
        <p:spPr>
          <a:xfrm>
            <a:off x="4708130" y="4770453"/>
            <a:ext cx="756843" cy="35410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5"/>
          <p:cNvCxnSpPr>
            <a:cxnSpLocks/>
          </p:cNvCxnSpPr>
          <p:nvPr/>
        </p:nvCxnSpPr>
        <p:spPr>
          <a:xfrm>
            <a:off x="5086553" y="5124560"/>
            <a:ext cx="2228647" cy="6135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pt-BR" sz="2800" b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0,270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0,013</m:t>
                        </m:r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=20,027</m:t>
                    </m:r>
                  </m:oMath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blipFill>
                <a:blip r:embed="rId3"/>
                <a:stretch>
                  <a:fillRect l="-5601" b="-161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83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542409" y="4465653"/>
            <a:ext cx="937312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42408" y="4789004"/>
            <a:ext cx="937312" cy="33555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6"/>
          <p:cNvCxnSpPr>
            <a:stCxn id="14" idx="1"/>
          </p:cNvCxnSpPr>
          <p:nvPr/>
        </p:nvCxnSpPr>
        <p:spPr>
          <a:xfrm flipH="1" flipV="1">
            <a:off x="2332175" y="2971133"/>
            <a:ext cx="1347500" cy="153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44150" y="2037871"/>
            <a:ext cx="939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S</a:t>
            </a:r>
            <a:r>
              <a:rPr lang="el-GR" sz="4800" baseline="-25000" dirty="0">
                <a:solidFill>
                  <a:srgbClr val="FF0000"/>
                </a:solidFill>
              </a:rPr>
              <a:t>β</a:t>
            </a:r>
            <a:r>
              <a:rPr lang="pt-BR" sz="4800" baseline="-4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Conector de seta reta 18"/>
          <p:cNvCxnSpPr>
            <a:cxnSpLocks/>
            <a:stCxn id="15" idx="3"/>
          </p:cNvCxnSpPr>
          <p:nvPr/>
        </p:nvCxnSpPr>
        <p:spPr>
          <a:xfrm flipH="1">
            <a:off x="2332174" y="5075418"/>
            <a:ext cx="1347500" cy="600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90644" y="5322606"/>
            <a:ext cx="9180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l-GR" sz="4800" baseline="-250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4790114" y="4494069"/>
            <a:ext cx="615447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1"/>
          <p:cNvCxnSpPr>
            <a:cxnSpLocks/>
            <a:stCxn id="20" idx="1"/>
          </p:cNvCxnSpPr>
          <p:nvPr/>
        </p:nvCxnSpPr>
        <p:spPr>
          <a:xfrm flipV="1">
            <a:off x="4880244" y="3495595"/>
            <a:ext cx="1415114" cy="1041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rgbClr val="FF0000"/>
                    </a:solidFill>
                  </a:rPr>
                  <a:t>t</a:t>
                </a:r>
                <a:r>
                  <a:rPr lang="pt-BR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0,713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0,148</m:t>
                        </m:r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=4,82</m:t>
                    </m:r>
                  </m:oMath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blipFill>
                <a:blip r:embed="rId2"/>
                <a:stretch>
                  <a:fillRect l="-6470" b="-16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/>
          <p:cNvSpPr/>
          <p:nvPr/>
        </p:nvSpPr>
        <p:spPr>
          <a:xfrm>
            <a:off x="4708130" y="4770453"/>
            <a:ext cx="756843" cy="35410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5"/>
          <p:cNvCxnSpPr>
            <a:cxnSpLocks/>
          </p:cNvCxnSpPr>
          <p:nvPr/>
        </p:nvCxnSpPr>
        <p:spPr>
          <a:xfrm>
            <a:off x="5086553" y="5124560"/>
            <a:ext cx="2228647" cy="6135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pt-BR" sz="2800" b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0,270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0,013</m:t>
                        </m:r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=20,027</m:t>
                    </m:r>
                  </m:oMath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blipFill>
                <a:blip r:embed="rId3"/>
                <a:stretch>
                  <a:fillRect l="-5601" b="-161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/>
          <p:cNvSpPr/>
          <p:nvPr/>
        </p:nvSpPr>
        <p:spPr>
          <a:xfrm>
            <a:off x="5715954" y="4735132"/>
            <a:ext cx="1540523" cy="35410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8"/>
          <p:cNvCxnSpPr>
            <a:cxnSpLocks/>
          </p:cNvCxnSpPr>
          <p:nvPr/>
        </p:nvCxnSpPr>
        <p:spPr>
          <a:xfrm flipV="1">
            <a:off x="7219043" y="4735132"/>
            <a:ext cx="1081000" cy="1304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17859" y="4508977"/>
                <a:ext cx="1905265" cy="4658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pt-BR" sz="2800" b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0,05; 11</m:t>
                        </m:r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𝑔𝑙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859" y="4508977"/>
                <a:ext cx="1905265" cy="465897"/>
              </a:xfrm>
              <a:prstGeom prst="rect">
                <a:avLst/>
              </a:prstGeom>
              <a:blipFill>
                <a:blip r:embed="rId4"/>
                <a:stretch>
                  <a:fillRect l="-11146" t="-20513" b="-37179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8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69522" y="3836099"/>
                <a:ext cx="4117346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19,132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19,657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=0,973=97,3%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22" y="3836099"/>
                <a:ext cx="4117346" cy="73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3103599" y="6115574"/>
            <a:ext cx="738559" cy="374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Conector de seta reta 9"/>
          <p:cNvCxnSpPr>
            <a:cxnSpLocks/>
          </p:cNvCxnSpPr>
          <p:nvPr/>
        </p:nvCxnSpPr>
        <p:spPr>
          <a:xfrm flipV="1">
            <a:off x="3842158" y="4328719"/>
            <a:ext cx="3727364" cy="1895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40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5871966" y="6135260"/>
            <a:ext cx="738559" cy="374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Conector de seta reta 9"/>
          <p:cNvCxnSpPr>
            <a:cxnSpLocks/>
            <a:stCxn id="8" idx="7"/>
          </p:cNvCxnSpPr>
          <p:nvPr/>
        </p:nvCxnSpPr>
        <p:spPr>
          <a:xfrm flipV="1">
            <a:off x="6502366" y="4328721"/>
            <a:ext cx="1067156" cy="18613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579939" y="4015467"/>
                <a:ext cx="3697941" cy="11749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4175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𝑆𝑄𝑟𝑒𝑠𝑖𝑑𝑢𝑎𝑙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𝑆𝑄𝑡𝑜𝑡𝑎𝑙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939" y="4015467"/>
                <a:ext cx="3697941" cy="1174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7579939" y="2999804"/>
            <a:ext cx="3697941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Ajustado pelos graus de liberdade do modelo, ou seja, pelo número de variáveis independente (k)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7569522" y="5190404"/>
                <a:ext cx="3697941" cy="1153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4175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0,525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13−1−1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19,657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22" y="5190404"/>
                <a:ext cx="3697941" cy="1153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84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185983" y="2825743"/>
            <a:ext cx="6444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Regressão Linear Múltipla</a:t>
            </a:r>
          </a:p>
        </p:txBody>
      </p:sp>
    </p:spTree>
    <p:extLst>
      <p:ext uri="{BB962C8B-B14F-4D97-AF65-F5344CB8AC3E}">
        <p14:creationId xmlns:p14="http://schemas.microsoft.com/office/powerpoint/2010/main" val="1812575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1199970"/>
            <a:ext cx="11657467" cy="6595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É uma extensão da regressão linear simples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Descreve a relação entre uma variável dependente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/>
              <a:t>) e duas ou mais variáveis independentes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X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,...,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Mede o efeito conjunto das variáveis independentes na variável dependente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Permite identificar quais variáveis independentes são mais importantes na predição da variável dependente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 algn="ctr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1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1199970"/>
            <a:ext cx="11657467" cy="6595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Mesmo se o interesse for em estimar o efeito de uma única variável independente sobre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/>
              <a:t>, geralmente, é interessante incluir outras variáveis que influenciam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/>
              <a:t> em uma análise de regressão múltipla, por dois motivos: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Reduzir o erro estocástico e, portanto, reduzir a variância do resíduo (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pt-BR" dirty="0"/>
              <a:t>). Isso torna as estimativas mais precisas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Eliminar o viés que pode resultar ao ignorarmos uma variável que afeta substancialmente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1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Por exemplo: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Comprimento dos braços X comprimento das pernas (em humanos)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Esta relação por ser descrita, porém, não há justificativa para afirmar-se que o comprimento de um membro depende do comprimento do outro.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Nestes casos, a análise da correlação é mais adequada que a análise de regressão.</a:t>
            </a:r>
          </a:p>
        </p:txBody>
      </p:sp>
    </p:spTree>
    <p:extLst>
      <p:ext uri="{BB962C8B-B14F-4D97-AF65-F5344CB8AC3E}">
        <p14:creationId xmlns:p14="http://schemas.microsoft.com/office/powerpoint/2010/main" val="3959950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Dificuldades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7265" y="2189973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É difícil escolher o melhor modelo, pois podem existir várias variáveis independentes para serem utilizadas (testadas) no modelo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 representação gráfica do modelo ajustado torna-se muito complicada quando o modelo apresenta mais de 3 variáveis (3 dimensões)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O cálculo e a interpretação são mais complicados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824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Modelo estatístico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60727" y="4085873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Uma variável dependente contínua (Y)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Duas ou mais variáveis independentes quantitativas ou qualitativas (</a:t>
            </a:r>
            <a:r>
              <a:rPr lang="pt-BR" dirty="0" err="1"/>
              <a:t>dummy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70077" y="2286009"/>
            <a:ext cx="8439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Y</a:t>
            </a:r>
            <a:r>
              <a:rPr lang="pt-BR" sz="3200" baseline="-25000" dirty="0"/>
              <a:t>i  </a:t>
            </a:r>
            <a:r>
              <a:rPr lang="pt-BR" sz="3200" dirty="0"/>
              <a:t>=  β</a:t>
            </a:r>
            <a:r>
              <a:rPr lang="pt-BR" sz="3200" baseline="-25000" dirty="0"/>
              <a:t>0  </a:t>
            </a:r>
            <a:r>
              <a:rPr lang="pt-BR" sz="3200" dirty="0"/>
              <a:t>+  β</a:t>
            </a:r>
            <a:r>
              <a:rPr lang="pt-BR" sz="3200" baseline="-25000" dirty="0"/>
              <a:t>1</a:t>
            </a:r>
            <a:r>
              <a:rPr lang="pt-BR" sz="3200" dirty="0"/>
              <a:t>X</a:t>
            </a:r>
            <a:r>
              <a:rPr lang="pt-BR" sz="3200" baseline="-25000" dirty="0"/>
              <a:t>1i </a:t>
            </a:r>
            <a:r>
              <a:rPr lang="pt-BR" sz="3200" dirty="0"/>
              <a:t>+  β</a:t>
            </a:r>
            <a:r>
              <a:rPr lang="pt-BR" sz="3200" baseline="-25000" dirty="0"/>
              <a:t>2</a:t>
            </a:r>
            <a:r>
              <a:rPr lang="pt-BR" sz="3200" dirty="0"/>
              <a:t>X</a:t>
            </a:r>
            <a:r>
              <a:rPr lang="pt-BR" sz="3200" baseline="-25000" dirty="0"/>
              <a:t>2i </a:t>
            </a:r>
            <a:r>
              <a:rPr lang="pt-BR" sz="3200" dirty="0"/>
              <a:t>+ ... +  β</a:t>
            </a:r>
            <a:r>
              <a:rPr lang="pt-BR" sz="3200" baseline="-25000" dirty="0" err="1"/>
              <a:t>k</a:t>
            </a:r>
            <a:r>
              <a:rPr lang="pt-BR" sz="3200" dirty="0" err="1"/>
              <a:t>X</a:t>
            </a:r>
            <a:r>
              <a:rPr lang="pt-BR" sz="3200" baseline="-25000" dirty="0" err="1"/>
              <a:t>ki</a:t>
            </a:r>
            <a:r>
              <a:rPr lang="pt-BR" sz="3200" baseline="-25000" dirty="0"/>
              <a:t> </a:t>
            </a:r>
            <a:r>
              <a:rPr lang="pt-BR" sz="3200" dirty="0"/>
              <a:t>+  </a:t>
            </a:r>
            <a:r>
              <a:rPr lang="pt-BR" sz="3600" dirty="0" err="1"/>
              <a:t>ε</a:t>
            </a:r>
            <a:r>
              <a:rPr lang="pt-BR" sz="3200" baseline="-25000" dirty="0" err="1"/>
              <a:t>i</a:t>
            </a:r>
            <a:r>
              <a:rPr lang="pt-BR" sz="3200" baseline="-25000" dirty="0"/>
              <a:t>              </a:t>
            </a:r>
            <a:r>
              <a:rPr lang="pt-BR" sz="3200" i="1" dirty="0"/>
              <a:t>i=1,n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4488" y="3384833"/>
            <a:ext cx="5988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β</a:t>
            </a:r>
            <a:r>
              <a:rPr lang="pt-BR" sz="2000" baseline="-25000" dirty="0"/>
              <a:t>0</a:t>
            </a:r>
            <a:r>
              <a:rPr lang="pt-BR" sz="2000" dirty="0"/>
              <a:t> , β</a:t>
            </a:r>
            <a:r>
              <a:rPr lang="pt-BR" sz="2000" baseline="-25000" dirty="0"/>
              <a:t>1</a:t>
            </a:r>
            <a:r>
              <a:rPr lang="pt-BR" sz="2000" dirty="0"/>
              <a:t> , β</a:t>
            </a:r>
            <a:r>
              <a:rPr lang="pt-BR" sz="2000" baseline="-25000" dirty="0"/>
              <a:t>2</a:t>
            </a:r>
            <a:r>
              <a:rPr lang="pt-BR" sz="2000" dirty="0"/>
              <a:t> , ... , β</a:t>
            </a:r>
            <a:r>
              <a:rPr lang="pt-BR" sz="2000" baseline="-25000" dirty="0"/>
              <a:t>k </a:t>
            </a:r>
            <a:r>
              <a:rPr lang="pt-BR" sz="2000" dirty="0"/>
              <a:t>são parâmetros do modelo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732262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Modelo estatístico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60727" y="4085873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A equação de regressão no modelo multivariado não define uma reta em um plano, como no modelo simples, e sim um hiperplano em um espaço multidimensional (k+1 dimensões)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0077" y="2286009"/>
            <a:ext cx="8439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Y</a:t>
            </a:r>
            <a:r>
              <a:rPr lang="pt-BR" sz="3200" baseline="-25000" dirty="0"/>
              <a:t>i  </a:t>
            </a:r>
            <a:r>
              <a:rPr lang="pt-BR" sz="3200" dirty="0"/>
              <a:t>=  β</a:t>
            </a:r>
            <a:r>
              <a:rPr lang="pt-BR" sz="3200" baseline="-25000" dirty="0"/>
              <a:t>0  </a:t>
            </a:r>
            <a:r>
              <a:rPr lang="pt-BR" sz="3200" dirty="0"/>
              <a:t>+  β</a:t>
            </a:r>
            <a:r>
              <a:rPr lang="pt-BR" sz="3200" baseline="-25000" dirty="0"/>
              <a:t>1</a:t>
            </a:r>
            <a:r>
              <a:rPr lang="pt-BR" sz="3200" dirty="0"/>
              <a:t>X</a:t>
            </a:r>
            <a:r>
              <a:rPr lang="pt-BR" sz="3200" baseline="-25000" dirty="0"/>
              <a:t>1i </a:t>
            </a:r>
            <a:r>
              <a:rPr lang="pt-BR" sz="3200" dirty="0"/>
              <a:t>+  β</a:t>
            </a:r>
            <a:r>
              <a:rPr lang="pt-BR" sz="3200" baseline="-25000" dirty="0"/>
              <a:t>2</a:t>
            </a:r>
            <a:r>
              <a:rPr lang="pt-BR" sz="3200" dirty="0"/>
              <a:t>X</a:t>
            </a:r>
            <a:r>
              <a:rPr lang="pt-BR" sz="3200" baseline="-25000" dirty="0"/>
              <a:t>2i </a:t>
            </a:r>
            <a:r>
              <a:rPr lang="pt-BR" sz="3200" dirty="0"/>
              <a:t>+ ... +  β</a:t>
            </a:r>
            <a:r>
              <a:rPr lang="pt-BR" sz="3200" baseline="-25000" dirty="0" err="1"/>
              <a:t>k</a:t>
            </a:r>
            <a:r>
              <a:rPr lang="pt-BR" sz="3200" dirty="0" err="1"/>
              <a:t>X</a:t>
            </a:r>
            <a:r>
              <a:rPr lang="pt-BR" sz="3200" baseline="-25000" dirty="0" err="1"/>
              <a:t>ki</a:t>
            </a:r>
            <a:r>
              <a:rPr lang="pt-BR" sz="3200" baseline="-25000" dirty="0"/>
              <a:t> </a:t>
            </a:r>
            <a:r>
              <a:rPr lang="pt-BR" sz="3200" dirty="0"/>
              <a:t>+  </a:t>
            </a:r>
            <a:r>
              <a:rPr lang="pt-BR" sz="3600" dirty="0" err="1"/>
              <a:t>ε</a:t>
            </a:r>
            <a:r>
              <a:rPr lang="pt-BR" sz="3200" baseline="-25000" dirty="0" err="1"/>
              <a:t>i</a:t>
            </a:r>
            <a:r>
              <a:rPr lang="pt-BR" sz="3200" baseline="-25000" dirty="0"/>
              <a:t>              </a:t>
            </a:r>
            <a:r>
              <a:rPr lang="pt-BR" sz="3200" i="1" dirty="0"/>
              <a:t>i=1,n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4488" y="3384833"/>
            <a:ext cx="5988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β</a:t>
            </a:r>
            <a:r>
              <a:rPr lang="pt-BR" sz="2000" baseline="-25000" dirty="0"/>
              <a:t>0</a:t>
            </a:r>
            <a:r>
              <a:rPr lang="pt-BR" sz="2000" dirty="0"/>
              <a:t> , β</a:t>
            </a:r>
            <a:r>
              <a:rPr lang="pt-BR" sz="2000" baseline="-25000" dirty="0"/>
              <a:t>1</a:t>
            </a:r>
            <a:r>
              <a:rPr lang="pt-BR" sz="2000" dirty="0"/>
              <a:t> , β</a:t>
            </a:r>
            <a:r>
              <a:rPr lang="pt-BR" sz="2000" baseline="-25000" dirty="0"/>
              <a:t>2</a:t>
            </a:r>
            <a:r>
              <a:rPr lang="pt-BR" sz="2000" dirty="0"/>
              <a:t> , ... , β</a:t>
            </a:r>
            <a:r>
              <a:rPr lang="pt-BR" sz="2000" baseline="-25000" dirty="0"/>
              <a:t>k </a:t>
            </a:r>
            <a:r>
              <a:rPr lang="pt-BR" sz="2000" dirty="0"/>
              <a:t>são parâmetros do modelo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1737499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7266" y="1095069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parâmetro βi (i=1,...,k) da regressão pode ser interpretado da seguinte forma: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variação na resposta média, E(Y), associada a variação unitária em X</a:t>
            </a:r>
            <a:r>
              <a:rPr lang="pt-BR" baseline="-25000" dirty="0"/>
              <a:t>i</a:t>
            </a:r>
            <a:r>
              <a:rPr lang="pt-BR" dirty="0"/>
              <a:t>,   controlando o efeito das outras variáveis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variação na resposta média, E(Y), associada a variação unitária em X</a:t>
            </a:r>
            <a:r>
              <a:rPr lang="pt-BR" baseline="-25000" dirty="0"/>
              <a:t>i</a:t>
            </a:r>
            <a:r>
              <a:rPr lang="pt-BR" dirty="0"/>
              <a:t>,   mantendo constante as outras variáveis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efeito parcial de cada variável na variável resposta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β0 :valor esperado de Y quando todas as outras variáveis independentes são iguais a zero.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279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Estimando os coeficientes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74174" y="2048351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Os coeficientes da equação de regressão múltipla também são estimados pelo Método dos Mínimos Quadrados (MQ), ou seja, os coeficientes estimados são aqueles que minimizam a soma dos quadrados dos resíduos: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667059" y="4449231"/>
                <a:ext cx="945906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8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…+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59" y="4449231"/>
                <a:ext cx="9459063" cy="1176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609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766" y="765274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Exemplo: Dados de peso, idade e altura de 15 crianças: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85584"/>
              </p:ext>
            </p:extLst>
          </p:nvPr>
        </p:nvGraphicFramePr>
        <p:xfrm>
          <a:off x="3766088" y="1424856"/>
          <a:ext cx="5160935" cy="516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1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52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Criança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Peso (kg)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Altura (cm)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Idade (anos)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40.3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157.0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42.0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158.5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43.6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152.0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44.2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152.1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45.5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158.7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47.9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153.7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46.2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154.8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55.9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165.2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57.7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159.0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58.2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159.5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60.9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167.3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60.3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159.3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65.4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167.3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67.3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169.6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58.2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160.8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67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766" y="765274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Exemplo: Dados de peso, idade e altura de 15 crianças: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727947"/>
            <a:ext cx="5126945" cy="41080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54" y="1727947"/>
            <a:ext cx="5057494" cy="40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19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A equação de regressão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7264" y="2737521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dirty="0"/>
              <a:t>define um plano passando pelo meio da nuvem de pontos.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Este plano representa o valor esperado do peso em função da altura e da idade das crianças.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66022" y="2027125"/>
            <a:ext cx="8439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E(Y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|X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,X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=  β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0 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+  β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+  β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pt-BR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53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920" t="15770" r="7234" b="15505"/>
          <a:stretch/>
        </p:blipFill>
        <p:spPr>
          <a:xfrm>
            <a:off x="1237449" y="0"/>
            <a:ext cx="8771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36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114" t="12760" r="3643" b="13922"/>
          <a:stretch/>
        </p:blipFill>
        <p:spPr>
          <a:xfrm>
            <a:off x="2059038" y="0"/>
            <a:ext cx="82585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Tem por objetivo estabelecer uma função matemática que descreva a relação entre uma variável dependente (resposta) e uma ou mais variáveis independentes (</a:t>
                </a:r>
                <a:r>
                  <a:rPr lang="pt-BR" dirty="0" err="1"/>
                  <a:t>preditoras</a:t>
                </a:r>
                <a:r>
                  <a:rPr lang="pt-BR" dirty="0"/>
                  <a:t>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Onde,</a:t>
                </a:r>
              </a:p>
              <a:p>
                <a:pPr marL="0" indent="0">
                  <a:buNone/>
                </a:pPr>
                <a:r>
                  <a:rPr lang="pt-BR" i="1" dirty="0"/>
                  <a:t>   y</a:t>
                </a:r>
                <a:r>
                  <a:rPr lang="pt-BR" dirty="0"/>
                  <a:t>  é a variável dependente</a:t>
                </a:r>
              </a:p>
              <a:p>
                <a:pPr marL="0" indent="0">
                  <a:buNone/>
                </a:pPr>
                <a:r>
                  <a:rPr lang="pt-BR" i="1" dirty="0"/>
                  <a:t>   x  </a:t>
                </a:r>
                <a:r>
                  <a:rPr lang="pt-BR" dirty="0"/>
                  <a:t>são as variáveis independentes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a função que descreve a variação sistemática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a variação não sistemática (aleatória)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58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436" t="13792" r="8286" b="16503"/>
          <a:stretch/>
        </p:blipFill>
        <p:spPr>
          <a:xfrm>
            <a:off x="2065148" y="0"/>
            <a:ext cx="8001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57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1010774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Estatísticas descritivas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31" y="1909483"/>
            <a:ext cx="9166447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22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83376" y="664606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Ajuste do modelo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01379" y="1095069"/>
            <a:ext cx="7236904" cy="5693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mod_exempl2 &lt;-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(Peso ~Altura + Idade, data=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criancas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(mod_exempl2)</a:t>
            </a:r>
          </a:p>
          <a:p>
            <a:r>
              <a:rPr lang="pt-BR" sz="2000" dirty="0"/>
              <a:t>Call:   </a:t>
            </a:r>
            <a:r>
              <a:rPr lang="pt-BR" sz="2000" dirty="0" err="1"/>
              <a:t>lm</a:t>
            </a:r>
            <a:r>
              <a:rPr lang="pt-BR" sz="2000" dirty="0"/>
              <a:t>(formula = Peso ~ Altura + Idade, data = </a:t>
            </a:r>
            <a:r>
              <a:rPr lang="pt-BR" sz="2000" dirty="0" err="1"/>
              <a:t>criancas</a:t>
            </a:r>
            <a:r>
              <a:rPr lang="pt-BR" sz="2000" dirty="0"/>
              <a:t>)</a:t>
            </a:r>
          </a:p>
          <a:p>
            <a:endParaRPr lang="pt-BR" sz="1200" dirty="0"/>
          </a:p>
          <a:p>
            <a:r>
              <a:rPr lang="pt-BR" sz="2000" dirty="0" err="1"/>
              <a:t>Residuals</a:t>
            </a:r>
            <a:r>
              <a:rPr lang="pt-BR" sz="2000" dirty="0"/>
              <a:t>:</a:t>
            </a:r>
          </a:p>
          <a:p>
            <a:r>
              <a:rPr lang="pt-BR" sz="2000" dirty="0"/>
              <a:t>    Min            1Q       </a:t>
            </a:r>
            <a:r>
              <a:rPr lang="pt-BR" sz="2000" dirty="0" err="1"/>
              <a:t>Median</a:t>
            </a:r>
            <a:r>
              <a:rPr lang="pt-BR" sz="2000" dirty="0"/>
              <a:t>        3Q         Max </a:t>
            </a:r>
          </a:p>
          <a:p>
            <a:r>
              <a:rPr lang="pt-BR" sz="2000" dirty="0"/>
              <a:t>-8.8356    -2.3674    0.4124      3.2703   5.8455 </a:t>
            </a:r>
          </a:p>
          <a:p>
            <a:endParaRPr lang="pt-BR" sz="1600" dirty="0"/>
          </a:p>
          <a:p>
            <a:r>
              <a:rPr lang="pt-BR" sz="2000" dirty="0" err="1"/>
              <a:t>Coefficients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       </a:t>
            </a:r>
            <a:r>
              <a:rPr lang="pt-BR" sz="2000" dirty="0" err="1"/>
              <a:t>Estimate</a:t>
            </a:r>
            <a:r>
              <a:rPr lang="pt-BR" sz="2000" dirty="0"/>
              <a:t>     </a:t>
            </a:r>
            <a:r>
              <a:rPr lang="pt-BR" sz="2000" dirty="0" err="1"/>
              <a:t>Std</a:t>
            </a:r>
            <a:r>
              <a:rPr lang="pt-BR" sz="2000" dirty="0"/>
              <a:t>. </a:t>
            </a:r>
            <a:r>
              <a:rPr lang="pt-BR" sz="2000" dirty="0" err="1"/>
              <a:t>Error</a:t>
            </a:r>
            <a:r>
              <a:rPr lang="pt-BR" sz="2000" dirty="0"/>
              <a:t>       t </a:t>
            </a:r>
            <a:r>
              <a:rPr lang="pt-BR" sz="2000" dirty="0" err="1"/>
              <a:t>value</a:t>
            </a:r>
            <a:r>
              <a:rPr lang="pt-BR" sz="2000" dirty="0"/>
              <a:t>      </a:t>
            </a:r>
            <a:r>
              <a:rPr lang="pt-BR" sz="2000" dirty="0" err="1"/>
              <a:t>Pr</a:t>
            </a:r>
            <a:r>
              <a:rPr lang="pt-BR" sz="2000" dirty="0"/>
              <a:t>(&gt;|t|)   </a:t>
            </a:r>
          </a:p>
          <a:p>
            <a:r>
              <a:rPr lang="pt-BR" sz="2000" dirty="0"/>
              <a:t>(</a:t>
            </a:r>
            <a:r>
              <a:rPr lang="pt-BR" sz="2000" dirty="0" err="1"/>
              <a:t>Intercept</a:t>
            </a:r>
            <a:r>
              <a:rPr lang="pt-BR" sz="2000" dirty="0"/>
              <a:t>)     -90.8133       36.7238       -2.473      0.02934 * </a:t>
            </a:r>
          </a:p>
          <a:p>
            <a:r>
              <a:rPr lang="pt-BR" sz="2000" dirty="0"/>
              <a:t>Altura                 0.6643         0.2730        2.433       0.03155 * </a:t>
            </a:r>
          </a:p>
          <a:p>
            <a:r>
              <a:rPr lang="pt-BR" sz="2000" dirty="0"/>
              <a:t>Idade                 2.7961          0.8218        3.402       0.00525 **</a:t>
            </a:r>
          </a:p>
          <a:p>
            <a:r>
              <a:rPr lang="pt-BR" sz="2000" dirty="0"/>
              <a:t>---</a:t>
            </a:r>
          </a:p>
          <a:p>
            <a:r>
              <a:rPr lang="pt-BR" sz="2000" dirty="0"/>
              <a:t>Signif. </a:t>
            </a:r>
            <a:r>
              <a:rPr lang="pt-BR" sz="2000" dirty="0" err="1"/>
              <a:t>codes</a:t>
            </a:r>
            <a:r>
              <a:rPr lang="pt-BR" sz="2000" dirty="0"/>
              <a:t>:  0 ‘***’ 0.001 ‘**’ 0.01 ‘*’ 0.05 ‘.’ 0.1 ‘ ’ 1</a:t>
            </a:r>
          </a:p>
          <a:p>
            <a:endParaRPr lang="pt-BR" sz="1600" dirty="0"/>
          </a:p>
          <a:p>
            <a:r>
              <a:rPr lang="pt-BR" sz="2000" dirty="0"/>
              <a:t>Residual standard </a:t>
            </a:r>
            <a:r>
              <a:rPr lang="pt-BR" sz="2000" dirty="0" err="1"/>
              <a:t>error</a:t>
            </a:r>
            <a:r>
              <a:rPr lang="pt-BR" sz="2000" dirty="0"/>
              <a:t>: 4.056 </a:t>
            </a:r>
            <a:r>
              <a:rPr lang="pt-BR" sz="2000" dirty="0" err="1"/>
              <a:t>on</a:t>
            </a:r>
            <a:r>
              <a:rPr lang="pt-BR" sz="2000" dirty="0"/>
              <a:t> 12 </a:t>
            </a:r>
            <a:r>
              <a:rPr lang="pt-BR" sz="2000" dirty="0" err="1"/>
              <a:t>degrees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freedom</a:t>
            </a:r>
            <a:endParaRPr lang="pt-BR" sz="2000" dirty="0"/>
          </a:p>
          <a:p>
            <a:r>
              <a:rPr lang="pt-BR" sz="2000" dirty="0" err="1"/>
              <a:t>Multiple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0.826,	</a:t>
            </a:r>
            <a:r>
              <a:rPr lang="pt-BR" sz="2000" dirty="0" err="1"/>
              <a:t>Adjusted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0.797 </a:t>
            </a:r>
          </a:p>
          <a:p>
            <a:r>
              <a:rPr lang="pt-BR" sz="2000" dirty="0"/>
              <a:t>F-</a:t>
            </a:r>
            <a:r>
              <a:rPr lang="pt-BR" sz="2000" dirty="0" err="1"/>
              <a:t>statistic</a:t>
            </a:r>
            <a:r>
              <a:rPr lang="pt-BR" sz="2000" dirty="0"/>
              <a:t>: 28.49 </a:t>
            </a:r>
            <a:r>
              <a:rPr lang="pt-BR" sz="2000" dirty="0" err="1"/>
              <a:t>on</a:t>
            </a:r>
            <a:r>
              <a:rPr lang="pt-BR" sz="2000" dirty="0"/>
              <a:t> 2 </a:t>
            </a:r>
            <a:r>
              <a:rPr lang="pt-BR" sz="2000" dirty="0" err="1"/>
              <a:t>and</a:t>
            </a:r>
            <a:r>
              <a:rPr lang="pt-BR" sz="2000" dirty="0"/>
              <a:t> 12 DF,  p-</a:t>
            </a:r>
            <a:r>
              <a:rPr lang="pt-BR" sz="2000" dirty="0" err="1"/>
              <a:t>value</a:t>
            </a:r>
            <a:r>
              <a:rPr lang="pt-BR" sz="2000" dirty="0"/>
              <a:t>: 2.773e-05</a:t>
            </a:r>
          </a:p>
        </p:txBody>
      </p:sp>
    </p:spTree>
    <p:extLst>
      <p:ext uri="{BB962C8B-B14F-4D97-AF65-F5344CB8AC3E}">
        <p14:creationId xmlns:p14="http://schemas.microsoft.com/office/powerpoint/2010/main" val="22890662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83376" y="664606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Ajuste do modelo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01379" y="1095069"/>
            <a:ext cx="7236904" cy="5693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mod_exempl2 &lt;-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(Peso ~Altura + Idade, data=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criancas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(mod_exempl2)</a:t>
            </a:r>
          </a:p>
          <a:p>
            <a:r>
              <a:rPr lang="pt-BR" sz="2000" dirty="0"/>
              <a:t>Call:   </a:t>
            </a:r>
            <a:r>
              <a:rPr lang="pt-BR" sz="2000" dirty="0" err="1"/>
              <a:t>lm</a:t>
            </a:r>
            <a:r>
              <a:rPr lang="pt-BR" sz="2000" dirty="0"/>
              <a:t>(formula = Peso ~ Altura + Idade, data = </a:t>
            </a:r>
            <a:r>
              <a:rPr lang="pt-BR" sz="2000" dirty="0" err="1"/>
              <a:t>criancas</a:t>
            </a:r>
            <a:r>
              <a:rPr lang="pt-BR" sz="2000" dirty="0"/>
              <a:t>)</a:t>
            </a:r>
          </a:p>
          <a:p>
            <a:endParaRPr lang="pt-BR" sz="1200" dirty="0"/>
          </a:p>
          <a:p>
            <a:r>
              <a:rPr lang="pt-BR" sz="2000" dirty="0" err="1"/>
              <a:t>Residuals</a:t>
            </a:r>
            <a:r>
              <a:rPr lang="pt-BR" sz="2000" dirty="0"/>
              <a:t>:</a:t>
            </a:r>
          </a:p>
          <a:p>
            <a:r>
              <a:rPr lang="pt-BR" sz="2000" dirty="0"/>
              <a:t>    Min            1Q       </a:t>
            </a:r>
            <a:r>
              <a:rPr lang="pt-BR" sz="2000" dirty="0" err="1"/>
              <a:t>Median</a:t>
            </a:r>
            <a:r>
              <a:rPr lang="pt-BR" sz="2000" dirty="0"/>
              <a:t>        3Q         Max </a:t>
            </a:r>
          </a:p>
          <a:p>
            <a:r>
              <a:rPr lang="pt-BR" sz="2000" dirty="0"/>
              <a:t>-8.8356    -2.3674    0.4124      3.2703   5.8455 </a:t>
            </a:r>
          </a:p>
          <a:p>
            <a:endParaRPr lang="pt-BR" sz="1600" dirty="0"/>
          </a:p>
          <a:p>
            <a:r>
              <a:rPr lang="pt-BR" sz="2000" dirty="0" err="1"/>
              <a:t>Coefficients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       </a:t>
            </a:r>
            <a:r>
              <a:rPr lang="pt-BR" sz="2000" dirty="0" err="1"/>
              <a:t>Estimate</a:t>
            </a:r>
            <a:r>
              <a:rPr lang="pt-BR" sz="2000" dirty="0"/>
              <a:t>     </a:t>
            </a:r>
            <a:r>
              <a:rPr lang="pt-BR" sz="2000" dirty="0" err="1"/>
              <a:t>Std</a:t>
            </a:r>
            <a:r>
              <a:rPr lang="pt-BR" sz="2000" dirty="0"/>
              <a:t>. </a:t>
            </a:r>
            <a:r>
              <a:rPr lang="pt-BR" sz="2000" dirty="0" err="1"/>
              <a:t>Error</a:t>
            </a:r>
            <a:r>
              <a:rPr lang="pt-BR" sz="2000" dirty="0"/>
              <a:t>       t </a:t>
            </a:r>
            <a:r>
              <a:rPr lang="pt-BR" sz="2000" dirty="0" err="1"/>
              <a:t>value</a:t>
            </a:r>
            <a:r>
              <a:rPr lang="pt-BR" sz="2000" dirty="0"/>
              <a:t>      </a:t>
            </a:r>
            <a:r>
              <a:rPr lang="pt-BR" sz="2000" dirty="0" err="1"/>
              <a:t>Pr</a:t>
            </a:r>
            <a:r>
              <a:rPr lang="pt-BR" sz="2000" dirty="0"/>
              <a:t>(&gt;|t|)   </a:t>
            </a:r>
          </a:p>
          <a:p>
            <a:r>
              <a:rPr lang="pt-BR" sz="2000" dirty="0"/>
              <a:t>(</a:t>
            </a:r>
            <a:r>
              <a:rPr lang="pt-BR" sz="2000" dirty="0" err="1"/>
              <a:t>Intercept</a:t>
            </a:r>
            <a:r>
              <a:rPr lang="pt-BR" sz="2000" dirty="0"/>
              <a:t>)     -90.8133       36.7238       -2.473      0.02934 * </a:t>
            </a:r>
          </a:p>
          <a:p>
            <a:r>
              <a:rPr lang="pt-BR" sz="2000" dirty="0"/>
              <a:t>Altura                 0.6643         0.2730        2.433       0.03155 * </a:t>
            </a:r>
          </a:p>
          <a:p>
            <a:r>
              <a:rPr lang="pt-BR" sz="2000" dirty="0"/>
              <a:t>Idade                 2.7961          0.8218        3.402       0.00525 **</a:t>
            </a:r>
          </a:p>
          <a:p>
            <a:r>
              <a:rPr lang="pt-BR" sz="2000" dirty="0"/>
              <a:t>---</a:t>
            </a:r>
          </a:p>
          <a:p>
            <a:r>
              <a:rPr lang="pt-BR" sz="2000" dirty="0"/>
              <a:t>Signif. </a:t>
            </a:r>
            <a:r>
              <a:rPr lang="pt-BR" sz="2000" dirty="0" err="1"/>
              <a:t>codes</a:t>
            </a:r>
            <a:r>
              <a:rPr lang="pt-BR" sz="2000" dirty="0"/>
              <a:t>:  0 ‘***’ 0.001 ‘**’ 0.01 ‘*’ 0.05 ‘.’ 0.1 ‘ ’ 1</a:t>
            </a:r>
          </a:p>
          <a:p>
            <a:endParaRPr lang="pt-BR" sz="1600" dirty="0"/>
          </a:p>
          <a:p>
            <a:r>
              <a:rPr lang="pt-BR" sz="2000" dirty="0"/>
              <a:t>Residual standard </a:t>
            </a:r>
            <a:r>
              <a:rPr lang="pt-BR" sz="2000" dirty="0" err="1"/>
              <a:t>error</a:t>
            </a:r>
            <a:r>
              <a:rPr lang="pt-BR" sz="2000" dirty="0"/>
              <a:t>: 4.056 </a:t>
            </a:r>
            <a:r>
              <a:rPr lang="pt-BR" sz="2000" dirty="0" err="1"/>
              <a:t>on</a:t>
            </a:r>
            <a:r>
              <a:rPr lang="pt-BR" sz="2000" dirty="0"/>
              <a:t> 12 </a:t>
            </a:r>
            <a:r>
              <a:rPr lang="pt-BR" sz="2000" dirty="0" err="1"/>
              <a:t>degrees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freedom</a:t>
            </a:r>
            <a:endParaRPr lang="pt-BR" sz="2000" dirty="0"/>
          </a:p>
          <a:p>
            <a:r>
              <a:rPr lang="pt-BR" sz="2000" dirty="0" err="1"/>
              <a:t>Multiple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0.826,	</a:t>
            </a:r>
            <a:r>
              <a:rPr lang="pt-BR" sz="2000" dirty="0" err="1"/>
              <a:t>Adjusted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0.797 </a:t>
            </a:r>
          </a:p>
          <a:p>
            <a:r>
              <a:rPr lang="pt-BR" sz="2000" dirty="0"/>
              <a:t>F-</a:t>
            </a:r>
            <a:r>
              <a:rPr lang="pt-BR" sz="2000" dirty="0" err="1"/>
              <a:t>statistic</a:t>
            </a:r>
            <a:r>
              <a:rPr lang="pt-BR" sz="2000" dirty="0"/>
              <a:t>: 28.49 </a:t>
            </a:r>
            <a:r>
              <a:rPr lang="pt-BR" sz="2000" dirty="0" err="1"/>
              <a:t>on</a:t>
            </a:r>
            <a:r>
              <a:rPr lang="pt-BR" sz="2000" dirty="0"/>
              <a:t> 2 </a:t>
            </a:r>
            <a:r>
              <a:rPr lang="pt-BR" sz="2000" dirty="0" err="1"/>
              <a:t>and</a:t>
            </a:r>
            <a:r>
              <a:rPr lang="pt-BR" sz="2000" dirty="0"/>
              <a:t> 12 DF,  p-</a:t>
            </a:r>
            <a:r>
              <a:rPr lang="pt-BR" sz="2000" dirty="0" err="1"/>
              <a:t>value</a:t>
            </a:r>
            <a:r>
              <a:rPr lang="pt-BR" sz="2000" dirty="0"/>
              <a:t>: 2.773e-05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3056" y="5076828"/>
            <a:ext cx="843932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=  -90,813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0,664*(Altura)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2,796*(Idade)</a:t>
            </a:r>
            <a:endParaRPr lang="pt-BR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06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83376" y="664606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Ajuste do modelo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01379" y="1095069"/>
            <a:ext cx="7236904" cy="5693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mod_exempl2 &lt;-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(Peso ~Altura + Idade, data=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criancas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(mod_exempl2)</a:t>
            </a:r>
          </a:p>
          <a:p>
            <a:r>
              <a:rPr lang="pt-BR" sz="2000" dirty="0"/>
              <a:t>Call:   </a:t>
            </a:r>
            <a:r>
              <a:rPr lang="pt-BR" sz="2000" dirty="0" err="1"/>
              <a:t>lm</a:t>
            </a:r>
            <a:r>
              <a:rPr lang="pt-BR" sz="2000" dirty="0"/>
              <a:t>(formula = Peso ~ Altura + Idade, data = </a:t>
            </a:r>
            <a:r>
              <a:rPr lang="pt-BR" sz="2000" dirty="0" err="1"/>
              <a:t>criancas</a:t>
            </a:r>
            <a:r>
              <a:rPr lang="pt-BR" sz="2000" dirty="0"/>
              <a:t>)</a:t>
            </a:r>
          </a:p>
          <a:p>
            <a:endParaRPr lang="pt-BR" sz="1200" dirty="0"/>
          </a:p>
          <a:p>
            <a:r>
              <a:rPr lang="pt-BR" sz="2000" dirty="0" err="1"/>
              <a:t>Residuals</a:t>
            </a:r>
            <a:r>
              <a:rPr lang="pt-BR" sz="2000" dirty="0"/>
              <a:t>:</a:t>
            </a:r>
          </a:p>
          <a:p>
            <a:r>
              <a:rPr lang="pt-BR" sz="2000" dirty="0"/>
              <a:t>    Min            1Q       </a:t>
            </a:r>
            <a:r>
              <a:rPr lang="pt-BR" sz="2000" dirty="0" err="1"/>
              <a:t>Median</a:t>
            </a:r>
            <a:r>
              <a:rPr lang="pt-BR" sz="2000" dirty="0"/>
              <a:t>        3Q         Max </a:t>
            </a:r>
          </a:p>
          <a:p>
            <a:r>
              <a:rPr lang="pt-BR" sz="2000" dirty="0"/>
              <a:t>-8.8356    -2.3674    0.4124      3.2703   5.8455 </a:t>
            </a:r>
          </a:p>
          <a:p>
            <a:endParaRPr lang="pt-BR" sz="1600" dirty="0"/>
          </a:p>
          <a:p>
            <a:r>
              <a:rPr lang="pt-BR" sz="2000" dirty="0" err="1"/>
              <a:t>Coefficients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       </a:t>
            </a:r>
            <a:r>
              <a:rPr lang="pt-BR" sz="2000" dirty="0" err="1"/>
              <a:t>Estimate</a:t>
            </a:r>
            <a:r>
              <a:rPr lang="pt-BR" sz="2000" dirty="0"/>
              <a:t>     </a:t>
            </a:r>
            <a:r>
              <a:rPr lang="pt-BR" sz="2000" dirty="0" err="1"/>
              <a:t>Std</a:t>
            </a:r>
            <a:r>
              <a:rPr lang="pt-BR" sz="2000" dirty="0"/>
              <a:t>. </a:t>
            </a:r>
            <a:r>
              <a:rPr lang="pt-BR" sz="2000" dirty="0" err="1"/>
              <a:t>Error</a:t>
            </a:r>
            <a:r>
              <a:rPr lang="pt-BR" sz="2000" dirty="0"/>
              <a:t>       t </a:t>
            </a:r>
            <a:r>
              <a:rPr lang="pt-BR" sz="2000" dirty="0" err="1"/>
              <a:t>value</a:t>
            </a:r>
            <a:r>
              <a:rPr lang="pt-BR" sz="2000" dirty="0"/>
              <a:t>      </a:t>
            </a:r>
            <a:r>
              <a:rPr lang="pt-BR" sz="2000" dirty="0" err="1"/>
              <a:t>Pr</a:t>
            </a:r>
            <a:r>
              <a:rPr lang="pt-BR" sz="2000" dirty="0"/>
              <a:t>(&gt;|t|)   </a:t>
            </a:r>
          </a:p>
          <a:p>
            <a:r>
              <a:rPr lang="pt-BR" sz="2000" dirty="0"/>
              <a:t>(</a:t>
            </a:r>
            <a:r>
              <a:rPr lang="pt-BR" sz="2000" dirty="0" err="1"/>
              <a:t>Intercept</a:t>
            </a:r>
            <a:r>
              <a:rPr lang="pt-BR" sz="2000" dirty="0"/>
              <a:t>)     -90.8133       36.7238       -2.473      0.02934 * </a:t>
            </a:r>
          </a:p>
          <a:p>
            <a:r>
              <a:rPr lang="pt-BR" sz="2000" dirty="0"/>
              <a:t>Altura                 0.6643         0.2730        2.433       0.03155 * </a:t>
            </a:r>
          </a:p>
          <a:p>
            <a:r>
              <a:rPr lang="pt-BR" sz="2000" dirty="0"/>
              <a:t>Idade                 2.7961          0.8218        3.402       0.00525 **</a:t>
            </a:r>
          </a:p>
          <a:p>
            <a:r>
              <a:rPr lang="pt-BR" sz="2000" dirty="0"/>
              <a:t>---</a:t>
            </a:r>
          </a:p>
          <a:p>
            <a:r>
              <a:rPr lang="pt-BR" sz="2000" dirty="0"/>
              <a:t>Signif. </a:t>
            </a:r>
            <a:r>
              <a:rPr lang="pt-BR" sz="2000" dirty="0" err="1"/>
              <a:t>codes</a:t>
            </a:r>
            <a:r>
              <a:rPr lang="pt-BR" sz="2000" dirty="0"/>
              <a:t>:  0 ‘***’ 0.001 ‘**’ 0.01 ‘*’ 0.05 ‘.’ 0.1 ‘ ’ 1</a:t>
            </a:r>
          </a:p>
          <a:p>
            <a:endParaRPr lang="pt-BR" sz="1600" dirty="0"/>
          </a:p>
          <a:p>
            <a:r>
              <a:rPr lang="pt-BR" sz="2000" dirty="0"/>
              <a:t>Residual standard </a:t>
            </a:r>
            <a:r>
              <a:rPr lang="pt-BR" sz="2000" dirty="0" err="1"/>
              <a:t>error</a:t>
            </a:r>
            <a:r>
              <a:rPr lang="pt-BR" sz="2000" dirty="0"/>
              <a:t>: 4.056 </a:t>
            </a:r>
            <a:r>
              <a:rPr lang="pt-BR" sz="2000" dirty="0" err="1"/>
              <a:t>on</a:t>
            </a:r>
            <a:r>
              <a:rPr lang="pt-BR" sz="2000" dirty="0"/>
              <a:t> 12 </a:t>
            </a:r>
            <a:r>
              <a:rPr lang="pt-BR" sz="2000" dirty="0" err="1"/>
              <a:t>degrees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freedom</a:t>
            </a:r>
            <a:endParaRPr lang="pt-BR" sz="2000" dirty="0"/>
          </a:p>
          <a:p>
            <a:r>
              <a:rPr lang="pt-BR" sz="2000" dirty="0" err="1"/>
              <a:t>Multiple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0.826,	</a:t>
            </a:r>
            <a:r>
              <a:rPr lang="pt-BR" sz="2000" dirty="0" err="1"/>
              <a:t>Adjusted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0.797 </a:t>
            </a:r>
          </a:p>
          <a:p>
            <a:r>
              <a:rPr lang="pt-BR" sz="2000" dirty="0"/>
              <a:t>F-</a:t>
            </a:r>
            <a:r>
              <a:rPr lang="pt-BR" sz="2000" dirty="0" err="1"/>
              <a:t>statistic</a:t>
            </a:r>
            <a:r>
              <a:rPr lang="pt-BR" sz="2000" dirty="0"/>
              <a:t>: 28.49 </a:t>
            </a:r>
            <a:r>
              <a:rPr lang="pt-BR" sz="2000" dirty="0" err="1"/>
              <a:t>on</a:t>
            </a:r>
            <a:r>
              <a:rPr lang="pt-BR" sz="2000" dirty="0"/>
              <a:t> 2 </a:t>
            </a:r>
            <a:r>
              <a:rPr lang="pt-BR" sz="2000" dirty="0" err="1"/>
              <a:t>and</a:t>
            </a:r>
            <a:r>
              <a:rPr lang="pt-BR" sz="2000" dirty="0"/>
              <a:t> 12 DF,  p-</a:t>
            </a:r>
            <a:r>
              <a:rPr lang="pt-BR" sz="2000" dirty="0" err="1"/>
              <a:t>value</a:t>
            </a:r>
            <a:r>
              <a:rPr lang="pt-BR" sz="2000" dirty="0"/>
              <a:t>: 2.773e-05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3056" y="5076828"/>
            <a:ext cx="843932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=  -90,813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0,664*(Altura)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2,796*(Idade)</a:t>
            </a:r>
            <a:endParaRPr lang="pt-BR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9977" y="2277182"/>
            <a:ext cx="657137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(mod_exempl2,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(Idade=c(13),Altura=c(157)))</a:t>
            </a:r>
          </a:p>
          <a:p>
            <a:r>
              <a:rPr lang="pt-BR" dirty="0"/>
              <a:t>       1 </a:t>
            </a:r>
          </a:p>
          <a:p>
            <a:r>
              <a:rPr lang="pt-BR" dirty="0"/>
              <a:t>49.83907 </a:t>
            </a:r>
          </a:p>
        </p:txBody>
      </p:sp>
      <p:sp>
        <p:nvSpPr>
          <p:cNvPr id="8" name="Elipse 7"/>
          <p:cNvSpPr/>
          <p:nvPr/>
        </p:nvSpPr>
        <p:spPr>
          <a:xfrm>
            <a:off x="1560352" y="5151845"/>
            <a:ext cx="458598" cy="4347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cxnSpLocks/>
            <a:stCxn id="8" idx="0"/>
          </p:cNvCxnSpPr>
          <p:nvPr/>
        </p:nvCxnSpPr>
        <p:spPr>
          <a:xfrm flipH="1" flipV="1">
            <a:off x="1249961" y="3095539"/>
            <a:ext cx="539690" cy="2056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8245325" y="5151845"/>
            <a:ext cx="1024509" cy="4347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cxnSpLocks/>
            <a:stCxn id="14" idx="0"/>
          </p:cNvCxnSpPr>
          <p:nvPr/>
        </p:nvCxnSpPr>
        <p:spPr>
          <a:xfrm flipH="1" flipV="1">
            <a:off x="5111692" y="2600587"/>
            <a:ext cx="3645888" cy="2551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394121" y="5151845"/>
            <a:ext cx="1149292" cy="509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cxnSpLocks/>
            <a:stCxn id="16" idx="0"/>
          </p:cNvCxnSpPr>
          <p:nvPr/>
        </p:nvCxnSpPr>
        <p:spPr>
          <a:xfrm flipV="1">
            <a:off x="5968767" y="2600587"/>
            <a:ext cx="415255" cy="2551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82563" y="1771514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Referências: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err="1"/>
              <a:t>Zar</a:t>
            </a:r>
            <a:r>
              <a:rPr lang="pt-BR" dirty="0"/>
              <a:t>, </a:t>
            </a:r>
            <a:r>
              <a:rPr lang="pt-BR" dirty="0" err="1"/>
              <a:t>Jerrold</a:t>
            </a:r>
            <a:r>
              <a:rPr lang="pt-BR" dirty="0"/>
              <a:t> H. </a:t>
            </a:r>
            <a:r>
              <a:rPr lang="pt-BR" dirty="0" err="1"/>
              <a:t>Biostatistical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. 4ª. Ed. New Jersey. Prentice-Hall, Inc. 1999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err="1"/>
              <a:t>Wonnacott</a:t>
            </a:r>
            <a:r>
              <a:rPr lang="pt-BR" dirty="0"/>
              <a:t>, Thomas H. &amp; </a:t>
            </a:r>
            <a:r>
              <a:rPr lang="pt-BR" dirty="0" err="1"/>
              <a:t>Wonnacott</a:t>
            </a:r>
            <a:r>
              <a:rPr lang="pt-BR" dirty="0"/>
              <a:t>, Ronald J. </a:t>
            </a:r>
            <a:r>
              <a:rPr lang="pt-BR" dirty="0" err="1"/>
              <a:t>Regression</a:t>
            </a:r>
            <a:r>
              <a:rPr lang="pt-BR" dirty="0"/>
              <a:t>: a </a:t>
            </a:r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course</a:t>
            </a:r>
            <a:r>
              <a:rPr lang="pt-BR" dirty="0"/>
              <a:t> in </a:t>
            </a:r>
            <a:r>
              <a:rPr lang="pt-BR" dirty="0" err="1"/>
              <a:t>statistics</a:t>
            </a:r>
            <a:r>
              <a:rPr lang="pt-BR" dirty="0"/>
              <a:t>. New York. John </a:t>
            </a:r>
            <a:r>
              <a:rPr lang="pt-BR" dirty="0" err="1"/>
              <a:t>Wiley</a:t>
            </a:r>
            <a:r>
              <a:rPr lang="pt-BR" dirty="0"/>
              <a:t> &amp; Sons, Inc. 1987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921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017346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Muitas vezes, principalmente na área da saúde, temos interesse em identificar os fatores associados a presença ou ausência de determinada característica, como uma doença,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9076889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Neste caso, a variável dependente é dicotômica, assumindo o valor 0 (zero) na ausência da característica e o valor 1 (um) na sua presença.</a:t>
            </a:r>
          </a:p>
        </p:txBody>
      </p:sp>
    </p:spTree>
    <p:extLst>
      <p:ext uri="{BB962C8B-B14F-4D97-AF65-F5344CB8AC3E}">
        <p14:creationId xmlns:p14="http://schemas.microsoft.com/office/powerpoint/2010/main" val="14463642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642" y="117967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Exemplo: </a:t>
            </a:r>
            <a:r>
              <a:rPr lang="pt-BR" sz="3200" dirty="0"/>
              <a:t>Usando os dados sobre presença ou ausência de doença coronária (CHD) e idade (AGE) de 100 indivíduos (Fonte: </a:t>
            </a:r>
            <a:r>
              <a:rPr lang="pt-PT" altLang="pt-BR" sz="3200" dirty="0"/>
              <a:t>Hosmer &amp; Lemeshow; 1989),  desejamos analisar a relação entre a CHD e idade, tendo como variável dependente a CHD e como variável independente a idade.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180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3200" dirty="0"/>
                  <a:t>A função </a:t>
                </a:r>
                <a:r>
                  <a:rPr lang="pt-BR" sz="3200" i="1" dirty="0"/>
                  <a:t>f</a:t>
                </a:r>
                <a:r>
                  <a:rPr lang="pt-BR" sz="3200" dirty="0"/>
                  <a:t>  deve ser inferida a partir das observações das variáveis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3200" dirty="0"/>
                  <a:t>.</a:t>
                </a:r>
              </a:p>
              <a:p>
                <a:pPr marL="0" indent="0">
                  <a:buNone/>
                </a:pPr>
                <a:endParaRPr lang="pt-BR" sz="3200"/>
              </a:p>
              <a:p>
                <a:pPr marL="0" indent="0">
                  <a:buNone/>
                </a:pPr>
                <a:r>
                  <a:rPr lang="pt-BR" sz="3200"/>
                  <a:t>Regressão </a:t>
                </a:r>
                <a:r>
                  <a:rPr lang="pt-BR" sz="3200" dirty="0"/>
                  <a:t>Linear -&gt; quando </a:t>
                </a:r>
                <a:r>
                  <a:rPr lang="pt-BR" sz="3200" i="1" dirty="0"/>
                  <a:t>f  </a:t>
                </a:r>
                <a:r>
                  <a:rPr lang="pt-BR" sz="3200" dirty="0"/>
                  <a:t>pode ser representada por uma equação linear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197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028699"/>
            <a:ext cx="7001555" cy="5610149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556581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028699"/>
            <a:ext cx="7001555" cy="561014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348756" y="2541865"/>
            <a:ext cx="43371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Pelo fato da variável dependente ser dicotômica, não fica claro se existe relação funcional entre as duas variáveis. 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2400971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6345" y="1652631"/>
            <a:ext cx="1017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Uma forma de visualizar melhor se existe relação entre CHD e idade é agrupar a variável dependente e analisar a média de CHD (proporção) em cada grupo de idade. </a:t>
            </a:r>
          </a:p>
        </p:txBody>
      </p:sp>
    </p:spTree>
    <p:extLst>
      <p:ext uri="{BB962C8B-B14F-4D97-AF65-F5344CB8AC3E}">
        <p14:creationId xmlns:p14="http://schemas.microsoft.com/office/powerpoint/2010/main" val="3977835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3" y="1815194"/>
            <a:ext cx="9915741" cy="35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2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3" y="1815194"/>
            <a:ext cx="9915741" cy="3531247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323589" y="2508308"/>
            <a:ext cx="1174459" cy="31039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89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310904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48756" y="2541865"/>
            <a:ext cx="43371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Cada ponto representa a probabilidade observada de CHD, segundo a faixa etária do indivíduo.</a:t>
            </a:r>
          </a:p>
        </p:txBody>
      </p:sp>
    </p:spTree>
    <p:extLst>
      <p:ext uri="{BB962C8B-B14F-4D97-AF65-F5344CB8AC3E}">
        <p14:creationId xmlns:p14="http://schemas.microsoft.com/office/powerpoint/2010/main" val="2788140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- 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971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Podemos supor então, que a probabilidade de CHD (eixo Y) é uma estimativa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301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Podemos supor então, que a probabilidade de CHD (eixo Y) uma estimativa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338819" y="3133755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28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201174" y="3519534"/>
            <a:ext cx="1409351" cy="9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para Baixo 9"/>
          <p:cNvSpPr/>
          <p:nvPr/>
        </p:nvSpPr>
        <p:spPr>
          <a:xfrm>
            <a:off x="4102217" y="2390862"/>
            <a:ext cx="436227" cy="553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dirty="0"/>
                  <a:t>Tem por objetivo analisar a relação entre uma variável dependente (y) e uma única variável independente (x) através de uma equação linear: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lvl="0"/>
                <a:r>
                  <a:rPr lang="pt-BR" i="1" dirty="0"/>
                  <a:t>β</a:t>
                </a:r>
                <a:r>
                  <a:rPr lang="pt-BR" baseline="-25000" dirty="0"/>
                  <a:t>0</a:t>
                </a:r>
                <a:r>
                  <a:rPr lang="pt-BR" dirty="0"/>
                  <a:t> e </a:t>
                </a:r>
                <a:r>
                  <a:rPr lang="pt-BR" i="1" dirty="0"/>
                  <a:t>β</a:t>
                </a:r>
                <a:r>
                  <a:rPr lang="pt-BR" baseline="-25000" dirty="0"/>
                  <a:t>1 </a:t>
                </a:r>
                <a:r>
                  <a:rPr lang="pt-BR" dirty="0"/>
                  <a:t>são constantes não conhecidas que serão estimadas a partir dos dados disponíveis</a:t>
                </a:r>
              </a:p>
              <a:p>
                <a:pPr lvl="0"/>
                <a:r>
                  <a:rPr lang="pt-BR" dirty="0"/>
                  <a:t>Permite prever a variável y a partir das observações de x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1222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Podemos supor então, que a probabilidade de CHD (eixo Y) uma estimativa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Porém, neste caso, os possíveis valores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variam entre 0 e 1, diferente da regressão linear.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338819" y="3133755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28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201174" y="3519534"/>
            <a:ext cx="1409351" cy="9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para Baixo 9"/>
          <p:cNvSpPr/>
          <p:nvPr/>
        </p:nvSpPr>
        <p:spPr>
          <a:xfrm>
            <a:off x="4102217" y="2390862"/>
            <a:ext cx="436227" cy="553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052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81431" y="2910980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28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3481431" y="4999839"/>
            <a:ext cx="1526797" cy="56206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7927597" y="1097562"/>
            <a:ext cx="1217802" cy="58862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48756" y="2541865"/>
            <a:ext cx="43371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Podemos observar também, que a curva tem uma forma de “S” e os valores vão se aproximando de 0 ou 1 gradativamente.</a:t>
            </a:r>
          </a:p>
        </p:txBody>
      </p:sp>
    </p:spTree>
    <p:extLst>
      <p:ext uri="{BB962C8B-B14F-4D97-AF65-F5344CB8AC3E}">
        <p14:creationId xmlns:p14="http://schemas.microsoft.com/office/powerpoint/2010/main" val="3033586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6345" y="1652631"/>
            <a:ext cx="1017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Para resolver este tipo de problema vários modelos foram criados para lidar com variável resposta dicotômica, porém, o mais utilizado é o modelo logístico.</a:t>
            </a:r>
          </a:p>
        </p:txBody>
      </p:sp>
    </p:spTree>
    <p:extLst>
      <p:ext uri="{BB962C8B-B14F-4D97-AF65-F5344CB8AC3E}">
        <p14:creationId xmlns:p14="http://schemas.microsoft.com/office/powerpoint/2010/main" val="17686632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80845" y="1375795"/>
            <a:ext cx="1017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Um dos componentes do modelo logístico é a chance de ocorrência de um evento (</a:t>
            </a:r>
            <a:r>
              <a:rPr lang="pt-BR" sz="3600" dirty="0" err="1"/>
              <a:t>odds</a:t>
            </a:r>
            <a:r>
              <a:rPr lang="pt-BR" sz="3600" dirty="0"/>
              <a:t>).</a:t>
            </a:r>
          </a:p>
          <a:p>
            <a:pPr algn="just"/>
            <a:endParaRPr lang="pt-BR" sz="3600" dirty="0"/>
          </a:p>
          <a:p>
            <a:pPr algn="just"/>
            <a:r>
              <a:rPr lang="pt-PT" altLang="pt-BR" sz="3600" dirty="0"/>
              <a:t>A chance (odds) de ocorrência de um evento pode ser definida como a razão entre o número esperado de vezes que o evento ocorrerá sobre o número esperado de vezes de que ele não ocorrerá.</a:t>
            </a:r>
            <a:endParaRPr lang="en-US" altLang="pt-BR" sz="3600" dirty="0"/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112073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>
            <p:extLst/>
          </p:nvPr>
        </p:nvGraphicFramePr>
        <p:xfrm>
          <a:off x="2474753" y="981509"/>
          <a:ext cx="6855205" cy="2771327"/>
        </p:xfrm>
        <a:graphic>
          <a:graphicData uri="http://schemas.openxmlformats.org/drawingml/2006/table">
            <a:tbl>
              <a:tblPr/>
              <a:tblGrid>
                <a:gridCol w="2044704">
                  <a:extLst>
                    <a:ext uri="{9D8B030D-6E8A-4147-A177-3AD203B41FA5}">
                      <a16:colId xmlns:a16="http://schemas.microsoft.com/office/drawing/2014/main" xmlns="" val="3109709622"/>
                    </a:ext>
                  </a:extLst>
                </a:gridCol>
                <a:gridCol w="1465861">
                  <a:extLst>
                    <a:ext uri="{9D8B030D-6E8A-4147-A177-3AD203B41FA5}">
                      <a16:colId xmlns:a16="http://schemas.microsoft.com/office/drawing/2014/main" xmlns="" val="1117555516"/>
                    </a:ext>
                  </a:extLst>
                </a:gridCol>
                <a:gridCol w="1775550">
                  <a:extLst>
                    <a:ext uri="{9D8B030D-6E8A-4147-A177-3AD203B41FA5}">
                      <a16:colId xmlns:a16="http://schemas.microsoft.com/office/drawing/2014/main" xmlns="" val="934811755"/>
                    </a:ext>
                  </a:extLst>
                </a:gridCol>
                <a:gridCol w="1569090">
                  <a:extLst>
                    <a:ext uri="{9D8B030D-6E8A-4147-A177-3AD203B41FA5}">
                      <a16:colId xmlns:a16="http://schemas.microsoft.com/office/drawing/2014/main" xmlns="" val="3782941695"/>
                    </a:ext>
                  </a:extLst>
                </a:gridCol>
              </a:tblGrid>
              <a:tr h="73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Doença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Coronária (DC)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      </a:t>
                      </a: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Faixa etária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&gt;=55 (1)          &lt;55 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767066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33211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Não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88679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kumimoji="0" lang="en-US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266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8924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2474753" y="981509"/>
          <a:ext cx="6855205" cy="2771327"/>
        </p:xfrm>
        <a:graphic>
          <a:graphicData uri="http://schemas.openxmlformats.org/drawingml/2006/table">
            <a:tbl>
              <a:tblPr/>
              <a:tblGrid>
                <a:gridCol w="2044704">
                  <a:extLst>
                    <a:ext uri="{9D8B030D-6E8A-4147-A177-3AD203B41FA5}">
                      <a16:colId xmlns:a16="http://schemas.microsoft.com/office/drawing/2014/main" xmlns="" val="3109709622"/>
                    </a:ext>
                  </a:extLst>
                </a:gridCol>
                <a:gridCol w="1465861">
                  <a:extLst>
                    <a:ext uri="{9D8B030D-6E8A-4147-A177-3AD203B41FA5}">
                      <a16:colId xmlns:a16="http://schemas.microsoft.com/office/drawing/2014/main" xmlns="" val="1117555516"/>
                    </a:ext>
                  </a:extLst>
                </a:gridCol>
                <a:gridCol w="1775550">
                  <a:extLst>
                    <a:ext uri="{9D8B030D-6E8A-4147-A177-3AD203B41FA5}">
                      <a16:colId xmlns:a16="http://schemas.microsoft.com/office/drawing/2014/main" xmlns="" val="934811755"/>
                    </a:ext>
                  </a:extLst>
                </a:gridCol>
                <a:gridCol w="1569090">
                  <a:extLst>
                    <a:ext uri="{9D8B030D-6E8A-4147-A177-3AD203B41FA5}">
                      <a16:colId xmlns:a16="http://schemas.microsoft.com/office/drawing/2014/main" xmlns="" val="3782941695"/>
                    </a:ext>
                  </a:extLst>
                </a:gridCol>
              </a:tblGrid>
              <a:tr h="73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Doença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Coronária (DC)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      </a:t>
                      </a: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Faixa etária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&gt;=55 (1)          &lt;55 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767066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33211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Não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88679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kumimoji="0" lang="en-US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26618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67113" y="3827945"/>
                <a:ext cx="4387441" cy="251716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1">
                        <a:lumMod val="50000"/>
                      </a:schemeClr>
                    </a:solidFill>
                  </a:rPr>
                  <a:t>Probabilidade de DC na faixa etária &gt;=55 (1):</a:t>
                </a:r>
              </a:p>
              <a:p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accent1">
                        <a:lumMod val="50000"/>
                      </a:schemeClr>
                    </a:solidFill>
                  </a:rPr>
                  <a:t>Probabilidade de DC na faixa etária &lt;55 (0):</a:t>
                </a:r>
              </a:p>
              <a:p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73</m:t>
                          </m:r>
                        </m:den>
                      </m:f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=0,30</m:t>
                      </m:r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" y="3827945"/>
                <a:ext cx="4387441" cy="2517164"/>
              </a:xfrm>
              <a:prstGeom prst="rect">
                <a:avLst/>
              </a:prstGeom>
              <a:blipFill>
                <a:blip r:embed="rId2"/>
                <a:stretch>
                  <a:fillRect l="-970" t="-120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266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2474753" y="981509"/>
          <a:ext cx="6855205" cy="2771327"/>
        </p:xfrm>
        <a:graphic>
          <a:graphicData uri="http://schemas.openxmlformats.org/drawingml/2006/table">
            <a:tbl>
              <a:tblPr/>
              <a:tblGrid>
                <a:gridCol w="2044704">
                  <a:extLst>
                    <a:ext uri="{9D8B030D-6E8A-4147-A177-3AD203B41FA5}">
                      <a16:colId xmlns:a16="http://schemas.microsoft.com/office/drawing/2014/main" xmlns="" val="3109709622"/>
                    </a:ext>
                  </a:extLst>
                </a:gridCol>
                <a:gridCol w="1465861">
                  <a:extLst>
                    <a:ext uri="{9D8B030D-6E8A-4147-A177-3AD203B41FA5}">
                      <a16:colId xmlns:a16="http://schemas.microsoft.com/office/drawing/2014/main" xmlns="" val="1117555516"/>
                    </a:ext>
                  </a:extLst>
                </a:gridCol>
                <a:gridCol w="1775550">
                  <a:extLst>
                    <a:ext uri="{9D8B030D-6E8A-4147-A177-3AD203B41FA5}">
                      <a16:colId xmlns:a16="http://schemas.microsoft.com/office/drawing/2014/main" xmlns="" val="934811755"/>
                    </a:ext>
                  </a:extLst>
                </a:gridCol>
                <a:gridCol w="1569090">
                  <a:extLst>
                    <a:ext uri="{9D8B030D-6E8A-4147-A177-3AD203B41FA5}">
                      <a16:colId xmlns:a16="http://schemas.microsoft.com/office/drawing/2014/main" xmlns="" val="3782941695"/>
                    </a:ext>
                  </a:extLst>
                </a:gridCol>
              </a:tblGrid>
              <a:tr h="73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Doença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Coronária (DC)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      </a:t>
                      </a: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Faixa etária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&gt;=55 (1)          &lt;55 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767066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33211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Não</a:t>
                      </a:r>
                      <a:endParaRPr kumimoji="0" lang="en-US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886794"/>
                  </a:ext>
                </a:extLst>
              </a:tr>
              <a:tr h="6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73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PT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kumimoji="0" lang="en-US" alt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26618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67113" y="3827945"/>
                <a:ext cx="4387441" cy="251716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1">
                        <a:lumMod val="50000"/>
                      </a:schemeClr>
                    </a:solidFill>
                  </a:rPr>
                  <a:t>Probabilidade de DC na faixa etária &gt;=55 (1):</a:t>
                </a:r>
              </a:p>
              <a:p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accent1">
                        <a:lumMod val="50000"/>
                      </a:schemeClr>
                    </a:solidFill>
                  </a:rPr>
                  <a:t>Probabilidade de DC na faixa etária &lt;55 (0):</a:t>
                </a:r>
              </a:p>
              <a:p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73</m:t>
                          </m:r>
                        </m:den>
                      </m:f>
                      <m:r>
                        <a:rPr lang="pt-B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=0,30</m:t>
                      </m:r>
                    </m:oMath>
                  </m:oMathPara>
                </a14:m>
                <a:endParaRPr lang="pt-B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" y="3827945"/>
                <a:ext cx="4387441" cy="2517164"/>
              </a:xfrm>
              <a:prstGeom prst="rect">
                <a:avLst/>
              </a:prstGeom>
              <a:blipFill>
                <a:blip r:embed="rId2"/>
                <a:stretch>
                  <a:fillRect l="-970" t="-120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136237" y="3752836"/>
                <a:ext cx="4387441" cy="3054106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Chance de DC na faixa etária &gt;=55 (1):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</m:den>
                      </m:f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=3,5</m:t>
                      </m:r>
                    </m:oMath>
                  </m:oMathPara>
                </a14:m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Chance de DC na faixa etária &lt;55 (0):</a:t>
                </a:r>
              </a:p>
              <a:p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den>
                          </m:f>
                        </m:den>
                      </m:f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=0,43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237" y="3752836"/>
                <a:ext cx="4387441" cy="3054106"/>
              </a:xfrm>
              <a:prstGeom prst="rect">
                <a:avLst/>
              </a:prstGeom>
              <a:blipFill rotWithShape="0">
                <a:blip r:embed="rId3"/>
                <a:stretch>
                  <a:fillRect l="-1110" t="-994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6922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70524" y="2997541"/>
                <a:ext cx="2159757" cy="8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24" y="2997541"/>
                <a:ext cx="2159757" cy="8104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361011" y="2931626"/>
                <a:ext cx="2159757" cy="825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11" y="2931626"/>
                <a:ext cx="2159757" cy="825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80845" y="1375795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Relação entre probabilidade e </a:t>
            </a:r>
            <a:r>
              <a:rPr lang="pt-BR" sz="3600" dirty="0" err="1"/>
              <a:t>odds</a:t>
            </a:r>
            <a:r>
              <a:rPr lang="pt-BR" sz="3600" dirty="0"/>
              <a:t>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80452" y="3079614"/>
            <a:ext cx="82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3043153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8" name="Group 185"/>
          <p:cNvGraphicFramePr>
            <a:graphicFrameLocks/>
          </p:cNvGraphicFramePr>
          <p:nvPr>
            <p:extLst/>
          </p:nvPr>
        </p:nvGraphicFramePr>
        <p:xfrm>
          <a:off x="2509707" y="1519106"/>
          <a:ext cx="6781800" cy="3966210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xmlns="" val="731396096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50981937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Probabilidade</a:t>
                      </a: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Chance (odds)</a:t>
                      </a:r>
                      <a:endParaRPr kumimoji="0" lang="en-US" alt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2005086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0.11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413928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0.25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6280580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0.43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59223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0.4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0.67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09472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880825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0.6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1.50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06496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0.7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2.33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3918995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0.8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4.00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515747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0.9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9.00</a:t>
                      </a: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940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969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2509707" y="1519106"/>
          <a:ext cx="6781800" cy="3966210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xmlns="" val="731396096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50981937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Probabilidade</a:t>
                      </a: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Chance (odds)</a:t>
                      </a:r>
                      <a:endParaRPr kumimoji="0" lang="en-US" alt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2005086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0.11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413928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0.25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6280580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0.43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59223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0.4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0.67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09472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880825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0.6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1.50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06496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0.7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2.33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3918995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0.8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4.00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515747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0.9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PT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9.00</a:t>
                      </a: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9403266"/>
                  </a:ext>
                </a:extLst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7038363" y="1770077"/>
            <a:ext cx="1115737" cy="40485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507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9454</Words>
  <Application>Microsoft Office PowerPoint</Application>
  <PresentationFormat>Widescreen</PresentationFormat>
  <Paragraphs>1886</Paragraphs>
  <Slides>162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162</vt:i4>
      </vt:variant>
    </vt:vector>
  </HeadingPairs>
  <TitlesOfParts>
    <vt:vector size="173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Tema do Office</vt:lpstr>
      <vt:lpstr>Equation</vt:lpstr>
      <vt:lpstr>Equação</vt:lpstr>
      <vt:lpstr>Equation.3</vt:lpstr>
      <vt:lpstr>Modelos de Regressão</vt:lpstr>
      <vt:lpstr>Regressão Vs. Correlação</vt:lpstr>
      <vt:lpstr>Regressão Vs. Correlação</vt:lpstr>
      <vt:lpstr>Regressão Vs. Correlação</vt:lpstr>
      <vt:lpstr>Regressão Vs. Correlação</vt:lpstr>
      <vt:lpstr>Regressão Vs. Correlação</vt:lpstr>
      <vt:lpstr>Regressão </vt:lpstr>
      <vt:lpstr>Regressão</vt:lpstr>
      <vt:lpstr>Regressão Linear Simples</vt:lpstr>
      <vt:lpstr>Regressão Linear Simples</vt:lpstr>
      <vt:lpstr>Regressão Linear Simples</vt:lpstr>
      <vt:lpstr>Regressão Linear Simples</vt:lpstr>
      <vt:lpstr>Apresentação do PowerPoint</vt:lpstr>
      <vt:lpstr>Apresentação do PowerPoint</vt:lpstr>
      <vt:lpstr>Regressão Linear Simples</vt:lpstr>
      <vt:lpstr>Regressão Linear Simples</vt:lpstr>
      <vt:lpstr>Apresentação do PowerPoint</vt:lpstr>
      <vt:lpstr>Apresentação do PowerPoint</vt:lpstr>
      <vt:lpstr>Regressão Linear Simples</vt:lpstr>
      <vt:lpstr>Apresentação do PowerPoint</vt:lpstr>
      <vt:lpstr>Regressão Linear Simples</vt:lpstr>
      <vt:lpstr>Regressão Linear Simples</vt:lpstr>
      <vt:lpstr>Regressão Linear Simples</vt:lpstr>
      <vt:lpstr>Apresentação do PowerPoint</vt:lpstr>
      <vt:lpstr>Apresentação do PowerPoint</vt:lpstr>
      <vt:lpstr>Apresentação do PowerPoint</vt:lpstr>
      <vt:lpstr>Regressão Linear Simples</vt:lpstr>
      <vt:lpstr>Regressão Linear Simples</vt:lpstr>
      <vt:lpstr>Regressão Linear Simples</vt:lpstr>
      <vt:lpstr>Apresentação do PowerPoint</vt:lpstr>
      <vt:lpstr>Apresentação do PowerPoint</vt:lpstr>
      <vt:lpstr>Apresentação do PowerPoint</vt:lpstr>
      <vt:lpstr>Apresentação do PowerPoint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Regressão</dc:title>
  <dc:creator>paulo souza junior</dc:creator>
  <cp:lastModifiedBy>Paulo Roberto Borges de Souza Jr</cp:lastModifiedBy>
  <cp:revision>316</cp:revision>
  <dcterms:created xsi:type="dcterms:W3CDTF">2016-11-01T16:55:56Z</dcterms:created>
  <dcterms:modified xsi:type="dcterms:W3CDTF">2018-05-14T13:01:25Z</dcterms:modified>
</cp:coreProperties>
</file>