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437" r:id="rId7"/>
    <p:sldId id="271" r:id="rId8"/>
    <p:sldId id="270" r:id="rId9"/>
    <p:sldId id="272" r:id="rId10"/>
    <p:sldId id="273" r:id="rId11"/>
    <p:sldId id="274" r:id="rId12"/>
    <p:sldId id="275" r:id="rId13"/>
    <p:sldId id="261" r:id="rId14"/>
    <p:sldId id="276" r:id="rId15"/>
    <p:sldId id="277" r:id="rId16"/>
    <p:sldId id="278" r:id="rId17"/>
    <p:sldId id="258" r:id="rId18"/>
    <p:sldId id="259" r:id="rId19"/>
    <p:sldId id="280" r:id="rId20"/>
    <p:sldId id="289" r:id="rId21"/>
    <p:sldId id="438" r:id="rId22"/>
    <p:sldId id="290" r:id="rId23"/>
    <p:sldId id="292" r:id="rId24"/>
    <p:sldId id="294" r:id="rId25"/>
    <p:sldId id="295" r:id="rId26"/>
    <p:sldId id="265" r:id="rId27"/>
    <p:sldId id="266" r:id="rId28"/>
    <p:sldId id="296" r:id="rId29"/>
    <p:sldId id="305" r:id="rId30"/>
    <p:sldId id="476" r:id="rId31"/>
    <p:sldId id="477" r:id="rId32"/>
    <p:sldId id="478" r:id="rId33"/>
    <p:sldId id="479" r:id="rId34"/>
    <p:sldId id="304" r:id="rId35"/>
    <p:sldId id="315" r:id="rId36"/>
    <p:sldId id="306" r:id="rId37"/>
    <p:sldId id="314" r:id="rId38"/>
    <p:sldId id="467" r:id="rId39"/>
    <p:sldId id="316" r:id="rId40"/>
    <p:sldId id="468" r:id="rId41"/>
    <p:sldId id="471" r:id="rId42"/>
    <p:sldId id="472" r:id="rId43"/>
    <p:sldId id="473" r:id="rId44"/>
    <p:sldId id="474" r:id="rId45"/>
    <p:sldId id="475" r:id="rId46"/>
    <p:sldId id="284" r:id="rId47"/>
    <p:sldId id="307" r:id="rId48"/>
    <p:sldId id="310" r:id="rId49"/>
    <p:sldId id="308" r:id="rId50"/>
    <p:sldId id="309" r:id="rId51"/>
    <p:sldId id="337" r:id="rId52"/>
    <p:sldId id="336" r:id="rId53"/>
    <p:sldId id="339" r:id="rId54"/>
    <p:sldId id="332" r:id="rId55"/>
    <p:sldId id="338" r:id="rId56"/>
    <p:sldId id="334" r:id="rId57"/>
    <p:sldId id="311" r:id="rId58"/>
    <p:sldId id="313" r:id="rId59"/>
    <p:sldId id="312" r:id="rId60"/>
    <p:sldId id="340" r:id="rId61"/>
    <p:sldId id="344" r:id="rId62"/>
    <p:sldId id="480" r:id="rId63"/>
    <p:sldId id="481" r:id="rId64"/>
    <p:sldId id="421" r:id="rId65"/>
    <p:sldId id="596" r:id="rId66"/>
    <p:sldId id="597" r:id="rId67"/>
    <p:sldId id="598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490" r:id="rId77"/>
    <p:sldId id="491" r:id="rId78"/>
    <p:sldId id="492" r:id="rId79"/>
    <p:sldId id="493" r:id="rId80"/>
    <p:sldId id="494" r:id="rId81"/>
    <p:sldId id="495" r:id="rId82"/>
    <p:sldId id="496" r:id="rId83"/>
    <p:sldId id="497" r:id="rId84"/>
    <p:sldId id="498" r:id="rId85"/>
    <p:sldId id="499" r:id="rId86"/>
    <p:sldId id="511" r:id="rId87"/>
    <p:sldId id="512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36" r:id="rId96"/>
    <p:sldId id="537" r:id="rId97"/>
    <p:sldId id="571" r:id="rId98"/>
    <p:sldId id="570" r:id="rId99"/>
    <p:sldId id="572" r:id="rId100"/>
    <p:sldId id="545" r:id="rId101"/>
    <p:sldId id="573" r:id="rId102"/>
    <p:sldId id="576" r:id="rId103"/>
    <p:sldId id="577" r:id="rId104"/>
    <p:sldId id="578" r:id="rId105"/>
    <p:sldId id="579" r:id="rId106"/>
    <p:sldId id="544" r:id="rId107"/>
    <p:sldId id="580" r:id="rId108"/>
    <p:sldId id="548" r:id="rId109"/>
    <p:sldId id="549" r:id="rId110"/>
    <p:sldId id="550" r:id="rId111"/>
    <p:sldId id="551" r:id="rId112"/>
    <p:sldId id="581" r:id="rId113"/>
    <p:sldId id="582" r:id="rId114"/>
    <p:sldId id="583" r:id="rId115"/>
    <p:sldId id="584" r:id="rId116"/>
    <p:sldId id="585" r:id="rId117"/>
    <p:sldId id="586" r:id="rId118"/>
    <p:sldId id="587" r:id="rId119"/>
    <p:sldId id="589" r:id="rId120"/>
    <p:sldId id="588" r:id="rId121"/>
    <p:sldId id="591" r:id="rId122"/>
    <p:sldId id="590" r:id="rId123"/>
    <p:sldId id="592" r:id="rId124"/>
    <p:sldId id="593" r:id="rId125"/>
    <p:sldId id="594" r:id="rId126"/>
    <p:sldId id="595" r:id="rId127"/>
    <p:sldId id="599" r:id="rId128"/>
    <p:sldId id="600" r:id="rId129"/>
    <p:sldId id="601" r:id="rId130"/>
    <p:sldId id="568" r:id="rId1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16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40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9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7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9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08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53EC-481F-4253-9C15-3115617FF17E}" type="datetimeFigureOut">
              <a:rPr lang="pt-BR" smtClean="0"/>
              <a:t>16/05/2018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4942-8973-45B2-BE48-9A511B49F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0.png"/><Relationship Id="rId4" Type="http://schemas.openxmlformats.org/officeDocument/2006/relationships/image" Target="../media/image3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Modelos de Regressão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7837"/>
            <a:ext cx="9144000" cy="1981157"/>
          </a:xfrm>
        </p:spPr>
        <p:txBody>
          <a:bodyPr>
            <a:normAutofit/>
          </a:bodyPr>
          <a:lstStyle/>
          <a:p>
            <a:r>
              <a:rPr lang="pt-BR" dirty="0"/>
              <a:t>Paulo Roberto Borges de Souza Júnior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Laboratório de Informação em Saúde (LIS)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 de Pós-Graduação em Informação e Comunicação em Saúde (PPGICS)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Instituto de Comunicação e Informação Científica e Tecnológica (ICICT)</a:t>
            </a:r>
          </a:p>
          <a:p>
            <a:pPr>
              <a:lnSpc>
                <a:spcPct val="50000"/>
              </a:lnSpc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Fundação Oswaldo Cruz (Fiocruz)</a:t>
            </a:r>
          </a:p>
        </p:txBody>
      </p:sp>
    </p:spTree>
    <p:extLst>
      <p:ext uri="{BB962C8B-B14F-4D97-AF65-F5344CB8AC3E}">
        <p14:creationId xmlns:p14="http://schemas.microsoft.com/office/powerpoint/2010/main" val="364605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 equação da regressão linear simples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	Usando como exemplo os dados sobre comprimento das asas e idade de 13 pardais (</a:t>
            </a:r>
            <a:r>
              <a:rPr lang="pt-BR" dirty="0" err="1"/>
              <a:t>Zar</a:t>
            </a:r>
            <a:r>
              <a:rPr lang="pt-BR" dirty="0"/>
              <a:t>, 1999), temos o seguinte diagrama de dispersão: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6225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</p:spTree>
    <p:extLst>
      <p:ext uri="{BB962C8B-B14F-4D97-AF65-F5344CB8AC3E}">
        <p14:creationId xmlns:p14="http://schemas.microsoft.com/office/powerpoint/2010/main" val="34209983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889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260757" y="1493984"/>
            <a:ext cx="539578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um indivíduo com 55 anos ou mais possui uma chance 8 vezes maior de ter CHD quando comparado com um indivíduo com menos de 55 anos. </a:t>
            </a:r>
          </a:p>
        </p:txBody>
      </p:sp>
    </p:spTree>
    <p:extLst>
      <p:ext uri="{BB962C8B-B14F-4D97-AF65-F5344CB8AC3E}">
        <p14:creationId xmlns:p14="http://schemas.microsoft.com/office/powerpoint/2010/main" val="37736536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313653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3657831" y="4132137"/>
            <a:ext cx="2924041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581872" y="387052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06" y="4533058"/>
            <a:ext cx="3206774" cy="646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3" name="Retângulo 12"/>
          <p:cNvSpPr/>
          <p:nvPr/>
        </p:nvSpPr>
        <p:spPr>
          <a:xfrm>
            <a:off x="6787061" y="5763542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(2,094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±(1,96 * 0,529))</a:t>
            </a:r>
          </a:p>
        </p:txBody>
      </p:sp>
      <p:cxnSp>
        <p:nvCxnSpPr>
          <p:cNvPr id="14" name="Conector de Seta Reta 9"/>
          <p:cNvCxnSpPr/>
          <p:nvPr/>
        </p:nvCxnSpPr>
        <p:spPr>
          <a:xfrm flipH="1">
            <a:off x="8269660" y="5220643"/>
            <a:ext cx="76521" cy="4291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490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294294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4102443" y="1754487"/>
            <a:ext cx="2611234" cy="3520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13677" y="149287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15449" y="2338405"/>
            <a:ext cx="5857102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Por ser uma razão, o valor igual a 1 representa a ausência do efeito, pois a razão entre dois valores iguais, ou seja duas chances iguais, é 1. Neste caso, deve verificar se a unidade (1) está contida no IC. No nosso exemplo, o valor 1 não pertence ao intervalo, indicando que o efeito é diferente de 1 (com 95% de probabilidade).</a:t>
            </a:r>
          </a:p>
        </p:txBody>
      </p:sp>
    </p:spTree>
    <p:extLst>
      <p:ext uri="{BB962C8B-B14F-4D97-AF65-F5344CB8AC3E}">
        <p14:creationId xmlns:p14="http://schemas.microsoft.com/office/powerpoint/2010/main" val="5574606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3" name="Retângulo 2"/>
          <p:cNvSpPr/>
          <p:nvPr/>
        </p:nvSpPr>
        <p:spPr>
          <a:xfrm>
            <a:off x="1556951" y="1166843"/>
            <a:ext cx="75870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mod_CHD$coefficients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OR1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    fxet_55 </a:t>
            </a:r>
          </a:p>
          <a:p>
            <a:r>
              <a:rPr lang="pt-BR" dirty="0"/>
              <a:t>  0.4313725      8.1136364 </a:t>
            </a:r>
          </a:p>
          <a:p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confint.default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mod_CHD,level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=0.95)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ICbeta1</a:t>
            </a:r>
          </a:p>
          <a:p>
            <a:r>
              <a:rPr lang="pt-BR" dirty="0"/>
              <a:t>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-1.340717      -0.3408489</a:t>
            </a:r>
          </a:p>
          <a:p>
            <a:r>
              <a:rPr lang="pt-BR" dirty="0"/>
              <a:t>fxet_55           1.057639       3.1294530</a:t>
            </a:r>
          </a:p>
          <a:p>
            <a:r>
              <a:rPr lang="pt-BR" dirty="0"/>
              <a:t> 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(ICbeta1)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ICOR1</a:t>
            </a:r>
          </a:p>
          <a:p>
            <a:r>
              <a:rPr lang="pt-BR" dirty="0"/>
              <a:t>                              2.5 %              97.5 %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0.2616579        0.7111663</a:t>
            </a:r>
          </a:p>
          <a:p>
            <a:r>
              <a:rPr lang="pt-BR" dirty="0"/>
              <a:t>fxet_55            2.8795652      22.8614705</a:t>
            </a:r>
          </a:p>
        </p:txBody>
      </p:sp>
      <p:sp>
        <p:nvSpPr>
          <p:cNvPr id="5" name="Elipse 4"/>
          <p:cNvSpPr/>
          <p:nvPr/>
        </p:nvSpPr>
        <p:spPr>
          <a:xfrm>
            <a:off x="2940909" y="2016097"/>
            <a:ext cx="1161534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7"/>
          <p:cNvCxnSpPr>
            <a:cxnSpLocks/>
            <a:endCxn id="7" idx="1"/>
          </p:cNvCxnSpPr>
          <p:nvPr/>
        </p:nvCxnSpPr>
        <p:spPr>
          <a:xfrm flipV="1">
            <a:off x="3863019" y="834581"/>
            <a:ext cx="2924042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787061" y="572971"/>
            <a:ext cx="222513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OR =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Exp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Elipse 7"/>
          <p:cNvSpPr/>
          <p:nvPr/>
        </p:nvSpPr>
        <p:spPr>
          <a:xfrm>
            <a:off x="2735721" y="5294294"/>
            <a:ext cx="282482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7"/>
          <p:cNvCxnSpPr>
            <a:cxnSpLocks/>
            <a:endCxn id="10" idx="1"/>
          </p:cNvCxnSpPr>
          <p:nvPr/>
        </p:nvCxnSpPr>
        <p:spPr>
          <a:xfrm flipV="1">
            <a:off x="4102443" y="1754487"/>
            <a:ext cx="2611234" cy="352044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13677" y="1492877"/>
            <a:ext cx="243032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IC(95%) da 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15449" y="2338405"/>
            <a:ext cx="5857102" cy="3539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Interpretação: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Em outras palavras, na ausência do efeito (associação),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odds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quando x=0 é igual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</a:rPr>
              <a:t>odds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 quando x=1, ou seja OR=1. Se o valor 1 está dentro do IC, significa que a OR pode assumir este valor, ou seja a associação não é significativa. Porém, o IC ao lado não contém o 1. </a:t>
            </a:r>
          </a:p>
        </p:txBody>
      </p:sp>
    </p:spTree>
    <p:extLst>
      <p:ext uri="{BB962C8B-B14F-4D97-AF65-F5344CB8AC3E}">
        <p14:creationId xmlns:p14="http://schemas.microsoft.com/office/powerpoint/2010/main" val="10436298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Teste de Wald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5064" y="3886268"/>
            <a:ext cx="115386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dirty="0">
                <a:cs typeface="Times New Roman" panose="02020603050405020304" pitchFamily="18" charset="0"/>
              </a:rPr>
              <a:t>W tem distribuição Normal Padrão –&gt; N(0,1)</a:t>
            </a:r>
          </a:p>
          <a:p>
            <a:endParaRPr lang="pt-BR" sz="2800" dirty="0">
              <a:cs typeface="Times New Roman" panose="02020603050405020304" pitchFamily="18" charset="0"/>
            </a:endParaRPr>
          </a:p>
          <a:p>
            <a:r>
              <a:rPr lang="pt-BR" sz="2800" dirty="0">
                <a:cs typeface="Times New Roman" panose="02020603050405020304" pitchFamily="18" charset="0"/>
              </a:rPr>
              <a:t>*Em algumas situações o teste de Wald se comporta de maneira estranha, não rejeitando a hipótese nula quando o coeficiente é significativamente diferente de zero. Por isso, o teste de Razão de Verossimilhança é mais recomendado.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595454" y="2078170"/>
                <a:ext cx="2578847" cy="1237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t-BR" altLang="pt-B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altLang="pt-BR" sz="3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altLang="pt-BR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pt-BR" altLang="pt-BR" sz="3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altLang="pt-BR" sz="36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54" y="2078170"/>
                <a:ext cx="2578847" cy="1237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5239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4778189" y="3860434"/>
            <a:ext cx="866900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6"/>
          </p:cNvCxnSpPr>
          <p:nvPr/>
        </p:nvCxnSpPr>
        <p:spPr>
          <a:xfrm flipV="1">
            <a:off x="5645089" y="2910687"/>
            <a:ext cx="2724554" cy="11385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734220" y="903343"/>
                <a:ext cx="6086758" cy="18451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2800" u="sng" dirty="0">
                    <a:solidFill>
                      <a:schemeClr val="accent2">
                        <a:lumMod val="75000"/>
                      </a:schemeClr>
                    </a:solidFill>
                  </a:rPr>
                  <a:t>Estatística Teste de Wald</a:t>
                </a:r>
              </a:p>
              <a:p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r>
                  <a:rPr lang="pt-BR" sz="2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r>
                  <a:rPr lang="el-GR" sz="2800" dirty="0">
                    <a:solidFill>
                      <a:schemeClr val="accent2">
                        <a:lumMod val="75000"/>
                      </a:schemeClr>
                    </a:solidFill>
                  </a:rPr>
                  <a:t>β</a:t>
                </a:r>
                <a:r>
                  <a:rPr lang="pt-BR" sz="28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pt-BR" sz="2800" dirty="0">
                    <a:solidFill>
                      <a:schemeClr val="accent2">
                        <a:lumMod val="75000"/>
                      </a:schemeClr>
                    </a:solidFill>
                  </a:rPr>
                  <a:t>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t-BR" alt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alt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  <m:d>
                            <m:dPr>
                              <m:ctrlPr>
                                <a:rPr lang="pt-BR" alt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alt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pt-BR" alt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pt-BR" alt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(0,1)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903343"/>
                <a:ext cx="6086758" cy="1845120"/>
              </a:xfrm>
              <a:prstGeom prst="rect">
                <a:avLst/>
              </a:prstGeom>
              <a:blipFill rotWithShape="0">
                <a:blip r:embed="rId2"/>
                <a:stretch>
                  <a:fillRect l="-2000" t="-26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75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cs typeface="Times New Roman" panose="02020603050405020304" pitchFamily="18" charset="0"/>
              </a:rPr>
              <a:t>A ideia é a mesma da regressão linear, ou seja, comparar os valores observados com os preditos pelo modelo, antes e após a inclusão da variável independente (x).</a:t>
            </a:r>
          </a:p>
          <a:p>
            <a:endParaRPr lang="pt-BR" altLang="pt-BR" sz="3200" dirty="0">
              <a:cs typeface="Times New Roman" panose="02020603050405020304" pitchFamily="18" charset="0"/>
            </a:endParaRPr>
          </a:p>
          <a:p>
            <a:r>
              <a:rPr lang="pt-PT" altLang="pt-BR" sz="3200" dirty="0"/>
              <a:t>No modelo logístico esta comparação é feita através do log da verossimilhança.</a:t>
            </a:r>
          </a:p>
          <a:p>
            <a:endParaRPr lang="en-US" altLang="pt-BR" sz="3200" dirty="0"/>
          </a:p>
          <a:p>
            <a:endParaRPr 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494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>
                <a:cs typeface="Times New Roman" panose="02020603050405020304" pitchFamily="18" charset="0"/>
              </a:rPr>
              <a:t>Para facilitar o entendimento, vamos imaginar que os valores observados da variável resposta são os valores estimados por um modelo saturado, ou seja, que contém tantos parâmetros quanto observações (um </a:t>
            </a:r>
            <a:r>
              <a:rPr lang="el-GR" altLang="pt-BR" sz="3200" dirty="0">
                <a:cs typeface="Times New Roman" panose="02020603050405020304" pitchFamily="18" charset="0"/>
              </a:rPr>
              <a:t>β</a:t>
            </a:r>
            <a:r>
              <a:rPr lang="pt-BR" altLang="pt-BR" sz="3200" dirty="0">
                <a:cs typeface="Times New Roman" panose="02020603050405020304" pitchFamily="18" charset="0"/>
              </a:rPr>
              <a:t> para cada observação).</a:t>
            </a:r>
          </a:p>
          <a:p>
            <a:pPr algn="just"/>
            <a:endParaRPr lang="pt-BR" altLang="pt-BR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8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305" y="1412240"/>
            <a:ext cx="6409693" cy="544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3044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Verossimilhança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29194" y="2256592"/>
                <a:ext cx="11538689" cy="3157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pt-BR" sz="3200" dirty="0">
                    <a:cs typeface="Times New Roman" panose="02020603050405020304" pitchFamily="18" charset="0"/>
                  </a:rPr>
                  <a:t>Para comparar os dois modelos é utilizado uma expressão denominada </a:t>
                </a:r>
                <a:r>
                  <a:rPr lang="pt-BR" altLang="pt-BR" sz="32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3200" dirty="0">
                    <a:cs typeface="Times New Roman" panose="02020603050405020304" pitchFamily="18" charset="0"/>
                  </a:rPr>
                  <a:t> (D):</a:t>
                </a:r>
              </a:p>
              <a:p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𝑎𝑗𝑢𝑠𝑡𝑎𝑑𝑜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𝑠𝑎𝑡𝑢𝑟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𝑎𝑑𝑜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pt-BR" sz="32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4" y="2256592"/>
                <a:ext cx="11538689" cy="3157980"/>
              </a:xfrm>
              <a:prstGeom prst="rect">
                <a:avLst/>
              </a:prstGeom>
              <a:blipFill rotWithShape="0">
                <a:blip r:embed="rId2"/>
                <a:stretch>
                  <a:fillRect l="-1321" t="-25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9331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Teste de Razão de Verossimilhança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29194" y="2256592"/>
                <a:ext cx="11538689" cy="4327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altLang="pt-BR" sz="3200" dirty="0">
                    <a:cs typeface="Times New Roman" panose="02020603050405020304" pitchFamily="18" charset="0"/>
                  </a:rPr>
                  <a:t>Para testar a inclusão de uma ou mais variáveis em um modelo logístico, utilizamos a estatística G:</a:t>
                </a:r>
              </a:p>
              <a:p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𝑣𝑎𝑟𝑖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𝑣𝑒𝑖𝑠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𝑣𝑎𝑟𝑖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á</m:t>
                                  </m:r>
                                  <m:r>
                                    <a:rPr lang="pt-BR" alt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𝑣𝑒𝑖𝑠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pt-BR" sz="3200" dirty="0"/>
              </a:p>
              <a:p>
                <a:endParaRPr lang="en-US" altLang="pt-BR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altLang="pt-BR" sz="2800" dirty="0"/>
                  <a:t>G tem distribuição </a:t>
                </a:r>
                <a:r>
                  <a:rPr lang="pt-BR" altLang="pt-BR" sz="2800" dirty="0" err="1"/>
                  <a:t>qui</a:t>
                </a:r>
                <a:r>
                  <a:rPr lang="pt-BR" altLang="pt-BR" sz="2800" dirty="0"/>
                  <a:t>-quadrado com número de graus de liberdade dado pela diferença no número de parâmetros entre os dois modelos.</a:t>
                </a:r>
              </a:p>
              <a:p>
                <a:endParaRPr lang="pt-BR" sz="3200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94" y="2256592"/>
                <a:ext cx="11538689" cy="4327531"/>
              </a:xfrm>
              <a:prstGeom prst="rect">
                <a:avLst/>
              </a:prstGeom>
              <a:blipFill rotWithShape="0">
                <a:blip r:embed="rId2"/>
                <a:stretch>
                  <a:fillRect l="-1321" t="-18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646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2447673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3827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8348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𝑠𝑒𝑚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𝑣𝑎𝑟𝑖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999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195805" y="2951614"/>
            <a:ext cx="5710199" cy="23370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751" y="2428394"/>
                <a:ext cx="542590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4069204" y="5772453"/>
            <a:ext cx="2539547" cy="6901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𝑖𝑛𝑐𝑙𝑢𝑠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𝑓𝑎𝑖𝑥𝑎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𝑟𝑖𝑎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58" y="6334780"/>
                <a:ext cx="93983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290" y="5917477"/>
                <a:ext cx="492481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𝑣𝑒𝑟𝑜𝑠𝑠𝑖𝑚𝑖𝑙h𝑎𝑛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ç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  <m:r>
                            <a:rPr lang="pt-BR" alt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𝑠𝑒𝑚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𝑣𝑎𝑟𝑖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alt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𝑣𝑒𝑙</m:t>
                          </m:r>
                        </m:e>
                      </m:d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18" y="2047089"/>
                <a:ext cx="594297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=136,663−117,959=18,704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5568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808150" y="5288692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3097716" y="5640308"/>
            <a:ext cx="971488" cy="29543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pt-BR" altLang="pt-BR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pt-BR" altLang="pt-BR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pt-BR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𝑠𝑒𝑚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𝑣𝑒𝑟𝑜𝑠𝑠𝑖𝑚𝑖𝑙h𝑎𝑛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ç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𝑚𝑜𝑑𝑒𝑙𝑜</m:t>
                                  </m:r>
                                  <m:r>
                                    <a:rPr lang="pt-BR" altLang="pt-BR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𝑐𝑜𝑚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altLang="pt-BR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pt-BR" altLang="pt-BR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=136,663−117,959=18,704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55" y="3975429"/>
                <a:ext cx="10993522" cy="9142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3939427" y="4891485"/>
                <a:ext cx="7752250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=18,704               </m:t>
                    </m:r>
                    <m:r>
                      <m:rPr>
                        <m:sty m:val="p"/>
                      </m:rPr>
                      <a:rPr lang="el-G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χ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𝑔𝑙</m:t>
                    </m:r>
                    <m:r>
                      <a:rPr lang="pt-BR" altLang="pt-BR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=3,84</m:t>
                    </m:r>
                  </m:oMath>
                </a14:m>
                <a:r>
                  <a:rPr lang="pt-BR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               p-valor &lt; 0,001</a:t>
                </a: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427" y="4891485"/>
                <a:ext cx="775225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8" t="-8974" r="-314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0554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 err="1"/>
              <a:t>Akaike</a:t>
            </a:r>
            <a:r>
              <a:rPr lang="pt-BR" sz="3600" dirty="0"/>
              <a:t> </a:t>
            </a:r>
            <a:r>
              <a:rPr lang="pt-BR" sz="3600" dirty="0" err="1"/>
              <a:t>information</a:t>
            </a:r>
            <a:r>
              <a:rPr lang="pt-BR" sz="3600" dirty="0"/>
              <a:t> </a:t>
            </a:r>
            <a:r>
              <a:rPr lang="pt-BR" sz="3600" dirty="0" err="1"/>
              <a:t>criterion</a:t>
            </a:r>
            <a:r>
              <a:rPr lang="pt-BR" sz="3600" dirty="0"/>
              <a:t> (AIC)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35064" y="1886743"/>
                <a:ext cx="11538689" cy="4852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altLang="pt-BR" sz="3200" dirty="0">
                    <a:cs typeface="Times New Roman" panose="02020603050405020304" pitchFamily="18" charset="0"/>
                  </a:rPr>
                  <a:t>Assim como a </a:t>
                </a:r>
                <a:r>
                  <a:rPr lang="pt-BR" altLang="pt-BR" sz="32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3200" dirty="0">
                    <a:cs typeface="Times New Roman" panose="02020603050405020304" pitchFamily="18" charset="0"/>
                  </a:rPr>
                  <a:t>, o AIC é uma medida de qualidade do ajuste que deve ser usada para comparação entre modelos.</a:t>
                </a:r>
              </a:p>
              <a:p>
                <a:pPr algn="just"/>
                <a:endParaRPr lang="pt-BR" altLang="pt-BR" sz="3200" dirty="0">
                  <a:cs typeface="Times New Roman" panose="02020603050405020304" pitchFamily="18" charset="0"/>
                </a:endParaRPr>
              </a:p>
              <a:p>
                <a:pPr algn="ctr"/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AIC = −2 log L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) + 2 (p)</a:t>
                </a:r>
              </a:p>
              <a:p>
                <a:pPr algn="ctr"/>
                <a:r>
                  <a:rPr lang="pt-BR" altLang="pt-BR" sz="3200" i="1" dirty="0">
                    <a:cs typeface="Times New Roman" panose="02020603050405020304" pitchFamily="18" charset="0"/>
                  </a:rPr>
                  <a:t>ou</a:t>
                </a:r>
              </a:p>
              <a:p>
                <a:pPr algn="ctr"/>
                <a:r>
                  <a:rPr lang="pt-BR" sz="3200" i="1" dirty="0">
                    <a:solidFill>
                      <a:schemeClr val="accent1">
                        <a:lumMod val="75000"/>
                      </a:schemeClr>
                    </a:solidFill>
                  </a:rPr>
                  <a:t>AIC = D + 2 (p)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Onde, 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D é a </a:t>
                </a:r>
                <a:r>
                  <a:rPr lang="pt-BR" altLang="pt-BR" sz="2800" dirty="0" err="1">
                    <a:cs typeface="Times New Roman" panose="02020603050405020304" pitchFamily="18" charset="0"/>
                  </a:rPr>
                  <a:t>Deviance</a:t>
                </a:r>
                <a:r>
                  <a:rPr lang="pt-BR" altLang="pt-BR" sz="2800" dirty="0">
                    <a:cs typeface="Times New Roman" panose="02020603050405020304" pitchFamily="18" charset="0"/>
                  </a:rPr>
                  <a:t> do modelo [−2𝑙𝑛(𝑣𝑒𝑟𝑜𝑠𝑠𝑖𝑚𝑖𝑙ℎ𝑎𝑛ç𝑎 𝑑𝑜 𝑚𝑜𝑑𝑒𝑙𝑜 𝑐𝑜𝑚 𝑥]</a:t>
                </a:r>
              </a:p>
              <a:p>
                <a:pPr algn="just"/>
                <a:r>
                  <a:rPr lang="pt-BR" altLang="pt-BR" sz="2800" dirty="0">
                    <a:cs typeface="Times New Roman" panose="02020603050405020304" pitchFamily="18" charset="0"/>
                  </a:rPr>
                  <a:t>P é o número de parâmetros do modelo, ou seja, número de </a:t>
                </a:r>
                <a:r>
                  <a:rPr lang="el-GR" altLang="pt-BR" sz="2800" dirty="0">
                    <a:cs typeface="Times New Roman" panose="02020603050405020304" pitchFamily="18" charset="0"/>
                  </a:rPr>
                  <a:t>β</a:t>
                </a:r>
                <a:r>
                  <a:rPr lang="pt-BR" altLang="pt-BR" sz="2800" dirty="0">
                    <a:cs typeface="Times New Roman" panose="02020603050405020304" pitchFamily="18" charset="0"/>
                  </a:rPr>
                  <a:t>’s do modelo.</a:t>
                </a:r>
              </a:p>
              <a:p>
                <a:pPr algn="just"/>
                <a:endParaRPr lang="pt-BR" altLang="pt-BR" sz="3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64" y="1886743"/>
                <a:ext cx="11538689" cy="4852867"/>
              </a:xfrm>
              <a:prstGeom prst="rect">
                <a:avLst/>
              </a:prstGeom>
              <a:blipFill rotWithShape="0">
                <a:blip r:embed="rId2"/>
                <a:stretch>
                  <a:fillRect l="-1373" t="-1633" r="-13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364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76693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	Cada ponto do gráfico representa um par de valores de x e y, ou seja (x</a:t>
            </a:r>
            <a:r>
              <a:rPr lang="pt-BR" baseline="-25000" dirty="0"/>
              <a:t>1</a:t>
            </a:r>
            <a:r>
              <a:rPr lang="pt-BR" dirty="0"/>
              <a:t>, y</a:t>
            </a:r>
            <a:r>
              <a:rPr lang="pt-BR" baseline="-25000" dirty="0"/>
              <a:t>1</a:t>
            </a:r>
            <a:r>
              <a:rPr lang="pt-BR" dirty="0"/>
              <a:t>), (x</a:t>
            </a:r>
            <a:r>
              <a:rPr lang="pt-BR" baseline="-25000" dirty="0"/>
              <a:t>2</a:t>
            </a:r>
            <a:r>
              <a:rPr lang="pt-BR" dirty="0"/>
              <a:t>, y</a:t>
            </a:r>
            <a:r>
              <a:rPr lang="pt-BR" baseline="-25000" dirty="0"/>
              <a:t>2</a:t>
            </a:r>
            <a:r>
              <a:rPr lang="pt-BR" dirty="0"/>
              <a:t>), (x</a:t>
            </a:r>
            <a:r>
              <a:rPr lang="pt-BR" baseline="-25000" dirty="0"/>
              <a:t>3</a:t>
            </a:r>
            <a:r>
              <a:rPr lang="pt-BR" dirty="0"/>
              <a:t>, y</a:t>
            </a:r>
            <a:r>
              <a:rPr lang="pt-BR" baseline="-25000" dirty="0"/>
              <a:t>3</a:t>
            </a:r>
            <a:r>
              <a:rPr lang="pt-BR" dirty="0"/>
              <a:t>),..., (x</a:t>
            </a:r>
            <a:r>
              <a:rPr lang="pt-BR" baseline="-25000" dirty="0"/>
              <a:t>13</a:t>
            </a:r>
            <a:r>
              <a:rPr lang="pt-BR" dirty="0"/>
              <a:t>, y</a:t>
            </a:r>
            <a:r>
              <a:rPr lang="pt-BR" baseline="-25000" dirty="0"/>
              <a:t>13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	A simples observação do gráfico permite imaginar que poderíamos traçar uma reta entre os pontos.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4454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3211804" y="5527590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5"/>
          <p:cNvCxnSpPr>
            <a:stCxn id="5" idx="0"/>
          </p:cNvCxnSpPr>
          <p:nvPr/>
        </p:nvCxnSpPr>
        <p:spPr>
          <a:xfrm flipV="1">
            <a:off x="3599459" y="5395513"/>
            <a:ext cx="3888736" cy="1320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88195" y="5100641"/>
                <a:ext cx="426363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8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95" y="5100641"/>
                <a:ext cx="42636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/>
          <p:cNvSpPr/>
          <p:nvPr/>
        </p:nvSpPr>
        <p:spPr>
          <a:xfrm>
            <a:off x="1836649" y="5862153"/>
            <a:ext cx="775310" cy="39903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5"/>
          <p:cNvCxnSpPr/>
          <p:nvPr/>
        </p:nvCxnSpPr>
        <p:spPr>
          <a:xfrm>
            <a:off x="2611959" y="6087452"/>
            <a:ext cx="4111489" cy="3326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6790834" y="5825842"/>
                <a:ext cx="5261123" cy="523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=117,96+2 </m:t>
                      </m:r>
                      <m:d>
                        <m:dPr>
                          <m:ctrlPr>
                            <a:rPr lang="pt-BR" altLang="pt-B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pt-BR" sz="28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altLang="pt-BR" sz="2800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=121,96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834" y="5825842"/>
                <a:ext cx="52611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/>
          <p:cNvSpPr/>
          <p:nvPr/>
        </p:nvSpPr>
        <p:spPr>
          <a:xfrm>
            <a:off x="2535105" y="3594870"/>
            <a:ext cx="1064353" cy="6640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5"/>
          <p:cNvCxnSpPr>
            <a:stCxn id="12" idx="0"/>
          </p:cNvCxnSpPr>
          <p:nvPr/>
        </p:nvCxnSpPr>
        <p:spPr>
          <a:xfrm flipV="1">
            <a:off x="3067282" y="3190512"/>
            <a:ext cx="1858945" cy="404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890504" y="2988531"/>
                <a:ext cx="5802101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𝑠𝑒𝑗𝑎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𝑑𝑜𝑖𝑠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𝑚𝑒𝑡𝑟𝑜𝑠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𝑚𝑜𝑑𝑒𝑙𝑜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altLang="pt-BR" sz="20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pt-B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pt-BR" altLang="pt-BR" sz="20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0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04" y="2988531"/>
                <a:ext cx="5802101" cy="392993"/>
              </a:xfrm>
              <a:prstGeom prst="rect">
                <a:avLst/>
              </a:prstGeom>
              <a:blipFill rotWithShape="0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0303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Probabilidade predita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194" y="2256592"/>
            <a:ext cx="11538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3200" dirty="0">
                <a:cs typeface="Times New Roman" panose="02020603050405020304" pitchFamily="18" charset="0"/>
              </a:rPr>
              <a:t>Os valores preditos da regressão logística são probabilidades de ocorrência do desfecho, ou seja, </a:t>
            </a:r>
            <a:r>
              <a:rPr lang="pt-BR" altLang="pt-BR" sz="3200" dirty="0"/>
              <a:t>é a probabilidade de Y</a:t>
            </a:r>
            <a:r>
              <a:rPr lang="pt-BR" altLang="pt-BR" sz="3200" baseline="-25000" dirty="0"/>
              <a:t>i</a:t>
            </a:r>
            <a:r>
              <a:rPr lang="pt-BR" altLang="pt-BR" sz="3200" dirty="0"/>
              <a:t>=1  ou </a:t>
            </a:r>
            <a:r>
              <a:rPr lang="pt-BR" altLang="pt-BR" sz="3200" dirty="0" err="1"/>
              <a:t>Pr</a:t>
            </a:r>
            <a:r>
              <a:rPr lang="pt-BR" altLang="pt-BR" sz="3200" dirty="0"/>
              <a:t>(Y</a:t>
            </a:r>
            <a:r>
              <a:rPr lang="pt-BR" altLang="pt-BR" sz="3200" baseline="-25000" dirty="0"/>
              <a:t>i</a:t>
            </a:r>
            <a:r>
              <a:rPr lang="pt-BR" altLang="pt-BR" sz="3200" dirty="0"/>
              <a:t>=1)</a:t>
            </a:r>
            <a:r>
              <a:rPr lang="pt-BR" altLang="pt-BR" sz="3200" dirty="0"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445924" y="4338952"/>
                <a:ext cx="6877908" cy="103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924" y="4338952"/>
                <a:ext cx="6877908" cy="1039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423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74212414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45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35633" y="2933748"/>
            <a:ext cx="6096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p1&lt;-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&lt;-predict(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type = "response")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table(p1)</a:t>
            </a:r>
          </a:p>
          <a:p>
            <a:r>
              <a:rPr lang="en-US" dirty="0"/>
              <a:t>p1</a:t>
            </a:r>
          </a:p>
          <a:p>
            <a:r>
              <a:rPr lang="en-US" dirty="0"/>
              <a:t>0.301369863013931        0.777777777777535 </a:t>
            </a:r>
          </a:p>
          <a:p>
            <a:r>
              <a:rPr lang="en-US" dirty="0"/>
              <a:t>               73                                      27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701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935633" y="2933748"/>
            <a:ext cx="609600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p1&lt;-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&lt;-predict(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type = "response")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table(p1)</a:t>
            </a:r>
          </a:p>
          <a:p>
            <a:r>
              <a:rPr lang="en-US" dirty="0"/>
              <a:t>p1</a:t>
            </a:r>
          </a:p>
          <a:p>
            <a:r>
              <a:rPr lang="en-US" dirty="0"/>
              <a:t>0.301369863013931        0.777777777777535 </a:t>
            </a:r>
          </a:p>
          <a:p>
            <a:r>
              <a:rPr lang="en-US" dirty="0"/>
              <a:t>               73                                      27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8229599" y="3773331"/>
            <a:ext cx="2159306" cy="3084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10058810" y="5686939"/>
            <a:ext cx="1375896" cy="4887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9309252" y="4107798"/>
            <a:ext cx="1451422" cy="1579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29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189500" y="3090268"/>
            <a:ext cx="6096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Probabilidade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estimada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indivíduo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 55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anos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(x=1)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doença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coronária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(y=1).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</m:t>
                            </m:r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−0,8408+</m:t>
                            </m:r>
                            <m:d>
                              <m:dPr>
                                <m:ctrlP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8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2,0935∗1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sz="2800" dirty="0">
                    <a:solidFill>
                      <a:schemeClr val="accent1">
                        <a:lumMod val="75000"/>
                      </a:schemeClr>
                    </a:solidFill>
                  </a:rPr>
                  <a:t>=0,778</a:t>
                </a: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4" y="5572414"/>
                <a:ext cx="11569418" cy="77098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/>
          <p:cNvSpPr/>
          <p:nvPr/>
        </p:nvSpPr>
        <p:spPr>
          <a:xfrm>
            <a:off x="10058810" y="5686939"/>
            <a:ext cx="1375896" cy="4887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8846545" y="3727193"/>
            <a:ext cx="1914130" cy="1959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964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28666" y="6426943"/>
            <a:ext cx="3968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/>
              <a:t> </a:t>
            </a:r>
            <a:r>
              <a:rPr lang="pt-BR" sz="1400" dirty="0"/>
              <a:t>REV BRAS EPIDEMIOL DEZ 2015; 18 SUPPL 2: 33-44 </a:t>
            </a:r>
            <a:endParaRPr lang="pt-BR" sz="1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10" t="21565" r="30996" b="26377"/>
          <a:stretch/>
        </p:blipFill>
        <p:spPr>
          <a:xfrm>
            <a:off x="1717553" y="1080654"/>
            <a:ext cx="8984604" cy="480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2240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5334324"/>
            <a:ext cx="3974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SZWARCWALD, Celia </a:t>
            </a:r>
            <a:r>
              <a:rPr lang="pt-BR" sz="1400" dirty="0" err="1"/>
              <a:t>Landmann</a:t>
            </a:r>
            <a:r>
              <a:rPr lang="pt-BR" sz="1400" dirty="0"/>
              <a:t> et al. Determinantes da </a:t>
            </a:r>
            <a:r>
              <a:rPr lang="pt-BR" sz="1400" dirty="0" err="1"/>
              <a:t>autoavaliação</a:t>
            </a:r>
            <a:r>
              <a:rPr lang="pt-BR" sz="1400" dirty="0"/>
              <a:t> de saúde no Brasil e a influência dos comportamentos saudáveis: resultados da Pesquisa Nacional de Saúde, 2013. Rev. bras. </a:t>
            </a:r>
            <a:r>
              <a:rPr lang="pt-BR" sz="1400" dirty="0" err="1"/>
              <a:t>epidemiol</a:t>
            </a:r>
            <a:r>
              <a:rPr lang="pt-BR" sz="1400" dirty="0"/>
              <a:t>. [online]. 2015, vol.18, suppl.2 [</a:t>
            </a:r>
            <a:r>
              <a:rPr lang="pt-BR" sz="1400" dirty="0" err="1"/>
              <a:t>cited</a:t>
            </a:r>
            <a:r>
              <a:rPr lang="pt-BR" sz="1400" dirty="0"/>
              <a:t>  2018-05-16], pp.33-44. </a:t>
            </a:r>
            <a:endParaRPr lang="pt-BR" sz="1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43" t="13924" r="33085" b="11810"/>
          <a:stretch/>
        </p:blipFill>
        <p:spPr>
          <a:xfrm>
            <a:off x="4114798" y="202357"/>
            <a:ext cx="7939691" cy="6655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1386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9789" y="812554"/>
            <a:ext cx="11804446" cy="51140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900" dirty="0"/>
              <a:t>“Os resultados dos modelos de regressão logística apresentados na Tabela 3, tendo como </a:t>
            </a:r>
            <a:r>
              <a:rPr lang="pt-BR" sz="1900" dirty="0" smtClean="0"/>
              <a:t>variável resposta </a:t>
            </a:r>
            <a:r>
              <a:rPr lang="pt-BR" sz="1900" dirty="0"/>
              <a:t>a </a:t>
            </a:r>
            <a:r>
              <a:rPr lang="pt-BR" sz="1900" dirty="0" err="1"/>
              <a:t>autoavaliação</a:t>
            </a:r>
            <a:r>
              <a:rPr lang="pt-BR" sz="1900" dirty="0"/>
              <a:t> ruim/muito ruim, mostram, primeiramente, que todos os fatores </a:t>
            </a:r>
            <a:r>
              <a:rPr lang="pt-BR" sz="1900" dirty="0" err="1" smtClean="0"/>
              <a:t>sociodemográficos</a:t>
            </a:r>
            <a:r>
              <a:rPr lang="pt-BR" sz="1900" dirty="0" smtClean="0"/>
              <a:t> considerados </a:t>
            </a:r>
            <a:r>
              <a:rPr lang="pt-BR" sz="1900" dirty="0"/>
              <a:t>no estudo têm efeitos significativos (p &lt; 0,01). No que se refere à </a:t>
            </a:r>
            <a:r>
              <a:rPr lang="pt-BR" sz="1900" dirty="0" smtClean="0"/>
              <a:t>idade, foi </a:t>
            </a:r>
            <a:r>
              <a:rPr lang="pt-BR" sz="1900" dirty="0"/>
              <a:t>evidenciada uma associação direta, isto é, quanto mais velho é o indivíduo, maior é o </a:t>
            </a:r>
            <a:r>
              <a:rPr lang="pt-BR" sz="1900" dirty="0" smtClean="0"/>
              <a:t>percentual de </a:t>
            </a:r>
            <a:r>
              <a:rPr lang="pt-BR" sz="1900" dirty="0"/>
              <a:t>percepção ruim da própria saúde. Quanto às diferenças por sexo, as mulheres têm pior </a:t>
            </a:r>
            <a:r>
              <a:rPr lang="pt-BR" sz="1900" dirty="0" smtClean="0"/>
              <a:t>AAS do </a:t>
            </a:r>
            <a:r>
              <a:rPr lang="pt-BR" sz="1900" dirty="0"/>
              <a:t>que os homens, e em relação à raça/cor, os indivíduos não brancos avaliam pior a sua saúde </a:t>
            </a:r>
            <a:r>
              <a:rPr lang="pt-BR" sz="1900" dirty="0" smtClean="0"/>
              <a:t>do que </a:t>
            </a:r>
            <a:r>
              <a:rPr lang="pt-BR" sz="1900" dirty="0"/>
              <a:t>os brancos. Os efeitos do grau de instrução foram altamente significativos. A razão de </a:t>
            </a:r>
            <a:r>
              <a:rPr lang="pt-BR" sz="1900" dirty="0" smtClean="0"/>
              <a:t>chances (OR</a:t>
            </a:r>
            <a:r>
              <a:rPr lang="pt-BR" sz="1900" dirty="0"/>
              <a:t>) de ter uma avaliação ruim/muito ruim da própria saúde foi 9 vezes maior entre os que </a:t>
            </a:r>
            <a:r>
              <a:rPr lang="pt-BR" sz="1900" dirty="0" smtClean="0"/>
              <a:t>têm ensino </a:t>
            </a:r>
            <a:r>
              <a:rPr lang="pt-BR" sz="1900" dirty="0"/>
              <a:t>fundamental incompleto, quando comparados aos que completaram o ensino superior, </a:t>
            </a:r>
            <a:r>
              <a:rPr lang="pt-BR" sz="1900" dirty="0" smtClean="0"/>
              <a:t>e 7 </a:t>
            </a:r>
            <a:r>
              <a:rPr lang="pt-BR" sz="1900" dirty="0"/>
              <a:t>vezes maior no modelo ajustado por idade, sexo, raça/cor e presença de pelo menos uma </a:t>
            </a:r>
            <a:r>
              <a:rPr lang="pt-BR" sz="1900" dirty="0" smtClean="0"/>
              <a:t>DCNT.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900" dirty="0" smtClean="0"/>
              <a:t>Os </a:t>
            </a:r>
            <a:r>
              <a:rPr lang="pt-BR" sz="1900" dirty="0"/>
              <a:t>resultados apresentados na Tabela 3 mostram, adicionalmente, os efeitos </a:t>
            </a:r>
            <a:r>
              <a:rPr lang="pt-BR" sz="1900" dirty="0" smtClean="0"/>
              <a:t>significativos (p </a:t>
            </a:r>
            <a:r>
              <a:rPr lang="pt-BR" sz="1900" dirty="0"/>
              <a:t>&lt; 0,01) da presença de DCNT sobre a AAS ruim/muito ruim. A OR foi 5,3 vezes </a:t>
            </a:r>
            <a:r>
              <a:rPr lang="pt-BR" sz="1900" dirty="0" smtClean="0"/>
              <a:t>maior entre </a:t>
            </a:r>
            <a:r>
              <a:rPr lang="pt-BR" sz="1900" dirty="0"/>
              <a:t>os indivíduos que tiveram diagnóstico de pelo menos uma DCNT, quando </a:t>
            </a:r>
            <a:r>
              <a:rPr lang="pt-BR" sz="1900" dirty="0" smtClean="0"/>
              <a:t>comparados aos </a:t>
            </a:r>
            <a:r>
              <a:rPr lang="pt-BR" sz="1900" dirty="0"/>
              <a:t>demais, mesmo após o controle dos fatores </a:t>
            </a:r>
            <a:r>
              <a:rPr lang="pt-BR" sz="1900" dirty="0" err="1"/>
              <a:t>sociodemográficos</a:t>
            </a:r>
            <a:r>
              <a:rPr lang="pt-BR" sz="1900" dirty="0"/>
              <a:t>.“</a:t>
            </a:r>
            <a:endParaRPr lang="pt-BR" sz="1900" dirty="0"/>
          </a:p>
        </p:txBody>
      </p:sp>
      <p:sp>
        <p:nvSpPr>
          <p:cNvPr id="6" name="Retângulo 5"/>
          <p:cNvSpPr/>
          <p:nvPr/>
        </p:nvSpPr>
        <p:spPr>
          <a:xfrm>
            <a:off x="0" y="6328177"/>
            <a:ext cx="10494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SZWARCWALD, Celia </a:t>
            </a:r>
            <a:r>
              <a:rPr lang="pt-BR" sz="1400" dirty="0" err="1"/>
              <a:t>Landmann</a:t>
            </a:r>
            <a:r>
              <a:rPr lang="pt-BR" sz="1400" dirty="0"/>
              <a:t> et al. Determinantes da </a:t>
            </a:r>
            <a:r>
              <a:rPr lang="pt-BR" sz="1400" dirty="0" err="1"/>
              <a:t>autoavaliação</a:t>
            </a:r>
            <a:r>
              <a:rPr lang="pt-BR" sz="1400" dirty="0"/>
              <a:t> de saúde no Brasil e a influência dos comportamentos saudáveis: resultados da Pesquisa Nacional de Saúde, 2013. Rev. bras. </a:t>
            </a:r>
            <a:r>
              <a:rPr lang="pt-BR" sz="1400" dirty="0" err="1"/>
              <a:t>epidemiol</a:t>
            </a:r>
            <a:r>
              <a:rPr lang="pt-BR" sz="1400" dirty="0"/>
              <a:t>. [online]. 2015, vol.18, suppl.2 [</a:t>
            </a:r>
            <a:r>
              <a:rPr lang="pt-BR" sz="1400" dirty="0" err="1"/>
              <a:t>cited</a:t>
            </a:r>
            <a:r>
              <a:rPr lang="pt-BR" sz="1400" dirty="0"/>
              <a:t>  2018-05-16], pp.33-44.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5019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89" y="387178"/>
            <a:ext cx="8534400" cy="629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131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Referências: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HOSMER, DW Jr. &amp; LEMESHOW, S. </a:t>
            </a:r>
            <a:r>
              <a:rPr lang="pt-BR" sz="3200" dirty="0" err="1"/>
              <a:t>Applied</a:t>
            </a:r>
            <a:r>
              <a:rPr lang="pt-BR" sz="3200" dirty="0"/>
              <a:t> </a:t>
            </a:r>
            <a:r>
              <a:rPr lang="pt-BR" sz="3200" dirty="0" err="1"/>
              <a:t>Logistic</a:t>
            </a:r>
            <a:r>
              <a:rPr lang="pt-BR" sz="3200" dirty="0"/>
              <a:t> </a:t>
            </a:r>
            <a:r>
              <a:rPr lang="pt-BR" sz="3200"/>
              <a:t>Regression</a:t>
            </a:r>
            <a:r>
              <a:rPr lang="pt-BR" sz="3200" dirty="0"/>
              <a:t>. 1989. John Willey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635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565189" y="387178"/>
            <a:ext cx="8534400" cy="6293707"/>
            <a:chOff x="1565189" y="387178"/>
            <a:chExt cx="8534400" cy="6293707"/>
          </a:xfrm>
        </p:grpSpPr>
        <p:grpSp>
          <p:nvGrpSpPr>
            <p:cNvPr id="22" name="Grupo 21"/>
            <p:cNvGrpSpPr/>
            <p:nvPr/>
          </p:nvGrpSpPr>
          <p:grpSpPr>
            <a:xfrm>
              <a:off x="1565189" y="387178"/>
              <a:ext cx="8534400" cy="6293707"/>
              <a:chOff x="1565189" y="387178"/>
              <a:chExt cx="8534400" cy="6293707"/>
            </a:xfrm>
          </p:grpSpPr>
          <p:pic>
            <p:nvPicPr>
              <p:cNvPr id="2" name="Imagem 1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5189" y="387178"/>
                <a:ext cx="8534400" cy="6293707"/>
              </a:xfrm>
              <a:prstGeom prst="rect">
                <a:avLst/>
              </a:prstGeom>
            </p:spPr>
          </p:pic>
          <p:cxnSp>
            <p:nvCxnSpPr>
              <p:cNvPr id="5" name="Conector de seta reta 4"/>
              <p:cNvCxnSpPr/>
              <p:nvPr/>
            </p:nvCxnSpPr>
            <p:spPr>
              <a:xfrm flipV="1">
                <a:off x="5700584" y="2800865"/>
                <a:ext cx="131805" cy="313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/>
              <p:cNvCxnSpPr/>
              <p:nvPr/>
            </p:nvCxnSpPr>
            <p:spPr>
              <a:xfrm>
                <a:off x="5733535" y="3417332"/>
                <a:ext cx="131805" cy="303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flipH="1">
                <a:off x="2306595" y="3163331"/>
                <a:ext cx="33116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H="1">
                <a:off x="2318949" y="3348683"/>
                <a:ext cx="33116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3719384" y="1746422"/>
                    <a:ext cx="14361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CaixaDe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384" y="1746422"/>
                    <a:ext cx="1436162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814" t="-23913" r="-2119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5885292" y="3569046"/>
                    <a:ext cx="2628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pt-BR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aixaDe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5292" y="3569046"/>
                    <a:ext cx="26282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727" t="-23913" r="-54545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ixaDeTexto 20"/>
                  <p:cNvSpPr txBox="1"/>
                  <p:nvPr/>
                </p:nvSpPr>
                <p:spPr>
                  <a:xfrm>
                    <a:off x="5833796" y="2538799"/>
                    <a:ext cx="26282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pt-BR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CaixaDeTexto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3796" y="2538799"/>
                    <a:ext cx="262829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3256" r="-930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Multiplicar 12"/>
            <p:cNvSpPr/>
            <p:nvPr/>
          </p:nvSpPr>
          <p:spPr>
            <a:xfrm>
              <a:off x="5618204" y="3237469"/>
              <a:ext cx="164756" cy="24713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5568775" y="2257419"/>
              <a:ext cx="151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i="1" dirty="0">
                  <a:solidFill>
                    <a:srgbClr val="FF0000"/>
                  </a:solidFill>
                </a:rPr>
                <a:t>observado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766486" y="3819648"/>
              <a:ext cx="1515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i="1" dirty="0">
                  <a:solidFill>
                    <a:srgbClr val="FF0000"/>
                  </a:solidFill>
                </a:rPr>
                <a:t>estimado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18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Qual a melhor reta?</a:t>
            </a:r>
          </a:p>
          <a:p>
            <a:pPr marL="0" indent="0" algn="just">
              <a:buNone/>
            </a:pPr>
            <a:r>
              <a:rPr lang="pt-BR" dirty="0"/>
              <a:t>	Em uma situação em que todos os pontos de um diagrama de dispersão se encontrassem em uma linha reta, não teríamos que nos preocupar em encontrar a reta que melhor resume os pontos do diagrama.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Porém, em uma nuvem de pontos mais realista, é possível traçar várias retas diferentes, cujos coeficientes </a:t>
            </a:r>
            <a:r>
              <a:rPr lang="pt-BR" i="1" dirty="0"/>
              <a:t>β</a:t>
            </a:r>
            <a:r>
              <a:rPr lang="pt-BR" baseline="-25000" dirty="0"/>
              <a:t>0</a:t>
            </a:r>
            <a:r>
              <a:rPr lang="pt-BR" dirty="0"/>
              <a:t> e </a:t>
            </a:r>
            <a:r>
              <a:rPr lang="pt-BR" i="1" dirty="0"/>
              <a:t>β</a:t>
            </a:r>
            <a:r>
              <a:rPr lang="pt-BR" baseline="-25000" dirty="0"/>
              <a:t>1  </a:t>
            </a:r>
            <a:r>
              <a:rPr lang="pt-BR" dirty="0"/>
              <a:t>da equação são estimados por métodos distintos.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71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	Entretanto, o método mais utilizado é o método dos mínimos quadrados (MQ), que consiste em encontrar a reta que minimiza a soma dos quadrados das distâncias verticais entre cada ponto e a reta.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Existe uma única reta cuja distâncias verticais quadráticas sejam mínimas. </a:t>
                </a:r>
              </a:p>
              <a:p>
                <a:pPr algn="just"/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A melhor reta pelo método MQ é aquela em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 é mínimo.</a:t>
                </a:r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74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14" y="758758"/>
            <a:ext cx="7616756" cy="601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260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607014" y="758758"/>
            <a:ext cx="7616756" cy="6011694"/>
            <a:chOff x="2607014" y="758758"/>
            <a:chExt cx="7616756" cy="6011694"/>
          </a:xfrm>
        </p:grpSpPr>
        <p:pic>
          <p:nvPicPr>
            <p:cNvPr id="4" name="Imagem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014" y="758758"/>
              <a:ext cx="7616756" cy="6011694"/>
            </a:xfrm>
            <a:prstGeom prst="rect">
              <a:avLst/>
            </a:prstGeom>
            <a:noFill/>
          </p:spPr>
        </p:pic>
        <p:sp>
          <p:nvSpPr>
            <p:cNvPr id="2" name="Chave Direita 1"/>
            <p:cNvSpPr/>
            <p:nvPr/>
          </p:nvSpPr>
          <p:spPr>
            <a:xfrm>
              <a:off x="4999839" y="4362275"/>
              <a:ext cx="100667" cy="31039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5243384" y="4362275"/>
                  <a:ext cx="9400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pt-B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pt-BR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pt-BR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84" y="4362275"/>
                  <a:ext cx="94006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6667" r="-31169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CaixaDeTexto 5"/>
            <p:cNvSpPr txBox="1"/>
            <p:nvPr/>
          </p:nvSpPr>
          <p:spPr>
            <a:xfrm>
              <a:off x="6177434" y="4316108"/>
              <a:ext cx="1886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erro ou desvio (</a:t>
              </a:r>
              <a:r>
                <a:rPr lang="pt-BR" b="1" dirty="0" err="1">
                  <a:solidFill>
                    <a:srgbClr val="FF0000"/>
                  </a:solidFill>
                </a:rPr>
                <a:t>ε</a:t>
              </a:r>
              <a:r>
                <a:rPr lang="pt-BR" b="1" baseline="-25000" dirty="0" err="1">
                  <a:solidFill>
                    <a:srgbClr val="FF0000"/>
                  </a:solidFill>
                </a:rPr>
                <a:t>i</a:t>
              </a:r>
              <a:r>
                <a:rPr lang="pt-BR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37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erro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pode representar:</a:t>
            </a:r>
          </a:p>
          <a:p>
            <a:pPr algn="just"/>
            <a:r>
              <a:rPr lang="pt-BR" dirty="0"/>
              <a:t>Erro de medição: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Ex.: A medida do comprimento das asas dos pardais pode ter sido feita por  profissionais diferentes, com instrumentos de medidas diferentes, com métodos diferentes, etc...</a:t>
            </a:r>
          </a:p>
          <a:p>
            <a:pPr algn="just"/>
            <a:r>
              <a:rPr lang="pt-BR" dirty="0"/>
              <a:t>Erro aleatório (estocástico): Ocorre devido a inerente “</a:t>
            </a:r>
            <a:r>
              <a:rPr lang="pt-BR" dirty="0" err="1"/>
              <a:t>irreprodutibilidade</a:t>
            </a:r>
            <a:r>
              <a:rPr lang="pt-BR" dirty="0"/>
              <a:t>” de fenômenos biológicos e sociais. 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Mesmo se não houvesse erros de medição, a reprodução contínua de um experimento usando pardais da mesma faixa de idade, resultaria em comprimento de asas diferentes. Essas diferenças não são previsíveis e são chamadas de aleatórias.</a:t>
            </a:r>
          </a:p>
          <a:p>
            <a:pPr lvl="1" algn="just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Outros fatores que afetam a variável dependente Y, mas que não estão contempladas nas variáveis explicativas X.</a:t>
            </a:r>
          </a:p>
          <a:p>
            <a:pPr algn="just"/>
            <a:r>
              <a:rPr lang="pt-BR" dirty="0"/>
              <a:t>Forma funcional inadequada, por exemplo,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y = β0+ β1x    ou   y = β0+ β1x + β1x</a:t>
            </a:r>
            <a:r>
              <a:rPr lang="pt-BR" baseline="30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39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Vs. 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Muitas vezes, a relação entre duas variáveis pode ser explicada por uma função matemática. Ou seja, a magnitude de uma variável (dependente) é uma função da magnitude de outra variável (independente). Porém o contrário não é verdadeiro.</a:t>
            </a:r>
          </a:p>
        </p:txBody>
      </p:sp>
    </p:spTree>
    <p:extLst>
      <p:ext uri="{BB962C8B-B14F-4D97-AF65-F5344CB8AC3E}">
        <p14:creationId xmlns:p14="http://schemas.microsoft.com/office/powerpoint/2010/main" val="2917196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8727" y="904673"/>
            <a:ext cx="11799650" cy="52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Existência: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Para qualquer valor de X, existe na população uma distribuição Normal dos valores de Y. Também significa que para cada valor de X, existe na população uma distribuição Normal dos </a:t>
            </a:r>
            <a:r>
              <a:rPr lang="el-G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’s.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Linearidade: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 relação entre as variáveis é linear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β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β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= 1,..., n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A variável dependente é a soma de um conjunto de elementos: a origem da reta (intercepto), uma combinação linear de variáveis independentes ou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preditoras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os resíduos.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 não comprimento deste pressuposto é um erro de especificação e pode ocorrer, por exemplo, devido a  omissão de variáveis independentes importantes ou inclusão de variáveis independentes irrelevantes; a relação entre as variáveis dependente e independente não é linear.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5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8727" y="904673"/>
            <a:ext cx="11799650" cy="450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Independência: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Os valores da variável aleatória Y (assim como dos resíduos) são independentes;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Os valores de y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não é influenciado pelos valor de y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bem como o valor de 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não é influenciado pelo valor de 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ou seja, 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0 para todo i ≠ k.</a:t>
            </a:r>
          </a:p>
          <a:p>
            <a:pPr algn="just"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H4</a:t>
            </a:r>
            <a:r>
              <a:rPr lang="pt-B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Homocedasticidade</a:t>
            </a: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Para cada valor da variável independente (ou conjunto de variáveis independentes), a variância dos resíduos é constante;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V(</a:t>
            </a:r>
            <a:r>
              <a:rPr lang="el-G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l-G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l-GR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para todo i=1,n.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3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19630" y="77192"/>
            <a:ext cx="5574834" cy="5057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Hipóteses assumidas pelo modelo</a:t>
            </a:r>
            <a:endParaRPr lang="pt-BR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3737" y="904673"/>
            <a:ext cx="11799650" cy="562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H5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Normalidade: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cada valor da variável independente (ou conjunto de variáveis independentes), os resíduos se distribuem normalmente e com média zero.;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pt-BR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~ N(0,σ</a:t>
            </a:r>
            <a:r>
              <a:rPr lang="pt-BR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para todo i=1,n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pt-BR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são independentes e identicamente distribuídos N(0, σ</a:t>
            </a:r>
            <a:r>
              <a:rPr lang="pt-BR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pt-BR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H6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Ausência de colinearidade ou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multicolinearidade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Não existe relação linear exata entre nenhuma das variáveis independentes. </a:t>
            </a:r>
            <a:r>
              <a:rPr lang="pt-BR" sz="24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pressuposto é válido somente para modelos de regressão múltipla 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 duas ou mais variáveis independentes);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As colunas da matriz X são linearmente independentes.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0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917" y="71827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Os coeficientes  β0 e β1</a:t>
            </a:r>
          </a:p>
          <a:p>
            <a:pPr marL="0" indent="0" algn="just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/>
              <a:t>O parâmetro β1 é o coeficiente angular da reta de regressão e define a inclinação da reta.</a:t>
            </a:r>
          </a:p>
          <a:p>
            <a:pPr marL="0" indent="0" algn="just">
              <a:buNone/>
            </a:pPr>
            <a:r>
              <a:rPr lang="pt-BR" dirty="0"/>
              <a:t>O valor de β1 pode ser positivo ou negativo, variando, teoricamente entre</a:t>
            </a:r>
          </a:p>
          <a:p>
            <a:pPr marL="0" indent="0" algn="just">
              <a:buNone/>
            </a:pPr>
            <a:r>
              <a:rPr lang="pt-BR" dirty="0"/>
              <a:t> -∞ e +∞, incluindo o zero.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2" name="Imagem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708321" y="4024485"/>
            <a:ext cx="9062936" cy="23540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/>
          <p:cNvSpPr txBox="1"/>
          <p:nvPr/>
        </p:nvSpPr>
        <p:spPr>
          <a:xfrm>
            <a:off x="2372463" y="6325299"/>
            <a:ext cx="815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positivo                                                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negativo                                            β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93476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43917" y="71827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Os coeficientes  β0 e β1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Um infinito número de retas pode ser traçado com a mesma inclinação, sendo todas elas paralelas. Entretanto, uma única reta pode ser definida exclusivamente, indicando, além do β</a:t>
                </a:r>
                <a:r>
                  <a:rPr lang="pt-BR" baseline="-25000" dirty="0"/>
                  <a:t>1</a:t>
                </a:r>
                <a:r>
                  <a:rPr lang="pt-BR" dirty="0"/>
                  <a:t>, algum ponto na reta, ou seja, um par de coordenadas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).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O ponto convencionalmente escolhido é o ponto da reta onde X=0 e o valor de Y neste ponto é parâmetro β0 (intercepto).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	Se β0 e β1 forem calculados pelo método dos mínimos quadrados, a soma dos quadrados dos resíduos desta reta, será a mínima.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917" y="718277"/>
                <a:ext cx="11149668" cy="1015358"/>
              </a:xfrm>
              <a:blipFill>
                <a:blip r:embed="rId2"/>
                <a:stretch>
                  <a:fillRect l="-1148" t="-10241" r="-1093" b="-457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8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16" y="190959"/>
            <a:ext cx="7923987" cy="62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998616" y="190959"/>
            <a:ext cx="7923987" cy="6262092"/>
            <a:chOff x="1998616" y="190959"/>
            <a:chExt cx="7923987" cy="626209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8616" y="190959"/>
              <a:ext cx="7923987" cy="6262092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588476" y="24301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4971536" y="3249826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436974" y="3892377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3585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25189" y="295176"/>
            <a:ext cx="7589520" cy="63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325189" y="295176"/>
            <a:ext cx="7589520" cy="6307454"/>
            <a:chOff x="2325189" y="295176"/>
            <a:chExt cx="7589520" cy="6307454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325189" y="295176"/>
              <a:ext cx="7589520" cy="6307454"/>
            </a:xfrm>
            <a:prstGeom prst="rect">
              <a:avLst/>
            </a:prstGeom>
          </p:spPr>
        </p:pic>
        <p:sp>
          <p:nvSpPr>
            <p:cNvPr id="3" name="Elipse 2"/>
            <p:cNvSpPr/>
            <p:nvPr/>
          </p:nvSpPr>
          <p:spPr>
            <a:xfrm>
              <a:off x="4959179" y="2740447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/>
            <p:cNvSpPr/>
            <p:nvPr/>
          </p:nvSpPr>
          <p:spPr>
            <a:xfrm>
              <a:off x="5424617" y="33747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890055" y="5173361"/>
              <a:ext cx="930876" cy="634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324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23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Por exemplo: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Pressão arterial (PA)  X  Idade -&gt; em humanos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- O aumento da PA está relacionado ao aumento da idade, ou seja, a idade é um fator explicativo para o aumento da PA (não quer dizer que seja um fator determinante da PA);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pt-BR" dirty="0"/>
          </a:p>
          <a:p>
            <a:pPr marL="0" lvl="1" indent="0" algn="just">
              <a:lnSpc>
                <a:spcPct val="100000"/>
              </a:lnSpc>
              <a:buNone/>
            </a:pPr>
            <a:r>
              <a:rPr lang="pt-BR" sz="2800" dirty="0"/>
              <a:t>- A PA é considerada como variável dependente e a idade é a variável independente, pois a PA não determina a idade;</a:t>
            </a:r>
          </a:p>
        </p:txBody>
      </p:sp>
    </p:spTree>
    <p:extLst>
      <p:ext uri="{BB962C8B-B14F-4D97-AF65-F5344CB8AC3E}">
        <p14:creationId xmlns:p14="http://schemas.microsoft.com/office/powerpoint/2010/main" val="56006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4140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87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342182" y="5754848"/>
            <a:ext cx="892547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V="1">
            <a:off x="4788455" y="2351330"/>
            <a:ext cx="1820914" cy="3384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Calculando os valores preditos de Y</a:t>
                </a:r>
              </a:p>
              <a:p>
                <a:pPr marL="0" indent="0" algn="just">
                  <a:buNone/>
                </a:pPr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pt-BR" dirty="0"/>
                  <a:t>	Conhecendo os parâmetros β0 e β1, podemos calcular o valor esperado de Y a partir de um valor fixo X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Usando o exemplo dos 13 pardais, a equação da reta estimada por MQ é: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0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x      -&gt;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Se desejamos estimar o valor de Y para uma ave cuja idade seja 13 dias, teremos: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n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</a:ln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0,715</m:t>
                    </m:r>
                  </m:oMath>
                </a14:m>
                <a:r>
                  <a:rPr lang="pt-BR" baseline="-25000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pt-BR" dirty="0"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solidFill>
                      <a:schemeClr val="accent1">
                        <a:lumMod val="50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pt-BR" i="1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0,270∗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13=4,225 </m:t>
                    </m:r>
                    <m:r>
                      <a:rPr lang="pt-BR" b="0" i="1" dirty="0" smtClean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90" y="907747"/>
                <a:ext cx="11149668" cy="1015358"/>
              </a:xfrm>
              <a:blipFill rotWithShape="0">
                <a:blip r:embed="rId2"/>
                <a:stretch>
                  <a:fillRect l="-1148" t="-10241" r="-1093" b="-423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595348" y="4205417"/>
            <a:ext cx="3018245" cy="564988"/>
            <a:chOff x="4595348" y="4205417"/>
            <a:chExt cx="3018245" cy="564988"/>
          </a:xfrm>
        </p:grpSpPr>
        <p:sp>
          <p:nvSpPr>
            <p:cNvPr id="4" name="CaixaDeTexto 3"/>
            <p:cNvSpPr txBox="1"/>
            <p:nvPr/>
          </p:nvSpPr>
          <p:spPr>
            <a:xfrm>
              <a:off x="4595348" y="440107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5767472" y="4401073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cm/dia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7053824" y="44010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75000"/>
                    </a:schemeClr>
                  </a:solidFill>
                </a:rPr>
                <a:t>dias</a:t>
              </a:r>
            </a:p>
          </p:txBody>
        </p:sp>
        <p:cxnSp>
          <p:nvCxnSpPr>
            <p:cNvPr id="8" name="Conector de seta reta 7"/>
            <p:cNvCxnSpPr/>
            <p:nvPr/>
          </p:nvCxnSpPr>
          <p:spPr>
            <a:xfrm flipH="1">
              <a:off x="4950941" y="4267201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>
              <a:off x="6355492" y="4205417"/>
              <a:ext cx="111201" cy="263611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>
              <a:off x="7197389" y="4205417"/>
              <a:ext cx="143299" cy="2636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86" y="716959"/>
            <a:ext cx="5850724" cy="492642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12" name="Elipse 11"/>
          <p:cNvSpPr/>
          <p:nvPr/>
        </p:nvSpPr>
        <p:spPr>
          <a:xfrm>
            <a:off x="3431097" y="5754848"/>
            <a:ext cx="486562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342182" y="5754848"/>
            <a:ext cx="892547" cy="5117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2" idx="0"/>
          </p:cNvCxnSpPr>
          <p:nvPr/>
        </p:nvCxnSpPr>
        <p:spPr>
          <a:xfrm flipV="1">
            <a:off x="3674378" y="4770405"/>
            <a:ext cx="6258187" cy="984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cxnSpLocks/>
          </p:cNvCxnSpPr>
          <p:nvPr/>
        </p:nvCxnSpPr>
        <p:spPr>
          <a:xfrm flipV="1">
            <a:off x="4788455" y="2351330"/>
            <a:ext cx="1820914" cy="33840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inal de Multiplicação 13"/>
          <p:cNvSpPr/>
          <p:nvPr/>
        </p:nvSpPr>
        <p:spPr>
          <a:xfrm rot="20229492">
            <a:off x="9773175" y="2154189"/>
            <a:ext cx="461395" cy="394282"/>
          </a:xfrm>
          <a:prstGeom prst="mathMultiply">
            <a:avLst>
              <a:gd name="adj1" fmla="val 64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9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30494"/>
            <a:ext cx="10515600" cy="1325563"/>
          </a:xfrm>
        </p:spPr>
        <p:txBody>
          <a:bodyPr/>
          <a:lstStyle/>
          <a:p>
            <a:r>
              <a:rPr lang="pt-BR" dirty="0"/>
              <a:t>Regressão Linear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490" y="907747"/>
            <a:ext cx="11149668" cy="10153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Cuidados que devemos ter para estimar os valores de Y</a:t>
            </a:r>
          </a:p>
          <a:p>
            <a:pPr marL="0" indent="0" algn="just">
              <a:buNone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dirty="0"/>
              <a:t>Os valores preditos de Y devem ser calculados dentro da faixa de valores observados de x, pois só conhecemos a função que relaciona y e x neste intervalo.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2784388" y="3124311"/>
            <a:ext cx="7694142" cy="3711724"/>
            <a:chOff x="2784388" y="3124311"/>
            <a:chExt cx="7694142" cy="3711724"/>
          </a:xfrm>
        </p:grpSpPr>
        <p:grpSp>
          <p:nvGrpSpPr>
            <p:cNvPr id="17" name="Grupo 16"/>
            <p:cNvGrpSpPr/>
            <p:nvPr/>
          </p:nvGrpSpPr>
          <p:grpSpPr>
            <a:xfrm>
              <a:off x="2784388" y="3124311"/>
              <a:ext cx="5620068" cy="3711724"/>
              <a:chOff x="2784388" y="3124311"/>
              <a:chExt cx="5620068" cy="3711724"/>
            </a:xfrm>
          </p:grpSpPr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9362" y="3171885"/>
                <a:ext cx="4755094" cy="3130062"/>
              </a:xfrm>
              <a:prstGeom prst="rect">
                <a:avLst/>
              </a:prstGeom>
            </p:spPr>
          </p:pic>
          <p:sp>
            <p:nvSpPr>
              <p:cNvPr id="13" name="Chave direita 12"/>
              <p:cNvSpPr/>
              <p:nvPr/>
            </p:nvSpPr>
            <p:spPr>
              <a:xfrm rot="5400000">
                <a:off x="4267201" y="5910650"/>
                <a:ext cx="95146" cy="782595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2784388" y="6466703"/>
                <a:ext cx="291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Intervalo de observação de x</a:t>
                </a: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8132608" y="6141068"/>
                <a:ext cx="27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3513438" y="3124311"/>
                <a:ext cx="271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y</a:t>
                </a:r>
              </a:p>
            </p:txBody>
          </p:sp>
        </p:grpSp>
        <p:sp>
          <p:nvSpPr>
            <p:cNvPr id="18" name="CaixaDeTexto 17"/>
            <p:cNvSpPr txBox="1"/>
            <p:nvPr/>
          </p:nvSpPr>
          <p:spPr>
            <a:xfrm>
              <a:off x="7212226" y="3432780"/>
              <a:ext cx="291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Modelo linear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7082282" y="4867363"/>
              <a:ext cx="3396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Modelo verdadeiro (não-linear)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91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3819" y="78373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 de determinação</a:t>
            </a:r>
          </a:p>
        </p:txBody>
      </p:sp>
      <p:graphicFrame>
        <p:nvGraphicFramePr>
          <p:cNvPr id="19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95483"/>
              </p:ext>
            </p:extLst>
          </p:nvPr>
        </p:nvGraphicFramePr>
        <p:xfrm>
          <a:off x="4520639" y="1967753"/>
          <a:ext cx="3077381" cy="122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3" name="Equação" r:id="rId3" imgW="977760" imgH="457200" progId="Equation.3">
                  <p:embed/>
                </p:oleObj>
              </mc:Choice>
              <mc:Fallback>
                <p:oleObj name="Equação" r:id="rId3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639" y="1967753"/>
                        <a:ext cx="3077381" cy="1224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258302" y="3692767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Teste t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Student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36320"/>
              </p:ext>
            </p:extLst>
          </p:nvPr>
        </p:nvGraphicFramePr>
        <p:xfrm>
          <a:off x="5260022" y="4521200"/>
          <a:ext cx="1598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" name="Equação" r:id="rId5" imgW="507960" imgH="482400" progId="Equation.3">
                  <p:embed/>
                </p:oleObj>
              </mc:Choice>
              <mc:Fallback>
                <p:oleObj name="Equação" r:id="rId5" imgW="507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022" y="4521200"/>
                        <a:ext cx="15986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21669"/>
              </p:ext>
            </p:extLst>
          </p:nvPr>
        </p:nvGraphicFramePr>
        <p:xfrm>
          <a:off x="438150" y="4521200"/>
          <a:ext cx="23987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5" name="Equação" r:id="rId7" imgW="761760" imgH="482400" progId="Equation.3">
                  <p:embed/>
                </p:oleObj>
              </mc:Choice>
              <mc:Fallback>
                <p:oleObj name="Equação" r:id="rId7" imgW="761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521200"/>
                        <a:ext cx="23987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67719"/>
              </p:ext>
            </p:extLst>
          </p:nvPr>
        </p:nvGraphicFramePr>
        <p:xfrm>
          <a:off x="7948613" y="4843463"/>
          <a:ext cx="19589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" name="Equação" r:id="rId9" imgW="622080" imgH="241200" progId="Equation.3">
                  <p:embed/>
                </p:oleObj>
              </mc:Choice>
              <mc:Fallback>
                <p:oleObj name="Equação" r:id="rId9" imgW="622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4843463"/>
                        <a:ext cx="195897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98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  <p:graphicFrame>
        <p:nvGraphicFramePr>
          <p:cNvPr id="14" name="Group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231455"/>
              </p:ext>
            </p:extLst>
          </p:nvPr>
        </p:nvGraphicFramePr>
        <p:xfrm>
          <a:off x="914399" y="1680754"/>
          <a:ext cx="9960430" cy="3997233"/>
        </p:xfrm>
        <a:graphic>
          <a:graphicData uri="http://schemas.openxmlformats.org/drawingml/2006/table">
            <a:tbl>
              <a:tblPr/>
              <a:tblGrid>
                <a:gridCol w="1587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9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5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32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Soma dos quadrados (SQ)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Graus de Liberdade (g.l.)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Quadrados Médios (QM)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P_valor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1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401,087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&lt;0,001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0,525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19,657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12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  <p:graphicFrame>
        <p:nvGraphicFramePr>
          <p:cNvPr id="14" name="Group 47"/>
          <p:cNvGraphicFramePr>
            <a:graphicFrameLocks/>
          </p:cNvGraphicFramePr>
          <p:nvPr>
            <p:extLst/>
          </p:nvPr>
        </p:nvGraphicFramePr>
        <p:xfrm>
          <a:off x="914399" y="1680754"/>
          <a:ext cx="9960430" cy="3997233"/>
        </p:xfrm>
        <a:graphic>
          <a:graphicData uri="http://schemas.openxmlformats.org/drawingml/2006/table">
            <a:tbl>
              <a:tblPr/>
              <a:tblGrid>
                <a:gridCol w="15870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4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2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9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5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3324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Fonte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Soma dos quadrados (SQ)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Graus de Liberdade (g.l.)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Quadrados Médios (QM)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P_valor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19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Regressão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19,132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401,087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&lt;0,001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Erro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0,525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0,048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86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19,657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931958" y="5977217"/>
                <a:ext cx="4117346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19,132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19,657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=0,973=97,3%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8" y="5977217"/>
                <a:ext cx="4117346" cy="7329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/>
          <p:cNvSpPr/>
          <p:nvPr/>
        </p:nvSpPr>
        <p:spPr>
          <a:xfrm>
            <a:off x="2971800" y="3267635"/>
            <a:ext cx="927847" cy="64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868706" y="5032528"/>
            <a:ext cx="927847" cy="6454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3858178" y="3769867"/>
            <a:ext cx="3752857" cy="20648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796553" y="5548286"/>
            <a:ext cx="3624302" cy="1054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60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515035" y="1810591"/>
            <a:ext cx="8241362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&gt; anova(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 err="1"/>
              <a:t>Analysis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Variance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Response: Comprimento da asa</a:t>
            </a:r>
          </a:p>
          <a:p>
            <a:r>
              <a:rPr lang="pt-BR" sz="2400" dirty="0"/>
              <a:t>                    </a:t>
            </a:r>
            <a:r>
              <a:rPr lang="pt-BR" sz="2400" dirty="0" err="1"/>
              <a:t>Df</a:t>
            </a:r>
            <a:r>
              <a:rPr lang="pt-BR" sz="2400" dirty="0"/>
              <a:t>     Sum </a:t>
            </a:r>
            <a:r>
              <a:rPr lang="pt-BR" sz="2400" dirty="0" err="1"/>
              <a:t>Sq</a:t>
            </a:r>
            <a:r>
              <a:rPr lang="pt-BR" sz="2400" dirty="0"/>
              <a:t>       </a:t>
            </a:r>
            <a:r>
              <a:rPr lang="pt-BR" sz="2400" dirty="0" err="1"/>
              <a:t>Mean</a:t>
            </a:r>
            <a:r>
              <a:rPr lang="pt-BR" sz="2400" dirty="0"/>
              <a:t> </a:t>
            </a:r>
            <a:r>
              <a:rPr lang="pt-BR" sz="2400" dirty="0" err="1"/>
              <a:t>Sq</a:t>
            </a:r>
            <a:r>
              <a:rPr lang="pt-BR" sz="2400" dirty="0"/>
              <a:t>      F </a:t>
            </a:r>
            <a:r>
              <a:rPr lang="pt-BR" sz="2400" dirty="0" err="1"/>
              <a:t>value</a:t>
            </a:r>
            <a:r>
              <a:rPr lang="pt-BR" sz="2400" dirty="0"/>
              <a:t>          </a:t>
            </a:r>
            <a:r>
              <a:rPr lang="pt-BR" sz="2400" dirty="0" err="1"/>
              <a:t>Pr</a:t>
            </a:r>
            <a:r>
              <a:rPr lang="pt-BR" sz="2400" dirty="0"/>
              <a:t>(&gt;F)    </a:t>
            </a:r>
          </a:p>
          <a:p>
            <a:r>
              <a:rPr lang="pt-BR" sz="2400" dirty="0"/>
              <a:t>Idade            1    19.1322      19.1322          401.09    5.267e-10 ***</a:t>
            </a:r>
          </a:p>
          <a:p>
            <a:r>
              <a:rPr lang="pt-BR" sz="2400" dirty="0" err="1"/>
              <a:t>Residuals</a:t>
            </a:r>
            <a:r>
              <a:rPr lang="pt-BR" sz="2400" dirty="0"/>
              <a:t>   11     0.5247         0.0477                      </a:t>
            </a:r>
          </a:p>
          <a:p>
            <a:r>
              <a:rPr lang="pt-BR" sz="2400" dirty="0"/>
              <a:t>---</a:t>
            </a:r>
          </a:p>
          <a:p>
            <a:r>
              <a:rPr lang="pt-BR" sz="2400" dirty="0"/>
              <a:t>Signif. </a:t>
            </a:r>
            <a:r>
              <a:rPr lang="pt-BR" sz="2400" dirty="0" err="1"/>
              <a:t>codes</a:t>
            </a:r>
            <a:r>
              <a:rPr lang="pt-BR" sz="2400" dirty="0"/>
              <a:t>:  0 ‘***’ 0.001 ‘**’ 0.01 ‘*’ 0.05 ‘.’ 0.1 ‘ ’ 1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Regressão Linear Simples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variância (Exemplo dos pardais)</a:t>
            </a:r>
          </a:p>
        </p:txBody>
      </p:sp>
    </p:spTree>
    <p:extLst>
      <p:ext uri="{BB962C8B-B14F-4D97-AF65-F5344CB8AC3E}">
        <p14:creationId xmlns:p14="http://schemas.microsoft.com/office/powerpoint/2010/main" val="260516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</p:spTree>
    <p:extLst>
      <p:ext uri="{BB962C8B-B14F-4D97-AF65-F5344CB8AC3E}">
        <p14:creationId xmlns:p14="http://schemas.microsoft.com/office/powerpoint/2010/main" val="16526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Esta relação de dependência é chamada de regressão</a:t>
            </a:r>
          </a:p>
          <a:p>
            <a:endParaRPr lang="pt-BR" dirty="0"/>
          </a:p>
          <a:p>
            <a:pPr>
              <a:buFontTx/>
              <a:buChar char="-"/>
            </a:pPr>
            <a:r>
              <a:rPr lang="pt-BR" dirty="0"/>
              <a:t>Variável dependente -&gt; também chamada de variável resposta</a:t>
            </a:r>
          </a:p>
          <a:p>
            <a:pPr>
              <a:buFontTx/>
              <a:buChar char="-"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Variável independente -&gt; também chamada de variável </a:t>
            </a:r>
            <a:r>
              <a:rPr lang="pt-BR" dirty="0" err="1"/>
              <a:t>preditora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409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57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1014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4790114" y="4494069"/>
            <a:ext cx="615447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1"/>
          <p:cNvCxnSpPr>
            <a:cxnSpLocks/>
            <a:stCxn id="20" idx="1"/>
          </p:cNvCxnSpPr>
          <p:nvPr/>
        </p:nvCxnSpPr>
        <p:spPr>
          <a:xfrm flipV="1">
            <a:off x="4880244" y="3495595"/>
            <a:ext cx="1415114" cy="1041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rgbClr val="FF0000"/>
                    </a:solidFill>
                  </a:rPr>
                  <a:t>t</a:t>
                </a:r>
                <a:r>
                  <a:rPr lang="pt-BR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0,713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0,148</m:t>
                        </m:r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=4,82</m:t>
                    </m:r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blipFill>
                <a:blip r:embed="rId2"/>
                <a:stretch>
                  <a:fillRect l="-6470" b="-16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/>
          <p:cNvSpPr/>
          <p:nvPr/>
        </p:nvSpPr>
        <p:spPr>
          <a:xfrm>
            <a:off x="4708130" y="4770453"/>
            <a:ext cx="75684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5"/>
          <p:cNvCxnSpPr>
            <a:cxnSpLocks/>
          </p:cNvCxnSpPr>
          <p:nvPr/>
        </p:nvCxnSpPr>
        <p:spPr>
          <a:xfrm>
            <a:off x="5086553" y="5124560"/>
            <a:ext cx="2228647" cy="6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0,270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0,013</m:t>
                        </m:r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=20,027</m:t>
                    </m:r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blipFill>
                <a:blip r:embed="rId3"/>
                <a:stretch>
                  <a:fillRect l="-5601" b="-161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83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2460302" y="4427307"/>
            <a:ext cx="895294" cy="361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460301" y="4723002"/>
            <a:ext cx="836572" cy="42907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4"/>
          <p:cNvCxnSpPr>
            <a:cxnSpLocks/>
            <a:stCxn id="8" idx="1"/>
          </p:cNvCxnSpPr>
          <p:nvPr/>
        </p:nvCxnSpPr>
        <p:spPr>
          <a:xfrm flipH="1" flipV="1">
            <a:off x="1006681" y="2759978"/>
            <a:ext cx="1584734" cy="1720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36746" y="2392532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rgbClr val="FF0000"/>
                </a:solidFill>
              </a:rPr>
              <a:t>β</a:t>
            </a:r>
            <a:r>
              <a:rPr lang="pt-BR" sz="4800" baseline="-25000" dirty="0">
                <a:solidFill>
                  <a:srgbClr val="FF0000"/>
                </a:solidFill>
              </a:rPr>
              <a:t>0</a:t>
            </a:r>
            <a:endParaRPr lang="pt-BR" sz="48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0"/>
          <p:cNvCxnSpPr>
            <a:cxnSpLocks/>
            <a:stCxn id="9" idx="3"/>
          </p:cNvCxnSpPr>
          <p:nvPr/>
        </p:nvCxnSpPr>
        <p:spPr>
          <a:xfrm flipH="1">
            <a:off x="973124" y="5089238"/>
            <a:ext cx="1609690" cy="64883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67266" y="5350121"/>
            <a:ext cx="101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pt-B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3542409" y="4465653"/>
            <a:ext cx="937312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542408" y="4789004"/>
            <a:ext cx="937312" cy="33555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6"/>
          <p:cNvCxnSpPr>
            <a:stCxn id="14" idx="1"/>
          </p:cNvCxnSpPr>
          <p:nvPr/>
        </p:nvCxnSpPr>
        <p:spPr>
          <a:xfrm flipH="1" flipV="1">
            <a:off x="2332175" y="2971133"/>
            <a:ext cx="1347500" cy="1537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1744150" y="2037871"/>
            <a:ext cx="93954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S</a:t>
            </a:r>
            <a:r>
              <a:rPr lang="el-GR" sz="4800" baseline="-25000" dirty="0">
                <a:solidFill>
                  <a:srgbClr val="FF0000"/>
                </a:solidFill>
              </a:rPr>
              <a:t>β</a:t>
            </a:r>
            <a:r>
              <a:rPr lang="pt-BR" sz="4800" baseline="-4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8" name="Conector de seta reta 18"/>
          <p:cNvCxnSpPr>
            <a:cxnSpLocks/>
            <a:stCxn id="15" idx="3"/>
          </p:cNvCxnSpPr>
          <p:nvPr/>
        </p:nvCxnSpPr>
        <p:spPr>
          <a:xfrm flipH="1">
            <a:off x="2332174" y="5075418"/>
            <a:ext cx="1347500" cy="600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790644" y="5322606"/>
            <a:ext cx="91800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l-GR" sz="4800" baseline="-250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4800" baseline="-4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Elipse 19"/>
          <p:cNvSpPr/>
          <p:nvPr/>
        </p:nvSpPr>
        <p:spPr>
          <a:xfrm>
            <a:off x="4790114" y="4494069"/>
            <a:ext cx="615447" cy="2958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1"/>
          <p:cNvCxnSpPr>
            <a:cxnSpLocks/>
            <a:stCxn id="20" idx="1"/>
          </p:cNvCxnSpPr>
          <p:nvPr/>
        </p:nvCxnSpPr>
        <p:spPr>
          <a:xfrm flipV="1">
            <a:off x="4880244" y="3495595"/>
            <a:ext cx="1415114" cy="1041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rgbClr val="FF0000"/>
                    </a:solidFill>
                  </a:rPr>
                  <a:t>t</a:t>
                </a:r>
                <a:r>
                  <a:rPr lang="pt-BR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0,713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0,148</m:t>
                        </m:r>
                      </m:den>
                    </m:f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=4,82</m:t>
                    </m:r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58" y="2753019"/>
                <a:ext cx="3290196" cy="742576"/>
              </a:xfrm>
              <a:prstGeom prst="rect">
                <a:avLst/>
              </a:prstGeom>
              <a:blipFill>
                <a:blip r:embed="rId2"/>
                <a:stretch>
                  <a:fillRect l="-6470" b="-16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ipse 22"/>
          <p:cNvSpPr/>
          <p:nvPr/>
        </p:nvSpPr>
        <p:spPr>
          <a:xfrm>
            <a:off x="4708130" y="4770453"/>
            <a:ext cx="75684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5"/>
          <p:cNvCxnSpPr>
            <a:cxnSpLocks/>
          </p:cNvCxnSpPr>
          <p:nvPr/>
        </p:nvCxnSpPr>
        <p:spPr>
          <a:xfrm>
            <a:off x="5086553" y="5124560"/>
            <a:ext cx="2228647" cy="6135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0,270</m:t>
                        </m:r>
                      </m:num>
                      <m:den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0,013</m:t>
                        </m:r>
                      </m:den>
                    </m:f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=20,027</m:t>
                    </m:r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10" y="5811529"/>
                <a:ext cx="3687741" cy="739177"/>
              </a:xfrm>
              <a:prstGeom prst="rect">
                <a:avLst/>
              </a:prstGeom>
              <a:blipFill>
                <a:blip r:embed="rId3"/>
                <a:stretch>
                  <a:fillRect l="-5601" b="-161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/>
          <p:cNvSpPr/>
          <p:nvPr/>
        </p:nvSpPr>
        <p:spPr>
          <a:xfrm>
            <a:off x="5715954" y="4735132"/>
            <a:ext cx="1540523" cy="354106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8"/>
          <p:cNvCxnSpPr>
            <a:cxnSpLocks/>
          </p:cNvCxnSpPr>
          <p:nvPr/>
        </p:nvCxnSpPr>
        <p:spPr>
          <a:xfrm flipV="1">
            <a:off x="7219043" y="4735132"/>
            <a:ext cx="1081000" cy="1304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8417859" y="4508977"/>
                <a:ext cx="1905265" cy="4658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t</a:t>
                </a:r>
                <a:r>
                  <a:rPr lang="pt-BR" sz="2800" b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0,05; 11</m:t>
                        </m:r>
                        <m:r>
                          <a:rPr lang="pt-B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𝑔𝑙</m:t>
                        </m:r>
                      </m:sub>
                    </m:sSub>
                  </m:oMath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859" y="4508977"/>
                <a:ext cx="1905265" cy="465897"/>
              </a:xfrm>
              <a:prstGeom prst="rect">
                <a:avLst/>
              </a:prstGeom>
              <a:blipFill>
                <a:blip r:embed="rId4"/>
                <a:stretch>
                  <a:fillRect l="-11146" t="-20513" b="-37179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69522" y="3836099"/>
                <a:ext cx="4117346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19,132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19,657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=0,973=97,3%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22" y="3836099"/>
                <a:ext cx="4117346" cy="732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/>
          <p:cNvSpPr/>
          <p:nvPr/>
        </p:nvSpPr>
        <p:spPr>
          <a:xfrm>
            <a:off x="3103599" y="6115574"/>
            <a:ext cx="738559" cy="37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Conector de seta reta 9"/>
          <p:cNvCxnSpPr>
            <a:cxnSpLocks/>
          </p:cNvCxnSpPr>
          <p:nvPr/>
        </p:nvCxnSpPr>
        <p:spPr>
          <a:xfrm flipV="1">
            <a:off x="3842158" y="4328719"/>
            <a:ext cx="3727364" cy="18959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40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Simples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864410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Coeficientes do modelo (Exemplo dos pardais)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8957" y="1439017"/>
            <a:ext cx="8623883" cy="53553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(`Comprimento da asa` ~ Idade, pardais)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mod_exempl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dirty="0"/>
              <a:t>Call:</a:t>
            </a:r>
          </a:p>
          <a:p>
            <a:r>
              <a:rPr lang="pt-BR" dirty="0" err="1"/>
              <a:t>lm</a:t>
            </a:r>
            <a:r>
              <a:rPr lang="pt-BR" dirty="0"/>
              <a:t>(formula = `Comprimento da asa` ~ Idade, data = pardais)</a:t>
            </a:r>
          </a:p>
          <a:p>
            <a:endParaRPr lang="pt-BR" dirty="0"/>
          </a:p>
          <a:p>
            <a:r>
              <a:rPr lang="pt-BR" dirty="0" err="1"/>
              <a:t>Residuals</a:t>
            </a:r>
            <a:r>
              <a:rPr lang="pt-BR" dirty="0"/>
              <a:t>:</a:t>
            </a:r>
          </a:p>
          <a:p>
            <a:r>
              <a:rPr lang="pt-BR" dirty="0"/>
              <a:t>     Min       1Q   </a:t>
            </a:r>
            <a:r>
              <a:rPr lang="pt-BR" dirty="0" err="1"/>
              <a:t>Median</a:t>
            </a:r>
            <a:r>
              <a:rPr lang="pt-BR" dirty="0"/>
              <a:t>       3Q      Max </a:t>
            </a:r>
          </a:p>
          <a:p>
            <a:r>
              <a:rPr lang="pt-BR" dirty="0"/>
              <a:t>-0.30699 -0.21538  0.06553  0.16324  0.22507 </a:t>
            </a:r>
          </a:p>
          <a:p>
            <a:endParaRPr lang="pt-BR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 </a:t>
            </a:r>
            <a:r>
              <a:rPr lang="pt-BR" dirty="0" err="1"/>
              <a:t>Estimate</a:t>
            </a:r>
            <a:r>
              <a:rPr lang="pt-BR" dirty="0"/>
              <a:t> 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 t </a:t>
            </a:r>
            <a:r>
              <a:rPr lang="pt-BR" dirty="0" err="1"/>
              <a:t>value</a:t>
            </a:r>
            <a:r>
              <a:rPr lang="pt-BR" dirty="0"/>
              <a:t>          </a:t>
            </a:r>
            <a:r>
              <a:rPr lang="pt-BR" dirty="0" err="1"/>
              <a:t>Pr</a:t>
            </a:r>
            <a:r>
              <a:rPr lang="pt-BR" dirty="0"/>
              <a:t>(&gt;|t|)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 0.71309       0.14790         4.821         0.000535 ***</a:t>
            </a:r>
          </a:p>
          <a:p>
            <a:r>
              <a:rPr lang="pt-BR" dirty="0"/>
              <a:t>Idade               0.27023       0.01349       20.027         5.27e-10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dirty="0"/>
          </a:p>
          <a:p>
            <a:r>
              <a:rPr lang="pt-BR" dirty="0"/>
              <a:t>Residual standard </a:t>
            </a:r>
            <a:r>
              <a:rPr lang="pt-BR" dirty="0" err="1"/>
              <a:t>error</a:t>
            </a:r>
            <a:r>
              <a:rPr lang="pt-BR" dirty="0"/>
              <a:t>: 0.2184 </a:t>
            </a:r>
            <a:r>
              <a:rPr lang="pt-BR" dirty="0" err="1"/>
              <a:t>on</a:t>
            </a:r>
            <a:r>
              <a:rPr lang="pt-BR" dirty="0"/>
              <a:t> 11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 err="1"/>
              <a:t>Multiple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0.9733,	</a:t>
            </a:r>
            <a:r>
              <a:rPr lang="pt-BR" dirty="0" err="1"/>
              <a:t>Adjusted</a:t>
            </a:r>
            <a:r>
              <a:rPr lang="pt-BR" dirty="0"/>
              <a:t> R-</a:t>
            </a:r>
            <a:r>
              <a:rPr lang="pt-BR" dirty="0" err="1"/>
              <a:t>squared</a:t>
            </a:r>
            <a:r>
              <a:rPr lang="pt-BR" dirty="0"/>
              <a:t>:  0.9709 </a:t>
            </a:r>
          </a:p>
          <a:p>
            <a:r>
              <a:rPr lang="pt-BR" dirty="0"/>
              <a:t>F-</a:t>
            </a:r>
            <a:r>
              <a:rPr lang="pt-BR" dirty="0" err="1"/>
              <a:t>statistic</a:t>
            </a:r>
            <a:r>
              <a:rPr lang="pt-BR" dirty="0"/>
              <a:t>: 401.1 </a:t>
            </a:r>
            <a:r>
              <a:rPr lang="pt-BR" dirty="0" err="1"/>
              <a:t>on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11 DF,  p-</a:t>
            </a:r>
            <a:r>
              <a:rPr lang="pt-BR" dirty="0" err="1"/>
              <a:t>value</a:t>
            </a:r>
            <a:r>
              <a:rPr lang="pt-BR" dirty="0"/>
              <a:t>: 5.267e-10</a:t>
            </a:r>
          </a:p>
        </p:txBody>
      </p:sp>
      <p:sp>
        <p:nvSpPr>
          <p:cNvPr id="8" name="Elipse 7"/>
          <p:cNvSpPr/>
          <p:nvPr/>
        </p:nvSpPr>
        <p:spPr>
          <a:xfrm>
            <a:off x="5871966" y="6135260"/>
            <a:ext cx="738559" cy="374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9" name="Conector de seta reta 9"/>
          <p:cNvCxnSpPr>
            <a:cxnSpLocks/>
            <a:stCxn id="8" idx="7"/>
          </p:cNvCxnSpPr>
          <p:nvPr/>
        </p:nvCxnSpPr>
        <p:spPr>
          <a:xfrm flipV="1">
            <a:off x="6502366" y="4328721"/>
            <a:ext cx="1067156" cy="18613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579939" y="4015467"/>
                <a:ext cx="3697941" cy="11749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4175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𝑆𝑄𝑟𝑒𝑠𝑖𝑑𝑢𝑎𝑙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𝑆𝑄𝑡𝑜𝑡𝑎𝑙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939" y="4015467"/>
                <a:ext cx="3697941" cy="1174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7579939" y="2999804"/>
            <a:ext cx="3697941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Ajustado pelos graus de liberdade do modelo, ou seja, pelo número de variáveis independente 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569522" y="5190404"/>
                <a:ext cx="3697941" cy="1153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41751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0,525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13−1−1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19,657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13−1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522" y="5190404"/>
                <a:ext cx="3697941" cy="1153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84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185983" y="2825743"/>
            <a:ext cx="6444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Regressão Linear Múltipla</a:t>
            </a:r>
          </a:p>
        </p:txBody>
      </p:sp>
    </p:spTree>
    <p:extLst>
      <p:ext uri="{BB962C8B-B14F-4D97-AF65-F5344CB8AC3E}">
        <p14:creationId xmlns:p14="http://schemas.microsoft.com/office/powerpoint/2010/main" val="1812575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199970"/>
            <a:ext cx="11657467" cy="6595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É uma extensão da regressão linear simples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Descreve a relação entre uma variável dependente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) e duas ou mais variáveis independentes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X</a:t>
            </a:r>
            <a:r>
              <a:rPr lang="pt-BR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,...,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baseline="-25000" dirty="0" err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Mede o efeito conjunto das variáveis independentes na variável dependente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Permite identificar quais variáveis independentes são mais importantes na predição da variável dependente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1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199970"/>
            <a:ext cx="11657467" cy="6595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Mesmo se o interesse for em estimar o efeito de uma única variável independente sobre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, geralmente, é interessante incluir outras variáveis que influenciam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pt-BR" dirty="0"/>
              <a:t> em uma análise de regressão múltipla, por dois motivos: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Reduzir o erro estocástico e, portanto, reduzir a variância do resíduo (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pt-BR" dirty="0"/>
              <a:t>). Isso torna as estimativas mais precisas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Eliminar o viés que pode resultar ao ignorarmos uma variável que afeta substancialmente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11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Dificuldades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5" y="21899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É difícil escolher o melhor modelo, pois podem existir várias variáveis independentes para serem utilizadas (testadas) no modelo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A representação gráfica do modelo ajustado torna-se muito complicada quando o modelo apresenta mais de 3 variáveis (3 dimensões)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O cálculo e a interpretação são mais complicados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82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Em muitos casos, porém, a relação entre duas variáveis não é de dependência. Nestes casos, a magnitude de uma variável se modifica conforme modifica-se a magnitude da segunda variável, mas não é razoável considerar que existe uma variável dependente e outra independente.</a:t>
            </a:r>
          </a:p>
        </p:txBody>
      </p:sp>
    </p:spTree>
    <p:extLst>
      <p:ext uri="{BB962C8B-B14F-4D97-AF65-F5344CB8AC3E}">
        <p14:creationId xmlns:p14="http://schemas.microsoft.com/office/powerpoint/2010/main" val="2854279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 estatístico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60727" y="40858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Uma variável dependente contínua (Y)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Duas ou mais variáveis independentes quantitativas ou qualitativas (</a:t>
            </a:r>
            <a:r>
              <a:rPr lang="pt-BR" dirty="0" err="1"/>
              <a:t>dummy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70077" y="2286009"/>
            <a:ext cx="843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Y</a:t>
            </a:r>
            <a:r>
              <a:rPr lang="pt-BR" sz="3200" baseline="-25000" dirty="0"/>
              <a:t>i  </a:t>
            </a:r>
            <a:r>
              <a:rPr lang="pt-BR" sz="3200" dirty="0"/>
              <a:t>=  β</a:t>
            </a:r>
            <a:r>
              <a:rPr lang="pt-BR" sz="3200" baseline="-25000" dirty="0"/>
              <a:t>0  </a:t>
            </a:r>
            <a:r>
              <a:rPr lang="pt-BR" sz="3200" dirty="0"/>
              <a:t>+  β</a:t>
            </a:r>
            <a:r>
              <a:rPr lang="pt-BR" sz="3200" baseline="-25000" dirty="0"/>
              <a:t>1</a:t>
            </a:r>
            <a:r>
              <a:rPr lang="pt-BR" sz="3200" dirty="0"/>
              <a:t>X</a:t>
            </a:r>
            <a:r>
              <a:rPr lang="pt-BR" sz="3200" baseline="-25000" dirty="0"/>
              <a:t>1i </a:t>
            </a:r>
            <a:r>
              <a:rPr lang="pt-BR" sz="3200" dirty="0"/>
              <a:t>+  β</a:t>
            </a:r>
            <a:r>
              <a:rPr lang="pt-BR" sz="3200" baseline="-25000" dirty="0"/>
              <a:t>2</a:t>
            </a:r>
            <a:r>
              <a:rPr lang="pt-BR" sz="3200" dirty="0"/>
              <a:t>X</a:t>
            </a:r>
            <a:r>
              <a:rPr lang="pt-BR" sz="3200" baseline="-25000" dirty="0"/>
              <a:t>2i </a:t>
            </a:r>
            <a:r>
              <a:rPr lang="pt-BR" sz="3200" dirty="0"/>
              <a:t>+ ... +  β</a:t>
            </a:r>
            <a:r>
              <a:rPr lang="pt-BR" sz="3200" baseline="-25000" dirty="0" err="1"/>
              <a:t>k</a:t>
            </a:r>
            <a:r>
              <a:rPr lang="pt-BR" sz="3200" dirty="0" err="1"/>
              <a:t>X</a:t>
            </a:r>
            <a:r>
              <a:rPr lang="pt-BR" sz="3200" baseline="-25000" dirty="0" err="1"/>
              <a:t>ki</a:t>
            </a:r>
            <a:r>
              <a:rPr lang="pt-BR" sz="3200" baseline="-25000" dirty="0"/>
              <a:t> </a:t>
            </a:r>
            <a:r>
              <a:rPr lang="pt-BR" sz="3200" dirty="0"/>
              <a:t>+  </a:t>
            </a:r>
            <a:r>
              <a:rPr lang="pt-BR" sz="3600" dirty="0" err="1"/>
              <a:t>ε</a:t>
            </a:r>
            <a:r>
              <a:rPr lang="pt-BR" sz="3200" baseline="-25000" dirty="0" err="1"/>
              <a:t>i</a:t>
            </a:r>
            <a:r>
              <a:rPr lang="pt-BR" sz="3200" baseline="-25000" dirty="0"/>
              <a:t>              </a:t>
            </a:r>
            <a:r>
              <a:rPr lang="pt-BR" sz="3200" i="1" dirty="0"/>
              <a:t>i=1,n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4488" y="3384833"/>
            <a:ext cx="598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β</a:t>
            </a:r>
            <a:r>
              <a:rPr lang="pt-BR" sz="2000" baseline="-25000" dirty="0"/>
              <a:t>0</a:t>
            </a:r>
            <a:r>
              <a:rPr lang="pt-BR" sz="2000" dirty="0"/>
              <a:t> , β</a:t>
            </a:r>
            <a:r>
              <a:rPr lang="pt-BR" sz="2000" baseline="-25000" dirty="0"/>
              <a:t>1</a:t>
            </a:r>
            <a:r>
              <a:rPr lang="pt-BR" sz="2000" dirty="0"/>
              <a:t> , β</a:t>
            </a:r>
            <a:r>
              <a:rPr lang="pt-BR" sz="2000" baseline="-25000" dirty="0"/>
              <a:t>2</a:t>
            </a:r>
            <a:r>
              <a:rPr lang="pt-BR" sz="2000" dirty="0"/>
              <a:t> , ... , β</a:t>
            </a:r>
            <a:r>
              <a:rPr lang="pt-BR" sz="2000" baseline="-25000" dirty="0"/>
              <a:t>k </a:t>
            </a:r>
            <a:r>
              <a:rPr lang="pt-BR" sz="2000" dirty="0"/>
              <a:t>são parâmetros do modelo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732262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Modelo estatístico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60727" y="4085873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A equação de regressão no modelo multivariado não define uma reta em um plano, como no modelo simples, e sim um hiperplano em um espaço multidimensional (k+1 dimensões)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0077" y="2286009"/>
            <a:ext cx="843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Y</a:t>
            </a:r>
            <a:r>
              <a:rPr lang="pt-BR" sz="3200" baseline="-25000" dirty="0"/>
              <a:t>i  </a:t>
            </a:r>
            <a:r>
              <a:rPr lang="pt-BR" sz="3200" dirty="0"/>
              <a:t>=  β</a:t>
            </a:r>
            <a:r>
              <a:rPr lang="pt-BR" sz="3200" baseline="-25000" dirty="0"/>
              <a:t>0  </a:t>
            </a:r>
            <a:r>
              <a:rPr lang="pt-BR" sz="3200" dirty="0"/>
              <a:t>+  β</a:t>
            </a:r>
            <a:r>
              <a:rPr lang="pt-BR" sz="3200" baseline="-25000" dirty="0"/>
              <a:t>1</a:t>
            </a:r>
            <a:r>
              <a:rPr lang="pt-BR" sz="3200" dirty="0"/>
              <a:t>X</a:t>
            </a:r>
            <a:r>
              <a:rPr lang="pt-BR" sz="3200" baseline="-25000" dirty="0"/>
              <a:t>1i </a:t>
            </a:r>
            <a:r>
              <a:rPr lang="pt-BR" sz="3200" dirty="0"/>
              <a:t>+  β</a:t>
            </a:r>
            <a:r>
              <a:rPr lang="pt-BR" sz="3200" baseline="-25000" dirty="0"/>
              <a:t>2</a:t>
            </a:r>
            <a:r>
              <a:rPr lang="pt-BR" sz="3200" dirty="0"/>
              <a:t>X</a:t>
            </a:r>
            <a:r>
              <a:rPr lang="pt-BR" sz="3200" baseline="-25000" dirty="0"/>
              <a:t>2i </a:t>
            </a:r>
            <a:r>
              <a:rPr lang="pt-BR" sz="3200" dirty="0"/>
              <a:t>+ ... +  β</a:t>
            </a:r>
            <a:r>
              <a:rPr lang="pt-BR" sz="3200" baseline="-25000" dirty="0" err="1"/>
              <a:t>k</a:t>
            </a:r>
            <a:r>
              <a:rPr lang="pt-BR" sz="3200" dirty="0" err="1"/>
              <a:t>X</a:t>
            </a:r>
            <a:r>
              <a:rPr lang="pt-BR" sz="3200" baseline="-25000" dirty="0" err="1"/>
              <a:t>ki</a:t>
            </a:r>
            <a:r>
              <a:rPr lang="pt-BR" sz="3200" baseline="-25000" dirty="0"/>
              <a:t> </a:t>
            </a:r>
            <a:r>
              <a:rPr lang="pt-BR" sz="3200" dirty="0"/>
              <a:t>+  </a:t>
            </a:r>
            <a:r>
              <a:rPr lang="pt-BR" sz="3600" dirty="0" err="1"/>
              <a:t>ε</a:t>
            </a:r>
            <a:r>
              <a:rPr lang="pt-BR" sz="3200" baseline="-25000" dirty="0" err="1"/>
              <a:t>i</a:t>
            </a:r>
            <a:r>
              <a:rPr lang="pt-BR" sz="3200" baseline="-25000" dirty="0"/>
              <a:t>              </a:t>
            </a:r>
            <a:r>
              <a:rPr lang="pt-BR" sz="3200" i="1" dirty="0"/>
              <a:t>i=1,n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4488" y="3384833"/>
            <a:ext cx="598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β</a:t>
            </a:r>
            <a:r>
              <a:rPr lang="pt-BR" sz="2000" baseline="-25000" dirty="0"/>
              <a:t>0</a:t>
            </a:r>
            <a:r>
              <a:rPr lang="pt-BR" sz="2000" dirty="0"/>
              <a:t> , β</a:t>
            </a:r>
            <a:r>
              <a:rPr lang="pt-BR" sz="2000" baseline="-25000" dirty="0"/>
              <a:t>1</a:t>
            </a:r>
            <a:r>
              <a:rPr lang="pt-BR" sz="2000" dirty="0"/>
              <a:t> , β</a:t>
            </a:r>
            <a:r>
              <a:rPr lang="pt-BR" sz="2000" baseline="-25000" dirty="0"/>
              <a:t>2</a:t>
            </a:r>
            <a:r>
              <a:rPr lang="pt-BR" sz="2000" dirty="0"/>
              <a:t> , ... , β</a:t>
            </a:r>
            <a:r>
              <a:rPr lang="pt-BR" sz="2000" baseline="-25000" dirty="0"/>
              <a:t>k </a:t>
            </a:r>
            <a:r>
              <a:rPr lang="pt-BR" sz="2000" dirty="0"/>
              <a:t>são parâmetros do modelo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1737499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6" y="1095069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parâmetro βi (i=1,...,k) da regressão pode ser interpretado da seguinte forma: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variação na resposta média, E(Y), associada a variação unitária em X</a:t>
            </a:r>
            <a:r>
              <a:rPr lang="pt-BR" baseline="-25000" dirty="0"/>
              <a:t>i</a:t>
            </a:r>
            <a:r>
              <a:rPr lang="pt-BR" dirty="0"/>
              <a:t>,   controlando o efeito das outras variáveis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variação na resposta média, E(Y), associada a variação unitária em X</a:t>
            </a:r>
            <a:r>
              <a:rPr lang="pt-BR" baseline="-25000" dirty="0"/>
              <a:t>i</a:t>
            </a:r>
            <a:r>
              <a:rPr lang="pt-BR" dirty="0"/>
              <a:t>,   mantendo constante as outras variáveis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dirty="0"/>
              <a:t> efeito parcial de cada variável na variável resposta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β0 :valor esperado de Y quando todas as outras variáveis independentes são iguais a zero.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279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Estimando os coeficientes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74174" y="2048351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Os coeficientes da equação de regressão múltipla também são estimados pelo Método dos Mínimos Quadrados (MQ), ou seja, os coeficientes estimados são aqueles que minimizam a soma dos quadrados dos resíduos: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667059" y="4449231"/>
                <a:ext cx="9459063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80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800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…+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sz="2800" b="0" i="1" smtClean="0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 sz="2800" i="1">
                                              <a:solidFill>
                                                <a:schemeClr val="accent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59" y="4449231"/>
                <a:ext cx="9459063" cy="11762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60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766" y="7652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Dados de peso, idade e altura de 15 crianças: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85584"/>
              </p:ext>
            </p:extLst>
          </p:nvPr>
        </p:nvGraphicFramePr>
        <p:xfrm>
          <a:off x="3766088" y="1424856"/>
          <a:ext cx="5160935" cy="5161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6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6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19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52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Criança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Peso (kg)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Altura (cm)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Idade (anos)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40.3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157.0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42.0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158.5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43.6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152.0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44.2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152.1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45.5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158.7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47.9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153.7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46.2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154.8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55.9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165.2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57.7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159.0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58.2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159.5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60.9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167.3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60.3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159.3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65.4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167.3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67.3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169.6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262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58.2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160.8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67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766" y="7652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Exemplo: Dados de peso, idade e altura de 15 crianças: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727947"/>
            <a:ext cx="5126945" cy="41080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54" y="1727947"/>
            <a:ext cx="5057494" cy="40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19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67264" y="1241915"/>
            <a:ext cx="11657467" cy="659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A equação de regressão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7264" y="2737521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dirty="0"/>
              <a:t>define um plano passando pelo meio da nuvem de pontos.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Este plano representa o valor esperado do peso em função da altura e da idade das crianças.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66022" y="2027125"/>
            <a:ext cx="84393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E(Y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|X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,X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=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0 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+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+  β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pt-BR" sz="32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pt-BR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5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920" t="15770" r="7234" b="15505"/>
          <a:stretch/>
        </p:blipFill>
        <p:spPr>
          <a:xfrm>
            <a:off x="1237449" y="0"/>
            <a:ext cx="8771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3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8114" t="12760" r="3643" b="13922"/>
          <a:stretch/>
        </p:blipFill>
        <p:spPr>
          <a:xfrm>
            <a:off x="2059038" y="0"/>
            <a:ext cx="82585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4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0436" t="13792" r="8286" b="16503"/>
          <a:stretch/>
        </p:blipFill>
        <p:spPr>
          <a:xfrm>
            <a:off x="2065148" y="0"/>
            <a:ext cx="8001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6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Regressão Vs. </a:t>
            </a:r>
            <a:r>
              <a:rPr lang="pt-BR" dirty="0"/>
              <a:t>Correlação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Por exemplo: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Comprimento dos braços X comprimento das pernas (em humanos)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Esta relação por ser descrita, porém, não há justificativa para afirmar-se que o comprimento de um membro depende do comprimento do outro.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pt-BR" sz="3200" dirty="0"/>
              <a:t>Nestes casos, a análise da correlação é mais adequada que a análise de regressão.</a:t>
            </a:r>
          </a:p>
        </p:txBody>
      </p:sp>
    </p:spTree>
    <p:extLst>
      <p:ext uri="{BB962C8B-B14F-4D97-AF65-F5344CB8AC3E}">
        <p14:creationId xmlns:p14="http://schemas.microsoft.com/office/powerpoint/2010/main" val="3959950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267266" y="1010774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Estatísticas descritivas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31" y="1909483"/>
            <a:ext cx="9166447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2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</p:spTree>
    <p:extLst>
      <p:ext uri="{BB962C8B-B14F-4D97-AF65-F5344CB8AC3E}">
        <p14:creationId xmlns:p14="http://schemas.microsoft.com/office/powerpoint/2010/main" val="2289066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3056" y="5076828"/>
            <a:ext cx="843932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=  -90,813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0,664*(Altura)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2,796*(Idade)</a:t>
            </a:r>
            <a:endParaRPr lang="pt-BR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06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83376" y="664606"/>
            <a:ext cx="11657467" cy="659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Ajuste do modelo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01379" y="1095069"/>
            <a:ext cx="7236904" cy="5693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mod_exempl2 &lt;-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lm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(Peso ~Altura + Idade, data=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criancas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(mod_exempl2)</a:t>
            </a:r>
          </a:p>
          <a:p>
            <a:r>
              <a:rPr lang="pt-BR" sz="2000" dirty="0"/>
              <a:t>Call:   </a:t>
            </a:r>
            <a:r>
              <a:rPr lang="pt-BR" sz="2000" dirty="0" err="1"/>
              <a:t>lm</a:t>
            </a:r>
            <a:r>
              <a:rPr lang="pt-BR" sz="2000" dirty="0"/>
              <a:t>(formula = Peso ~ Altura + Idade, data = </a:t>
            </a:r>
            <a:r>
              <a:rPr lang="pt-BR" sz="2000" dirty="0" err="1"/>
              <a:t>criancas</a:t>
            </a:r>
            <a:r>
              <a:rPr lang="pt-BR" sz="2000" dirty="0"/>
              <a:t>)</a:t>
            </a:r>
          </a:p>
          <a:p>
            <a:endParaRPr lang="pt-BR" sz="1200" dirty="0"/>
          </a:p>
          <a:p>
            <a:r>
              <a:rPr lang="pt-BR" sz="2000" dirty="0" err="1"/>
              <a:t>Residuals</a:t>
            </a:r>
            <a:r>
              <a:rPr lang="pt-BR" sz="2000" dirty="0"/>
              <a:t>:</a:t>
            </a:r>
          </a:p>
          <a:p>
            <a:r>
              <a:rPr lang="pt-BR" sz="2000" dirty="0"/>
              <a:t>    Min            1Q       </a:t>
            </a:r>
            <a:r>
              <a:rPr lang="pt-BR" sz="2000" dirty="0" err="1"/>
              <a:t>Median</a:t>
            </a:r>
            <a:r>
              <a:rPr lang="pt-BR" sz="2000" dirty="0"/>
              <a:t>        3Q         Max </a:t>
            </a:r>
          </a:p>
          <a:p>
            <a:r>
              <a:rPr lang="pt-BR" sz="2000" dirty="0"/>
              <a:t>-8.8356    -2.3674    0.4124      3.2703   5.8455 </a:t>
            </a:r>
          </a:p>
          <a:p>
            <a:endParaRPr lang="pt-BR" sz="1600" dirty="0"/>
          </a:p>
          <a:p>
            <a:r>
              <a:rPr lang="pt-BR" sz="2000" dirty="0" err="1"/>
              <a:t>Coefficients</a:t>
            </a:r>
            <a:r>
              <a:rPr lang="pt-BR" sz="2000" dirty="0"/>
              <a:t>:</a:t>
            </a:r>
          </a:p>
          <a:p>
            <a:r>
              <a:rPr lang="pt-BR" sz="2000" dirty="0"/>
              <a:t>                        </a:t>
            </a:r>
            <a:r>
              <a:rPr lang="pt-BR" sz="2000" dirty="0" err="1"/>
              <a:t>Estimate</a:t>
            </a:r>
            <a:r>
              <a:rPr lang="pt-BR" sz="2000" dirty="0"/>
              <a:t>     </a:t>
            </a:r>
            <a:r>
              <a:rPr lang="pt-BR" sz="2000" dirty="0" err="1"/>
              <a:t>Std</a:t>
            </a:r>
            <a:r>
              <a:rPr lang="pt-BR" sz="2000" dirty="0"/>
              <a:t>. </a:t>
            </a:r>
            <a:r>
              <a:rPr lang="pt-BR" sz="2000" dirty="0" err="1"/>
              <a:t>Error</a:t>
            </a:r>
            <a:r>
              <a:rPr lang="pt-BR" sz="2000" dirty="0"/>
              <a:t>       t </a:t>
            </a:r>
            <a:r>
              <a:rPr lang="pt-BR" sz="2000" dirty="0" err="1"/>
              <a:t>value</a:t>
            </a:r>
            <a:r>
              <a:rPr lang="pt-BR" sz="2000" dirty="0"/>
              <a:t>      </a:t>
            </a:r>
            <a:r>
              <a:rPr lang="pt-BR" sz="2000" dirty="0" err="1"/>
              <a:t>Pr</a:t>
            </a:r>
            <a:r>
              <a:rPr lang="pt-BR" sz="2000" dirty="0"/>
              <a:t>(&gt;|t|)   </a:t>
            </a:r>
          </a:p>
          <a:p>
            <a:r>
              <a:rPr lang="pt-BR" sz="2000" dirty="0"/>
              <a:t>(</a:t>
            </a:r>
            <a:r>
              <a:rPr lang="pt-BR" sz="2000" dirty="0" err="1"/>
              <a:t>Intercept</a:t>
            </a:r>
            <a:r>
              <a:rPr lang="pt-BR" sz="2000" dirty="0"/>
              <a:t>)     -90.8133       36.7238       -2.473      0.02934 * </a:t>
            </a:r>
          </a:p>
          <a:p>
            <a:r>
              <a:rPr lang="pt-BR" sz="2000" dirty="0"/>
              <a:t>Altura                 0.6643         0.2730        2.433       0.03155 * </a:t>
            </a:r>
          </a:p>
          <a:p>
            <a:r>
              <a:rPr lang="pt-BR" sz="2000" dirty="0"/>
              <a:t>Idade                 2.7961          0.8218        3.402       0.00525 **</a:t>
            </a:r>
          </a:p>
          <a:p>
            <a:r>
              <a:rPr lang="pt-BR" sz="2000" dirty="0"/>
              <a:t>---</a:t>
            </a:r>
          </a:p>
          <a:p>
            <a:r>
              <a:rPr lang="pt-BR" sz="2000" dirty="0"/>
              <a:t>Signif. </a:t>
            </a:r>
            <a:r>
              <a:rPr lang="pt-BR" sz="2000" dirty="0" err="1"/>
              <a:t>codes</a:t>
            </a:r>
            <a:r>
              <a:rPr lang="pt-BR" sz="2000" dirty="0"/>
              <a:t>:  0 ‘***’ 0.001 ‘**’ 0.01 ‘*’ 0.05 ‘.’ 0.1 ‘ ’ 1</a:t>
            </a:r>
          </a:p>
          <a:p>
            <a:endParaRPr lang="pt-BR" sz="1600" dirty="0"/>
          </a:p>
          <a:p>
            <a:r>
              <a:rPr lang="pt-BR" sz="2000" dirty="0"/>
              <a:t>Residual standard </a:t>
            </a:r>
            <a:r>
              <a:rPr lang="pt-BR" sz="2000" dirty="0" err="1"/>
              <a:t>error</a:t>
            </a:r>
            <a:r>
              <a:rPr lang="pt-BR" sz="2000" dirty="0"/>
              <a:t>: 4.056 </a:t>
            </a:r>
            <a:r>
              <a:rPr lang="pt-BR" sz="2000" dirty="0" err="1"/>
              <a:t>on</a:t>
            </a:r>
            <a:r>
              <a:rPr lang="pt-BR" sz="2000" dirty="0"/>
              <a:t> 12 </a:t>
            </a:r>
            <a:r>
              <a:rPr lang="pt-BR" sz="2000" dirty="0" err="1"/>
              <a:t>degrees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freedom</a:t>
            </a:r>
            <a:endParaRPr lang="pt-BR" sz="2000" dirty="0"/>
          </a:p>
          <a:p>
            <a:r>
              <a:rPr lang="pt-BR" sz="2000" dirty="0" err="1"/>
              <a:t>Multiple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0.826,	</a:t>
            </a:r>
            <a:r>
              <a:rPr lang="pt-BR" sz="2000" dirty="0" err="1"/>
              <a:t>Adjusted</a:t>
            </a:r>
            <a:r>
              <a:rPr lang="pt-BR" sz="2000" dirty="0"/>
              <a:t> R-</a:t>
            </a:r>
            <a:r>
              <a:rPr lang="pt-BR" sz="2000" dirty="0" err="1"/>
              <a:t>squared</a:t>
            </a:r>
            <a:r>
              <a:rPr lang="pt-BR" sz="2000" dirty="0"/>
              <a:t>:  0.797 </a:t>
            </a:r>
          </a:p>
          <a:p>
            <a:r>
              <a:rPr lang="pt-BR" sz="2000" dirty="0"/>
              <a:t>F-</a:t>
            </a:r>
            <a:r>
              <a:rPr lang="pt-BR" sz="2000" dirty="0" err="1"/>
              <a:t>statistic</a:t>
            </a:r>
            <a:r>
              <a:rPr lang="pt-BR" sz="2000" dirty="0"/>
              <a:t>: 28.49 </a:t>
            </a:r>
            <a:r>
              <a:rPr lang="pt-BR" sz="2000" dirty="0" err="1"/>
              <a:t>on</a:t>
            </a:r>
            <a:r>
              <a:rPr lang="pt-BR" sz="2000" dirty="0"/>
              <a:t> 2 </a:t>
            </a:r>
            <a:r>
              <a:rPr lang="pt-BR" sz="2000" dirty="0" err="1"/>
              <a:t>and</a:t>
            </a:r>
            <a:r>
              <a:rPr lang="pt-BR" sz="2000" dirty="0"/>
              <a:t> 12 DF,  p-</a:t>
            </a:r>
            <a:r>
              <a:rPr lang="pt-BR" sz="2000" dirty="0" err="1"/>
              <a:t>value</a:t>
            </a:r>
            <a:r>
              <a:rPr lang="pt-BR" sz="2000" dirty="0"/>
              <a:t>: 2.773e-05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3056" y="5076828"/>
            <a:ext cx="843932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=  -90,813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0,664*(Altura)</a:t>
            </a:r>
            <a:r>
              <a:rPr lang="pt-BR" sz="3200" baseline="-25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</a:rPr>
              <a:t>+  2,796*(Idade)</a:t>
            </a:r>
            <a:endParaRPr lang="pt-BR" sz="3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39977" y="2277182"/>
            <a:ext cx="657137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(mod_exempl2,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(Idade=c(13),Altura=c(157)))</a:t>
            </a:r>
          </a:p>
          <a:p>
            <a:r>
              <a:rPr lang="pt-BR" dirty="0"/>
              <a:t>       1 </a:t>
            </a:r>
          </a:p>
          <a:p>
            <a:r>
              <a:rPr lang="pt-BR" dirty="0"/>
              <a:t>49.83907 </a:t>
            </a:r>
          </a:p>
        </p:txBody>
      </p:sp>
      <p:sp>
        <p:nvSpPr>
          <p:cNvPr id="8" name="Elipse 7"/>
          <p:cNvSpPr/>
          <p:nvPr/>
        </p:nvSpPr>
        <p:spPr>
          <a:xfrm>
            <a:off x="1560352" y="5151845"/>
            <a:ext cx="458598" cy="4347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cxnSpLocks/>
            <a:stCxn id="8" idx="0"/>
          </p:cNvCxnSpPr>
          <p:nvPr/>
        </p:nvCxnSpPr>
        <p:spPr>
          <a:xfrm flipH="1" flipV="1">
            <a:off x="1249961" y="3095539"/>
            <a:ext cx="539690" cy="205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8245325" y="5151845"/>
            <a:ext cx="1024509" cy="4347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cxnSpLocks/>
            <a:stCxn id="14" idx="0"/>
          </p:cNvCxnSpPr>
          <p:nvPr/>
        </p:nvCxnSpPr>
        <p:spPr>
          <a:xfrm flipH="1" flipV="1">
            <a:off x="5111692" y="2600587"/>
            <a:ext cx="3645888" cy="2551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394121" y="5151845"/>
            <a:ext cx="1149292" cy="5097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cxnSpLocks/>
            <a:stCxn id="16" idx="0"/>
          </p:cNvCxnSpPr>
          <p:nvPr/>
        </p:nvCxnSpPr>
        <p:spPr>
          <a:xfrm flipV="1">
            <a:off x="5968767" y="2600587"/>
            <a:ext cx="415255" cy="2551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53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838200" y="-230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Regressão Linear Múltipla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82563" y="1771514"/>
            <a:ext cx="11657467" cy="659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Referências: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err="1"/>
              <a:t>Zar</a:t>
            </a:r>
            <a:r>
              <a:rPr lang="pt-BR" dirty="0"/>
              <a:t>, </a:t>
            </a:r>
            <a:r>
              <a:rPr lang="pt-BR" dirty="0" err="1"/>
              <a:t>Jerrold</a:t>
            </a:r>
            <a:r>
              <a:rPr lang="pt-BR" dirty="0"/>
              <a:t> H. </a:t>
            </a:r>
            <a:r>
              <a:rPr lang="pt-BR" dirty="0" err="1"/>
              <a:t>Biostatistical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. 4ª. Ed. New Jersey. Prentice-Hall, Inc. 1999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err="1"/>
              <a:t>Wonnacott</a:t>
            </a:r>
            <a:r>
              <a:rPr lang="pt-BR" dirty="0"/>
              <a:t>, Thomas H. &amp; </a:t>
            </a:r>
            <a:r>
              <a:rPr lang="pt-BR" dirty="0" err="1"/>
              <a:t>Wonnacott</a:t>
            </a:r>
            <a:r>
              <a:rPr lang="pt-BR" dirty="0"/>
              <a:t>, Ronald J. </a:t>
            </a:r>
            <a:r>
              <a:rPr lang="pt-BR" dirty="0" err="1"/>
              <a:t>Regression</a:t>
            </a:r>
            <a:r>
              <a:rPr lang="pt-BR" dirty="0"/>
              <a:t>: a </a:t>
            </a:r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course</a:t>
            </a:r>
            <a:r>
              <a:rPr lang="pt-BR" dirty="0"/>
              <a:t> in </a:t>
            </a:r>
            <a:r>
              <a:rPr lang="pt-BR" dirty="0" err="1"/>
              <a:t>statistics</a:t>
            </a:r>
            <a:r>
              <a:rPr lang="pt-BR" dirty="0"/>
              <a:t>. New York. John </a:t>
            </a:r>
            <a:r>
              <a:rPr lang="pt-BR" dirty="0" err="1"/>
              <a:t>Wiley</a:t>
            </a:r>
            <a:r>
              <a:rPr lang="pt-BR" dirty="0"/>
              <a:t> &amp; Sons, Inc. 1987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92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6" t="13325" r="20821" b="12273"/>
          <a:stretch/>
        </p:blipFill>
        <p:spPr>
          <a:xfrm>
            <a:off x="828666" y="914016"/>
            <a:ext cx="9196784" cy="524577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828666" y="6426943"/>
            <a:ext cx="4170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Minion"/>
              </a:rPr>
              <a:t>Ciência &amp; Saúde Coletiva, 23(4):1193-1200, 2018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699051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6750" y="6040906"/>
            <a:ext cx="4270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/>
              <a:t>Mussi</a:t>
            </a:r>
            <a:r>
              <a:rPr lang="pt-BR" sz="1400" dirty="0"/>
              <a:t> RFF </a:t>
            </a:r>
            <a:r>
              <a:rPr lang="pt-BR" sz="1400" i="1" dirty="0"/>
              <a:t>et al. </a:t>
            </a:r>
            <a:r>
              <a:rPr lang="pt-BR" sz="1400" dirty="0" smtClean="0"/>
              <a:t>Excesso </a:t>
            </a:r>
            <a:r>
              <a:rPr lang="pt-BR" sz="1400" dirty="0"/>
              <a:t>de peso e fatores associados em </a:t>
            </a:r>
            <a:r>
              <a:rPr lang="pt-BR" sz="1400" dirty="0" err="1"/>
              <a:t>quilomboras</a:t>
            </a:r>
            <a:r>
              <a:rPr lang="pt-BR" sz="1400" dirty="0"/>
              <a:t> do médio São Francisco baiano, </a:t>
            </a:r>
            <a:r>
              <a:rPr lang="pt-BR" sz="1400" dirty="0" smtClean="0"/>
              <a:t>Brasil. </a:t>
            </a:r>
            <a:r>
              <a:rPr lang="pt-BR" sz="1400" dirty="0" smtClean="0">
                <a:solidFill>
                  <a:srgbClr val="000000"/>
                </a:solidFill>
                <a:latin typeface="Minion"/>
              </a:rPr>
              <a:t>Ciência </a:t>
            </a:r>
            <a:r>
              <a:rPr lang="pt-BR" sz="1400" dirty="0">
                <a:solidFill>
                  <a:srgbClr val="000000"/>
                </a:solidFill>
                <a:latin typeface="Minion"/>
              </a:rPr>
              <a:t>&amp; Saúde Coletiva, 23(4):1193-1200, 2018 </a:t>
            </a:r>
            <a:endParaRPr lang="pt-BR" sz="14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73" t="14175" r="40202" b="12673"/>
          <a:stretch/>
        </p:blipFill>
        <p:spPr>
          <a:xfrm>
            <a:off x="4263807" y="38250"/>
            <a:ext cx="6521581" cy="6823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3182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789" y="-108137"/>
            <a:ext cx="10515600" cy="1325563"/>
          </a:xfrm>
        </p:spPr>
        <p:txBody>
          <a:bodyPr/>
          <a:lstStyle/>
          <a:p>
            <a:r>
              <a:rPr lang="pt-BR" smtClean="0"/>
              <a:t>Exemplo: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6750" y="6040906"/>
            <a:ext cx="42705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/>
              <a:t>Mussi</a:t>
            </a:r>
            <a:r>
              <a:rPr lang="pt-BR" sz="1400" dirty="0"/>
              <a:t> RFF </a:t>
            </a:r>
            <a:r>
              <a:rPr lang="pt-BR" sz="1400" i="1" dirty="0"/>
              <a:t>et al. </a:t>
            </a:r>
            <a:r>
              <a:rPr lang="pt-BR" sz="1400" dirty="0" smtClean="0"/>
              <a:t>Excesso </a:t>
            </a:r>
            <a:r>
              <a:rPr lang="pt-BR" sz="1400" dirty="0"/>
              <a:t>de peso e fatores associados em </a:t>
            </a:r>
            <a:r>
              <a:rPr lang="pt-BR" sz="1400" dirty="0" err="1"/>
              <a:t>quilomboras</a:t>
            </a:r>
            <a:r>
              <a:rPr lang="pt-BR" sz="1400" dirty="0"/>
              <a:t> do médio São Francisco baiano, </a:t>
            </a:r>
            <a:r>
              <a:rPr lang="pt-BR" sz="1400" dirty="0" smtClean="0"/>
              <a:t>Brasil. </a:t>
            </a:r>
            <a:r>
              <a:rPr lang="pt-BR" sz="1400" dirty="0" smtClean="0">
                <a:solidFill>
                  <a:srgbClr val="000000"/>
                </a:solidFill>
                <a:latin typeface="Minion"/>
              </a:rPr>
              <a:t>Ciência </a:t>
            </a:r>
            <a:r>
              <a:rPr lang="pt-BR" sz="1400" dirty="0">
                <a:solidFill>
                  <a:srgbClr val="000000"/>
                </a:solidFill>
                <a:latin typeface="Minion"/>
              </a:rPr>
              <a:t>&amp; Saúde Coletiva, 23(4):1193-1200, 2018 </a:t>
            </a:r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8454" y="1176236"/>
            <a:ext cx="10645346" cy="495953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“A </a:t>
            </a:r>
            <a:r>
              <a:rPr lang="pt-BR" dirty="0"/>
              <a:t>Tabela 3 apresenta os resultados da análise de regressão linear bruta e múltipla. Neste sentido, a análise bruta indica que o aumento do IMC se associa ao sexo feminino, </a:t>
            </a:r>
            <a:r>
              <a:rPr lang="pt-BR" dirty="0" err="1"/>
              <a:t>autoavaliação</a:t>
            </a:r>
            <a:r>
              <a:rPr lang="pt-BR" dirty="0"/>
              <a:t> negativa de saúde, gastar menos tempo em atividades físicas de tempo livre e apresentar maior pressão arterial média. Durante a análise de regressão linear múltipla, foi verificada que permaneceu a associação, com à variável desfecho (IMC), o sexo feminino, a </a:t>
            </a:r>
            <a:r>
              <a:rPr lang="pt-BR" dirty="0" err="1"/>
              <a:t>autoavaliação</a:t>
            </a:r>
            <a:r>
              <a:rPr lang="pt-BR" dirty="0"/>
              <a:t> negativa de saúde e a pressão arterial média (PAM) aumentada. Houve uma correlação linear positiva do IMC com à pressão arterial média e a </a:t>
            </a:r>
            <a:r>
              <a:rPr lang="pt-BR" dirty="0" err="1"/>
              <a:t>autoavaliação</a:t>
            </a:r>
            <a:r>
              <a:rPr lang="pt-BR" dirty="0"/>
              <a:t> de saúde, e negativa com o sexo masculino. </a:t>
            </a:r>
            <a:r>
              <a:rPr lang="pt-BR" dirty="0" smtClean="0"/>
              <a:t>“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943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40173468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Muitas vezes, principalmente na área da saúde, temos interesse em identificar os fatores associados a presença ou ausência de determinada característica, como uma doença,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290768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Tem por objetivo estabelecer uma função matemática que descreva a relação entre uma variável dependente (resposta) e uma ou mais variáveis independentes (</a:t>
                </a:r>
                <a:r>
                  <a:rPr lang="pt-BR" dirty="0" err="1"/>
                  <a:t>preditoras</a:t>
                </a:r>
                <a:r>
                  <a:rPr lang="pt-BR" dirty="0"/>
                  <a:t>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Onde,</a:t>
                </a:r>
              </a:p>
              <a:p>
                <a:pPr marL="0" indent="0">
                  <a:buNone/>
                </a:pPr>
                <a:r>
                  <a:rPr lang="pt-BR" i="1" dirty="0"/>
                  <a:t>   y</a:t>
                </a:r>
                <a:r>
                  <a:rPr lang="pt-BR" dirty="0"/>
                  <a:t>  é a variável dependente</a:t>
                </a:r>
              </a:p>
              <a:p>
                <a:pPr marL="0" indent="0">
                  <a:buNone/>
                </a:pPr>
                <a:r>
                  <a:rPr lang="pt-BR" i="1" dirty="0"/>
                  <a:t>   x  </a:t>
                </a:r>
                <a:r>
                  <a:rPr lang="pt-BR" dirty="0"/>
                  <a:t>são as variáveis independentes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a função que descreve a variação sistemática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a variação não sistemática (aleatória)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3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58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/>
              <a:t>Neste caso, a variável dependente é dicotômica, assumindo o valor 0 (zero) na ausência da característica e o valor 1 (um) na sua presença.</a:t>
            </a:r>
          </a:p>
        </p:txBody>
      </p:sp>
    </p:spTree>
    <p:extLst>
      <p:ext uri="{BB962C8B-B14F-4D97-AF65-F5344CB8AC3E}">
        <p14:creationId xmlns:p14="http://schemas.microsoft.com/office/powerpoint/2010/main" val="1446364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3642" y="1179673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Exemplo: </a:t>
            </a:r>
            <a:r>
              <a:rPr lang="pt-BR" sz="3200" dirty="0"/>
              <a:t>Usando os dados sobre presença ou ausência de doença coronária (CHD) e idade (AGE) de 100 indivíduos (Fonte: </a:t>
            </a:r>
            <a:r>
              <a:rPr lang="pt-PT" altLang="pt-BR" sz="3200" dirty="0"/>
              <a:t>Hosmer &amp; Lemeshow; 1989),  desejamos analisar a relação entre a CHD e idade, tendo como variável dependente a CHD e como variável independente a idade.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51802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028699"/>
            <a:ext cx="7001555" cy="5610149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556581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028699"/>
            <a:ext cx="7001555" cy="561014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Pelo fato da variável dependente ser dicotômica, não fica claro se existe relação funcional entre as duas variáveis. 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32400971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6345" y="1652631"/>
            <a:ext cx="1017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Uma forma de visualizar melhor se existe relação entre CHD e idade é agrupar a variável dependente e analisar a média de CHD (proporção) em cada grupo de idade. </a:t>
            </a:r>
          </a:p>
        </p:txBody>
      </p:sp>
    </p:spTree>
    <p:extLst>
      <p:ext uri="{BB962C8B-B14F-4D97-AF65-F5344CB8AC3E}">
        <p14:creationId xmlns:p14="http://schemas.microsoft.com/office/powerpoint/2010/main" val="39778357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3" y="1815194"/>
            <a:ext cx="9915741" cy="3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2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3" y="1815194"/>
            <a:ext cx="9915741" cy="3531247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323589" y="2508308"/>
            <a:ext cx="1174459" cy="31039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899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4310904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Cada ponto representa a probabilidade observada de CHD, segundo a faixa etária do indivíduo.</a:t>
            </a:r>
          </a:p>
        </p:txBody>
      </p:sp>
    </p:spTree>
    <p:extLst>
      <p:ext uri="{BB962C8B-B14F-4D97-AF65-F5344CB8AC3E}">
        <p14:creationId xmlns:p14="http://schemas.microsoft.com/office/powerpoint/2010/main" val="2788140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- 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6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3200" dirty="0"/>
                  <a:t>A função </a:t>
                </a:r>
                <a:r>
                  <a:rPr lang="pt-BR" sz="3200" i="1" dirty="0"/>
                  <a:t>f</a:t>
                </a:r>
                <a:r>
                  <a:rPr lang="pt-BR" sz="3200" dirty="0"/>
                  <a:t>  deve ser inferida a partir das observações das variáveis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3200" dirty="0"/>
                  <a:t>.</a:t>
                </a:r>
              </a:p>
              <a:p>
                <a:pPr marL="0" indent="0">
                  <a:buNone/>
                </a:pPr>
                <a:endParaRPr lang="pt-BR" sz="3200"/>
              </a:p>
              <a:p>
                <a:pPr marL="0" indent="0">
                  <a:buNone/>
                </a:pPr>
                <a:r>
                  <a:rPr lang="pt-BR" sz="3200"/>
                  <a:t>Regressão </a:t>
                </a:r>
                <a:r>
                  <a:rPr lang="pt-BR" sz="3200" dirty="0"/>
                  <a:t>Linear -&gt; quando </a:t>
                </a:r>
                <a:r>
                  <a:rPr lang="pt-BR" sz="3200" i="1" dirty="0"/>
                  <a:t>f  </a:t>
                </a:r>
                <a:r>
                  <a:rPr lang="pt-BR" sz="3200" dirty="0"/>
                  <a:t>pode ser representada por uma equação linear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978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é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2301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38819" y="3133755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201174" y="3519534"/>
            <a:ext cx="1409351" cy="9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Baixo 9"/>
          <p:cNvSpPr/>
          <p:nvPr/>
        </p:nvSpPr>
        <p:spPr>
          <a:xfrm>
            <a:off x="4102217" y="2390862"/>
            <a:ext cx="436227" cy="553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28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38819" y="1686187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E(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)=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610525" y="836909"/>
            <a:ext cx="4337109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Valor esperado de Y dado x.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Na regressão linear,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é expressa por uma função linear, e,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pode assumir qualquer valor se x variar entre -ꚙ e + ꚙ.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Podemos supor então, que a probabilidade de CHD (eixo Y) uma estimativa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342900" indent="-342900" algn="just">
              <a:buFontTx/>
              <a:buChar char="-"/>
            </a:pPr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Porém, neste caso, os possíveis valores de E(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Y|x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) variam entre 0 e 1, diferente da regressão linear.</a:t>
            </a: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4832059" y="1252407"/>
            <a:ext cx="1778466" cy="43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338819" y="3133755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5201174" y="3519534"/>
            <a:ext cx="1409351" cy="9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Baixo 9"/>
          <p:cNvSpPr/>
          <p:nvPr/>
        </p:nvSpPr>
        <p:spPr>
          <a:xfrm>
            <a:off x="4102217" y="2390862"/>
            <a:ext cx="436227" cy="553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052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4" y="701388"/>
            <a:ext cx="7535796" cy="6038221"/>
          </a:xfrm>
          <a:prstGeom prst="rect">
            <a:avLst/>
          </a:prstGeom>
        </p:spPr>
      </p:pic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81431" y="2910980"/>
            <a:ext cx="346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BR" sz="2800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l-GR" sz="2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3481431" y="4999839"/>
            <a:ext cx="1526797" cy="56206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7927597" y="1097562"/>
            <a:ext cx="1217802" cy="58862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48756" y="2541865"/>
            <a:ext cx="433710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Podemos observar também, que a curva tem uma forma de “S” e os valores vão se aproximando de 0 ou 1 gradativamente.</a:t>
            </a:r>
          </a:p>
        </p:txBody>
      </p:sp>
    </p:spTree>
    <p:extLst>
      <p:ext uri="{BB962C8B-B14F-4D97-AF65-F5344CB8AC3E}">
        <p14:creationId xmlns:p14="http://schemas.microsoft.com/office/powerpoint/2010/main" val="30335863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6345" y="1652631"/>
            <a:ext cx="10175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Para resolver este tipo de problema vários modelos foram criados para lidar com variável resposta dicotômica, porém, o mais utilizado é o modelo logístico.</a:t>
            </a:r>
          </a:p>
        </p:txBody>
      </p:sp>
    </p:spTree>
    <p:extLst>
      <p:ext uri="{BB962C8B-B14F-4D97-AF65-F5344CB8AC3E}">
        <p14:creationId xmlns:p14="http://schemas.microsoft.com/office/powerpoint/2010/main" val="1768663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80845" y="1375795"/>
            <a:ext cx="1017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Um dos componentes do modelo logístico é a chance de ocorrência de um evento (</a:t>
            </a:r>
            <a:r>
              <a:rPr lang="pt-BR" sz="3600" dirty="0" err="1"/>
              <a:t>odds</a:t>
            </a:r>
            <a:r>
              <a:rPr lang="pt-BR" sz="3600" dirty="0"/>
              <a:t>).</a:t>
            </a:r>
          </a:p>
          <a:p>
            <a:pPr algn="just"/>
            <a:endParaRPr lang="pt-BR" sz="3600" dirty="0"/>
          </a:p>
          <a:p>
            <a:pPr algn="just"/>
            <a:r>
              <a:rPr lang="pt-PT" altLang="pt-BR" sz="3600" dirty="0"/>
              <a:t>A chance (odds) de ocorrência de um evento pode ser definida como a razão entre o número esperado de vezes que o evento ocorrerá sobre o número esperado de vezes de que ele não ocorrerá.</a:t>
            </a:r>
            <a:endParaRPr lang="en-US" altLang="pt-BR" sz="3600" dirty="0"/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8112073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942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sp>
        <p:nvSpPr>
          <p:cNvPr id="3" name="Elipse 2"/>
          <p:cNvSpPr/>
          <p:nvPr/>
        </p:nvSpPr>
        <p:spPr>
          <a:xfrm>
            <a:off x="1929468" y="1819961"/>
            <a:ext cx="1929468" cy="17868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944536" y="3665989"/>
            <a:ext cx="981512" cy="1317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47581" y="5028058"/>
            <a:ext cx="5863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Denominado: </a:t>
            </a:r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logito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 ou log-</a:t>
            </a:r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odds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9083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3339" y="1097561"/>
            <a:ext cx="111405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pt-BR" sz="3600" dirty="0"/>
              <a:t>Sendo assim,</a:t>
            </a:r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endParaRPr lang="pt-BR" sz="3600" dirty="0"/>
          </a:p>
          <a:p>
            <a:pPr algn="just">
              <a:spcAft>
                <a:spcPts val="2400"/>
              </a:spcAft>
            </a:pPr>
            <a:r>
              <a:rPr lang="pt-BR" altLang="pt-BR" sz="3600" dirty="0"/>
              <a:t>Onde </a:t>
            </a:r>
            <a:r>
              <a:rPr lang="pt-BR" altLang="pt-BR" sz="3600" dirty="0" err="1"/>
              <a:t>p</a:t>
            </a:r>
            <a:r>
              <a:rPr lang="pt-BR" altLang="pt-BR" sz="3600" baseline="-25000" dirty="0" err="1"/>
              <a:t>i</a:t>
            </a:r>
            <a:r>
              <a:rPr lang="pt-BR" altLang="pt-BR" sz="3600" dirty="0"/>
              <a:t> é a probabilidade de 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=1, ou seja </a:t>
            </a:r>
            <a:r>
              <a:rPr lang="pt-BR" altLang="pt-BR" sz="3600" dirty="0" err="1"/>
              <a:t>Pr</a:t>
            </a:r>
            <a:r>
              <a:rPr lang="pt-BR" altLang="pt-BR" sz="3600" dirty="0"/>
              <a:t>(Y</a:t>
            </a:r>
            <a:r>
              <a:rPr lang="pt-BR" altLang="pt-BR" sz="3600" baseline="-25000" dirty="0"/>
              <a:t>i</a:t>
            </a:r>
            <a:r>
              <a:rPr lang="pt-BR" altLang="pt-BR" sz="3600" dirty="0"/>
              <a:t>=1).</a:t>
            </a:r>
            <a:endParaRPr lang="en-US" altLang="pt-BR" sz="3600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2166968" y="2265029"/>
          <a:ext cx="5844517" cy="1132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ção" r:id="rId3" imgW="2501640" imgH="482400" progId="Equation.3">
                  <p:embed/>
                </p:oleObj>
              </mc:Choice>
              <mc:Fallback>
                <p:oleObj name="Equação" r:id="rId3" imgW="2501640" imgH="4824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68" y="2265029"/>
                        <a:ext cx="5844517" cy="1132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028425" y="4876251"/>
                <a:ext cx="6877908" cy="1039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 …+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5" y="4876251"/>
                <a:ext cx="6877908" cy="1039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1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pic>
        <p:nvPicPr>
          <p:cNvPr id="7" name="Picture 7" descr="C:\Meus documentos\log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65" y="1015482"/>
            <a:ext cx="8179837" cy="50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/>
          </p:nvPr>
        </p:nvGraphicFramePr>
        <p:xfrm>
          <a:off x="3552039" y="2341045"/>
          <a:ext cx="1371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4" imgW="863225" imgH="457002" progId="Equation.3">
                  <p:embed/>
                </p:oleObj>
              </mc:Choice>
              <mc:Fallback>
                <p:oleObj r:id="rId4" imgW="863225" imgH="457002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039" y="2341045"/>
                        <a:ext cx="1371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9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dirty="0"/>
                  <a:t>Tem por objetivo analisar a relação entre uma variável dependente (y) e uma única variável independente (x) através de uma equação linear: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 lvl="0"/>
                <a:r>
                  <a:rPr lang="pt-BR" i="1" dirty="0"/>
                  <a:t>β</a:t>
                </a:r>
                <a:r>
                  <a:rPr lang="pt-BR" baseline="-25000" dirty="0"/>
                  <a:t>0</a:t>
                </a:r>
                <a:r>
                  <a:rPr lang="pt-BR" dirty="0"/>
                  <a:t> e </a:t>
                </a:r>
                <a:r>
                  <a:rPr lang="pt-BR" i="1" dirty="0"/>
                  <a:t>β</a:t>
                </a:r>
                <a:r>
                  <a:rPr lang="pt-BR" baseline="-25000" dirty="0"/>
                  <a:t>1 </a:t>
                </a:r>
                <a:r>
                  <a:rPr lang="pt-BR" dirty="0"/>
                  <a:t>são constantes não conhecidas que serão estimadas a partir dos dados disponíveis</a:t>
                </a:r>
              </a:p>
              <a:p>
                <a:pPr lvl="0"/>
                <a:r>
                  <a:rPr lang="pt-BR" dirty="0"/>
                  <a:t>Permite prever a variável y a partir das observações de x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1222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Modelo logístico com uma variável independente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280096" y="2055469"/>
                <a:ext cx="468788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96" y="2055469"/>
                <a:ext cx="4687886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323290"/>
            <a:ext cx="1017584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dirty="0"/>
              <a:t>p = </a:t>
            </a:r>
            <a:r>
              <a:rPr lang="pt-BR" sz="2800" dirty="0" err="1"/>
              <a:t>Pr</a:t>
            </a:r>
            <a:r>
              <a:rPr lang="pt-BR" sz="2800" dirty="0"/>
              <a:t>(Y=1)</a:t>
            </a:r>
          </a:p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dirty="0"/>
              <a:t>Y é a variável dependente, dicotômica com valores 0 ou 1, sendo 0 a ausência da característica e 1 a presença da característica</a:t>
            </a:r>
          </a:p>
          <a:p>
            <a:pPr marL="571500" indent="-5715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2800" i="1" dirty="0"/>
              <a:t>x</a:t>
            </a:r>
            <a:r>
              <a:rPr lang="pt-BR" sz="2800" dirty="0"/>
              <a:t> é a variável independente (</a:t>
            </a:r>
            <a:r>
              <a:rPr lang="pt-BR" sz="2800" dirty="0" err="1"/>
              <a:t>preditora</a:t>
            </a:r>
            <a:r>
              <a:rPr lang="pt-BR" sz="2800" dirty="0"/>
              <a:t>), que pode ser quantitativa ou qualitativa</a:t>
            </a:r>
          </a:p>
        </p:txBody>
      </p:sp>
    </p:spTree>
    <p:extLst>
      <p:ext uri="{BB962C8B-B14F-4D97-AF65-F5344CB8AC3E}">
        <p14:creationId xmlns:p14="http://schemas.microsoft.com/office/powerpoint/2010/main" val="21781062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∗0=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882802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∗1=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968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∗0=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43" y="2006106"/>
                <a:ext cx="7115666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96955" y="3882802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Se x=1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∗1=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84" y="5011797"/>
                <a:ext cx="8556830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8011486" y="2091704"/>
            <a:ext cx="813732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8506437" y="1580225"/>
            <a:ext cx="511728" cy="4258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6608734" y="1011962"/>
            <a:ext cx="491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Chance do evento (Y=1) quando x=0</a:t>
            </a:r>
          </a:p>
        </p:txBody>
      </p:sp>
      <p:sp>
        <p:nvSpPr>
          <p:cNvPr id="12" name="Elipse 11"/>
          <p:cNvSpPr/>
          <p:nvPr/>
        </p:nvSpPr>
        <p:spPr>
          <a:xfrm>
            <a:off x="9018164" y="5027568"/>
            <a:ext cx="1374649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 flipH="1" flipV="1">
            <a:off x="9295002" y="4521247"/>
            <a:ext cx="410486" cy="5063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734569" y="3946006"/>
            <a:ext cx="491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Chance do evento (Y=1) quando x=1</a:t>
            </a:r>
          </a:p>
        </p:txBody>
      </p:sp>
    </p:spTree>
    <p:extLst>
      <p:ext uri="{BB962C8B-B14F-4D97-AF65-F5344CB8AC3E}">
        <p14:creationId xmlns:p14="http://schemas.microsoft.com/office/powerpoint/2010/main" val="9670675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chance (OR):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9763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Razão de chance (OR):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8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pt-BR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424" y="2621672"/>
                <a:ext cx="4914551" cy="895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/>
          <p:cNvSpPr/>
          <p:nvPr/>
        </p:nvSpPr>
        <p:spPr>
          <a:xfrm>
            <a:off x="7034743" y="2720284"/>
            <a:ext cx="806168" cy="796954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2" idx="4"/>
          </p:cNvCxnSpPr>
          <p:nvPr/>
        </p:nvCxnSpPr>
        <p:spPr>
          <a:xfrm flipH="1">
            <a:off x="7315200" y="3517238"/>
            <a:ext cx="122627" cy="87778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05555" y="4493630"/>
            <a:ext cx="6014907" cy="8309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A OR pode ser obtida pela exponencial da estimativa de 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 , ou seja, do parâmetro de x</a:t>
            </a:r>
            <a:r>
              <a:rPr lang="pt-BR" sz="2400" baseline="-250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3607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6955" y="1097561"/>
            <a:ext cx="101758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Ajustando o modelo logístico:</a:t>
            </a:r>
          </a:p>
          <a:p>
            <a:pPr algn="just"/>
            <a:endParaRPr lang="pt-BR" sz="36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2800" dirty="0"/>
              <a:t>Variável dependente: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CHD</a:t>
            </a:r>
            <a:r>
              <a:rPr lang="pt-BR" sz="2800" dirty="0"/>
              <a:t> -&gt; Presença (1) ou ausência (0) de doença coronária;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pt-BR" sz="2800" dirty="0"/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pt-BR" sz="2800" dirty="0"/>
              <a:t>Variável independente: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fxet_55 </a:t>
            </a:r>
            <a:r>
              <a:rPr lang="pt-BR" sz="2800" dirty="0"/>
              <a:t>-&gt; Faixa etária menor 55 anos (0) ou faixa etária de 55 anos ou mais (1);</a:t>
            </a:r>
          </a:p>
        </p:txBody>
      </p:sp>
    </p:spTree>
    <p:extLst>
      <p:ext uri="{BB962C8B-B14F-4D97-AF65-F5344CB8AC3E}">
        <p14:creationId xmlns:p14="http://schemas.microsoft.com/office/powerpoint/2010/main" val="10306240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3411166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</p:spTree>
    <p:extLst>
      <p:ext uri="{BB962C8B-B14F-4D97-AF65-F5344CB8AC3E}">
        <p14:creationId xmlns:p14="http://schemas.microsoft.com/office/powerpoint/2010/main" val="19659927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735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395368" y="903343"/>
            <a:ext cx="8377806" cy="56477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glm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(CHD~fxet_55,data=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dados_CHD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family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=binomial(link="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logit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"))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summary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mod_CHD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pt-BR" sz="1100" dirty="0"/>
          </a:p>
          <a:p>
            <a:r>
              <a:rPr lang="pt-BR" dirty="0"/>
              <a:t>Call: </a:t>
            </a:r>
            <a:r>
              <a:rPr lang="pt-BR" dirty="0" err="1"/>
              <a:t>glm</a:t>
            </a:r>
            <a:r>
              <a:rPr lang="pt-BR" dirty="0"/>
              <a:t>(formula = CHD ~ fxet_55, </a:t>
            </a:r>
            <a:r>
              <a:rPr lang="pt-BR" dirty="0" err="1"/>
              <a:t>family</a:t>
            </a:r>
            <a:r>
              <a:rPr lang="pt-BR" dirty="0"/>
              <a:t> = binomial(link = "</a:t>
            </a:r>
            <a:r>
              <a:rPr lang="pt-BR" dirty="0" err="1"/>
              <a:t>logit</a:t>
            </a:r>
            <a:r>
              <a:rPr lang="pt-BR" dirty="0"/>
              <a:t>"),  data = </a:t>
            </a:r>
            <a:r>
              <a:rPr lang="pt-BR" dirty="0" err="1"/>
              <a:t>dados_CHD</a:t>
            </a:r>
            <a:r>
              <a:rPr lang="pt-BR" dirty="0"/>
              <a:t>)</a:t>
            </a:r>
          </a:p>
          <a:p>
            <a:endParaRPr lang="pt-BR" sz="1100" dirty="0"/>
          </a:p>
          <a:p>
            <a:r>
              <a:rPr lang="pt-BR" dirty="0" err="1"/>
              <a:t>Deviance</a:t>
            </a:r>
            <a:r>
              <a:rPr lang="pt-BR" dirty="0"/>
              <a:t> </a:t>
            </a:r>
            <a:r>
              <a:rPr lang="pt-BR" dirty="0" err="1"/>
              <a:t>Residuals</a:t>
            </a:r>
            <a:r>
              <a:rPr lang="pt-BR" dirty="0"/>
              <a:t>: </a:t>
            </a:r>
          </a:p>
          <a:p>
            <a:r>
              <a:rPr lang="pt-BR" dirty="0"/>
              <a:t>    Min       1Q   </a:t>
            </a:r>
            <a:r>
              <a:rPr lang="pt-BR" dirty="0" err="1"/>
              <a:t>Median</a:t>
            </a:r>
            <a:r>
              <a:rPr lang="pt-BR" dirty="0"/>
              <a:t>       3Q      Max  </a:t>
            </a:r>
          </a:p>
          <a:p>
            <a:r>
              <a:rPr lang="pt-BR" dirty="0"/>
              <a:t>-1.7344  -0.8469  -0.8469   0.7090   1.5488  </a:t>
            </a:r>
          </a:p>
          <a:p>
            <a:endParaRPr lang="pt-BR" sz="1100" dirty="0"/>
          </a:p>
          <a:p>
            <a:r>
              <a:rPr lang="pt-BR" dirty="0" err="1"/>
              <a:t>Coefficients</a:t>
            </a:r>
            <a:r>
              <a:rPr lang="pt-BR" dirty="0"/>
              <a:t>:</a:t>
            </a:r>
          </a:p>
          <a:p>
            <a:r>
              <a:rPr lang="pt-BR" dirty="0"/>
              <a:t>                       </a:t>
            </a:r>
            <a:r>
              <a:rPr lang="pt-BR" dirty="0" err="1"/>
              <a:t>Estimate</a:t>
            </a:r>
            <a:r>
              <a:rPr lang="pt-BR" dirty="0"/>
              <a:t>    </a:t>
            </a:r>
            <a:r>
              <a:rPr lang="pt-BR" dirty="0" err="1"/>
              <a:t>Std</a:t>
            </a:r>
            <a:r>
              <a:rPr lang="pt-BR" dirty="0"/>
              <a:t>. </a:t>
            </a:r>
            <a:r>
              <a:rPr lang="pt-BR" dirty="0" err="1"/>
              <a:t>Error</a:t>
            </a:r>
            <a:r>
              <a:rPr lang="pt-BR" dirty="0"/>
              <a:t>     z </a:t>
            </a:r>
            <a:r>
              <a:rPr lang="pt-BR" dirty="0" err="1"/>
              <a:t>value</a:t>
            </a:r>
            <a:r>
              <a:rPr lang="pt-BR" dirty="0"/>
              <a:t>         </a:t>
            </a:r>
            <a:r>
              <a:rPr lang="pt-BR" dirty="0" err="1"/>
              <a:t>Pr</a:t>
            </a:r>
            <a:r>
              <a:rPr lang="pt-BR" dirty="0"/>
              <a:t>(&gt;|z|)    </a:t>
            </a:r>
          </a:p>
          <a:p>
            <a:r>
              <a:rPr lang="pt-BR" dirty="0"/>
              <a:t>(</a:t>
            </a:r>
            <a:r>
              <a:rPr lang="pt-BR" dirty="0" err="1"/>
              <a:t>Intercept</a:t>
            </a:r>
            <a:r>
              <a:rPr lang="pt-BR" dirty="0"/>
              <a:t>)     -0.8408         0.2551      -3.296         0.00098 ***</a:t>
            </a:r>
          </a:p>
          <a:p>
            <a:r>
              <a:rPr lang="pt-BR" dirty="0"/>
              <a:t>fxet_55            2.0935         0.5285       3.961         7.46e-05 ***</a:t>
            </a:r>
          </a:p>
          <a:p>
            <a:r>
              <a:rPr lang="pt-BR" dirty="0"/>
              <a:t>---</a:t>
            </a:r>
          </a:p>
          <a:p>
            <a:r>
              <a:rPr lang="pt-BR" dirty="0"/>
              <a:t>Signif. </a:t>
            </a:r>
            <a:r>
              <a:rPr lang="pt-BR" dirty="0" err="1"/>
              <a:t>codes</a:t>
            </a:r>
            <a:r>
              <a:rPr lang="pt-BR" dirty="0"/>
              <a:t>:  0 ‘***’ 0.001 ‘**’ 0.01 ‘*’ 0.05 ‘.’ 0.1 ‘ ’ 1</a:t>
            </a:r>
          </a:p>
          <a:p>
            <a:endParaRPr lang="pt-BR" sz="1100" dirty="0"/>
          </a:p>
          <a:p>
            <a:r>
              <a:rPr lang="pt-BR" dirty="0"/>
              <a:t>(</a:t>
            </a:r>
            <a:r>
              <a:rPr lang="pt-BR" dirty="0" err="1"/>
              <a:t>Dispersion</a:t>
            </a:r>
            <a:r>
              <a:rPr lang="pt-BR" dirty="0"/>
              <a:t> </a:t>
            </a:r>
            <a:r>
              <a:rPr lang="pt-BR" dirty="0" err="1"/>
              <a:t>parameter</a:t>
            </a:r>
            <a:r>
              <a:rPr lang="pt-BR" dirty="0"/>
              <a:t> for binomial </a:t>
            </a:r>
            <a:r>
              <a:rPr lang="pt-BR" dirty="0" err="1"/>
              <a:t>family</a:t>
            </a:r>
            <a:r>
              <a:rPr lang="pt-BR" dirty="0"/>
              <a:t> </a:t>
            </a:r>
            <a:r>
              <a:rPr lang="pt-BR" dirty="0" err="1"/>
              <a:t>taken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1)</a:t>
            </a:r>
          </a:p>
          <a:p>
            <a:endParaRPr lang="pt-BR" sz="1100" dirty="0"/>
          </a:p>
          <a:p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deviance</a:t>
            </a:r>
            <a:r>
              <a:rPr lang="pt-BR" dirty="0"/>
              <a:t>: 136.66  </a:t>
            </a:r>
            <a:r>
              <a:rPr lang="pt-BR" dirty="0" err="1"/>
              <a:t>on</a:t>
            </a:r>
            <a:r>
              <a:rPr lang="pt-BR" dirty="0"/>
              <a:t> 99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Residual </a:t>
            </a:r>
            <a:r>
              <a:rPr lang="pt-BR" dirty="0" err="1"/>
              <a:t>deviance</a:t>
            </a:r>
            <a:r>
              <a:rPr lang="pt-BR" dirty="0"/>
              <a:t>: 117.96  </a:t>
            </a:r>
            <a:r>
              <a:rPr lang="pt-BR" dirty="0" err="1"/>
              <a:t>on</a:t>
            </a:r>
            <a:r>
              <a:rPr lang="pt-BR" dirty="0"/>
              <a:t> 98  </a:t>
            </a:r>
            <a:r>
              <a:rPr lang="pt-BR" dirty="0" err="1"/>
              <a:t>degrees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freedom</a:t>
            </a:r>
            <a:endParaRPr lang="pt-BR" dirty="0"/>
          </a:p>
          <a:p>
            <a:r>
              <a:rPr lang="pt-BR" dirty="0"/>
              <a:t>AIC: 121.96</a:t>
            </a:r>
          </a:p>
          <a:p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Fisher </a:t>
            </a:r>
            <a:r>
              <a:rPr lang="pt-BR" dirty="0" err="1"/>
              <a:t>Scoring</a:t>
            </a:r>
            <a:r>
              <a:rPr lang="pt-BR" dirty="0"/>
              <a:t> </a:t>
            </a:r>
            <a:r>
              <a:rPr lang="pt-BR" dirty="0" err="1"/>
              <a:t>iterations</a:t>
            </a:r>
            <a:r>
              <a:rPr lang="pt-BR" dirty="0"/>
              <a:t>: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4" y="-228002"/>
            <a:ext cx="10515600" cy="13255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4" name="Text Box 175"/>
          <p:cNvSpPr txBox="1">
            <a:spLocks noChangeArrowheads="1"/>
          </p:cNvSpPr>
          <p:nvPr/>
        </p:nvSpPr>
        <p:spPr bwMode="auto">
          <a:xfrm>
            <a:off x="335064" y="6462611"/>
            <a:ext cx="24006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altLang="pt-BR" sz="1200" dirty="0"/>
              <a:t>Fonte: Hosmer &amp; Lemeshow (1989)</a:t>
            </a:r>
            <a:endParaRPr lang="en-US" altLang="pt-BR" sz="1200" dirty="0"/>
          </a:p>
        </p:txBody>
      </p:sp>
      <p:sp>
        <p:nvSpPr>
          <p:cNvPr id="5" name="Elipse 4"/>
          <p:cNvSpPr/>
          <p:nvPr/>
        </p:nvSpPr>
        <p:spPr>
          <a:xfrm>
            <a:off x="2735721" y="3584579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  <a:endCxn id="10" idx="1"/>
          </p:cNvCxnSpPr>
          <p:nvPr/>
        </p:nvCxnSpPr>
        <p:spPr>
          <a:xfrm flipV="1">
            <a:off x="3121614" y="2403065"/>
            <a:ext cx="3191557" cy="11815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13171" y="2141455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2752498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cxnSpLocks/>
            <a:endCxn id="13" idx="1"/>
          </p:cNvCxnSpPr>
          <p:nvPr/>
        </p:nvCxnSpPr>
        <p:spPr>
          <a:xfrm>
            <a:off x="3121614" y="4318094"/>
            <a:ext cx="4135773" cy="5799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7257387" y="4636442"/>
            <a:ext cx="52011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pt-BR" sz="2800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88754" y="3571691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5"/>
          <p:cNvCxnSpPr>
            <a:stCxn id="15" idx="6"/>
          </p:cNvCxnSpPr>
          <p:nvPr/>
        </p:nvCxnSpPr>
        <p:spPr>
          <a:xfrm flipV="1">
            <a:off x="4626985" y="3146076"/>
            <a:ext cx="3191557" cy="6143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818542" y="2783630"/>
            <a:ext cx="11996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SE(</a:t>
            </a:r>
            <a:r>
              <a:rPr lang="el-GR" dirty="0"/>
              <a:t>β</a:t>
            </a:r>
            <a:r>
              <a:rPr lang="pt-BR" dirty="0"/>
              <a:t>0)</a:t>
            </a:r>
          </a:p>
        </p:txBody>
      </p:sp>
      <p:sp>
        <p:nvSpPr>
          <p:cNvPr id="18" name="Elipse 17"/>
          <p:cNvSpPr/>
          <p:nvPr/>
        </p:nvSpPr>
        <p:spPr>
          <a:xfrm>
            <a:off x="3888754" y="3919046"/>
            <a:ext cx="738231" cy="37750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8"/>
          <p:cNvCxnSpPr/>
          <p:nvPr/>
        </p:nvCxnSpPr>
        <p:spPr>
          <a:xfrm>
            <a:off x="4660540" y="4151824"/>
            <a:ext cx="3116963" cy="1232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777503" y="4012386"/>
            <a:ext cx="119962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SE(</a:t>
            </a:r>
            <a:r>
              <a:rPr lang="el-GR" dirty="0"/>
              <a:t>β</a:t>
            </a:r>
            <a:r>
              <a:rPr lang="pt-BR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690208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8300</Words>
  <Application>Microsoft Office PowerPoint</Application>
  <PresentationFormat>Widescreen</PresentationFormat>
  <Paragraphs>1417</Paragraphs>
  <Slides>130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130</vt:i4>
      </vt:variant>
    </vt:vector>
  </HeadingPairs>
  <TitlesOfParts>
    <vt:vector size="140" baseType="lpstr">
      <vt:lpstr>Arial</vt:lpstr>
      <vt:lpstr>Calibri</vt:lpstr>
      <vt:lpstr>Calibri Light</vt:lpstr>
      <vt:lpstr>Cambria Math</vt:lpstr>
      <vt:lpstr>Minion</vt:lpstr>
      <vt:lpstr>Times New Roman</vt:lpstr>
      <vt:lpstr>Wingdings</vt:lpstr>
      <vt:lpstr>Tema do Office</vt:lpstr>
      <vt:lpstr>Equação</vt:lpstr>
      <vt:lpstr>Equation.3</vt:lpstr>
      <vt:lpstr>Modelos de Regressão</vt:lpstr>
      <vt:lpstr>Regressão Vs. Correlação</vt:lpstr>
      <vt:lpstr>Regressão Vs. Correlação</vt:lpstr>
      <vt:lpstr>Regressão Vs. Correlação</vt:lpstr>
      <vt:lpstr>Regressão Vs. Correlação</vt:lpstr>
      <vt:lpstr>Regressão Vs. Correlação</vt:lpstr>
      <vt:lpstr>Regressão </vt:lpstr>
      <vt:lpstr>Regressão</vt:lpstr>
      <vt:lpstr>Regressão Linear Simples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Regressão Linear Simples</vt:lpstr>
      <vt:lpstr>Regressão Linear Simples</vt:lpstr>
      <vt:lpstr>Apresentação do PowerPoint</vt:lpstr>
      <vt:lpstr>Apresentação do PowerPoint</vt:lpstr>
      <vt:lpstr>Regressão Linear Simples</vt:lpstr>
      <vt:lpstr>Apresentação do PowerPoint</vt:lpstr>
      <vt:lpstr>Apresentação do PowerPoint</vt:lpstr>
      <vt:lpstr>Apresentação do PowerPoint</vt:lpstr>
      <vt:lpstr>Regressão Linear Simples</vt:lpstr>
      <vt:lpstr>Regressão Linear Simples</vt:lpstr>
      <vt:lpstr>Apresentação do PowerPoint</vt:lpstr>
      <vt:lpstr>Apresentação do PowerPoint</vt:lpstr>
      <vt:lpstr>Apresentação do PowerPoint</vt:lpstr>
      <vt:lpstr>Apresentação do PowerPoint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Regressão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Exemplo:</vt:lpstr>
      <vt:lpstr>Exemplo:</vt:lpstr>
      <vt:lpstr>Exemplo: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Regressão Logística</vt:lpstr>
      <vt:lpstr>Exemplo:</vt:lpstr>
      <vt:lpstr>Exemplo:</vt:lpstr>
      <vt:lpstr>Exemplo:</vt:lpstr>
      <vt:lpstr>Regressão Logística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Regressão</dc:title>
  <dc:creator>paulo souza junior</dc:creator>
  <cp:lastModifiedBy>Expansão</cp:lastModifiedBy>
  <cp:revision>321</cp:revision>
  <dcterms:created xsi:type="dcterms:W3CDTF">2016-11-01T16:55:56Z</dcterms:created>
  <dcterms:modified xsi:type="dcterms:W3CDTF">2018-05-16T16:41:24Z</dcterms:modified>
</cp:coreProperties>
</file>