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375" r:id="rId4"/>
    <p:sldId id="376" r:id="rId5"/>
    <p:sldId id="374" r:id="rId6"/>
    <p:sldId id="377" r:id="rId7"/>
    <p:sldId id="372" r:id="rId8"/>
    <p:sldId id="367" r:id="rId9"/>
    <p:sldId id="378" r:id="rId10"/>
    <p:sldId id="379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9966"/>
    <a:srgbClr val="FEDCF8"/>
    <a:srgbClr val="CFCFE3"/>
    <a:srgbClr val="DCFEEA"/>
    <a:srgbClr val="FF0066"/>
    <a:srgbClr val="FF6600"/>
    <a:srgbClr val="0BE5E0"/>
    <a:srgbClr val="B6B6D4"/>
    <a:srgbClr val="A0A0C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12" autoAdjust="0"/>
  </p:normalViewPr>
  <p:slideViewPr>
    <p:cSldViewPr>
      <p:cViewPr>
        <p:scale>
          <a:sx n="68" d="100"/>
          <a:sy n="68" d="100"/>
        </p:scale>
        <p:origin x="-144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9" d="100"/>
        <a:sy n="39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8900A-36BD-4742-88D9-61A29D53785A}" type="datetimeFigureOut">
              <a:rPr lang="pt-BR" smtClean="0"/>
              <a:pPr/>
              <a:t>06/07/2018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C2E2A-8302-4BA7-BC56-EE9F2FE746D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687194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2973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32973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400">
                <a:latin typeface="Times New Roman" pitchFamily="18" charset="0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2973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32973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32973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32973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32973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32973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32974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32974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32974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32974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2974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1BC5791-464A-49E3-A1E1-598F026A6B64}" type="datetimeFigureOut">
              <a:rPr lang="pt-BR" smtClean="0"/>
              <a:pPr/>
              <a:t>06/07/2018</a:t>
            </a:fld>
            <a:endParaRPr lang="pt-BR"/>
          </a:p>
        </p:txBody>
      </p:sp>
      <p:sp>
        <p:nvSpPr>
          <p:cNvPr id="32974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2974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C8A41ED-DDC0-4BA5-832C-E59FD386F1B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97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297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8A41ED-DDC0-4BA5-832C-E59FD386F1B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1BC5791-464A-49E3-A1E1-598F026A6B64}" type="datetimeFigureOut">
              <a:rPr lang="pt-BR" smtClean="0"/>
              <a:pPr/>
              <a:t>06/07/2018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8A41ED-DDC0-4BA5-832C-E59FD386F1B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1BC5791-464A-49E3-A1E1-598F026A6B64}" type="datetimeFigureOut">
              <a:rPr lang="pt-BR" smtClean="0"/>
              <a:pPr/>
              <a:t>06/07/2018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8A41ED-DDC0-4BA5-832C-E59FD386F1B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1BC5791-464A-49E3-A1E1-598F026A6B64}" type="datetimeFigureOut">
              <a:rPr lang="pt-BR" smtClean="0"/>
              <a:pPr/>
              <a:t>06/07/2018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8A41ED-DDC0-4BA5-832C-E59FD386F1B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1BC5791-464A-49E3-A1E1-598F026A6B64}" type="datetimeFigureOut">
              <a:rPr lang="pt-BR" smtClean="0"/>
              <a:pPr/>
              <a:t>06/07/2018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8A41ED-DDC0-4BA5-832C-E59FD386F1B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1BC5791-464A-49E3-A1E1-598F026A6B64}" type="datetimeFigureOut">
              <a:rPr lang="pt-BR" smtClean="0"/>
              <a:pPr/>
              <a:t>06/07/2018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8A41ED-DDC0-4BA5-832C-E59FD386F1B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1BC5791-464A-49E3-A1E1-598F026A6B64}" type="datetimeFigureOut">
              <a:rPr lang="pt-BR" smtClean="0"/>
              <a:pPr/>
              <a:t>06/07/2018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8A41ED-DDC0-4BA5-832C-E59FD386F1B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1BC5791-464A-49E3-A1E1-598F026A6B64}" type="datetimeFigureOut">
              <a:rPr lang="pt-BR" smtClean="0"/>
              <a:pPr/>
              <a:t>06/07/2018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8A41ED-DDC0-4BA5-832C-E59FD386F1B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1BC5791-464A-49E3-A1E1-598F026A6B64}" type="datetimeFigureOut">
              <a:rPr lang="pt-BR" smtClean="0"/>
              <a:pPr/>
              <a:t>06/07/2018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8A41ED-DDC0-4BA5-832C-E59FD386F1B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1BC5791-464A-49E3-A1E1-598F026A6B64}" type="datetimeFigureOut">
              <a:rPr lang="pt-BR" smtClean="0"/>
              <a:pPr/>
              <a:t>06/07/2018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8A41ED-DDC0-4BA5-832C-E59FD386F1B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1BC5791-464A-49E3-A1E1-598F026A6B64}" type="datetimeFigureOut">
              <a:rPr lang="pt-BR" smtClean="0"/>
              <a:pPr/>
              <a:t>06/07/2018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pt-BR"/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7C8A41ED-DDC0-4BA5-832C-E59FD386F1BE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2870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32871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32871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32871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32871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accent2"/>
                </a:solidFill>
              </a:endParaRPr>
            </a:p>
          </p:txBody>
        </p:sp>
        <p:sp>
          <p:nvSpPr>
            <p:cNvPr id="32871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32871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32871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accent2"/>
                </a:solidFill>
              </a:endParaRPr>
            </a:p>
          </p:txBody>
        </p:sp>
        <p:sp>
          <p:nvSpPr>
            <p:cNvPr id="32871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accent2"/>
                </a:solidFill>
              </a:endParaRPr>
            </a:p>
          </p:txBody>
        </p:sp>
      </p:grpSp>
      <p:sp>
        <p:nvSpPr>
          <p:cNvPr id="32871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32871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3287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21BC5791-464A-49E3-A1E1-598F026A6B64}" type="datetimeFigureOut">
              <a:rPr lang="pt-BR" smtClean="0"/>
              <a:pPr/>
              <a:t>06/07/2018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904" y="2276872"/>
            <a:ext cx="8991600" cy="1921768"/>
          </a:xfrm>
        </p:spPr>
        <p:txBody>
          <a:bodyPr>
            <a:noAutofit/>
          </a:bodyPr>
          <a:lstStyle/>
          <a:p>
            <a:pPr algn="ctr"/>
            <a:r>
              <a:rPr lang="pt-BR" sz="3600" b="1" dirty="0" smtClean="0">
                <a:solidFill>
                  <a:srgbClr val="FF6600"/>
                </a:solidFill>
              </a:rPr>
              <a:t>Representatividade de amostra desbalanceada: uma proposta de </a:t>
            </a:r>
            <a:r>
              <a:rPr lang="pt-BR" sz="3600" b="1" dirty="0" err="1" smtClean="0">
                <a:solidFill>
                  <a:srgbClr val="FF6600"/>
                </a:solidFill>
              </a:rPr>
              <a:t>pre-processamento</a:t>
            </a:r>
            <a:r>
              <a:rPr lang="pt-BR" sz="3600" b="1" dirty="0" smtClean="0">
                <a:solidFill>
                  <a:srgbClr val="FF6600"/>
                </a:solidFill>
              </a:rPr>
              <a:t> para análise preditiva</a:t>
            </a:r>
            <a:endParaRPr lang="pt-BR" sz="3600" b="1" dirty="0">
              <a:solidFill>
                <a:srgbClr val="FF66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35896" y="4941168"/>
            <a:ext cx="2592288" cy="838944"/>
          </a:xfrm>
        </p:spPr>
        <p:txBody>
          <a:bodyPr>
            <a:normAutofit/>
          </a:bodyPr>
          <a:lstStyle/>
          <a:p>
            <a:pPr algn="ctr"/>
            <a:r>
              <a:rPr lang="pt-BR" sz="2000" dirty="0" err="1" smtClean="0">
                <a:solidFill>
                  <a:schemeClr val="tx1"/>
                </a:solidFill>
              </a:rPr>
              <a:t>Vania</a:t>
            </a:r>
            <a:r>
              <a:rPr lang="pt-BR" sz="2000" dirty="0" smtClean="0">
                <a:solidFill>
                  <a:schemeClr val="tx1"/>
                </a:solidFill>
              </a:rPr>
              <a:t> Reis </a:t>
            </a:r>
            <a:r>
              <a:rPr lang="pt-BR" sz="2000" dirty="0" err="1" smtClean="0">
                <a:solidFill>
                  <a:schemeClr val="tx1"/>
                </a:solidFill>
              </a:rPr>
              <a:t>Girianelli</a:t>
            </a:r>
            <a:endParaRPr lang="pt-BR" sz="2000" dirty="0" smtClean="0">
              <a:solidFill>
                <a:schemeClr val="tx1"/>
              </a:solidFill>
            </a:endParaRPr>
          </a:p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Julho/2018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778098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pt-BR" sz="3600" b="1" dirty="0" smtClean="0">
                <a:latin typeface="Calibri" pitchFamily="34" charset="0"/>
                <a:cs typeface="Calibri" pitchFamily="34" charset="0"/>
              </a:rPr>
              <a:t>Avaliação </a:t>
            </a:r>
            <a:r>
              <a:rPr lang="pt-BR" sz="3600" b="1" dirty="0" smtClean="0">
                <a:latin typeface="Calibri" pitchFamily="34" charset="0"/>
                <a:cs typeface="Calibri" pitchFamily="34" charset="0"/>
              </a:rPr>
              <a:t>da validação da predição</a:t>
            </a:r>
            <a:endParaRPr lang="pt-BR" sz="3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23528" y="1340768"/>
            <a:ext cx="784887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Sensibilidade</a:t>
            </a:r>
          </a:p>
          <a:p>
            <a:pPr marL="342900" indent="-342900" algn="just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Especificidade</a:t>
            </a:r>
          </a:p>
          <a:p>
            <a:pPr marL="342900" indent="-342900" algn="just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Acurácia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: (VP + VN)/ Total</a:t>
            </a:r>
          </a:p>
          <a:p>
            <a:pPr marL="342900" indent="-342900" algn="just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Precisão: VP/(VP+FP)</a:t>
            </a:r>
          </a:p>
          <a:p>
            <a:pPr marL="342900" indent="-342900" algn="just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Reconvocação (Recall): VP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/(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VP+FN)</a:t>
            </a:r>
          </a:p>
          <a:p>
            <a:pPr marL="342900" indent="-342900" algn="just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F1: (2 x precisão x recall)/(precisão + recall)</a:t>
            </a:r>
          </a:p>
          <a:p>
            <a:pPr marL="342900" indent="-342900" algn="just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Outras métricas indicadas para amostras desbalanceadas?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23528" y="5013176"/>
            <a:ext cx="640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</a:t>
            </a:r>
            <a:r>
              <a:rPr lang="pt-BR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Os dados serão analisados utilizando o programa R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778098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pt-BR" sz="3600" b="1" dirty="0" smtClean="0">
                <a:latin typeface="Calibri" pitchFamily="34" charset="0"/>
                <a:cs typeface="Calibri" pitchFamily="34" charset="0"/>
              </a:rPr>
              <a:t>Contexto</a:t>
            </a:r>
            <a:endParaRPr lang="pt-BR" sz="3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3528" y="1412776"/>
            <a:ext cx="842493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§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i="1" dirty="0" smtClean="0">
                <a:latin typeface="Arial" pitchFamily="34" charset="0"/>
                <a:cs typeface="Arial" pitchFamily="34" charset="0"/>
              </a:rPr>
              <a:t>Ma</a:t>
            </a:r>
            <a:r>
              <a:rPr lang="pt-BR" sz="2000" i="1" dirty="0" smtClean="0">
                <a:latin typeface="Arial" pitchFamily="34" charset="0"/>
                <a:cs typeface="Arial" pitchFamily="34" charset="0"/>
              </a:rPr>
              <a:t>chine </a:t>
            </a:r>
            <a:r>
              <a:rPr lang="pt-BR" sz="2000" i="1" dirty="0" err="1" smtClean="0">
                <a:latin typeface="Arial" pitchFamily="34" charset="0"/>
                <a:cs typeface="Arial" pitchFamily="34" charset="0"/>
              </a:rPr>
              <a:t>Learning</a:t>
            </a:r>
            <a:r>
              <a:rPr lang="pt-BR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(aprendizado de máquina)</a:t>
            </a:r>
            <a:r>
              <a:rPr lang="pt-BR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é a técnica mais adequada  quando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o objetivo é a predição. </a:t>
            </a: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§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Nos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estudos de predição, uma amostra aleatória simples, correspondendo a 70% ou 80% da base de dados original, é utilizada para treinar os critérios de predição, que será validada na amostra restante (30% ou 20% da base de dados original), e posteriormente, este critério será utilizado para fazer predição em dados desconhecidos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§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Lidar com distribuição desbalanceada nas amostras é um problema para o reconhecimento de um determinado padrão ou classe. Isso ocorre quando o número de exemplos que representam uma classe é muito menor que outra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778098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pt-BR" sz="3600" b="1" dirty="0" smtClean="0">
                <a:latin typeface="Calibri" pitchFamily="34" charset="0"/>
                <a:cs typeface="Calibri" pitchFamily="34" charset="0"/>
              </a:rPr>
              <a:t>Contexto</a:t>
            </a:r>
            <a:endParaRPr lang="pt-BR" sz="3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79512" y="1340768"/>
            <a:ext cx="871296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A maioria dos desfechos de interesse na área da saúde, como mortalidade e incidência de determinada doença ou agravo,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felizmente é raro. 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As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bases de dados a serem utilizadas, consequentemente, sempre estarão desbalanceadas, ou seja, terão muito menos óbitos ou doentes do que vivos e não doentes. Além disso, é possível que o desbalanceamento também possa ocorrer para algumas variáveis preditivas que estão em investigação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Os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sistemas de aprendizado de máquina não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estão preparados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para tratar classes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desbalanceadas, consequentemente, os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algoritmos de classificação têm o seu poder de generalização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prejudicado.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778098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pt-BR" sz="3600" b="1" dirty="0" smtClean="0">
                <a:latin typeface="Calibri" pitchFamily="34" charset="0"/>
                <a:cs typeface="Calibri" pitchFamily="34" charset="0"/>
              </a:rPr>
              <a:t>Contexto</a:t>
            </a:r>
            <a:endParaRPr lang="pt-BR" sz="3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51520" y="1340768"/>
            <a:ext cx="87129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As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soluções para o problema de classes desbalanceadas são categorizadas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em: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9966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pt-BR" sz="2000" dirty="0" smtClean="0">
                <a:solidFill>
                  <a:srgbClr val="FF9966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Re-amostragem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resampling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) para balanceamento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da base de dados; </a:t>
            </a: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pt-BR" sz="2000" dirty="0" smtClean="0">
                <a:solidFill>
                  <a:srgbClr val="FF9966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Modificação ou ajuste nos algoritmos de aprendizado; 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pt-BR" sz="2000" dirty="0" smtClean="0">
                <a:solidFill>
                  <a:srgbClr val="FF9966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Métricas de avaliação em domínios desbalanceados; </a:t>
            </a:r>
          </a:p>
          <a:p>
            <a:pPr algn="just">
              <a:lnSpc>
                <a:spcPct val="150000"/>
              </a:lnSpc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 Nenhuma das soluções propostas, no entanto, levam em consideração a representatividade da amostra.</a:t>
            </a:r>
            <a:endParaRPr lang="pt-BR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778098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pt-BR" sz="3600" b="1" dirty="0" smtClean="0">
                <a:latin typeface="Calibri" pitchFamily="34" charset="0"/>
                <a:cs typeface="Calibri" pitchFamily="34" charset="0"/>
              </a:rPr>
              <a:t>Contexto</a:t>
            </a:r>
            <a:endParaRPr lang="pt-BR" sz="3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79512" y="1340768"/>
            <a:ext cx="871296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§"/>
            </a:pPr>
            <a:r>
              <a:rPr lang="pt-BR" sz="2000" dirty="0" smtClean="0"/>
              <a:t> Os métodos de amostragem probabilística têm por objetivo a obtenção de amostras representativas da população ou da base de dados original. Isto possibilita analisar apenas uma parte da população e generalizar os resultados para população total.</a:t>
            </a:r>
          </a:p>
          <a:p>
            <a:pPr algn="just">
              <a:lnSpc>
                <a:spcPct val="150000"/>
              </a:lnSpc>
              <a:buClr>
                <a:srgbClr val="FF3300"/>
              </a:buClr>
            </a:pPr>
            <a:endParaRPr lang="pt-BR" sz="2000" dirty="0" smtClean="0"/>
          </a:p>
          <a:p>
            <a:pPr algn="just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§"/>
            </a:pPr>
            <a:r>
              <a:rPr lang="pt-BR" sz="2000" dirty="0" smtClean="0"/>
              <a:t> </a:t>
            </a:r>
            <a:r>
              <a:rPr lang="pt-BR" sz="2000" dirty="0" smtClean="0"/>
              <a:t>A amostra aleatória simples é uma técnica de amostragem probabilística onde todos os elementos da base de dados têm idêntica probabilidade de serem selecionados. Quando a população é heterogênea, no entanto, a generalização dos resultados para estratos (categorias de uma variável) com poucos dados será imprecisa. Nesta situação, a técnica de amostragem aleatória estratificada é a indicada.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778098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pt-BR" sz="3600" b="1" dirty="0" smtClean="0">
                <a:latin typeface="Calibri" pitchFamily="34" charset="0"/>
                <a:cs typeface="Calibri" pitchFamily="34" charset="0"/>
              </a:rPr>
              <a:t>Contexto</a:t>
            </a:r>
            <a:endParaRPr lang="pt-BR" sz="3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7504" y="1340768"/>
            <a:ext cx="892899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§"/>
            </a:pPr>
            <a:r>
              <a:rPr lang="pt-BR" sz="2000" dirty="0" smtClean="0"/>
              <a:t> Existem </a:t>
            </a:r>
            <a:r>
              <a:rPr lang="pt-BR" sz="2000" dirty="0" smtClean="0"/>
              <a:t>três tipos de amostragem estratificada: </a:t>
            </a:r>
            <a:endParaRPr lang="pt-BR" sz="2000" dirty="0" smtClean="0"/>
          </a:p>
          <a:p>
            <a:pPr algn="just">
              <a:lnSpc>
                <a:spcPct val="150000"/>
              </a:lnSpc>
              <a:buClr>
                <a:srgbClr val="FF3300"/>
              </a:buClr>
            </a:pPr>
            <a:r>
              <a:rPr lang="pt-BR" sz="2000" dirty="0" smtClean="0">
                <a:solidFill>
                  <a:srgbClr val="FF3300"/>
                </a:solidFill>
              </a:rPr>
              <a:t>-</a:t>
            </a:r>
            <a:r>
              <a:rPr lang="pt-BR" sz="2000" dirty="0" smtClean="0"/>
              <a:t> Proporcional: o </a:t>
            </a:r>
            <a:r>
              <a:rPr lang="pt-BR" sz="2000" dirty="0" smtClean="0"/>
              <a:t>tamanho da amostra de cada estrato mantém a mesma proporção do tamanho do estrato na população, mas a amostra fica desbalanceada em relação aos estratos como ocorre na população.</a:t>
            </a:r>
            <a:endParaRPr lang="pt-BR" sz="2000" dirty="0" smtClean="0"/>
          </a:p>
          <a:p>
            <a:pPr algn="just">
              <a:lnSpc>
                <a:spcPct val="150000"/>
              </a:lnSpc>
              <a:buClr>
                <a:srgbClr val="FF3300"/>
              </a:buClr>
            </a:pPr>
            <a:r>
              <a:rPr lang="pt-BR" sz="2000" dirty="0" smtClean="0">
                <a:solidFill>
                  <a:srgbClr val="FF3300"/>
                </a:solidFill>
              </a:rPr>
              <a:t>- </a:t>
            </a:r>
            <a:r>
              <a:rPr lang="pt-BR" sz="2000" dirty="0" smtClean="0"/>
              <a:t>Uniforme: </a:t>
            </a:r>
            <a:r>
              <a:rPr lang="pt-BR" sz="2000" dirty="0" smtClean="0"/>
              <a:t>o tamanho da amostra de cada estrato é igual, independente do tamanho de cada estrato na população, garantindo uma amostra balanceada em relação aos </a:t>
            </a:r>
            <a:r>
              <a:rPr lang="pt-BR" sz="2000" dirty="0" smtClean="0"/>
              <a:t>estratos.</a:t>
            </a:r>
          </a:p>
          <a:p>
            <a:pPr algn="just">
              <a:lnSpc>
                <a:spcPct val="150000"/>
              </a:lnSpc>
              <a:buClr>
                <a:srgbClr val="FF3300"/>
              </a:buClr>
            </a:pPr>
            <a:r>
              <a:rPr lang="pt-BR" sz="2000" dirty="0" smtClean="0">
                <a:solidFill>
                  <a:srgbClr val="FF3300"/>
                </a:solidFill>
              </a:rPr>
              <a:t>- </a:t>
            </a:r>
            <a:r>
              <a:rPr lang="pt-BR" sz="2000" dirty="0" smtClean="0"/>
              <a:t>Ótima: é </a:t>
            </a:r>
            <a:r>
              <a:rPr lang="pt-BR" sz="2000" dirty="0" smtClean="0"/>
              <a:t>calculado o tamanho de amostra para cada estrato, garantindo maior precisão da generalização dos resultados para cada estrato, embora a amostra fique desbalanceada e sem relação com a distribuição dos estratos na população</a:t>
            </a:r>
            <a:r>
              <a:rPr lang="pt-BR" sz="2000" dirty="0" smtClean="0"/>
              <a:t>. </a:t>
            </a:r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778098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pt-BR" sz="3600" b="1" dirty="0" smtClean="0">
                <a:latin typeface="Calibri" pitchFamily="34" charset="0"/>
                <a:cs typeface="Calibri" pitchFamily="34" charset="0"/>
              </a:rPr>
              <a:t>Proposta</a:t>
            </a:r>
            <a:endParaRPr lang="pt-BR" sz="3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79512" y="1484784"/>
            <a:ext cx="8784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Hipótese: O principal problema da predição para amostra desbalanceada é a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não representatividade da classe minoritária.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7504" y="2852936"/>
            <a:ext cx="878497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Objetivo: Testar as técnicas estatísticas de amostragem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estratificada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no pré-processamento da análise preditiva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, utilizando o método de </a:t>
            </a:r>
            <a:r>
              <a:rPr lang="pt-BR" sz="2000" dirty="0" smtClean="0"/>
              <a:t>Aprendizagem </a:t>
            </a:r>
            <a:r>
              <a:rPr lang="pt-BR" sz="2000" dirty="0" smtClean="0"/>
              <a:t>não Supervisionada </a:t>
            </a:r>
            <a:r>
              <a:rPr lang="pt-BR" sz="2000" dirty="0" smtClean="0"/>
              <a:t>para identificar amostras mais homogêneas,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e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comparar com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os métodos propostos para lidar com amostra desbalanceada.</a:t>
            </a:r>
            <a:endParaRPr lang="pt-BR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778098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pt-BR" sz="3600" b="1" dirty="0" smtClean="0">
                <a:latin typeface="Calibri" pitchFamily="34" charset="0"/>
                <a:cs typeface="Calibri" pitchFamily="34" charset="0"/>
              </a:rPr>
              <a:t>Metodologia</a:t>
            </a:r>
            <a:endParaRPr lang="pt-BR" sz="3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9512" y="1484784"/>
            <a:ext cx="878497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Tipo de estudo: Ecológico</a:t>
            </a:r>
          </a:p>
          <a:p>
            <a:pPr marL="342900" indent="-342900" algn="just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População: Municípios brasileiros (unidade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de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análise)</a:t>
            </a:r>
          </a:p>
          <a:p>
            <a:pPr marL="342900" indent="-342900" algn="just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Fonte de dados: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banco de dados disponibilizado pelo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Icict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(Atlas)</a:t>
            </a:r>
          </a:p>
          <a:p>
            <a:pPr marL="342900" indent="-342900" algn="just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Desfecho de interesse: Expectativa de vida em 2010: &lt; 75 anos e ≥ 75 anos (27,3%)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- classificação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binomial.</a:t>
            </a:r>
          </a:p>
          <a:p>
            <a:pPr marL="342900" indent="-342900" algn="just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Variáveis preditivas: Variáveis disponíveis no banco de dados para o ano de 2010, exceto as variáveis de mortalidade e nascimento.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778098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pt-BR" sz="3600" b="1" dirty="0" smtClean="0">
                <a:latin typeface="Calibri" pitchFamily="34" charset="0"/>
                <a:cs typeface="Calibri" pitchFamily="34" charset="0"/>
              </a:rPr>
              <a:t>Amostra utilizada para treino</a:t>
            </a:r>
            <a:endParaRPr lang="pt-BR" sz="3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5496" y="1268760"/>
            <a:ext cx="8928992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pt-BR" dirty="0" smtClean="0">
                <a:cs typeface="Arial" pitchFamily="34" charset="0"/>
              </a:rPr>
              <a:t>Amostragem </a:t>
            </a:r>
            <a:r>
              <a:rPr lang="pt-BR" dirty="0" smtClean="0">
                <a:cs typeface="Arial" pitchFamily="34" charset="0"/>
              </a:rPr>
              <a:t>aleatória simples </a:t>
            </a:r>
            <a:r>
              <a:rPr lang="pt-BR" dirty="0" smtClean="0">
                <a:cs typeface="Arial" pitchFamily="34" charset="0"/>
              </a:rPr>
              <a:t>70% treino e 30% teste.</a:t>
            </a:r>
          </a:p>
          <a:p>
            <a:pPr marL="342900" indent="-342900" algn="just">
              <a:lnSpc>
                <a:spcPct val="150000"/>
              </a:lnSpc>
              <a:buClr>
                <a:srgbClr val="FF6600"/>
              </a:buClr>
            </a:pPr>
            <a:r>
              <a:rPr lang="pt-BR" dirty="0" smtClean="0">
                <a:solidFill>
                  <a:srgbClr val="FF3300"/>
                </a:solidFill>
                <a:cs typeface="Arial" pitchFamily="34" charset="0"/>
                <a:sym typeface="Wingdings" pitchFamily="2" charset="2"/>
              </a:rPr>
              <a:t>      </a:t>
            </a:r>
            <a:r>
              <a:rPr lang="pt-BR" dirty="0" err="1" smtClean="0">
                <a:cs typeface="Arial" pitchFamily="34" charset="0"/>
              </a:rPr>
              <a:t>Re-amostragem</a:t>
            </a:r>
            <a:r>
              <a:rPr lang="pt-BR" dirty="0" smtClean="0">
                <a:cs typeface="Arial" pitchFamily="34" charset="0"/>
              </a:rPr>
              <a:t> </a:t>
            </a:r>
            <a:r>
              <a:rPr lang="pt-BR" dirty="0" smtClean="0">
                <a:cs typeface="Arial" pitchFamily="34" charset="0"/>
              </a:rPr>
              <a:t>(</a:t>
            </a:r>
            <a:r>
              <a:rPr lang="pt-BR" dirty="0" err="1" smtClean="0">
                <a:cs typeface="Arial" pitchFamily="34" charset="0"/>
              </a:rPr>
              <a:t>resampling</a:t>
            </a:r>
            <a:r>
              <a:rPr lang="pt-BR" dirty="0" smtClean="0">
                <a:cs typeface="Arial" pitchFamily="34" charset="0"/>
              </a:rPr>
              <a:t>) para balanceamento da base de </a:t>
            </a:r>
            <a:r>
              <a:rPr lang="pt-BR" dirty="0" smtClean="0">
                <a:cs typeface="Arial" pitchFamily="34" charset="0"/>
              </a:rPr>
              <a:t>dados:</a:t>
            </a:r>
          </a:p>
          <a:p>
            <a:pPr marL="342900" indent="-342900"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pt-BR" dirty="0" err="1" smtClean="0">
                <a:cs typeface="Arial" pitchFamily="34" charset="0"/>
              </a:rPr>
              <a:t>Undersampling</a:t>
            </a:r>
            <a:r>
              <a:rPr lang="pt-BR" dirty="0" smtClean="0">
                <a:cs typeface="Arial" pitchFamily="34" charset="0"/>
              </a:rPr>
              <a:t>: </a:t>
            </a:r>
            <a:r>
              <a:rPr lang="pt-BR" dirty="0" smtClean="0"/>
              <a:t>subamostragem da classe </a:t>
            </a:r>
            <a:r>
              <a:rPr lang="pt-BR" dirty="0" smtClean="0"/>
              <a:t>majoritária.</a:t>
            </a:r>
            <a:r>
              <a:rPr lang="pt-BR" dirty="0" smtClean="0">
                <a:cs typeface="Arial" pitchFamily="34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pt-BR" dirty="0" err="1" smtClean="0">
                <a:cs typeface="Arial" pitchFamily="34" charset="0"/>
              </a:rPr>
              <a:t>Oversampling</a:t>
            </a:r>
            <a:r>
              <a:rPr lang="pt-BR" dirty="0" smtClean="0">
                <a:cs typeface="Arial" pitchFamily="34" charset="0"/>
              </a:rPr>
              <a:t>: </a:t>
            </a:r>
            <a:r>
              <a:rPr lang="pt-BR" dirty="0" smtClean="0"/>
              <a:t>sobreamostragem da classe </a:t>
            </a:r>
            <a:r>
              <a:rPr lang="pt-BR" dirty="0" smtClean="0"/>
              <a:t>minoritária.</a:t>
            </a:r>
            <a:endParaRPr lang="pt-BR" dirty="0" smtClean="0"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pt-BR" dirty="0" err="1" smtClean="0">
                <a:cs typeface="Arial" pitchFamily="34" charset="0"/>
              </a:rPr>
              <a:t>Smote</a:t>
            </a:r>
            <a:r>
              <a:rPr lang="pt-BR" dirty="0" smtClean="0">
                <a:cs typeface="Arial" pitchFamily="34" charset="0"/>
              </a:rPr>
              <a:t>: </a:t>
            </a:r>
            <a:r>
              <a:rPr lang="pt-BR" dirty="0" err="1" smtClean="0">
                <a:cs typeface="Arial" pitchFamily="34" charset="0"/>
              </a:rPr>
              <a:t>oversampling</a:t>
            </a:r>
            <a:r>
              <a:rPr lang="pt-BR" dirty="0" smtClean="0">
                <a:cs typeface="Arial" pitchFamily="34" charset="0"/>
              </a:rPr>
              <a:t> criando novas amostras </a:t>
            </a:r>
            <a:r>
              <a:rPr lang="pt-BR" dirty="0" smtClean="0"/>
              <a:t>aleatoriamente selecionadas </a:t>
            </a:r>
            <a:r>
              <a:rPr lang="pt-BR" dirty="0" smtClean="0"/>
              <a:t>das </a:t>
            </a:r>
            <a:r>
              <a:rPr lang="pt-BR" dirty="0" smtClean="0"/>
              <a:t>classes minoritária. </a:t>
            </a:r>
            <a:endParaRPr lang="pt-BR" dirty="0" smtClean="0"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6600"/>
              </a:buClr>
            </a:pPr>
            <a:r>
              <a:rPr lang="pt-BR" dirty="0" smtClean="0">
                <a:solidFill>
                  <a:srgbClr val="FF3300"/>
                </a:solidFill>
                <a:cs typeface="Arial" pitchFamily="34" charset="0"/>
                <a:sym typeface="Wingdings" pitchFamily="2" charset="2"/>
              </a:rPr>
              <a:t>      </a:t>
            </a:r>
            <a:r>
              <a:rPr lang="pt-BR" dirty="0" smtClean="0">
                <a:cs typeface="Arial" pitchFamily="34" charset="0"/>
              </a:rPr>
              <a:t>Identificar </a:t>
            </a:r>
            <a:r>
              <a:rPr lang="pt-BR" dirty="0" smtClean="0">
                <a:cs typeface="Arial" pitchFamily="34" charset="0"/>
              </a:rPr>
              <a:t>classes homogêneas (clusters) utilizando </a:t>
            </a:r>
            <a:r>
              <a:rPr lang="pt-BR" dirty="0" smtClean="0"/>
              <a:t>Aprendizagem </a:t>
            </a:r>
            <a:r>
              <a:rPr lang="pt-BR" dirty="0" smtClean="0"/>
              <a:t>não Supervisionada e </a:t>
            </a:r>
            <a:r>
              <a:rPr lang="pt-BR" dirty="0" smtClean="0">
                <a:cs typeface="Arial" pitchFamily="34" charset="0"/>
              </a:rPr>
              <a:t>Amostragem estratificada dos clusters para aumentar a representatividade de cada cluster: </a:t>
            </a:r>
          </a:p>
          <a:p>
            <a:pPr marL="342900" indent="-342900"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pt-BR" dirty="0" smtClean="0">
                <a:cs typeface="Arial" pitchFamily="34" charset="0"/>
              </a:rPr>
              <a:t>Proporcional: 70% de cada cluster.</a:t>
            </a:r>
          </a:p>
          <a:p>
            <a:pPr marL="342900" indent="-342900"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pt-BR" dirty="0" smtClean="0">
                <a:cs typeface="Arial" pitchFamily="34" charset="0"/>
              </a:rPr>
              <a:t>Uniforme: mesma quantidade de registros para cada  cluster.  </a:t>
            </a:r>
          </a:p>
          <a:p>
            <a:pPr marL="342900" indent="-342900"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pt-BR" dirty="0" smtClean="0">
                <a:cs typeface="Arial" pitchFamily="34" charset="0"/>
              </a:rPr>
              <a:t>Ótima: amostra aleatória simples para cada cluster, considerando o tamanho do cluster.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Tema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7716</TotalTime>
  <Words>835</Words>
  <Application>Microsoft Office PowerPoint</Application>
  <PresentationFormat>Apresentação na tela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Tema1</vt:lpstr>
      <vt:lpstr>Representatividade de amostra desbalanceada: uma proposta de pre-processamento para análise preditiva</vt:lpstr>
      <vt:lpstr>Contexto</vt:lpstr>
      <vt:lpstr>Contexto</vt:lpstr>
      <vt:lpstr>Contexto</vt:lpstr>
      <vt:lpstr>Contexto</vt:lpstr>
      <vt:lpstr>Contexto</vt:lpstr>
      <vt:lpstr>Proposta</vt:lpstr>
      <vt:lpstr>Metodologia</vt:lpstr>
      <vt:lpstr>Amostra utilizada para treino</vt:lpstr>
      <vt:lpstr>Avaliação da validação da predição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Noções básicas de  Epidemiologia e Gênero</dc:title>
  <dc:creator>Vania Girianelli</dc:creator>
  <cp:lastModifiedBy>Vania Girianelli</cp:lastModifiedBy>
  <cp:revision>655</cp:revision>
  <dcterms:created xsi:type="dcterms:W3CDTF">2017-04-04T12:15:24Z</dcterms:created>
  <dcterms:modified xsi:type="dcterms:W3CDTF">2018-07-06T17:43:22Z</dcterms:modified>
</cp:coreProperties>
</file>