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72" r:id="rId5"/>
    <p:sldId id="268" r:id="rId6"/>
    <p:sldId id="269" r:id="rId7"/>
    <p:sldId id="258" r:id="rId8"/>
    <p:sldId id="260" r:id="rId9"/>
    <p:sldId id="267" r:id="rId10"/>
    <p:sldId id="274" r:id="rId11"/>
    <p:sldId id="261" r:id="rId12"/>
    <p:sldId id="257" r:id="rId13"/>
    <p:sldId id="263" r:id="rId14"/>
    <p:sldId id="264" r:id="rId15"/>
    <p:sldId id="262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E1057-AE8F-4A3C-BD1A-083B379F4453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E544-95BE-4472-AA85-C977F485611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sed</a:t>
            </a:r>
            <a:r>
              <a:rPr lang="en-US" dirty="0" smtClean="0"/>
              <a:t> (stream editor) </a:t>
            </a:r>
            <a:br>
              <a:rPr lang="en-US" dirty="0" smtClean="0"/>
            </a:br>
            <a:r>
              <a:rPr lang="en-US" dirty="0" err="1" smtClean="0"/>
              <a:t>awk</a:t>
            </a:r>
            <a:r>
              <a:rPr lang="en-US" dirty="0" smtClean="0"/>
              <a:t> (</a:t>
            </a:r>
            <a:r>
              <a:rPr lang="de-DE" sz="3200" dirty="0" smtClean="0"/>
              <a:t>Aho,Weinberger y Kernighan</a:t>
            </a:r>
            <a:r>
              <a:rPr lang="de-DE" sz="3600" dirty="0" smtClean="0"/>
              <a:t>)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200" dirty="0"/>
          </a:p>
        </p:txBody>
      </p:sp>
      <p:pic>
        <p:nvPicPr>
          <p:cNvPr id="1026" name="Picture 2" descr="Resultado de imagen para aw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3389065" cy="4447362"/>
          </a:xfrm>
          <a:prstGeom prst="rect">
            <a:avLst/>
          </a:prstGeom>
          <a:noFill/>
        </p:spPr>
      </p:pic>
      <p:pic>
        <p:nvPicPr>
          <p:cNvPr id="17410" name="Picture 2" descr="Resultado de imagen para The AWK programming langu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828800"/>
            <a:ext cx="3124200" cy="4628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1- </a:t>
            </a:r>
            <a:r>
              <a:rPr lang="en-US" sz="1800" dirty="0" err="1" smtClean="0"/>
              <a:t>transformar</a:t>
            </a:r>
            <a:r>
              <a:rPr lang="en-US" sz="1800" dirty="0" smtClean="0"/>
              <a:t> el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</a:t>
            </a:r>
            <a:r>
              <a:rPr lang="en-US" sz="1800" dirty="0" err="1" smtClean="0"/>
              <a:t>fastq</a:t>
            </a:r>
            <a:r>
              <a:rPr lang="en-US" sz="1800" dirty="0" smtClean="0"/>
              <a:t> en </a:t>
            </a:r>
            <a:r>
              <a:rPr lang="en-US" sz="1800" dirty="0" err="1" smtClean="0"/>
              <a:t>fasta</a:t>
            </a:r>
            <a:endParaRPr lang="en-US" sz="1800" dirty="0" smtClean="0"/>
          </a:p>
          <a:p>
            <a:r>
              <a:rPr lang="en-US" sz="1800" dirty="0" smtClean="0"/>
              <a:t>2- </a:t>
            </a:r>
            <a:r>
              <a:rPr lang="en-US" sz="1800" dirty="0" err="1" smtClean="0"/>
              <a:t>transformar</a:t>
            </a:r>
            <a:r>
              <a:rPr lang="en-US" sz="1800" dirty="0" smtClean="0"/>
              <a:t> un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</a:t>
            </a:r>
            <a:r>
              <a:rPr lang="en-US" sz="1800" dirty="0" err="1" smtClean="0"/>
              <a:t>fasta</a:t>
            </a:r>
            <a:r>
              <a:rPr lang="en-US" sz="1800" dirty="0" smtClean="0"/>
              <a:t> de </a:t>
            </a:r>
            <a:r>
              <a:rPr lang="en-US" sz="1800" dirty="0" err="1" smtClean="0"/>
              <a:t>varias</a:t>
            </a:r>
            <a:r>
              <a:rPr lang="en-US" sz="1800" dirty="0" smtClean="0"/>
              <a:t> </a:t>
            </a:r>
            <a:r>
              <a:rPr lang="en-US" sz="1800" dirty="0" err="1" smtClean="0"/>
              <a:t>líneas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 smtClean="0"/>
              <a:t>secuencia</a:t>
            </a:r>
            <a:r>
              <a:rPr lang="en-US" sz="1800" dirty="0" smtClean="0"/>
              <a:t> en </a:t>
            </a:r>
            <a:r>
              <a:rPr lang="en-US" sz="1800" dirty="0" err="1" smtClean="0"/>
              <a:t>uno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tenga</a:t>
            </a:r>
            <a:r>
              <a:rPr lang="en-US" sz="1800" dirty="0" smtClean="0"/>
              <a:t> 1 solo </a:t>
            </a:r>
            <a:r>
              <a:rPr lang="en-US" sz="1800" dirty="0" err="1" smtClean="0"/>
              <a:t>línea</a:t>
            </a:r>
            <a:r>
              <a:rPr lang="en-US" sz="1800" dirty="0" smtClean="0"/>
              <a:t> en </a:t>
            </a: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secuencia</a:t>
            </a:r>
            <a:r>
              <a:rPr lang="en-US" sz="1800" dirty="0" smtClean="0"/>
              <a:t> ( </a:t>
            </a:r>
            <a:r>
              <a:rPr lang="en-US" sz="1800" dirty="0" err="1" smtClean="0"/>
              <a:t>usar</a:t>
            </a:r>
            <a:r>
              <a:rPr lang="en-US" sz="1800" dirty="0" smtClean="0"/>
              <a:t>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</a:t>
            </a:r>
            <a:r>
              <a:rPr lang="en-US" sz="1800" dirty="0" err="1" smtClean="0"/>
              <a:t>augustus.aa</a:t>
            </a:r>
            <a:r>
              <a:rPr lang="en-US" sz="1800" dirty="0" smtClean="0"/>
              <a:t>)</a:t>
            </a:r>
          </a:p>
          <a:p>
            <a:r>
              <a:rPr lang="en-US" sz="1800" dirty="0" err="1" smtClean="0"/>
              <a:t>Sugerencia</a:t>
            </a:r>
            <a:r>
              <a:rPr lang="en-US" sz="1800" dirty="0" smtClean="0"/>
              <a:t> </a:t>
            </a:r>
            <a:r>
              <a:rPr lang="en-US" sz="1800" dirty="0" err="1" smtClean="0"/>
              <a:t>usar</a:t>
            </a:r>
            <a:r>
              <a:rPr lang="en-US" sz="1800" dirty="0" smtClean="0"/>
              <a:t> </a:t>
            </a:r>
            <a:r>
              <a:rPr lang="en-US" sz="1800" dirty="0" err="1" smtClean="0"/>
              <a:t>primero</a:t>
            </a:r>
            <a:r>
              <a:rPr lang="en-US" sz="1800" dirty="0" smtClean="0"/>
              <a:t> el </a:t>
            </a:r>
            <a:r>
              <a:rPr lang="en-US" sz="1800" dirty="0" err="1" smtClean="0"/>
              <a:t>comando</a:t>
            </a:r>
            <a:r>
              <a:rPr lang="en-US" sz="1800" dirty="0" smtClean="0"/>
              <a:t> </a:t>
            </a:r>
            <a:r>
              <a:rPr lang="en-US" sz="1800" b="1" i="1" dirty="0" err="1" smtClean="0"/>
              <a:t>tr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eliminar</a:t>
            </a:r>
            <a:r>
              <a:rPr lang="en-US" sz="1800" dirty="0" smtClean="0"/>
              <a:t> los </a:t>
            </a:r>
            <a:r>
              <a:rPr lang="en-US" sz="1800" dirty="0" err="1" smtClean="0"/>
              <a:t>saltos</a:t>
            </a:r>
            <a:r>
              <a:rPr lang="en-US" sz="1800" dirty="0" smtClean="0"/>
              <a:t> de l</a:t>
            </a:r>
            <a:r>
              <a:rPr lang="es-UY" sz="1800" dirty="0" smtClean="0"/>
              <a:t>í</a:t>
            </a:r>
            <a:r>
              <a:rPr lang="en-US" sz="1800" dirty="0" err="1" smtClean="0"/>
              <a:t>nea</a:t>
            </a:r>
            <a:r>
              <a:rPr lang="en-US" sz="1800" dirty="0" smtClean="0"/>
              <a:t> y </a:t>
            </a:r>
            <a:r>
              <a:rPr lang="en-US" sz="1800" dirty="0" err="1" smtClean="0"/>
              <a:t>luego</a:t>
            </a:r>
            <a:r>
              <a:rPr lang="en-US" sz="1800" dirty="0" smtClean="0"/>
              <a:t> </a:t>
            </a:r>
            <a:r>
              <a:rPr lang="en-US" sz="1800" dirty="0" err="1" smtClean="0"/>
              <a:t>sed</a:t>
            </a:r>
            <a:endParaRPr lang="en-US" sz="1800" dirty="0" smtClean="0"/>
          </a:p>
          <a:p>
            <a:endParaRPr lang="es-UY" sz="1800" dirty="0" smtClean="0"/>
          </a:p>
          <a:p>
            <a:r>
              <a:rPr lang="es-UY" sz="1800" dirty="0" smtClean="0"/>
              <a:t>3</a:t>
            </a:r>
            <a:r>
              <a:rPr lang="en-US" sz="1800" dirty="0" smtClean="0"/>
              <a:t>-</a:t>
            </a:r>
            <a:r>
              <a:rPr lang="es-UY" sz="1800" dirty="0" smtClean="0"/>
              <a:t> transformar el archivo obtenido anteriormente en un archivo </a:t>
            </a:r>
            <a:r>
              <a:rPr lang="es-UY" sz="1800" dirty="0" err="1" smtClean="0"/>
              <a:t>multifasta</a:t>
            </a:r>
            <a:r>
              <a:rPr lang="es-UY" sz="1800" dirty="0" smtClean="0"/>
              <a:t> que tenga 100 nucleótidos por línea</a:t>
            </a:r>
          </a:p>
          <a:p>
            <a:endParaRPr lang="es-UY" sz="1800" dirty="0" smtClean="0"/>
          </a:p>
          <a:p>
            <a:r>
              <a:rPr lang="es-UY" sz="1800" dirty="0" smtClean="0"/>
              <a:t>4-  usando sed escriba un script para extraer secuencias especificas de un archivo </a:t>
            </a:r>
            <a:r>
              <a:rPr lang="es-UY" sz="1800" dirty="0" err="1" smtClean="0"/>
              <a:t>multifasta</a:t>
            </a:r>
            <a:r>
              <a:rPr lang="es-UY" sz="1800" dirty="0" smtClean="0"/>
              <a:t> usando como información  el nombre de la misma</a:t>
            </a:r>
          </a:p>
          <a:p>
            <a:endParaRPr lang="es-UY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38200" y="76200"/>
            <a:ext cx="6934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FF0000"/>
                </a:solidFill>
              </a:rPr>
              <a:t>awk</a:t>
            </a:r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invocando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awk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awk</a:t>
            </a:r>
            <a:r>
              <a:rPr lang="en-US" dirty="0" smtClean="0"/>
              <a:t>  -f script archivo.dat</a:t>
            </a:r>
          </a:p>
          <a:p>
            <a:endParaRPr lang="en-US" dirty="0"/>
          </a:p>
          <a:p>
            <a:r>
              <a:rPr lang="en-US" dirty="0" err="1" smtClean="0"/>
              <a:t>awk</a:t>
            </a:r>
            <a:r>
              <a:rPr lang="en-US" dirty="0" smtClean="0"/>
              <a:t>   ‘BEGIN {</a:t>
            </a:r>
            <a:r>
              <a:rPr lang="en-US" dirty="0" err="1" smtClean="0"/>
              <a:t>comandos,definiciones</a:t>
            </a:r>
            <a:r>
              <a:rPr lang="en-US" dirty="0" smtClean="0"/>
              <a:t>}     #</a:t>
            </a:r>
            <a:r>
              <a:rPr lang="en-US" dirty="0" err="1" smtClean="0"/>
              <a:t>opcional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/patron/  &amp;&amp;  </a:t>
            </a:r>
            <a:r>
              <a:rPr lang="en-US" dirty="0" err="1" smtClean="0"/>
              <a:t>expresion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</a:t>
            </a:r>
          </a:p>
          <a:p>
            <a:r>
              <a:rPr lang="en-US" dirty="0" smtClean="0"/>
              <a:t>{comando1</a:t>
            </a:r>
          </a:p>
          <a:p>
            <a:r>
              <a:rPr lang="en-US" dirty="0" smtClean="0"/>
              <a:t>commando2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err="1" smtClean="0"/>
              <a:t>comandoN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END {</a:t>
            </a:r>
            <a:r>
              <a:rPr lang="en-US" dirty="0" err="1" smtClean="0"/>
              <a:t>comandos</a:t>
            </a:r>
            <a:r>
              <a:rPr lang="en-US" dirty="0" smtClean="0"/>
              <a:t>}’     </a:t>
            </a:r>
            <a:r>
              <a:rPr lang="en-US" dirty="0" err="1" smtClean="0"/>
              <a:t>archivo.data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En un pipe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cat  </a:t>
            </a:r>
            <a:r>
              <a:rPr lang="en-US" dirty="0" err="1" smtClean="0"/>
              <a:t>archivo.data</a:t>
            </a:r>
            <a:r>
              <a:rPr lang="en-US" dirty="0" smtClean="0"/>
              <a:t> | ………| </a:t>
            </a:r>
            <a:r>
              <a:rPr lang="en-US" dirty="0" err="1" smtClean="0"/>
              <a:t>awk</a:t>
            </a:r>
            <a:r>
              <a:rPr lang="en-US" dirty="0" smtClean="0"/>
              <a:t>  ‘ </a:t>
            </a:r>
            <a:r>
              <a:rPr lang="en-US" dirty="0" err="1" smtClean="0"/>
              <a:t>comandos</a:t>
            </a:r>
            <a:r>
              <a:rPr lang="en-US" dirty="0" smtClean="0"/>
              <a:t>’   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762000" y="6019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Lectura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sugerida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http://www.sromero.org/wiki/linux/aplicaciones/uso_de_awk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WK Work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66800"/>
            <a:ext cx="5693433" cy="50292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524000" y="152400"/>
            <a:ext cx="4797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Estructura</a:t>
            </a:r>
            <a:r>
              <a:rPr lang="en-US" sz="2800" dirty="0" smtClean="0"/>
              <a:t> de un </a:t>
            </a:r>
            <a:r>
              <a:rPr lang="en-US" sz="2800" dirty="0" err="1" smtClean="0"/>
              <a:t>programa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awk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Operadores</a:t>
            </a:r>
            <a:r>
              <a:rPr lang="en-US" sz="2800" dirty="0" smtClean="0"/>
              <a:t> </a:t>
            </a:r>
            <a:r>
              <a:rPr lang="en-US" sz="2800" dirty="0" err="1" smtClean="0"/>
              <a:t>Logicos</a:t>
            </a:r>
            <a:endParaRPr lang="en-U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24001"/>
            <a:ext cx="3962400" cy="31242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&lt; Menor que </a:t>
            </a:r>
          </a:p>
          <a:p>
            <a:r>
              <a:rPr lang="pt-BR" sz="2400" dirty="0" smtClean="0"/>
              <a:t>&lt;= Menor o igual a </a:t>
            </a:r>
          </a:p>
          <a:p>
            <a:r>
              <a:rPr lang="pt-BR" sz="2400" dirty="0" smtClean="0"/>
              <a:t>&gt; </a:t>
            </a:r>
            <a:r>
              <a:rPr lang="pt-BR" sz="2400" dirty="0" err="1" smtClean="0"/>
              <a:t>Mayor</a:t>
            </a:r>
            <a:r>
              <a:rPr lang="pt-BR" sz="2400" dirty="0" smtClean="0"/>
              <a:t> que </a:t>
            </a:r>
          </a:p>
          <a:p>
            <a:r>
              <a:rPr lang="pt-BR" sz="2400" dirty="0" smtClean="0"/>
              <a:t>&gt;= </a:t>
            </a:r>
            <a:r>
              <a:rPr lang="pt-BR" sz="2400" dirty="0" err="1" smtClean="0"/>
              <a:t>Mayor</a:t>
            </a:r>
            <a:r>
              <a:rPr lang="pt-BR" sz="2400" dirty="0" smtClean="0"/>
              <a:t> o igual a </a:t>
            </a:r>
          </a:p>
          <a:p>
            <a:r>
              <a:rPr lang="pt-BR" sz="2400" dirty="0" smtClean="0"/>
              <a:t>!= Diferente de </a:t>
            </a:r>
          </a:p>
          <a:p>
            <a:r>
              <a:rPr lang="pt-BR" sz="2400" dirty="0" smtClean="0"/>
              <a:t>== Igual a</a:t>
            </a:r>
            <a:endParaRPr lang="en-U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267200" y="16764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Operadores &amp;&amp; y |</a:t>
            </a:r>
            <a:r>
              <a:rPr lang="pt-BR" b="1" dirty="0" err="1" smtClean="0"/>
              <a:t>|</a:t>
            </a:r>
            <a:endParaRPr lang="pt-BR" b="1" dirty="0" smtClean="0"/>
          </a:p>
          <a:p>
            <a:r>
              <a:rPr lang="pt-BR" dirty="0" smtClean="0"/>
              <a:t>Para testar mas de una </a:t>
            </a:r>
            <a:r>
              <a:rPr lang="pt-BR" dirty="0" err="1" smtClean="0"/>
              <a:t>condicion</a:t>
            </a:r>
            <a:r>
              <a:rPr lang="pt-BR" dirty="0" smtClean="0"/>
              <a:t>, simultaneamente, </a:t>
            </a:r>
          </a:p>
          <a:p>
            <a:r>
              <a:rPr lang="pt-BR" dirty="0" smtClean="0"/>
              <a:t>usamos: &amp;&amp; - </a:t>
            </a:r>
            <a:r>
              <a:rPr lang="pt-BR" dirty="0" err="1" smtClean="0"/>
              <a:t>es</a:t>
            </a:r>
            <a:r>
              <a:rPr lang="pt-BR" dirty="0" smtClean="0"/>
              <a:t> AND  y</a:t>
            </a:r>
          </a:p>
          <a:p>
            <a:r>
              <a:rPr lang="pt-BR" dirty="0" smtClean="0"/>
              <a:t>|</a:t>
            </a:r>
            <a:r>
              <a:rPr lang="pt-BR" dirty="0" err="1" smtClean="0"/>
              <a:t>|</a:t>
            </a:r>
            <a:r>
              <a:rPr lang="pt-BR" dirty="0" smtClean="0"/>
              <a:t> </a:t>
            </a:r>
            <a:r>
              <a:rPr lang="pt-BR" dirty="0" err="1" smtClean="0"/>
              <a:t>es</a:t>
            </a:r>
            <a:r>
              <a:rPr lang="pt-BR" dirty="0" smtClean="0"/>
              <a:t> OR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2438400" y="4343400"/>
            <a:ext cx="426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Awk</a:t>
            </a:r>
            <a:r>
              <a:rPr lang="en-US" sz="2800" dirty="0" smtClean="0"/>
              <a:t> Arithmetic </a:t>
            </a:r>
            <a:r>
              <a:rPr lang="en-US" sz="2800" dirty="0" err="1" smtClean="0"/>
              <a:t>Opertors</a:t>
            </a:r>
            <a:endParaRPr lang="en-US" sz="2800" dirty="0" smtClean="0"/>
          </a:p>
          <a:p>
            <a:r>
              <a:rPr lang="en-US" b="1" dirty="0" smtClean="0"/>
              <a:t>Operator    </a:t>
            </a:r>
            <a:r>
              <a:rPr lang="en-US" dirty="0" smtClean="0"/>
              <a:t>Description</a:t>
            </a:r>
          </a:p>
          <a:p>
            <a:r>
              <a:rPr lang="en-US" dirty="0" smtClean="0"/>
              <a:t>  -                 Subtraction</a:t>
            </a:r>
          </a:p>
          <a:p>
            <a:r>
              <a:rPr lang="en-US" dirty="0" smtClean="0"/>
              <a:t>*                  Multiplication</a:t>
            </a:r>
          </a:p>
          <a:p>
            <a:r>
              <a:rPr lang="en-US" dirty="0" smtClean="0"/>
              <a:t>/                  Division</a:t>
            </a:r>
          </a:p>
          <a:p>
            <a:r>
              <a:rPr lang="en-US" dirty="0" smtClean="0"/>
              <a:t>%               Modulo Division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066800" y="533400"/>
          <a:ext cx="4953000" cy="1828800"/>
        </p:xfrm>
        <a:graphic>
          <a:graphicData uri="http://schemas.openxmlformats.org/drawingml/2006/table">
            <a:tbl>
              <a:tblPr/>
              <a:tblGrid>
                <a:gridCol w="2476500"/>
                <a:gridCol w="24765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Positivate the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 the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AutoIncrement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AutoDecrement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Awk Unary Operator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914400" y="2895600"/>
          <a:ext cx="6096000" cy="338328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Assignment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Shortcut addition assignment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Shortcut subtraction assignment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Shortcut multiplication assignment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Shortcut division assignment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Shortcut modulo division assignment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447800" y="914400"/>
            <a:ext cx="66294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800" dirty="0" smtClean="0">
                <a:solidFill>
                  <a:srgbClr val="FF0000"/>
                </a:solidFill>
              </a:rPr>
              <a:t>Variables de </a:t>
            </a:r>
            <a:r>
              <a:rPr lang="es-UY" sz="2800" dirty="0" err="1" smtClean="0">
                <a:solidFill>
                  <a:srgbClr val="FF0000"/>
                </a:solidFill>
              </a:rPr>
              <a:t>interes</a:t>
            </a:r>
            <a:r>
              <a:rPr lang="es-UY" sz="2800" dirty="0" smtClean="0">
                <a:solidFill>
                  <a:srgbClr val="FF0000"/>
                </a:solidFill>
              </a:rPr>
              <a:t> predefinidas</a:t>
            </a:r>
          </a:p>
          <a:p>
            <a:endParaRPr lang="es-UY" dirty="0" smtClean="0"/>
          </a:p>
          <a:p>
            <a:r>
              <a:rPr lang="es-UY" dirty="0" smtClean="0"/>
              <a:t>-F separador de campos (por defecto espacio)</a:t>
            </a:r>
          </a:p>
          <a:p>
            <a:endParaRPr lang="es-UY" dirty="0" smtClean="0"/>
          </a:p>
          <a:p>
            <a:r>
              <a:rPr lang="es-UY" dirty="0" smtClean="0"/>
              <a:t>NR numero de records  (renglones)</a:t>
            </a:r>
          </a:p>
          <a:p>
            <a:endParaRPr lang="es-UY" dirty="0" smtClean="0"/>
          </a:p>
          <a:p>
            <a:r>
              <a:rPr lang="es-UY" dirty="0" smtClean="0"/>
              <a:t>NF numero de campos (</a:t>
            </a:r>
            <a:r>
              <a:rPr lang="es-UY" dirty="0" err="1" smtClean="0"/>
              <a:t>Number</a:t>
            </a:r>
            <a:r>
              <a:rPr lang="es-UY" dirty="0" smtClean="0"/>
              <a:t> of </a:t>
            </a:r>
            <a:r>
              <a:rPr lang="es-UY" dirty="0" err="1" smtClean="0"/>
              <a:t>Fields</a:t>
            </a:r>
            <a:r>
              <a:rPr lang="es-UY" dirty="0" smtClean="0"/>
              <a:t>)</a:t>
            </a:r>
          </a:p>
          <a:p>
            <a:endParaRPr lang="es-UY" dirty="0" smtClean="0"/>
          </a:p>
          <a:p>
            <a:r>
              <a:rPr lang="es-UY" dirty="0" smtClean="0"/>
              <a:t>$1,  $2, $NF  (campo 1, campo2, campo final)</a:t>
            </a:r>
          </a:p>
          <a:p>
            <a:endParaRPr lang="es-UY" dirty="0" smtClean="0"/>
          </a:p>
          <a:p>
            <a:r>
              <a:rPr lang="es-UY" dirty="0" smtClean="0"/>
              <a:t>Se pueden definir variables en cualquier momento,</a:t>
            </a:r>
          </a:p>
          <a:p>
            <a:r>
              <a:rPr lang="es-UY" dirty="0" smtClean="0"/>
              <a:t>Bloque inicial, o en el cuerpo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1- </a:t>
            </a:r>
            <a:r>
              <a:rPr lang="en-US" sz="1800" dirty="0" err="1" smtClean="0"/>
              <a:t>Usando</a:t>
            </a:r>
            <a:r>
              <a:rPr lang="en-US" sz="1800" dirty="0" smtClean="0"/>
              <a:t> el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de </a:t>
            </a:r>
            <a:r>
              <a:rPr lang="en-US" sz="1800" dirty="0" err="1" smtClean="0"/>
              <a:t>anotacion</a:t>
            </a:r>
            <a:r>
              <a:rPr lang="en-US" sz="1800" dirty="0" smtClean="0"/>
              <a:t> PII.gff, </a:t>
            </a:r>
            <a:r>
              <a:rPr lang="en-US" sz="1800" dirty="0" err="1" smtClean="0"/>
              <a:t>imprimir</a:t>
            </a:r>
            <a:r>
              <a:rPr lang="en-US" sz="1800" dirty="0" smtClean="0"/>
              <a:t> </a:t>
            </a:r>
            <a:r>
              <a:rPr lang="en-US" sz="1800" dirty="0" err="1" smtClean="0"/>
              <a:t>las</a:t>
            </a:r>
            <a:r>
              <a:rPr lang="en-US" sz="1800" dirty="0" smtClean="0"/>
              <a:t> </a:t>
            </a:r>
            <a:r>
              <a:rPr lang="en-US" sz="1800" dirty="0" err="1" smtClean="0"/>
              <a:t>lineas</a:t>
            </a:r>
            <a:r>
              <a:rPr lang="en-US" sz="1800" dirty="0" smtClean="0"/>
              <a:t> de los genes </a:t>
            </a:r>
            <a:r>
              <a:rPr lang="en-US" sz="1800" dirty="0" err="1" smtClean="0"/>
              <a:t>cuyo</a:t>
            </a:r>
            <a:r>
              <a:rPr lang="en-US" sz="1800" dirty="0" smtClean="0"/>
              <a:t> largo sea mayor a 4000 </a:t>
            </a:r>
            <a:r>
              <a:rPr lang="en-US" sz="1800" dirty="0" err="1" smtClean="0"/>
              <a:t>nucletidos</a:t>
            </a:r>
            <a:endParaRPr lang="en-US" sz="1800" dirty="0" smtClean="0"/>
          </a:p>
          <a:p>
            <a:r>
              <a:rPr lang="en-US" sz="1800" dirty="0" smtClean="0"/>
              <a:t>2- Lo </a:t>
            </a:r>
            <a:r>
              <a:rPr lang="en-US" sz="1800" dirty="0" err="1" smtClean="0"/>
              <a:t>mismo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en 1, </a:t>
            </a:r>
            <a:r>
              <a:rPr lang="en-US" sz="1800" dirty="0" err="1" smtClean="0"/>
              <a:t>pero</a:t>
            </a:r>
            <a:r>
              <a:rPr lang="en-US" sz="1800" dirty="0" smtClean="0"/>
              <a:t> </a:t>
            </a:r>
            <a:r>
              <a:rPr lang="en-US" sz="1800" dirty="0" err="1" smtClean="0"/>
              <a:t>exclusivamente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los genes </a:t>
            </a:r>
            <a:r>
              <a:rPr lang="en-US" sz="1800" dirty="0" err="1" smtClean="0"/>
              <a:t>ubicado</a:t>
            </a:r>
            <a:r>
              <a:rPr lang="en-US" sz="1800" dirty="0" smtClean="0"/>
              <a:t> en el </a:t>
            </a:r>
            <a:r>
              <a:rPr lang="en-US" sz="1800" dirty="0" err="1" smtClean="0"/>
              <a:t>contig</a:t>
            </a:r>
            <a:r>
              <a:rPr lang="en-US" sz="1800" dirty="0" smtClean="0"/>
              <a:t> de </a:t>
            </a:r>
            <a:r>
              <a:rPr lang="en-US" sz="1800" dirty="0" err="1" smtClean="0"/>
              <a:t>nombre</a:t>
            </a:r>
            <a:r>
              <a:rPr lang="en-US" sz="1800" dirty="0" smtClean="0"/>
              <a:t> tig00000011</a:t>
            </a:r>
          </a:p>
          <a:p>
            <a:r>
              <a:rPr lang="en-US" sz="1800" dirty="0" smtClean="0"/>
              <a:t>3- </a:t>
            </a:r>
            <a:r>
              <a:rPr lang="en-US" sz="1800" dirty="0" err="1" smtClean="0"/>
              <a:t>calcular</a:t>
            </a:r>
            <a:r>
              <a:rPr lang="en-US" sz="1800" dirty="0" smtClean="0"/>
              <a:t> la </a:t>
            </a:r>
            <a:r>
              <a:rPr lang="en-US" sz="1800" dirty="0" err="1" smtClean="0"/>
              <a:t>identidad</a:t>
            </a:r>
            <a:r>
              <a:rPr lang="en-US" sz="1800" dirty="0" smtClean="0"/>
              <a:t> </a:t>
            </a:r>
            <a:r>
              <a:rPr lang="en-US" sz="1800" dirty="0" err="1" smtClean="0"/>
              <a:t>promedio</a:t>
            </a:r>
            <a:r>
              <a:rPr lang="en-US" sz="1800" dirty="0" smtClean="0"/>
              <a:t> de los HSP de blast (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</a:t>
            </a:r>
            <a:r>
              <a:rPr lang="en-US" sz="1800" dirty="0" err="1" smtClean="0"/>
              <a:t>salidablast</a:t>
            </a:r>
            <a:r>
              <a:rPr lang="en-US" sz="1800" dirty="0" smtClean="0"/>
              <a:t>, </a:t>
            </a:r>
            <a:r>
              <a:rPr lang="en-US" sz="1800" dirty="0" err="1" smtClean="0"/>
              <a:t>formato</a:t>
            </a:r>
            <a:r>
              <a:rPr lang="en-US" sz="1800" dirty="0" smtClean="0"/>
              <a:t> tabular) </a:t>
            </a:r>
            <a:r>
              <a:rPr lang="en-US" sz="1800" dirty="0" err="1" smtClean="0"/>
              <a:t>cuyo</a:t>
            </a:r>
            <a:r>
              <a:rPr lang="en-US" sz="1800" dirty="0" smtClean="0"/>
              <a:t> largo de </a:t>
            </a:r>
            <a:r>
              <a:rPr lang="en-US" sz="1800" dirty="0" err="1" smtClean="0"/>
              <a:t>alineamiento</a:t>
            </a:r>
            <a:r>
              <a:rPr lang="en-US" sz="1800" dirty="0" smtClean="0"/>
              <a:t> sea superior a 500</a:t>
            </a:r>
          </a:p>
          <a:p>
            <a:r>
              <a:rPr lang="en-US" sz="1800" dirty="0" smtClean="0"/>
              <a:t>4- </a:t>
            </a:r>
            <a:r>
              <a:rPr lang="en-US" sz="1800" dirty="0" err="1" smtClean="0"/>
              <a:t>Usando</a:t>
            </a:r>
            <a:r>
              <a:rPr lang="en-US" sz="1800" dirty="0" smtClean="0"/>
              <a:t> SOLO </a:t>
            </a:r>
            <a:r>
              <a:rPr lang="en-US" sz="1800" dirty="0" err="1" smtClean="0"/>
              <a:t>awk</a:t>
            </a:r>
            <a:r>
              <a:rPr lang="en-US" sz="1800" dirty="0" smtClean="0"/>
              <a:t> </a:t>
            </a:r>
            <a:r>
              <a:rPr lang="en-US" sz="1800" dirty="0" err="1" smtClean="0"/>
              <a:t>contar</a:t>
            </a:r>
            <a:r>
              <a:rPr lang="en-US" sz="1800" dirty="0" smtClean="0"/>
              <a:t> </a:t>
            </a:r>
            <a:r>
              <a:rPr lang="en-US" sz="1800" dirty="0" err="1" smtClean="0"/>
              <a:t>cuantos</a:t>
            </a:r>
            <a:r>
              <a:rPr lang="en-US" sz="1800" dirty="0" smtClean="0"/>
              <a:t> genes </a:t>
            </a:r>
            <a:r>
              <a:rPr lang="en-US" sz="1800" dirty="0" err="1" smtClean="0"/>
              <a:t>ribosomales</a:t>
            </a:r>
            <a:r>
              <a:rPr lang="en-US" sz="1800" dirty="0" smtClean="0"/>
              <a:t> hay en el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de </a:t>
            </a:r>
            <a:r>
              <a:rPr lang="en-US" sz="1800" dirty="0" err="1" smtClean="0"/>
              <a:t>anotacion</a:t>
            </a:r>
            <a:r>
              <a:rPr lang="en-US" sz="1800" dirty="0" smtClean="0"/>
              <a:t> PII.gff y </a:t>
            </a:r>
            <a:r>
              <a:rPr lang="en-US" sz="1800" dirty="0" err="1" smtClean="0"/>
              <a:t>calcular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 largo </a:t>
            </a:r>
            <a:r>
              <a:rPr lang="en-US" sz="1800" dirty="0" err="1" smtClean="0"/>
              <a:t>promedio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Soluciones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1- </a:t>
            </a:r>
            <a:r>
              <a:rPr lang="en-US" sz="1800" dirty="0" err="1" smtClean="0"/>
              <a:t>sed</a:t>
            </a:r>
            <a:r>
              <a:rPr lang="en-US" sz="1800" dirty="0" smtClean="0"/>
              <a:t> 's/^@ER/&gt;ER/' </a:t>
            </a:r>
            <a:r>
              <a:rPr lang="en-US" sz="1800" dirty="0" err="1" smtClean="0"/>
              <a:t>file.fastq</a:t>
            </a:r>
            <a:r>
              <a:rPr lang="en-US" sz="1800" dirty="0" smtClean="0"/>
              <a:t> |</a:t>
            </a:r>
            <a:r>
              <a:rPr lang="en-US" sz="1800" dirty="0" err="1" smtClean="0"/>
              <a:t>grep</a:t>
            </a:r>
            <a:r>
              <a:rPr lang="en-US" sz="1800" dirty="0" smtClean="0"/>
              <a:t> -A1 ^\&gt;|</a:t>
            </a:r>
            <a:r>
              <a:rPr lang="en-US" sz="1800" dirty="0" err="1" smtClean="0"/>
              <a:t>sed</a:t>
            </a:r>
            <a:r>
              <a:rPr lang="en-US" sz="1800" dirty="0" smtClean="0"/>
              <a:t> '/\-\-/d‘</a:t>
            </a:r>
          </a:p>
          <a:p>
            <a:endParaRPr lang="en-US" sz="1800" dirty="0" smtClean="0"/>
          </a:p>
          <a:p>
            <a:r>
              <a:rPr lang="pt-BR" sz="1400" dirty="0" smtClean="0"/>
              <a:t>2- </a:t>
            </a:r>
            <a:r>
              <a:rPr lang="pt-BR" sz="1400" dirty="0" err="1" smtClean="0"/>
              <a:t>tr</a:t>
            </a:r>
            <a:r>
              <a:rPr lang="pt-BR" sz="1400" dirty="0" smtClean="0"/>
              <a:t> "\n" " " &lt;</a:t>
            </a:r>
            <a:r>
              <a:rPr lang="pt-BR" sz="1400" dirty="0" err="1" smtClean="0"/>
              <a:t>augustus</a:t>
            </a:r>
            <a:r>
              <a:rPr lang="pt-BR" sz="1400" dirty="0" smtClean="0"/>
              <a:t>.</a:t>
            </a:r>
            <a:r>
              <a:rPr lang="pt-BR" sz="1400" dirty="0" err="1" smtClean="0"/>
              <a:t>aa</a:t>
            </a:r>
            <a:r>
              <a:rPr lang="pt-BR" sz="1400" dirty="0" smtClean="0"/>
              <a:t> |</a:t>
            </a:r>
            <a:r>
              <a:rPr lang="pt-BR" sz="1400" dirty="0" err="1" smtClean="0"/>
              <a:t>sed</a:t>
            </a:r>
            <a:r>
              <a:rPr lang="pt-BR" sz="1400" dirty="0" smtClean="0"/>
              <a:t> -e 's/&gt;/\n&gt;/g' |</a:t>
            </a:r>
            <a:r>
              <a:rPr lang="pt-BR" sz="1400" dirty="0" err="1" smtClean="0"/>
              <a:t>sed</a:t>
            </a:r>
            <a:r>
              <a:rPr lang="pt-BR" sz="1400" dirty="0" smtClean="0"/>
              <a:t> -e  's/&gt;g\([^ ][^ ]*\)/&gt;g\1\n/' -e  's/ //g‘ &gt;1.</a:t>
            </a:r>
            <a:r>
              <a:rPr lang="pt-BR" sz="1400" dirty="0" err="1" smtClean="0"/>
              <a:t>fas</a:t>
            </a:r>
            <a:endParaRPr lang="pt-BR" sz="1400" dirty="0" smtClean="0"/>
          </a:p>
          <a:p>
            <a:endParaRPr lang="en-US" sz="1800" dirty="0" smtClean="0"/>
          </a:p>
          <a:p>
            <a:r>
              <a:rPr lang="en-US" sz="1800" dirty="0" smtClean="0"/>
              <a:t>3- </a:t>
            </a:r>
            <a:r>
              <a:rPr lang="pt-BR" sz="1800" dirty="0" err="1" smtClean="0"/>
              <a:t>sed</a:t>
            </a:r>
            <a:r>
              <a:rPr lang="pt-BR" sz="1800" dirty="0" smtClean="0"/>
              <a:t> -e 's/\([A-Z]\{1,100\}\)/\1\n/g'  1.</a:t>
            </a:r>
            <a:r>
              <a:rPr lang="pt-BR" sz="1800" dirty="0" err="1" smtClean="0"/>
              <a:t>fas</a:t>
            </a:r>
            <a:endParaRPr lang="pt-BR" sz="1800" dirty="0" smtClean="0"/>
          </a:p>
          <a:p>
            <a:pPr>
              <a:buNone/>
            </a:pPr>
            <a:endParaRPr lang="en-US" dirty="0" smtClean="0"/>
          </a:p>
          <a:p>
            <a:r>
              <a:rPr lang="pt-BR" sz="1800" dirty="0" smtClean="0"/>
              <a:t>4- </a:t>
            </a:r>
            <a:r>
              <a:rPr lang="pt-BR" sz="1800" dirty="0" err="1" smtClean="0"/>
              <a:t>sed</a:t>
            </a:r>
            <a:r>
              <a:rPr lang="pt-BR" sz="1800" dirty="0" smtClean="0"/>
              <a:t> -n '/g42.t1/,/&gt;/p' </a:t>
            </a:r>
            <a:r>
              <a:rPr lang="pt-BR" sz="1800" dirty="0" err="1" smtClean="0"/>
              <a:t>augustus</a:t>
            </a:r>
            <a:r>
              <a:rPr lang="pt-BR" sz="1800" dirty="0" smtClean="0"/>
              <a:t>.</a:t>
            </a:r>
            <a:r>
              <a:rPr lang="pt-BR" sz="1800" dirty="0" err="1" smtClean="0"/>
              <a:t>aa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Standard output 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Redireccionando</a:t>
            </a:r>
            <a:r>
              <a:rPr lang="en-US" dirty="0" smtClean="0"/>
              <a:t> el </a:t>
            </a:r>
            <a:r>
              <a:rPr lang="en-US" dirty="0" err="1" smtClean="0"/>
              <a:t>stdin</a:t>
            </a:r>
            <a:r>
              <a:rPr lang="en-US" dirty="0" smtClean="0"/>
              <a:t> y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grep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g/re/p (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lobal/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egular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xpression/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rint)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800" dirty="0" smtClean="0"/>
              <a:t>Una expresión regular es un patrón para buscar coincidencias con cadenas de caracteres.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2600" dirty="0" smtClean="0"/>
              <a:t>La potencia de las expresiones regulares radica en su capacidad de incluir alternativas y repeticiones en la elaboración del patrón. Estas particularidades son elaboradas utilizando caracteres especiales, que no son interpretados literalmente, sino de una manera especifica.</a:t>
            </a:r>
          </a:p>
          <a:p>
            <a:endParaRPr lang="es-ES" sz="2200" dirty="0" smtClean="0"/>
          </a:p>
          <a:p>
            <a:r>
              <a:rPr lang="es-ES" sz="2200" dirty="0" smtClean="0"/>
              <a:t>Algunas </a:t>
            </a:r>
            <a:r>
              <a:rPr lang="es-ES" sz="2200" b="1" i="1" dirty="0" err="1" smtClean="0"/>
              <a:t>regex</a:t>
            </a:r>
            <a:r>
              <a:rPr lang="es-ES" sz="2200" dirty="0" smtClean="0"/>
              <a:t> muy usadas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200" b="1" dirty="0" smtClean="0"/>
              <a:t>       .</a:t>
            </a:r>
            <a:r>
              <a:rPr lang="es-ES" sz="2200" dirty="0" smtClean="0"/>
              <a:t>   </a:t>
            </a:r>
            <a:r>
              <a:rPr lang="es-ES" sz="1800" i="1" dirty="0" smtClean="0"/>
              <a:t>un punto</a:t>
            </a:r>
            <a:r>
              <a:rPr lang="es-ES" sz="1800" dirty="0" smtClean="0"/>
              <a:t>: Cualquier carácter, excepto una nueva línea</a:t>
            </a:r>
          </a:p>
          <a:p>
            <a:r>
              <a:rPr lang="es-ES" sz="1800" dirty="0" smtClean="0"/>
              <a:t>     [ACG]  : grupo de caracteres alternativos en una posición</a:t>
            </a:r>
          </a:p>
          <a:p>
            <a:r>
              <a:rPr lang="es-ES" sz="1800" dirty="0" smtClean="0"/>
              <a:t>       *   (asterisco)  cero o mas ocurrencias de la </a:t>
            </a:r>
            <a:r>
              <a:rPr lang="es-ES" sz="1800" dirty="0" err="1" smtClean="0"/>
              <a:t>regex</a:t>
            </a:r>
            <a:r>
              <a:rPr lang="es-ES" sz="1800" dirty="0" smtClean="0"/>
              <a:t> que le precede</a:t>
            </a:r>
          </a:p>
          <a:p>
            <a:r>
              <a:rPr lang="en-US" sz="1800" b="1" dirty="0" smtClean="0"/>
              <a:t>       ^</a:t>
            </a:r>
            <a:r>
              <a:rPr lang="en-US" sz="1800" dirty="0" smtClean="0"/>
              <a:t>  </a:t>
            </a:r>
            <a:r>
              <a:rPr lang="en-US" sz="1800" dirty="0" err="1" smtClean="0"/>
              <a:t>inicio</a:t>
            </a:r>
            <a:r>
              <a:rPr lang="en-US" sz="1800" dirty="0" smtClean="0"/>
              <a:t> de </a:t>
            </a:r>
            <a:r>
              <a:rPr lang="en-US" sz="1800" dirty="0" err="1" smtClean="0"/>
              <a:t>linea</a:t>
            </a:r>
            <a:endParaRPr lang="en-US" sz="1800" dirty="0" smtClean="0"/>
          </a:p>
          <a:p>
            <a:r>
              <a:rPr lang="en-US" sz="1800" dirty="0" smtClean="0"/>
              <a:t>        $ final del </a:t>
            </a:r>
            <a:r>
              <a:rPr lang="en-US" sz="1800" dirty="0" err="1" smtClean="0"/>
              <a:t>linea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7478981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III.C.5. The PA line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PA (</a:t>
            </a:r>
            <a:r>
              <a:rPr lang="en-US" dirty="0" err="1" smtClean="0"/>
              <a:t>PAttern</a:t>
            </a:r>
            <a:r>
              <a:rPr lang="en-US" dirty="0" smtClean="0"/>
              <a:t>) lines contains the definition of a PROSITE pattern. The patterns are described using the following conventions: The standard IUPAC one-letter codes for the amino acids are used.</a:t>
            </a:r>
          </a:p>
          <a:p>
            <a:r>
              <a:rPr lang="en-US" dirty="0" smtClean="0"/>
              <a:t>The symbol 'x' is used for a position where any amino acid is accepted.</a:t>
            </a:r>
          </a:p>
          <a:p>
            <a:r>
              <a:rPr lang="en-US" dirty="0" smtClean="0"/>
              <a:t>Ambiguities are indicated by listing the acceptable amino acids for a given position, between square parentheses '[ ]'. For example: [ALT] stands for Ala or </a:t>
            </a:r>
            <a:r>
              <a:rPr lang="en-US" dirty="0" err="1" smtClean="0"/>
              <a:t>Leu</a:t>
            </a:r>
            <a:r>
              <a:rPr lang="en-US" dirty="0" smtClean="0"/>
              <a:t> or </a:t>
            </a:r>
            <a:r>
              <a:rPr lang="en-US" dirty="0" err="1" smtClean="0"/>
              <a:t>Thr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Ambiguities are also indicated by listing between a pair of curly brackets '{ }' the amino acids that are not accepted at a given position. For example: {AM} stands for any amino acid except Ala and Met. </a:t>
            </a:r>
          </a:p>
          <a:p>
            <a:r>
              <a:rPr lang="en-US" dirty="0" smtClean="0"/>
              <a:t>Each element in a pattern is separated from its neighbor by a '-'. </a:t>
            </a:r>
          </a:p>
          <a:p>
            <a:r>
              <a:rPr lang="en-US" dirty="0" smtClean="0"/>
              <a:t>Repetition of an element of the pattern can be indicated by following that element with a numerical value or a numerical range between parenthesis. Examples: x(3) corresponds to x-x-x, x(2,4) corresponds to x-x or x-x-x or x-x-x-x. </a:t>
            </a:r>
          </a:p>
          <a:p>
            <a:r>
              <a:rPr lang="en-US" dirty="0" smtClean="0"/>
              <a:t>When a pattern is restricted to either the N- or C-terminal of a sequence, that pattern either starts with a '&lt;' symbol or respectively ends with a '&gt;' symbol. In some rare cases (</a:t>
            </a:r>
            <a:r>
              <a:rPr lang="en-US" i="1" dirty="0" smtClean="0"/>
              <a:t>e.g.</a:t>
            </a:r>
            <a:r>
              <a:rPr lang="en-US" dirty="0" smtClean="0"/>
              <a:t> PS00267 or PS00539), '&gt;' can also occur inside square brackets for the C-terminal element. 'F-[GSTV]-P-R-L-[G&gt;]' means that either 'F-[GSTV]-P-R-L-G' or 'F-[GSTV]-P-R-L&gt;' are considered. </a:t>
            </a:r>
          </a:p>
          <a:p>
            <a:r>
              <a:rPr lang="en-US" dirty="0" smtClean="0"/>
              <a:t>A period ends the pattern.</a:t>
            </a:r>
          </a:p>
          <a:p>
            <a:endParaRPr lang="en-US" dirty="0" smtClean="0"/>
          </a:p>
          <a:p>
            <a:r>
              <a:rPr lang="en-US" dirty="0" smtClean="0"/>
              <a:t>Examples: PA [AC]-x-V-x(4)-{ED}. </a:t>
            </a:r>
          </a:p>
          <a:p>
            <a:endParaRPr lang="en-US" dirty="0" smtClean="0"/>
          </a:p>
          <a:p>
            <a:r>
              <a:rPr lang="en-US" dirty="0" smtClean="0"/>
              <a:t>This pattern is translated as: [Ala or </a:t>
            </a:r>
            <a:r>
              <a:rPr lang="en-US" dirty="0" err="1" smtClean="0"/>
              <a:t>Cys</a:t>
            </a:r>
            <a:r>
              <a:rPr lang="en-US" dirty="0" smtClean="0"/>
              <a:t>]-any-Val-any-any-any-any-{any but </a:t>
            </a:r>
            <a:r>
              <a:rPr lang="en-US" dirty="0" err="1" smtClean="0"/>
              <a:t>Glu</a:t>
            </a:r>
            <a:r>
              <a:rPr lang="en-US" dirty="0" smtClean="0"/>
              <a:t> or Asp} 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28025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38200" y="609600"/>
            <a:ext cx="655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Dedos de cinc Cis</a:t>
            </a:r>
            <a:r>
              <a:rPr lang="es-ES" b="1" baseline="-25000" dirty="0" smtClean="0"/>
              <a:t>2</a:t>
            </a:r>
            <a:r>
              <a:rPr lang="es-ES" b="1" dirty="0" smtClean="0"/>
              <a:t>His</a:t>
            </a:r>
            <a:r>
              <a:rPr lang="es-ES" b="1" baseline="-25000" dirty="0" smtClean="0"/>
              <a:t>2</a:t>
            </a:r>
            <a:endParaRPr lang="es-ES" b="1" dirty="0" smtClean="0"/>
          </a:p>
          <a:p>
            <a:r>
              <a:rPr lang="es-ES" dirty="0" smtClean="0"/>
              <a:t>El grupo de plegamiento tipo Cis</a:t>
            </a:r>
            <a:r>
              <a:rPr lang="es-ES" baseline="-25000" dirty="0" smtClean="0"/>
              <a:t>2</a:t>
            </a:r>
            <a:r>
              <a:rPr lang="es-ES" dirty="0" smtClean="0"/>
              <a:t>His</a:t>
            </a:r>
            <a:r>
              <a:rPr lang="es-ES" baseline="-25000" dirty="0" smtClean="0"/>
              <a:t>2</a:t>
            </a:r>
            <a:r>
              <a:rPr lang="es-ES" dirty="0" smtClean="0"/>
              <a:t> es la clase de dedos de cinc</a:t>
            </a:r>
          </a:p>
          <a:p>
            <a:endParaRPr lang="es-ES" dirty="0" smtClean="0"/>
          </a:p>
          <a:p>
            <a:r>
              <a:rPr lang="es-ES" dirty="0" smtClean="0"/>
              <a:t>Estos dominios adoptan un pliegue </a:t>
            </a:r>
            <a:r>
              <a:rPr lang="es-ES" dirty="0" err="1" smtClean="0"/>
              <a:t>ββα</a:t>
            </a:r>
            <a:r>
              <a:rPr lang="es-ES" dirty="0" smtClean="0"/>
              <a:t> y tienen el siguiente motivo de secuencia </a:t>
            </a:r>
            <a:r>
              <a:rPr lang="es-ES" dirty="0" err="1" smtClean="0"/>
              <a:t>aminoacídica</a:t>
            </a:r>
            <a:r>
              <a:rPr lang="es-ES" dirty="0" smtClean="0"/>
              <a:t>:</a:t>
            </a:r>
          </a:p>
          <a:p>
            <a:r>
              <a:rPr lang="es-ES" dirty="0" smtClean="0"/>
              <a:t> X</a:t>
            </a:r>
            <a:r>
              <a:rPr lang="es-ES" baseline="-25000" dirty="0" smtClean="0"/>
              <a:t>2</a:t>
            </a:r>
            <a:r>
              <a:rPr lang="es-ES" dirty="0" smtClean="0"/>
              <a:t>-Cis-X</a:t>
            </a:r>
            <a:r>
              <a:rPr lang="es-ES" baseline="-25000" dirty="0" smtClean="0"/>
              <a:t>2,4</a:t>
            </a:r>
            <a:r>
              <a:rPr lang="es-ES" dirty="0" smtClean="0"/>
              <a:t>-Cis-X</a:t>
            </a:r>
            <a:r>
              <a:rPr lang="es-ES" baseline="-25000" dirty="0" smtClean="0"/>
              <a:t>12</a:t>
            </a:r>
            <a:r>
              <a:rPr lang="es-ES" dirty="0" smtClean="0"/>
              <a:t>-His-X</a:t>
            </a:r>
            <a:r>
              <a:rPr lang="es-ES" baseline="-25000" dirty="0" smtClean="0"/>
              <a:t>3,4,5</a:t>
            </a:r>
            <a:r>
              <a:rPr lang="es-ES" dirty="0" smtClean="0"/>
              <a:t>-His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38200" y="76200"/>
            <a:ext cx="6934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Invocando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sed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sed</a:t>
            </a:r>
            <a:r>
              <a:rPr lang="en-US" dirty="0" smtClean="0"/>
              <a:t>  -f script archivo.dat</a:t>
            </a:r>
          </a:p>
          <a:p>
            <a:endParaRPr lang="en-US" dirty="0"/>
          </a:p>
          <a:p>
            <a:r>
              <a:rPr lang="en-US" dirty="0" err="1" smtClean="0"/>
              <a:t>sed</a:t>
            </a:r>
            <a:r>
              <a:rPr lang="en-US" dirty="0" smtClean="0"/>
              <a:t>  /patron/</a:t>
            </a:r>
            <a:r>
              <a:rPr lang="en-US" dirty="0" err="1" smtClean="0"/>
              <a:t>comando</a:t>
            </a:r>
            <a:r>
              <a:rPr lang="en-US" dirty="0" smtClean="0"/>
              <a:t>  archivo.dat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at  </a:t>
            </a:r>
            <a:r>
              <a:rPr lang="en-US" dirty="0" err="1" smtClean="0"/>
              <a:t>archivo.data</a:t>
            </a:r>
            <a:r>
              <a:rPr lang="en-US" dirty="0" smtClean="0"/>
              <a:t> | ………| </a:t>
            </a:r>
            <a:r>
              <a:rPr lang="en-US" dirty="0" err="1" smtClean="0"/>
              <a:t>sed</a:t>
            </a:r>
            <a:r>
              <a:rPr lang="en-US" dirty="0" smtClean="0"/>
              <a:t> direccion1,direccion2 </a:t>
            </a:r>
            <a:r>
              <a:rPr lang="en-US" dirty="0" err="1" smtClean="0"/>
              <a:t>comando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2 Abrir llave"/>
          <p:cNvSpPr/>
          <p:nvPr/>
        </p:nvSpPr>
        <p:spPr>
          <a:xfrm rot="5625126" flipH="1">
            <a:off x="2785817" y="2117842"/>
            <a:ext cx="315254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26670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457200" y="28194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smtClean="0"/>
              <a:t>sed  -e /patron1/comando1  -e  /patron2/comando2   archivo.dat</a:t>
            </a:r>
          </a:p>
          <a:p>
            <a:r>
              <a:rPr lang="es-UY" dirty="0" smtClean="0"/>
              <a:t>sed   /patron1/comando1  ;  /patron2/comando2   archivo.dat</a:t>
            </a:r>
          </a:p>
          <a:p>
            <a:r>
              <a:rPr lang="es-UY" dirty="0" smtClean="0"/>
              <a:t>sed   direccion1 ,direccion2 comando1  ;  /patron2/comando2   archivo.dat</a:t>
            </a:r>
          </a:p>
          <a:p>
            <a:endParaRPr lang="es-UY" dirty="0" smtClean="0"/>
          </a:p>
          <a:p>
            <a:r>
              <a:rPr lang="es-UY" dirty="0" smtClean="0"/>
              <a:t>patron1  y patron2 son </a:t>
            </a:r>
            <a:r>
              <a:rPr lang="es-UY" b="1" dirty="0" smtClean="0"/>
              <a:t>expresiones regulares</a:t>
            </a:r>
          </a:p>
          <a:p>
            <a:endParaRPr lang="es-UY" b="1" dirty="0" smtClean="0"/>
          </a:p>
          <a:p>
            <a:r>
              <a:rPr lang="es-UY" b="1" dirty="0" smtClean="0"/>
              <a:t>direccion1 y direccion2  se refieren al números de línea</a:t>
            </a:r>
          </a:p>
          <a:p>
            <a:r>
              <a:rPr lang="es-UY" b="1" dirty="0" smtClean="0"/>
              <a:t>Ejemplos</a:t>
            </a:r>
          </a:p>
          <a:p>
            <a:r>
              <a:rPr lang="es-UY" dirty="0" smtClean="0"/>
              <a:t> sed /[</a:t>
            </a:r>
            <a:r>
              <a:rPr lang="es-UY" dirty="0" err="1" smtClean="0"/>
              <a:t>Hh</a:t>
            </a:r>
            <a:r>
              <a:rPr lang="es-UY" dirty="0" smtClean="0"/>
              <a:t>]ola/d  file.dat   </a:t>
            </a:r>
            <a:r>
              <a:rPr lang="es-UY" b="1" dirty="0" smtClean="0"/>
              <a:t>#elimina la líneas que contienen la palabra Hola u hola</a:t>
            </a:r>
          </a:p>
          <a:p>
            <a:r>
              <a:rPr lang="es-UY" b="1" dirty="0" smtClean="0"/>
              <a:t> </a:t>
            </a:r>
          </a:p>
          <a:p>
            <a:r>
              <a:rPr lang="es-UY" dirty="0" smtClean="0"/>
              <a:t>sed  3,40d   file.dat         </a:t>
            </a:r>
            <a:r>
              <a:rPr lang="es-UY" b="1" dirty="0" smtClean="0"/>
              <a:t>#elimina el segmento que va de la </a:t>
            </a:r>
            <a:r>
              <a:rPr lang="es-UY" b="1" dirty="0" err="1" smtClean="0"/>
              <a:t>linea</a:t>
            </a:r>
            <a:r>
              <a:rPr lang="es-UY" b="1" dirty="0" smtClean="0"/>
              <a:t> 3 a la 40    </a:t>
            </a:r>
          </a:p>
          <a:p>
            <a:r>
              <a:rPr lang="es-UY" b="1" dirty="0" smtClean="0"/>
              <a:t>  </a:t>
            </a:r>
          </a:p>
          <a:p>
            <a:r>
              <a:rPr lang="es-UY" dirty="0" smtClean="0"/>
              <a:t>sed    /[</a:t>
            </a:r>
            <a:r>
              <a:rPr lang="es-UY" dirty="0" err="1" smtClean="0"/>
              <a:t>Hh</a:t>
            </a:r>
            <a:r>
              <a:rPr lang="es-UY" dirty="0" smtClean="0"/>
              <a:t>]ola/,50s/mundo/gente/ file.dat</a:t>
            </a:r>
            <a:r>
              <a:rPr lang="es-UY" b="1" dirty="0" smtClean="0"/>
              <a:t> #sustituye mundo por gente entre la  					línea que contiene “Hola” hasta la línea 50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524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Expresiones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regulares</a:t>
            </a:r>
            <a:r>
              <a:rPr lang="en-US" dirty="0" smtClean="0">
                <a:solidFill>
                  <a:srgbClr val="FF0000"/>
                </a:solidFill>
              </a:rPr>
              <a:t> (2)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de </a:t>
            </a:r>
            <a:r>
              <a:rPr lang="en-US" dirty="0" err="1" smtClean="0"/>
              <a:t>grep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y </a:t>
            </a:r>
            <a:r>
              <a:rPr lang="en-US" dirty="0" err="1" smtClean="0"/>
              <a:t>awk</a:t>
            </a:r>
            <a:r>
              <a:rPr lang="en-US" dirty="0" smtClean="0"/>
              <a:t> son </a:t>
            </a:r>
            <a:r>
              <a:rPr lang="en-US" dirty="0" err="1" smtClean="0"/>
              <a:t>similares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no </a:t>
            </a:r>
            <a:r>
              <a:rPr lang="en-US" dirty="0" err="1" smtClean="0"/>
              <a:t>identicas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914400" y="3352800"/>
            <a:ext cx="563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Expresiones</a:t>
            </a:r>
            <a:r>
              <a:rPr lang="en-US" dirty="0" smtClean="0"/>
              <a:t> de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frecuentementes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[^A-Z]  </a:t>
            </a:r>
            <a:r>
              <a:rPr lang="en-US" dirty="0" err="1" smtClean="0"/>
              <a:t>sombrerito</a:t>
            </a:r>
            <a:r>
              <a:rPr lang="en-US" dirty="0" smtClean="0"/>
              <a:t> </a:t>
            </a:r>
            <a:r>
              <a:rPr lang="en-US" dirty="0" err="1" smtClean="0"/>
              <a:t>invierte</a:t>
            </a:r>
            <a:r>
              <a:rPr lang="en-US" dirty="0" smtClean="0"/>
              <a:t> la </a:t>
            </a:r>
            <a:r>
              <a:rPr lang="en-US" dirty="0" err="1" smtClean="0"/>
              <a:t>seleccion</a:t>
            </a:r>
            <a:r>
              <a:rPr lang="en-US" dirty="0" smtClean="0"/>
              <a:t>, son no </a:t>
            </a:r>
            <a:r>
              <a:rPr lang="en-US" dirty="0" err="1" smtClean="0"/>
              <a:t>mayusculas</a:t>
            </a:r>
            <a:endParaRPr lang="en-US" dirty="0" smtClean="0"/>
          </a:p>
          <a:p>
            <a:r>
              <a:rPr lang="en-US" dirty="0" smtClean="0"/>
              <a:t>[1-9][0-9]  </a:t>
            </a:r>
            <a:r>
              <a:rPr lang="en-US" dirty="0" err="1" smtClean="0"/>
              <a:t>numero</a:t>
            </a:r>
            <a:r>
              <a:rPr lang="en-US" dirty="0" smtClean="0"/>
              <a:t> de dos </a:t>
            </a:r>
            <a:r>
              <a:rPr lang="en-US" dirty="0" err="1" smtClean="0"/>
              <a:t>digitos</a:t>
            </a:r>
            <a:endParaRPr lang="en-US" dirty="0" smtClean="0"/>
          </a:p>
          <a:p>
            <a:r>
              <a:rPr lang="en-US" dirty="0" smtClean="0"/>
              <a:t>[0-9][0-9]* </a:t>
            </a:r>
            <a:r>
              <a:rPr lang="en-US" dirty="0" err="1" smtClean="0"/>
              <a:t>numero</a:t>
            </a:r>
            <a:r>
              <a:rPr lang="en-US" dirty="0" smtClean="0"/>
              <a:t> de 1 o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digitos</a:t>
            </a:r>
            <a:endParaRPr lang="en-US" dirty="0" smtClean="0"/>
          </a:p>
          <a:p>
            <a:r>
              <a:rPr lang="en-US" dirty="0" smtClean="0"/>
              <a:t>[Xx]\{5\}    </a:t>
            </a:r>
            <a:r>
              <a:rPr lang="en-US" dirty="0" err="1" smtClean="0"/>
              <a:t>cinco</a:t>
            </a:r>
            <a:r>
              <a:rPr lang="en-US" dirty="0" smtClean="0"/>
              <a:t> </a:t>
            </a:r>
            <a:r>
              <a:rPr lang="en-US" dirty="0" err="1" smtClean="0"/>
              <a:t>apariciones</a:t>
            </a:r>
            <a:r>
              <a:rPr lang="en-US" dirty="0" smtClean="0"/>
              <a:t> de X o x</a:t>
            </a:r>
          </a:p>
          <a:p>
            <a:r>
              <a:rPr lang="en-US" dirty="0" smtClean="0"/>
              <a:t>[Xx]\{5,15\}    entre </a:t>
            </a:r>
            <a:r>
              <a:rPr lang="en-US" dirty="0" err="1" smtClean="0"/>
              <a:t>cinco</a:t>
            </a:r>
            <a:r>
              <a:rPr lang="en-US" dirty="0" smtClean="0"/>
              <a:t> y 15 </a:t>
            </a:r>
            <a:r>
              <a:rPr lang="en-US" dirty="0" err="1" smtClean="0"/>
              <a:t>apariciones</a:t>
            </a:r>
            <a:r>
              <a:rPr lang="en-US" dirty="0" smtClean="0"/>
              <a:t> de X o x</a:t>
            </a:r>
          </a:p>
          <a:p>
            <a:r>
              <a:rPr lang="en-US" dirty="0" smtClean="0"/>
              <a:t>^[A-</a:t>
            </a:r>
            <a:r>
              <a:rPr lang="en-US" dirty="0" err="1" smtClean="0"/>
              <a:t>Za</a:t>
            </a:r>
            <a:r>
              <a:rPr lang="en-US" dirty="0" smtClean="0"/>
              <a:t>-z][^  ]*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palabra</a:t>
            </a:r>
            <a:r>
              <a:rPr lang="en-US" dirty="0" smtClean="0"/>
              <a:t> de un </a:t>
            </a:r>
            <a:r>
              <a:rPr lang="en-US" dirty="0" err="1" smtClean="0"/>
              <a:t>renglon</a:t>
            </a:r>
            <a:endParaRPr lang="en-US" dirty="0" smtClean="0"/>
          </a:p>
          <a:p>
            <a:r>
              <a:rPr lang="en-US" dirty="0" smtClean="0"/>
              <a:t> [A-</a:t>
            </a:r>
            <a:r>
              <a:rPr lang="en-US" dirty="0" err="1" smtClean="0"/>
              <a:t>Za</a:t>
            </a:r>
            <a:r>
              <a:rPr lang="en-US" dirty="0" smtClean="0"/>
              <a:t>-z][^  ]*$ </a:t>
            </a:r>
            <a:r>
              <a:rPr lang="en-US" dirty="0" err="1" smtClean="0"/>
              <a:t>ultima</a:t>
            </a:r>
            <a:r>
              <a:rPr lang="en-US" dirty="0" smtClean="0"/>
              <a:t> </a:t>
            </a:r>
            <a:r>
              <a:rPr lang="en-US" dirty="0" err="1" smtClean="0"/>
              <a:t>palabra</a:t>
            </a:r>
            <a:r>
              <a:rPr lang="en-US" dirty="0" smtClean="0"/>
              <a:t> de un </a:t>
            </a:r>
            <a:r>
              <a:rPr lang="en-US" dirty="0" err="1" smtClean="0"/>
              <a:t>renglon</a:t>
            </a:r>
            <a:endParaRPr lang="en-US" dirty="0" smtClean="0"/>
          </a:p>
          <a:p>
            <a:r>
              <a:rPr lang="en-US" dirty="0" smtClean="0"/>
              <a:t>^$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vacia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Colocando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: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sustitucion</a:t>
            </a:r>
            <a:r>
              <a:rPr lang="en-US" dirty="0" smtClean="0"/>
              <a:t> en un </a:t>
            </a:r>
            <a:r>
              <a:rPr lang="en-US" dirty="0" err="1" smtClean="0"/>
              <a:t>contexto</a:t>
            </a:r>
            <a:r>
              <a:rPr lang="en-US" dirty="0" smtClean="0"/>
              <a:t> variable sin </a:t>
            </a:r>
            <a:r>
              <a:rPr lang="en-US" dirty="0" err="1" smtClean="0"/>
              <a:t>perder</a:t>
            </a:r>
            <a:r>
              <a:rPr lang="en-US" dirty="0" smtClean="0"/>
              <a:t>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contexto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sz="2600" dirty="0" err="1" smtClean="0"/>
              <a:t>ejemplo</a:t>
            </a:r>
            <a:r>
              <a:rPr lang="en-US" sz="2600" dirty="0" smtClean="0"/>
              <a:t> </a:t>
            </a:r>
            <a:r>
              <a:rPr lang="en-US" sz="2600" dirty="0" err="1" smtClean="0"/>
              <a:t>cambiar</a:t>
            </a:r>
            <a:r>
              <a:rPr lang="en-US" sz="2600" dirty="0" smtClean="0"/>
              <a:t> locus tag en dm28c.genbank.gtf)</a:t>
            </a:r>
          </a:p>
          <a:p>
            <a:endParaRPr lang="en-US" dirty="0"/>
          </a:p>
        </p:txBody>
      </p:sp>
      <p:pic>
        <p:nvPicPr>
          <p:cNvPr id="1026" name="Picture 2" descr="https://img-17.ccm2.net/AnFTq16aw1SQVy8XFfQSZ-d-BZw=/9c4bab062dd84085a0d67d014fed6e11/ccm-faq/0-BRWasDSB-cadena-s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60476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12945</TotalTime>
  <Words>787</Words>
  <Application>Microsoft Office PowerPoint</Application>
  <PresentationFormat>Presentación en pantalla (4:3)</PresentationFormat>
  <Paragraphs>175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sed (stream editor)  awk (Aho,Weinberger y Kernighan)  </vt:lpstr>
      <vt:lpstr>Standard input (stdin) Standard output (stdout)</vt:lpstr>
      <vt:lpstr>Expresiones regulares (1)</vt:lpstr>
      <vt:lpstr>Expresiones regulares</vt:lpstr>
      <vt:lpstr>Diapositiva 5</vt:lpstr>
      <vt:lpstr>Diapositiva 6</vt:lpstr>
      <vt:lpstr>Diapositiva 7</vt:lpstr>
      <vt:lpstr>Expresiones regulares (2)  las expresiones regulares de grep, sed y awk son similares, pero no identicas  </vt:lpstr>
      <vt:lpstr>Colocando una regex dentro de una variable</vt:lpstr>
      <vt:lpstr>Ejercicios</vt:lpstr>
      <vt:lpstr>Diapositiva 11</vt:lpstr>
      <vt:lpstr>Diapositiva 12</vt:lpstr>
      <vt:lpstr>Operadores Logicos</vt:lpstr>
      <vt:lpstr>Diapositiva 14</vt:lpstr>
      <vt:lpstr>Diapositiva 15</vt:lpstr>
      <vt:lpstr>ejercicios</vt:lpstr>
      <vt:lpstr>Soluciones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awk (Aho,Weinberger y Kernighan)   sed (stream editor)</dc:title>
  <dc:creator>Fernando</dc:creator>
  <cp:lastModifiedBy>Fernando</cp:lastModifiedBy>
  <cp:revision>491</cp:revision>
  <dcterms:created xsi:type="dcterms:W3CDTF">2019-03-08T14:46:07Z</dcterms:created>
  <dcterms:modified xsi:type="dcterms:W3CDTF">2020-02-13T04:35:21Z</dcterms:modified>
</cp:coreProperties>
</file>