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72" r:id="rId4"/>
    <p:sldId id="260" r:id="rId5"/>
    <p:sldId id="273" r:id="rId6"/>
    <p:sldId id="275" r:id="rId7"/>
    <p:sldId id="274" r:id="rId8"/>
    <p:sldId id="276" r:id="rId9"/>
    <p:sldId id="277" r:id="rId10"/>
    <p:sldId id="279" r:id="rId11"/>
    <p:sldId id="278" r:id="rId12"/>
    <p:sldId id="280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133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Martinez" userId="240c087de844c49e" providerId="LiveId" clId="{67DED117-076A-4640-949F-6A628AFB4692}"/>
    <pc:docChg chg="modSld">
      <pc:chgData name="Mauricio Martinez" userId="240c087de844c49e" providerId="LiveId" clId="{67DED117-076A-4640-949F-6A628AFB4692}" dt="2024-04-19T06:20:44.112" v="2"/>
      <pc:docMkLst>
        <pc:docMk/>
      </pc:docMkLst>
      <pc:sldChg chg="addSp modSp mod">
        <pc:chgData name="Mauricio Martinez" userId="240c087de844c49e" providerId="LiveId" clId="{67DED117-076A-4640-949F-6A628AFB4692}" dt="2024-04-19T06:20:44.112" v="2"/>
        <pc:sldMkLst>
          <pc:docMk/>
          <pc:sldMk cId="3092373582" sldId="257"/>
        </pc:sldMkLst>
        <pc:grpChg chg="mod">
          <ac:chgData name="Mauricio Martinez" userId="240c087de844c49e" providerId="LiveId" clId="{67DED117-076A-4640-949F-6A628AFB4692}" dt="2024-04-19T06:20:44.112" v="2"/>
          <ac:grpSpMkLst>
            <pc:docMk/>
            <pc:sldMk cId="3092373582" sldId="257"/>
            <ac:grpSpMk id="5" creationId="{3F8F8B93-9A6D-E201-C855-4CE71A0DF8C1}"/>
          </ac:grpSpMkLst>
        </pc:grpChg>
        <pc:inkChg chg="add mod">
          <ac:chgData name="Mauricio Martinez" userId="240c087de844c49e" providerId="LiveId" clId="{67DED117-076A-4640-949F-6A628AFB4692}" dt="2024-04-19T06:20:44.112" v="2"/>
          <ac:inkMkLst>
            <pc:docMk/>
            <pc:sldMk cId="3092373582" sldId="257"/>
            <ac:inkMk id="2" creationId="{E2061273-A708-FF52-96A1-FAAEB74E693B}"/>
          </ac:inkMkLst>
        </pc:inkChg>
        <pc:inkChg chg="add mod">
          <ac:chgData name="Mauricio Martinez" userId="240c087de844c49e" providerId="LiveId" clId="{67DED117-076A-4640-949F-6A628AFB4692}" dt="2024-04-19T06:20:44.112" v="2"/>
          <ac:inkMkLst>
            <pc:docMk/>
            <pc:sldMk cId="3092373582" sldId="257"/>
            <ac:inkMk id="3" creationId="{BB72762B-8D76-55C0-ADF6-20408608A7BA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86E01-F486-4594-B252-795843D652F9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C2C76-714E-4059-BF0F-E509CD10BC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5286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C2C76-714E-4059-BF0F-E509CD10BC1E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8176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C2C76-714E-4059-BF0F-E509CD10BC1E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387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C2C76-714E-4059-BF0F-E509CD10BC1E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9762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C2C76-714E-4059-BF0F-E509CD10BC1E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7820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C2C76-714E-4059-BF0F-E509CD10BC1E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7037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C2C76-714E-4059-BF0F-E509CD10BC1E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459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1ABB8-0671-2482-1670-CFB127ADE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D72EA6-EB64-33D4-3F25-A67F6A8E2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00FA1C-C230-6091-F48A-B8F1A5F0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3FAF-C65D-493E-90BD-8F838C49B263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50917A-46D7-9C0B-0C6C-FA738CF89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D13B70-2F15-3B75-115C-DA45B35A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34F8-E331-4DC6-BF37-D443BDEEAF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048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1DD50-08C0-B494-E896-BEAE1950A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3C695D-D7E9-DCA6-4FB4-B03E53630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3D1272-906A-A989-86E3-C02CE8D3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3FAF-C65D-493E-90BD-8F838C49B263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ED7FE9-8577-E9F3-B7C5-E4F79E86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14A5FA-3D03-9CCC-0FE9-F4A06F81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34F8-E331-4DC6-BF37-D443BDEEAF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995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2E0F4C-8F99-50D9-2CF4-A2B191B4B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17EB09-2C48-1AE0-C52E-D436CACBB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4A5462-99EC-A2BD-69EA-18808B51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3FAF-C65D-493E-90BD-8F838C49B263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E69B05-6515-3878-A7F7-FBD176A4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8F942D-2999-05DB-0C68-433C50BA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34F8-E331-4DC6-BF37-D443BDEEAF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158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8DA6F-40FC-A7D7-BE72-56FF02304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7875C2-B8CC-7470-B61D-80DCD8416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5D35C4-F023-8040-0C5C-2CA07926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3FAF-C65D-493E-90BD-8F838C49B263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328572-14A0-7552-1E94-7182DC65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197077-0A0C-BCCE-CD1E-4FB31669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34F8-E331-4DC6-BF37-D443BDEEAF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457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4AE93-F255-7BAA-3F51-B1C5FB5DB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37FCF0-CCD5-5C7F-3935-98B9C5CF0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62ED79-8CAD-8F50-7F41-D6BA4A2D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3FAF-C65D-493E-90BD-8F838C49B263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D98A82-E977-50C5-24AE-4144B60A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143535-5688-E10B-E784-9EFF71CB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34F8-E331-4DC6-BF37-D443BDEEAF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891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DF1B5-35A0-7117-BA13-61F59569A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3BD6BD-3BF2-E315-184E-4F7CA2EFD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4A8BA3-5983-DAB3-DAB6-46AC28858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9B06DF-67CD-18B5-BB7C-C8047050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3FAF-C65D-493E-90BD-8F838C49B263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2C5726-390C-41F3-183C-5EEA8B06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236A20-5CD4-3B25-89DF-D708894C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34F8-E331-4DC6-BF37-D443BDEEAF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350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F61B2-5156-5A54-BFA6-62B6BA94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0208B7-4EBB-98AD-5C8F-D8C6681B5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9EB53B-C55B-0EC7-EB51-86871A244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62E04B3-1A0E-7D39-133F-EF13DE157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E379D55-B3D3-BE82-DED3-932AE2F7D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99FC9A-E184-6D53-5C52-F8B39E6EA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3FAF-C65D-493E-90BD-8F838C49B263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34134F-CFC6-CB78-B7EA-69351735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1CA716-D24A-EB06-8A61-41610D98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34F8-E331-4DC6-BF37-D443BDEEAF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202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02B8E-981B-AB72-AF35-F51DA78E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E605773-4EEA-50C3-5E1B-DA27D8CA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3FAF-C65D-493E-90BD-8F838C49B263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8C837DE-DA2D-BC59-C9E1-975E5382A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3BAEB22-FB35-C64D-82FF-90348E50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34F8-E331-4DC6-BF37-D443BDEEAF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0146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4CD02B-2B4F-0449-EA20-836D6CB16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3FAF-C65D-493E-90BD-8F838C49B263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A933412-1D95-FF7E-2E0E-C9E2AEC2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6EF1FA-0A61-E30B-EAA7-AB6062ED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34F8-E331-4DC6-BF37-D443BDEEAF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049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F20B0-0BB3-382A-6FEF-EA2B68BC7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C31377-E416-F061-1D9D-3F2671218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D7A425-D6A5-489B-B57A-A29B8828B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9CA073-B853-2F0E-27B1-3B5947DB6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3FAF-C65D-493E-90BD-8F838C49B263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2BC2EF-5370-F188-8F12-42BE9F28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FE3C50-D69C-E5F0-200C-795CA25B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34F8-E331-4DC6-BF37-D443BDEEAF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35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18E6D-D818-B1E2-1A67-51BF3C516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D1896AB-D64E-DFFE-AC8A-371D0ECFA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EC2915-4B43-25A1-76F3-8A90FD98F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B9B450-F1CA-B2FA-2051-25F09AF6F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3FAF-C65D-493E-90BD-8F838C49B263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205961-B5B5-0534-0E7F-B1E0C281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44CF57-B145-50EF-E5D6-D887977E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F34F8-E331-4DC6-BF37-D443BDEEAF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898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BEB801F-8265-D164-427C-0A61E2F38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A84497-1A48-D5A5-EF37-66EDA85BC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34345C-3A82-ED6A-D7DA-0912185EF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3FAF-C65D-493E-90BD-8F838C49B263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2B8098-5EF2-B485-EF35-308EEA799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52548D-E9DF-C567-472B-F3A06CB8E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F34F8-E331-4DC6-BF37-D443BDEEAF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910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>
            <a:extLst>
              <a:ext uri="{FF2B5EF4-FFF2-40B4-BE49-F238E27FC236}">
                <a16:creationId xmlns:a16="http://schemas.microsoft.com/office/drawing/2014/main" id="{6271EBFA-EA3B-29CC-CD54-E80886C59FB5}"/>
              </a:ext>
            </a:extLst>
          </p:cNvPr>
          <p:cNvSpPr txBox="1"/>
          <p:nvPr/>
        </p:nvSpPr>
        <p:spPr>
          <a:xfrm>
            <a:off x="1166948" y="1522044"/>
            <a:ext cx="98581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Los subprogramas, también conocidos como funciones, son bloques de código reutilizables que realizan una tarea específica. Se emplean para modularizar el código, haciéndolo más organizado, fácil de entender y de mantener. Además, permiten evitar la repetición innecesaria de código</a:t>
            </a:r>
            <a:endParaRPr lang="es-CO" sz="2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2439B71-BBE5-F12B-6254-4A133805F28C}"/>
              </a:ext>
            </a:extLst>
          </p:cNvPr>
          <p:cNvSpPr txBox="1"/>
          <p:nvPr/>
        </p:nvSpPr>
        <p:spPr>
          <a:xfrm>
            <a:off x="638175" y="599974"/>
            <a:ext cx="98581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>
                <a:latin typeface="Segoe UI Emoji" panose="020B0502040204020203" pitchFamily="34" charset="0"/>
                <a:ea typeface="Segoe UI Emoji" panose="020B0502040204020203" pitchFamily="34" charset="0"/>
              </a:rPr>
              <a:t>Subprogramas</a:t>
            </a:r>
            <a:endParaRPr lang="es-CO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CA453379-BB49-4EAF-4BC1-BF94908CA907}"/>
              </a:ext>
            </a:extLst>
          </p:cNvPr>
          <p:cNvGrpSpPr/>
          <p:nvPr/>
        </p:nvGrpSpPr>
        <p:grpSpPr>
          <a:xfrm>
            <a:off x="1738768" y="3284158"/>
            <a:ext cx="8714464" cy="2367703"/>
            <a:chOff x="-1064660" y="2911202"/>
            <a:chExt cx="16089799" cy="2980398"/>
          </a:xfrm>
        </p:grpSpPr>
        <p:sp>
          <p:nvSpPr>
            <p:cNvPr id="23" name="Rectángulo: esquinas redondeadas 22">
              <a:extLst>
                <a:ext uri="{FF2B5EF4-FFF2-40B4-BE49-F238E27FC236}">
                  <a16:creationId xmlns:a16="http://schemas.microsoft.com/office/drawing/2014/main" id="{8D6C981F-7D0A-221A-CA08-03808F107F4B}"/>
                </a:ext>
              </a:extLst>
            </p:cNvPr>
            <p:cNvSpPr/>
            <p:nvPr/>
          </p:nvSpPr>
          <p:spPr>
            <a:xfrm>
              <a:off x="-1064660" y="2911202"/>
              <a:ext cx="16089799" cy="2980398"/>
            </a:xfrm>
            <a:prstGeom prst="roundRect">
              <a:avLst/>
            </a:prstGeom>
            <a:solidFill>
              <a:srgbClr val="1F1F1F"/>
            </a:solidFill>
            <a:ln>
              <a:solidFill>
                <a:srgbClr val="1F1F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E8236828-3BF1-668A-DD47-532262F397D9}"/>
                </a:ext>
              </a:extLst>
            </p:cNvPr>
            <p:cNvSpPr txBox="1"/>
            <p:nvPr/>
          </p:nvSpPr>
          <p:spPr>
            <a:xfrm>
              <a:off x="-598291" y="3431906"/>
              <a:ext cx="15157061" cy="1938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2400" b="0" dirty="0" err="1">
                  <a:solidFill>
                    <a:srgbClr val="569CD6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def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 </a:t>
              </a:r>
              <a:r>
                <a:rPr lang="es-ES" sz="2400" b="0" dirty="0" err="1">
                  <a:solidFill>
                    <a:srgbClr val="C8C8C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nombre_subprograma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(</a:t>
              </a:r>
              <a:r>
                <a:rPr lang="es-ES" sz="2400" b="0" dirty="0">
                  <a:solidFill>
                    <a:srgbClr val="7F7F7F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parámetros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):</a:t>
              </a:r>
            </a:p>
            <a:p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    </a:t>
              </a:r>
              <a:r>
                <a:rPr lang="es-ES" sz="2400" b="0" dirty="0">
                  <a:solidFill>
                    <a:srgbClr val="CE917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"""</a:t>
              </a:r>
              <a:b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</a:br>
              <a:r>
                <a:rPr lang="es-ES" sz="2400" b="0" dirty="0">
                  <a:solidFill>
                    <a:srgbClr val="CE917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    Cuerpo del subprograma</a:t>
              </a:r>
              <a:endParaRPr lang="es-E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endParaRPr>
            </a:p>
            <a:p>
              <a:r>
                <a:rPr lang="es-ES" sz="2400" b="0" dirty="0">
                  <a:solidFill>
                    <a:srgbClr val="CE917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    """</a:t>
              </a:r>
              <a:endParaRPr lang="es-E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endParaRPr>
            </a:p>
            <a:p>
              <a:endParaRPr lang="es-E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358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487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9F9816B4-1702-CE55-9AEA-4A888FB87369}"/>
              </a:ext>
            </a:extLst>
          </p:cNvPr>
          <p:cNvGrpSpPr/>
          <p:nvPr/>
        </p:nvGrpSpPr>
        <p:grpSpPr>
          <a:xfrm>
            <a:off x="617860" y="3486620"/>
            <a:ext cx="10956279" cy="2868706"/>
            <a:chOff x="984733" y="4467140"/>
            <a:chExt cx="8789218" cy="2814461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67C6F60E-A4EC-B1D5-5D2A-0611CDB04356}"/>
                </a:ext>
              </a:extLst>
            </p:cNvPr>
            <p:cNvSpPr/>
            <p:nvPr/>
          </p:nvSpPr>
          <p:spPr>
            <a:xfrm>
              <a:off x="984733" y="4467140"/>
              <a:ext cx="8789218" cy="2814461"/>
            </a:xfrm>
            <a:prstGeom prst="roundRect">
              <a:avLst/>
            </a:prstGeom>
            <a:solidFill>
              <a:srgbClr val="1F1F1F"/>
            </a:solidFill>
            <a:ln>
              <a:solidFill>
                <a:srgbClr val="1F1F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49C348D4-EB1A-9555-20FD-6E01D5A85B70}"/>
                </a:ext>
              </a:extLst>
            </p:cNvPr>
            <p:cNvSpPr txBox="1"/>
            <p:nvPr/>
          </p:nvSpPr>
          <p:spPr>
            <a:xfrm>
              <a:off x="1313447" y="4742033"/>
              <a:ext cx="8131789" cy="19023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2400" b="0" dirty="0">
                  <a:solidFill>
                    <a:srgbClr val="C8C8C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resultado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 = </a:t>
              </a:r>
              <a:r>
                <a:rPr lang="es-ES" sz="2400" b="0" dirty="0">
                  <a:solidFill>
                    <a:srgbClr val="C8C8C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sumar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(</a:t>
              </a:r>
              <a:r>
                <a:rPr lang="es-ES" sz="2400" b="0" dirty="0">
                  <a:solidFill>
                    <a:srgbClr val="B5CEA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5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, </a:t>
              </a:r>
              <a:r>
                <a:rPr lang="es-ES" sz="2400" b="0" dirty="0">
                  <a:solidFill>
                    <a:srgbClr val="B5CEA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3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)  </a:t>
              </a:r>
              <a:r>
                <a:rPr lang="es-ES" sz="2400" b="0" dirty="0">
                  <a:solidFill>
                    <a:srgbClr val="6A9955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# Se llama al subprograma 'sumar' </a:t>
              </a:r>
              <a:endParaRPr lang="es-E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endParaRPr>
            </a:p>
            <a:p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                         </a:t>
              </a:r>
              <a:r>
                <a:rPr lang="es-ES" sz="2400" b="0" dirty="0">
                  <a:solidFill>
                    <a:srgbClr val="6A9955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# y se almacena el resultado en la </a:t>
              </a:r>
              <a:endParaRPr lang="es-E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endParaRPr>
            </a:p>
            <a:p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                         </a:t>
              </a:r>
              <a:r>
                <a:rPr lang="es-ES" sz="2400" b="0" dirty="0">
                  <a:solidFill>
                    <a:srgbClr val="6A9955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# variable 'resultado'.</a:t>
              </a:r>
              <a:endParaRPr lang="es-E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endParaRPr>
            </a:p>
            <a:p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                         </a:t>
              </a:r>
            </a:p>
            <a:p>
              <a:r>
                <a:rPr lang="es-ES" sz="2400" b="0" dirty="0" err="1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print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(</a:t>
              </a:r>
              <a:r>
                <a:rPr lang="es-ES" sz="2400" b="0" dirty="0">
                  <a:solidFill>
                    <a:srgbClr val="CE917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"El resultado de la suma es: "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, resultado)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53BFCF14-C90C-AD18-87B3-922DC5523EF7}"/>
              </a:ext>
            </a:extLst>
          </p:cNvPr>
          <p:cNvGrpSpPr/>
          <p:nvPr/>
        </p:nvGrpSpPr>
        <p:grpSpPr>
          <a:xfrm>
            <a:off x="617860" y="748694"/>
            <a:ext cx="3266037" cy="1728992"/>
            <a:chOff x="7726490" y="1030322"/>
            <a:chExt cx="3266037" cy="1728992"/>
          </a:xfrm>
        </p:grpSpPr>
        <p:sp>
          <p:nvSpPr>
            <p:cNvPr id="2" name="Rectángulo: esquinas redondeadas 1">
              <a:extLst>
                <a:ext uri="{FF2B5EF4-FFF2-40B4-BE49-F238E27FC236}">
                  <a16:creationId xmlns:a16="http://schemas.microsoft.com/office/drawing/2014/main" id="{7DF222F8-605F-F578-7AF6-2B2DC4661009}"/>
                </a:ext>
              </a:extLst>
            </p:cNvPr>
            <p:cNvSpPr/>
            <p:nvPr/>
          </p:nvSpPr>
          <p:spPr>
            <a:xfrm>
              <a:off x="7726490" y="1030322"/>
              <a:ext cx="3266037" cy="1728992"/>
            </a:xfrm>
            <a:prstGeom prst="roundRect">
              <a:avLst/>
            </a:prstGeom>
            <a:solidFill>
              <a:srgbClr val="1F1F1F"/>
            </a:solidFill>
            <a:ln>
              <a:solidFill>
                <a:srgbClr val="1F1F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861B7A08-0E46-5CDD-20E8-67869DEE7AB6}"/>
                </a:ext>
              </a:extLst>
            </p:cNvPr>
            <p:cNvSpPr txBox="1"/>
            <p:nvPr/>
          </p:nvSpPr>
          <p:spPr>
            <a:xfrm>
              <a:off x="8072329" y="1386986"/>
              <a:ext cx="2574358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2000" b="0" dirty="0" err="1">
                  <a:solidFill>
                    <a:srgbClr val="569CD6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def</a:t>
              </a:r>
              <a:r>
                <a:rPr lang="es-ES" sz="20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 </a:t>
              </a:r>
              <a:r>
                <a:rPr lang="es-ES" sz="2000" b="0" dirty="0">
                  <a:solidFill>
                    <a:srgbClr val="C8C8C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sumar</a:t>
              </a:r>
              <a:r>
                <a:rPr lang="es-ES" sz="20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(</a:t>
              </a:r>
              <a:r>
                <a:rPr lang="es-ES" sz="2000" b="0" dirty="0">
                  <a:solidFill>
                    <a:srgbClr val="7F7F7F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a</a:t>
              </a:r>
              <a:r>
                <a:rPr lang="es-ES" sz="20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, </a:t>
              </a:r>
              <a:r>
                <a:rPr lang="es-ES" sz="2000" b="0" dirty="0">
                  <a:solidFill>
                    <a:srgbClr val="7F7F7F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b</a:t>
              </a:r>
              <a:r>
                <a:rPr lang="es-ES" sz="20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):</a:t>
              </a:r>
            </a:p>
            <a:p>
              <a:r>
                <a:rPr lang="es-ES" sz="20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    </a:t>
              </a:r>
              <a:r>
                <a:rPr lang="es-ES" sz="2000" b="0" dirty="0">
                  <a:solidFill>
                    <a:srgbClr val="C8C8C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suma</a:t>
              </a:r>
              <a:r>
                <a:rPr lang="es-ES" sz="20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 = </a:t>
              </a:r>
              <a:r>
                <a:rPr lang="es-ES" sz="2000" b="0" dirty="0">
                  <a:solidFill>
                    <a:srgbClr val="7F7F7F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a</a:t>
              </a:r>
              <a:r>
                <a:rPr lang="es-ES" sz="20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 + </a:t>
              </a:r>
              <a:r>
                <a:rPr lang="es-ES" sz="2000" b="0" dirty="0">
                  <a:solidFill>
                    <a:srgbClr val="7F7F7F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b</a:t>
              </a:r>
              <a:endParaRPr lang="es-E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endParaRPr>
            </a:p>
            <a:p>
              <a:r>
                <a:rPr lang="es-ES" sz="20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    </a:t>
              </a:r>
              <a:r>
                <a:rPr lang="es-ES" sz="2000" b="0" dirty="0" err="1">
                  <a:solidFill>
                    <a:srgbClr val="569CD6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return</a:t>
              </a:r>
              <a:r>
                <a:rPr lang="es-ES" sz="20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 </a:t>
              </a:r>
              <a:r>
                <a:rPr lang="es-ES" sz="2000" b="0" dirty="0">
                  <a:solidFill>
                    <a:srgbClr val="C8C8C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suma</a:t>
              </a:r>
              <a:endParaRPr lang="es-E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endParaRPr>
            </a:p>
          </p:txBody>
        </p:sp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C637326-358F-864E-DBCE-8E005FBED2A4}"/>
              </a:ext>
            </a:extLst>
          </p:cNvPr>
          <p:cNvSpPr txBox="1"/>
          <p:nvPr/>
        </p:nvSpPr>
        <p:spPr>
          <a:xfrm>
            <a:off x="8813713" y="2884859"/>
            <a:ext cx="2760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Estructura Principal</a:t>
            </a:r>
            <a:endParaRPr lang="es-CO" sz="2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6DD854C-85CB-643C-D28A-261C2917E012}"/>
              </a:ext>
            </a:extLst>
          </p:cNvPr>
          <p:cNvSpPr txBox="1"/>
          <p:nvPr/>
        </p:nvSpPr>
        <p:spPr>
          <a:xfrm>
            <a:off x="617860" y="216981"/>
            <a:ext cx="3201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Subprograma “Sumar”</a:t>
            </a:r>
            <a:endParaRPr lang="es-CO" sz="2400" dirty="0"/>
          </a:p>
        </p:txBody>
      </p:sp>
      <p:sp>
        <p:nvSpPr>
          <p:cNvPr id="32" name="Gráfico 28" descr="Flecha lineal: curva en sentido contrario de las agujas del reloj">
            <a:extLst>
              <a:ext uri="{FF2B5EF4-FFF2-40B4-BE49-F238E27FC236}">
                <a16:creationId xmlns:a16="http://schemas.microsoft.com/office/drawing/2014/main" id="{77281DD2-C97A-5CFF-4F05-D77761CDBCE6}"/>
              </a:ext>
            </a:extLst>
          </p:cNvPr>
          <p:cNvSpPr/>
          <p:nvPr/>
        </p:nvSpPr>
        <p:spPr>
          <a:xfrm rot="20499189">
            <a:off x="4334131" y="1528121"/>
            <a:ext cx="689726" cy="1760603"/>
          </a:xfrm>
          <a:custGeom>
            <a:avLst/>
            <a:gdLst>
              <a:gd name="connsiteX0" fmla="*/ 200498 w 689726"/>
              <a:gd name="connsiteY0" fmla="*/ 122304 h 1760603"/>
              <a:gd name="connsiteX1" fmla="*/ 465156 w 689726"/>
              <a:gd name="connsiteY1" fmla="*/ 124309 h 1760603"/>
              <a:gd name="connsiteX2" fmla="*/ 525305 w 689726"/>
              <a:gd name="connsiteY2" fmla="*/ 64159 h 1760603"/>
              <a:gd name="connsiteX3" fmla="*/ 465156 w 689726"/>
              <a:gd name="connsiteY3" fmla="*/ 4010 h 1760603"/>
              <a:gd name="connsiteX4" fmla="*/ 64159 w 689726"/>
              <a:gd name="connsiteY4" fmla="*/ 0 h 1760603"/>
              <a:gd name="connsiteX5" fmla="*/ 26065 w 689726"/>
              <a:gd name="connsiteY5" fmla="*/ 14035 h 1760603"/>
              <a:gd name="connsiteX6" fmla="*/ 22055 w 689726"/>
              <a:gd name="connsiteY6" fmla="*/ 18045 h 1760603"/>
              <a:gd name="connsiteX7" fmla="*/ 16040 w 689726"/>
              <a:gd name="connsiteY7" fmla="*/ 24060 h 1760603"/>
              <a:gd name="connsiteX8" fmla="*/ 14035 w 689726"/>
              <a:gd name="connsiteY8" fmla="*/ 28070 h 1760603"/>
              <a:gd name="connsiteX9" fmla="*/ 12030 w 689726"/>
              <a:gd name="connsiteY9" fmla="*/ 32080 h 1760603"/>
              <a:gd name="connsiteX10" fmla="*/ 4010 w 689726"/>
              <a:gd name="connsiteY10" fmla="*/ 60149 h 1760603"/>
              <a:gd name="connsiteX11" fmla="*/ 0 w 689726"/>
              <a:gd name="connsiteY11" fmla="*/ 461146 h 1760603"/>
              <a:gd name="connsiteX12" fmla="*/ 60149 w 689726"/>
              <a:gd name="connsiteY12" fmla="*/ 521295 h 1760603"/>
              <a:gd name="connsiteX13" fmla="*/ 120299 w 689726"/>
              <a:gd name="connsiteY13" fmla="*/ 461146 h 1760603"/>
              <a:gd name="connsiteX14" fmla="*/ 122304 w 689726"/>
              <a:gd name="connsiteY14" fmla="*/ 212528 h 1760603"/>
              <a:gd name="connsiteX15" fmla="*/ 567410 w 689726"/>
              <a:gd name="connsiteY15" fmla="*/ 1124795 h 1760603"/>
              <a:gd name="connsiteX16" fmla="*/ 429066 w 689726"/>
              <a:gd name="connsiteY16" fmla="*/ 1676165 h 1760603"/>
              <a:gd name="connsiteX17" fmla="*/ 457136 w 689726"/>
              <a:gd name="connsiteY17" fmla="*/ 1754360 h 1760603"/>
              <a:gd name="connsiteX18" fmla="*/ 537335 w 689726"/>
              <a:gd name="connsiteY18" fmla="*/ 1728295 h 1760603"/>
              <a:gd name="connsiteX19" fmla="*/ 687709 w 689726"/>
              <a:gd name="connsiteY19" fmla="*/ 1132815 h 1760603"/>
              <a:gd name="connsiteX20" fmla="*/ 200498 w 689726"/>
              <a:gd name="connsiteY20" fmla="*/ 122304 h 1760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89726" h="1760603">
                <a:moveTo>
                  <a:pt x="200498" y="122304"/>
                </a:moveTo>
                <a:lnTo>
                  <a:pt x="465156" y="124309"/>
                </a:lnTo>
                <a:cubicBezTo>
                  <a:pt x="499241" y="124309"/>
                  <a:pt x="525305" y="98244"/>
                  <a:pt x="525305" y="64159"/>
                </a:cubicBezTo>
                <a:cubicBezTo>
                  <a:pt x="525305" y="30075"/>
                  <a:pt x="499241" y="4010"/>
                  <a:pt x="465156" y="4010"/>
                </a:cubicBezTo>
                <a:lnTo>
                  <a:pt x="64159" y="0"/>
                </a:lnTo>
                <a:cubicBezTo>
                  <a:pt x="50125" y="0"/>
                  <a:pt x="38095" y="4010"/>
                  <a:pt x="26065" y="14035"/>
                </a:cubicBezTo>
                <a:cubicBezTo>
                  <a:pt x="24060" y="14035"/>
                  <a:pt x="24060" y="16040"/>
                  <a:pt x="22055" y="18045"/>
                </a:cubicBezTo>
                <a:cubicBezTo>
                  <a:pt x="20050" y="20050"/>
                  <a:pt x="18045" y="20050"/>
                  <a:pt x="16040" y="24060"/>
                </a:cubicBezTo>
                <a:cubicBezTo>
                  <a:pt x="16040" y="24060"/>
                  <a:pt x="14035" y="26065"/>
                  <a:pt x="14035" y="28070"/>
                </a:cubicBezTo>
                <a:cubicBezTo>
                  <a:pt x="14035" y="28070"/>
                  <a:pt x="12030" y="30075"/>
                  <a:pt x="12030" y="32080"/>
                </a:cubicBezTo>
                <a:cubicBezTo>
                  <a:pt x="6015" y="40100"/>
                  <a:pt x="4010" y="50125"/>
                  <a:pt x="4010" y="60149"/>
                </a:cubicBezTo>
                <a:lnTo>
                  <a:pt x="0" y="461146"/>
                </a:lnTo>
                <a:cubicBezTo>
                  <a:pt x="0" y="495231"/>
                  <a:pt x="26065" y="521295"/>
                  <a:pt x="60149" y="521295"/>
                </a:cubicBezTo>
                <a:cubicBezTo>
                  <a:pt x="94234" y="521295"/>
                  <a:pt x="120299" y="495231"/>
                  <a:pt x="120299" y="461146"/>
                </a:cubicBezTo>
                <a:lnTo>
                  <a:pt x="122304" y="212528"/>
                </a:lnTo>
                <a:cubicBezTo>
                  <a:pt x="437086" y="431071"/>
                  <a:pt x="587460" y="737833"/>
                  <a:pt x="567410" y="1124795"/>
                </a:cubicBezTo>
                <a:cubicBezTo>
                  <a:pt x="555380" y="1315268"/>
                  <a:pt x="509266" y="1501732"/>
                  <a:pt x="429066" y="1676165"/>
                </a:cubicBezTo>
                <a:cubicBezTo>
                  <a:pt x="415031" y="1706240"/>
                  <a:pt x="427061" y="1740325"/>
                  <a:pt x="457136" y="1754360"/>
                </a:cubicBezTo>
                <a:cubicBezTo>
                  <a:pt x="485206" y="1768394"/>
                  <a:pt x="521295" y="1758369"/>
                  <a:pt x="537335" y="1728295"/>
                </a:cubicBezTo>
                <a:cubicBezTo>
                  <a:pt x="623550" y="1541831"/>
                  <a:pt x="675679" y="1339328"/>
                  <a:pt x="687709" y="1132815"/>
                </a:cubicBezTo>
                <a:cubicBezTo>
                  <a:pt x="703749" y="838083"/>
                  <a:pt x="631569" y="425056"/>
                  <a:pt x="200498" y="122304"/>
                </a:cubicBezTo>
                <a:close/>
              </a:path>
            </a:pathLst>
          </a:custGeom>
          <a:solidFill>
            <a:schemeClr val="accent1"/>
          </a:solidFill>
          <a:ln w="3175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pic>
        <p:nvPicPr>
          <p:cNvPr id="31" name="Gráfico 30" descr="Flecha lineal: curva en sentido de las agujas del reloj">
            <a:extLst>
              <a:ext uri="{FF2B5EF4-FFF2-40B4-BE49-F238E27FC236}">
                <a16:creationId xmlns:a16="http://schemas.microsoft.com/office/drawing/2014/main" id="{6516E995-3822-8272-949E-1AC272F89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941302" flipH="1">
            <a:off x="111542" y="2339237"/>
            <a:ext cx="1513642" cy="1503902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90E33C4F-373C-15C0-6517-0242AD4BD6B9}"/>
              </a:ext>
            </a:extLst>
          </p:cNvPr>
          <p:cNvSpPr txBox="1"/>
          <p:nvPr/>
        </p:nvSpPr>
        <p:spPr>
          <a:xfrm>
            <a:off x="5050314" y="1890188"/>
            <a:ext cx="938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5, 3</a:t>
            </a:r>
            <a:endParaRPr lang="es-CO" sz="280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42217B3-02A2-4A33-ECEF-10E5CB07A3F7}"/>
              </a:ext>
            </a:extLst>
          </p:cNvPr>
          <p:cNvSpPr txBox="1"/>
          <p:nvPr/>
        </p:nvSpPr>
        <p:spPr>
          <a:xfrm>
            <a:off x="963699" y="2724075"/>
            <a:ext cx="479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8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406350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9F9816B4-1702-CE55-9AEA-4A888FB87369}"/>
              </a:ext>
            </a:extLst>
          </p:cNvPr>
          <p:cNvGrpSpPr/>
          <p:nvPr/>
        </p:nvGrpSpPr>
        <p:grpSpPr>
          <a:xfrm>
            <a:off x="617860" y="4400197"/>
            <a:ext cx="10956279" cy="1990088"/>
            <a:chOff x="984733" y="4467139"/>
            <a:chExt cx="8789218" cy="1124786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67C6F60E-A4EC-B1D5-5D2A-0611CDB04356}"/>
                </a:ext>
              </a:extLst>
            </p:cNvPr>
            <p:cNvSpPr/>
            <p:nvPr/>
          </p:nvSpPr>
          <p:spPr>
            <a:xfrm>
              <a:off x="984733" y="4467139"/>
              <a:ext cx="8789218" cy="1124786"/>
            </a:xfrm>
            <a:prstGeom prst="roundRect">
              <a:avLst/>
            </a:prstGeom>
            <a:solidFill>
              <a:srgbClr val="1F1F1F"/>
            </a:solidFill>
            <a:ln>
              <a:solidFill>
                <a:srgbClr val="1F1F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49C348D4-EB1A-9555-20FD-6E01D5A85B70}"/>
                </a:ext>
              </a:extLst>
            </p:cNvPr>
            <p:cNvSpPr txBox="1"/>
            <p:nvPr/>
          </p:nvSpPr>
          <p:spPr>
            <a:xfrm>
              <a:off x="1313447" y="4690322"/>
              <a:ext cx="8131789" cy="6784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2400" b="0" dirty="0">
                  <a:solidFill>
                    <a:srgbClr val="C8C8C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sumar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(</a:t>
              </a:r>
              <a:r>
                <a:rPr lang="es-ES" sz="2400" b="0" dirty="0">
                  <a:solidFill>
                    <a:srgbClr val="B5CEA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5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, </a:t>
              </a:r>
              <a:r>
                <a:rPr lang="es-ES" sz="2400" b="0" dirty="0">
                  <a:solidFill>
                    <a:srgbClr val="B5CEA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3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)  </a:t>
              </a:r>
              <a:r>
                <a:rPr lang="es-ES" sz="2400" b="0" dirty="0">
                  <a:solidFill>
                    <a:srgbClr val="6A9955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# Se llama al subprograma 'sumar’ por 1era vez </a:t>
              </a:r>
              <a:endParaRPr lang="es-ES" sz="24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endParaRPr>
            </a:p>
            <a:p>
              <a:endParaRPr lang="es-ES" sz="2400" dirty="0">
                <a:solidFill>
                  <a:srgbClr val="6A9955"/>
                </a:solidFill>
                <a:highlight>
                  <a:srgbClr val="1E1E1E"/>
                </a:highlight>
                <a:latin typeface="Consolas" panose="020B0609020204030204" pitchFamily="49" charset="0"/>
              </a:endParaRPr>
            </a:p>
            <a:p>
              <a:r>
                <a:rPr lang="es-ES" sz="2400" b="0" dirty="0">
                  <a:solidFill>
                    <a:srgbClr val="C8C8C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sumar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(</a:t>
              </a:r>
              <a:r>
                <a:rPr lang="es-ES" sz="2400" dirty="0">
                  <a:solidFill>
                    <a:srgbClr val="B5CEA8"/>
                  </a:solidFill>
                  <a:highlight>
                    <a:srgbClr val="1E1E1E"/>
                  </a:highlight>
                  <a:latin typeface="Consolas" panose="020B0609020204030204" pitchFamily="49" charset="0"/>
                </a:rPr>
                <a:t>12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, </a:t>
              </a:r>
              <a:r>
                <a:rPr lang="es-ES" sz="2400" b="0" dirty="0">
                  <a:solidFill>
                    <a:srgbClr val="B5CEA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5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) </a:t>
              </a:r>
              <a:r>
                <a:rPr lang="es-ES" sz="2400" b="0" dirty="0">
                  <a:solidFill>
                    <a:srgbClr val="6A9955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# Se llama al subprograma 'sumar’ por 2da vez </a:t>
              </a:r>
              <a:endParaRPr lang="es-E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endParaRP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53BFCF14-C90C-AD18-87B3-922DC5523EF7}"/>
              </a:ext>
            </a:extLst>
          </p:cNvPr>
          <p:cNvGrpSpPr/>
          <p:nvPr/>
        </p:nvGrpSpPr>
        <p:grpSpPr>
          <a:xfrm>
            <a:off x="617860" y="701299"/>
            <a:ext cx="8299717" cy="1728992"/>
            <a:chOff x="7726490" y="1030322"/>
            <a:chExt cx="4665559" cy="1728992"/>
          </a:xfrm>
        </p:grpSpPr>
        <p:sp>
          <p:nvSpPr>
            <p:cNvPr id="2" name="Rectángulo: esquinas redondeadas 1">
              <a:extLst>
                <a:ext uri="{FF2B5EF4-FFF2-40B4-BE49-F238E27FC236}">
                  <a16:creationId xmlns:a16="http://schemas.microsoft.com/office/drawing/2014/main" id="{7DF222F8-605F-F578-7AF6-2B2DC4661009}"/>
                </a:ext>
              </a:extLst>
            </p:cNvPr>
            <p:cNvSpPr/>
            <p:nvPr/>
          </p:nvSpPr>
          <p:spPr>
            <a:xfrm>
              <a:off x="7726490" y="1030322"/>
              <a:ext cx="4665559" cy="1728992"/>
            </a:xfrm>
            <a:prstGeom prst="roundRect">
              <a:avLst/>
            </a:prstGeom>
            <a:solidFill>
              <a:srgbClr val="1F1F1F"/>
            </a:solidFill>
            <a:ln>
              <a:solidFill>
                <a:srgbClr val="1F1F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861B7A08-0E46-5CDD-20E8-67869DEE7AB6}"/>
                </a:ext>
              </a:extLst>
            </p:cNvPr>
            <p:cNvSpPr txBox="1"/>
            <p:nvPr/>
          </p:nvSpPr>
          <p:spPr>
            <a:xfrm>
              <a:off x="7922216" y="1233098"/>
              <a:ext cx="4174358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2000" b="0" dirty="0" err="1">
                  <a:solidFill>
                    <a:srgbClr val="569CD6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def</a:t>
              </a:r>
              <a:r>
                <a:rPr lang="es-ES" sz="20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 </a:t>
              </a:r>
              <a:r>
                <a:rPr lang="es-ES" sz="2000" b="0" dirty="0">
                  <a:solidFill>
                    <a:srgbClr val="C8C8C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sumar</a:t>
              </a:r>
              <a:r>
                <a:rPr lang="es-ES" sz="20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(</a:t>
              </a:r>
              <a:r>
                <a:rPr lang="es-ES" sz="2000" b="0" dirty="0">
                  <a:solidFill>
                    <a:srgbClr val="7F7F7F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a</a:t>
              </a:r>
              <a:r>
                <a:rPr lang="es-ES" sz="20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, </a:t>
              </a:r>
              <a:r>
                <a:rPr lang="es-ES" sz="2000" b="0" dirty="0">
                  <a:solidFill>
                    <a:srgbClr val="7F7F7F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b</a:t>
              </a:r>
              <a:r>
                <a:rPr lang="es-ES" sz="20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):</a:t>
              </a:r>
            </a:p>
            <a:p>
              <a:r>
                <a:rPr lang="es-ES" sz="20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    suma = a + b</a:t>
              </a:r>
            </a:p>
            <a:p>
              <a:r>
                <a:rPr lang="es-ES" sz="20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    </a:t>
              </a:r>
              <a:r>
                <a:rPr lang="es-ES" sz="2000" b="0" dirty="0" err="1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print</a:t>
              </a:r>
              <a:r>
                <a:rPr lang="es-ES" sz="20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(</a:t>
              </a:r>
              <a:r>
                <a:rPr lang="es-ES" sz="2000" b="0" dirty="0">
                  <a:solidFill>
                    <a:srgbClr val="CE917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"El resultado de la suma es: "</a:t>
              </a:r>
              <a:r>
                <a:rPr lang="es-ES" sz="20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, suma)</a:t>
              </a:r>
            </a:p>
          </p:txBody>
        </p:sp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C637326-358F-864E-DBCE-8E005FBED2A4}"/>
              </a:ext>
            </a:extLst>
          </p:cNvPr>
          <p:cNvSpPr txBox="1"/>
          <p:nvPr/>
        </p:nvSpPr>
        <p:spPr>
          <a:xfrm>
            <a:off x="8700717" y="3804407"/>
            <a:ext cx="2760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Estructura Principal</a:t>
            </a:r>
            <a:endParaRPr lang="es-CO" sz="2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6DD854C-85CB-643C-D28A-261C2917E012}"/>
              </a:ext>
            </a:extLst>
          </p:cNvPr>
          <p:cNvSpPr txBox="1"/>
          <p:nvPr/>
        </p:nvSpPr>
        <p:spPr>
          <a:xfrm>
            <a:off x="617860" y="216981"/>
            <a:ext cx="3201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Subprograma “Sumar”</a:t>
            </a:r>
            <a:endParaRPr lang="es-CO" sz="2400" dirty="0"/>
          </a:p>
        </p:txBody>
      </p:sp>
      <p:sp>
        <p:nvSpPr>
          <p:cNvPr id="32" name="Gráfico 28" descr="Flecha lineal: curva en sentido contrario de las agujas del reloj">
            <a:extLst>
              <a:ext uri="{FF2B5EF4-FFF2-40B4-BE49-F238E27FC236}">
                <a16:creationId xmlns:a16="http://schemas.microsoft.com/office/drawing/2014/main" id="{77281DD2-C97A-5CFF-4F05-D77761CDBCE6}"/>
              </a:ext>
            </a:extLst>
          </p:cNvPr>
          <p:cNvSpPr/>
          <p:nvPr/>
        </p:nvSpPr>
        <p:spPr>
          <a:xfrm rot="20915054" flipH="1">
            <a:off x="262963" y="2504523"/>
            <a:ext cx="709792" cy="1886931"/>
          </a:xfrm>
          <a:custGeom>
            <a:avLst/>
            <a:gdLst>
              <a:gd name="connsiteX0" fmla="*/ 200498 w 689726"/>
              <a:gd name="connsiteY0" fmla="*/ 122304 h 1760603"/>
              <a:gd name="connsiteX1" fmla="*/ 465156 w 689726"/>
              <a:gd name="connsiteY1" fmla="*/ 124309 h 1760603"/>
              <a:gd name="connsiteX2" fmla="*/ 525305 w 689726"/>
              <a:gd name="connsiteY2" fmla="*/ 64159 h 1760603"/>
              <a:gd name="connsiteX3" fmla="*/ 465156 w 689726"/>
              <a:gd name="connsiteY3" fmla="*/ 4010 h 1760603"/>
              <a:gd name="connsiteX4" fmla="*/ 64159 w 689726"/>
              <a:gd name="connsiteY4" fmla="*/ 0 h 1760603"/>
              <a:gd name="connsiteX5" fmla="*/ 26065 w 689726"/>
              <a:gd name="connsiteY5" fmla="*/ 14035 h 1760603"/>
              <a:gd name="connsiteX6" fmla="*/ 22055 w 689726"/>
              <a:gd name="connsiteY6" fmla="*/ 18045 h 1760603"/>
              <a:gd name="connsiteX7" fmla="*/ 16040 w 689726"/>
              <a:gd name="connsiteY7" fmla="*/ 24060 h 1760603"/>
              <a:gd name="connsiteX8" fmla="*/ 14035 w 689726"/>
              <a:gd name="connsiteY8" fmla="*/ 28070 h 1760603"/>
              <a:gd name="connsiteX9" fmla="*/ 12030 w 689726"/>
              <a:gd name="connsiteY9" fmla="*/ 32080 h 1760603"/>
              <a:gd name="connsiteX10" fmla="*/ 4010 w 689726"/>
              <a:gd name="connsiteY10" fmla="*/ 60149 h 1760603"/>
              <a:gd name="connsiteX11" fmla="*/ 0 w 689726"/>
              <a:gd name="connsiteY11" fmla="*/ 461146 h 1760603"/>
              <a:gd name="connsiteX12" fmla="*/ 60149 w 689726"/>
              <a:gd name="connsiteY12" fmla="*/ 521295 h 1760603"/>
              <a:gd name="connsiteX13" fmla="*/ 120299 w 689726"/>
              <a:gd name="connsiteY13" fmla="*/ 461146 h 1760603"/>
              <a:gd name="connsiteX14" fmla="*/ 122304 w 689726"/>
              <a:gd name="connsiteY14" fmla="*/ 212528 h 1760603"/>
              <a:gd name="connsiteX15" fmla="*/ 567410 w 689726"/>
              <a:gd name="connsiteY15" fmla="*/ 1124795 h 1760603"/>
              <a:gd name="connsiteX16" fmla="*/ 429066 w 689726"/>
              <a:gd name="connsiteY16" fmla="*/ 1676165 h 1760603"/>
              <a:gd name="connsiteX17" fmla="*/ 457136 w 689726"/>
              <a:gd name="connsiteY17" fmla="*/ 1754360 h 1760603"/>
              <a:gd name="connsiteX18" fmla="*/ 537335 w 689726"/>
              <a:gd name="connsiteY18" fmla="*/ 1728295 h 1760603"/>
              <a:gd name="connsiteX19" fmla="*/ 687709 w 689726"/>
              <a:gd name="connsiteY19" fmla="*/ 1132815 h 1760603"/>
              <a:gd name="connsiteX20" fmla="*/ 200498 w 689726"/>
              <a:gd name="connsiteY20" fmla="*/ 122304 h 1760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89726" h="1760603">
                <a:moveTo>
                  <a:pt x="200498" y="122304"/>
                </a:moveTo>
                <a:lnTo>
                  <a:pt x="465156" y="124309"/>
                </a:lnTo>
                <a:cubicBezTo>
                  <a:pt x="499241" y="124309"/>
                  <a:pt x="525305" y="98244"/>
                  <a:pt x="525305" y="64159"/>
                </a:cubicBezTo>
                <a:cubicBezTo>
                  <a:pt x="525305" y="30075"/>
                  <a:pt x="499241" y="4010"/>
                  <a:pt x="465156" y="4010"/>
                </a:cubicBezTo>
                <a:lnTo>
                  <a:pt x="64159" y="0"/>
                </a:lnTo>
                <a:cubicBezTo>
                  <a:pt x="50125" y="0"/>
                  <a:pt x="38095" y="4010"/>
                  <a:pt x="26065" y="14035"/>
                </a:cubicBezTo>
                <a:cubicBezTo>
                  <a:pt x="24060" y="14035"/>
                  <a:pt x="24060" y="16040"/>
                  <a:pt x="22055" y="18045"/>
                </a:cubicBezTo>
                <a:cubicBezTo>
                  <a:pt x="20050" y="20050"/>
                  <a:pt x="18045" y="20050"/>
                  <a:pt x="16040" y="24060"/>
                </a:cubicBezTo>
                <a:cubicBezTo>
                  <a:pt x="16040" y="24060"/>
                  <a:pt x="14035" y="26065"/>
                  <a:pt x="14035" y="28070"/>
                </a:cubicBezTo>
                <a:cubicBezTo>
                  <a:pt x="14035" y="28070"/>
                  <a:pt x="12030" y="30075"/>
                  <a:pt x="12030" y="32080"/>
                </a:cubicBezTo>
                <a:cubicBezTo>
                  <a:pt x="6015" y="40100"/>
                  <a:pt x="4010" y="50125"/>
                  <a:pt x="4010" y="60149"/>
                </a:cubicBezTo>
                <a:lnTo>
                  <a:pt x="0" y="461146"/>
                </a:lnTo>
                <a:cubicBezTo>
                  <a:pt x="0" y="495231"/>
                  <a:pt x="26065" y="521295"/>
                  <a:pt x="60149" y="521295"/>
                </a:cubicBezTo>
                <a:cubicBezTo>
                  <a:pt x="94234" y="521295"/>
                  <a:pt x="120299" y="495231"/>
                  <a:pt x="120299" y="461146"/>
                </a:cubicBezTo>
                <a:lnTo>
                  <a:pt x="122304" y="212528"/>
                </a:lnTo>
                <a:cubicBezTo>
                  <a:pt x="437086" y="431071"/>
                  <a:pt x="587460" y="737833"/>
                  <a:pt x="567410" y="1124795"/>
                </a:cubicBezTo>
                <a:cubicBezTo>
                  <a:pt x="555380" y="1315268"/>
                  <a:pt x="509266" y="1501732"/>
                  <a:pt x="429066" y="1676165"/>
                </a:cubicBezTo>
                <a:cubicBezTo>
                  <a:pt x="415031" y="1706240"/>
                  <a:pt x="427061" y="1740325"/>
                  <a:pt x="457136" y="1754360"/>
                </a:cubicBezTo>
                <a:cubicBezTo>
                  <a:pt x="485206" y="1768394"/>
                  <a:pt x="521295" y="1758369"/>
                  <a:pt x="537335" y="1728295"/>
                </a:cubicBezTo>
                <a:cubicBezTo>
                  <a:pt x="623550" y="1541831"/>
                  <a:pt x="675679" y="1339328"/>
                  <a:pt x="687709" y="1132815"/>
                </a:cubicBezTo>
                <a:cubicBezTo>
                  <a:pt x="703749" y="838083"/>
                  <a:pt x="631569" y="425056"/>
                  <a:pt x="200498" y="122304"/>
                </a:cubicBezTo>
                <a:close/>
              </a:path>
            </a:pathLst>
          </a:custGeom>
          <a:solidFill>
            <a:schemeClr val="accent1"/>
          </a:solidFill>
          <a:ln w="3175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0E33C4F-373C-15C0-6517-0242AD4BD6B9}"/>
              </a:ext>
            </a:extLst>
          </p:cNvPr>
          <p:cNvSpPr txBox="1"/>
          <p:nvPr/>
        </p:nvSpPr>
        <p:spPr>
          <a:xfrm>
            <a:off x="496988" y="3284780"/>
            <a:ext cx="938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5, 3</a:t>
            </a:r>
            <a:endParaRPr lang="es-CO" sz="2800" dirty="0"/>
          </a:p>
        </p:txBody>
      </p:sp>
      <p:sp>
        <p:nvSpPr>
          <p:cNvPr id="7" name="Gráfico 28" descr="Flecha lineal: curva en sentido contrario de las agujas del reloj">
            <a:extLst>
              <a:ext uri="{FF2B5EF4-FFF2-40B4-BE49-F238E27FC236}">
                <a16:creationId xmlns:a16="http://schemas.microsoft.com/office/drawing/2014/main" id="{8FF53FB9-DACF-02FD-E3D7-B3BB096E14C7}"/>
              </a:ext>
            </a:extLst>
          </p:cNvPr>
          <p:cNvSpPr/>
          <p:nvPr/>
        </p:nvSpPr>
        <p:spPr>
          <a:xfrm rot="20915054" flipH="1">
            <a:off x="1745930" y="2504523"/>
            <a:ext cx="709792" cy="1886931"/>
          </a:xfrm>
          <a:custGeom>
            <a:avLst/>
            <a:gdLst>
              <a:gd name="connsiteX0" fmla="*/ 200498 w 689726"/>
              <a:gd name="connsiteY0" fmla="*/ 122304 h 1760603"/>
              <a:gd name="connsiteX1" fmla="*/ 465156 w 689726"/>
              <a:gd name="connsiteY1" fmla="*/ 124309 h 1760603"/>
              <a:gd name="connsiteX2" fmla="*/ 525305 w 689726"/>
              <a:gd name="connsiteY2" fmla="*/ 64159 h 1760603"/>
              <a:gd name="connsiteX3" fmla="*/ 465156 w 689726"/>
              <a:gd name="connsiteY3" fmla="*/ 4010 h 1760603"/>
              <a:gd name="connsiteX4" fmla="*/ 64159 w 689726"/>
              <a:gd name="connsiteY4" fmla="*/ 0 h 1760603"/>
              <a:gd name="connsiteX5" fmla="*/ 26065 w 689726"/>
              <a:gd name="connsiteY5" fmla="*/ 14035 h 1760603"/>
              <a:gd name="connsiteX6" fmla="*/ 22055 w 689726"/>
              <a:gd name="connsiteY6" fmla="*/ 18045 h 1760603"/>
              <a:gd name="connsiteX7" fmla="*/ 16040 w 689726"/>
              <a:gd name="connsiteY7" fmla="*/ 24060 h 1760603"/>
              <a:gd name="connsiteX8" fmla="*/ 14035 w 689726"/>
              <a:gd name="connsiteY8" fmla="*/ 28070 h 1760603"/>
              <a:gd name="connsiteX9" fmla="*/ 12030 w 689726"/>
              <a:gd name="connsiteY9" fmla="*/ 32080 h 1760603"/>
              <a:gd name="connsiteX10" fmla="*/ 4010 w 689726"/>
              <a:gd name="connsiteY10" fmla="*/ 60149 h 1760603"/>
              <a:gd name="connsiteX11" fmla="*/ 0 w 689726"/>
              <a:gd name="connsiteY11" fmla="*/ 461146 h 1760603"/>
              <a:gd name="connsiteX12" fmla="*/ 60149 w 689726"/>
              <a:gd name="connsiteY12" fmla="*/ 521295 h 1760603"/>
              <a:gd name="connsiteX13" fmla="*/ 120299 w 689726"/>
              <a:gd name="connsiteY13" fmla="*/ 461146 h 1760603"/>
              <a:gd name="connsiteX14" fmla="*/ 122304 w 689726"/>
              <a:gd name="connsiteY14" fmla="*/ 212528 h 1760603"/>
              <a:gd name="connsiteX15" fmla="*/ 567410 w 689726"/>
              <a:gd name="connsiteY15" fmla="*/ 1124795 h 1760603"/>
              <a:gd name="connsiteX16" fmla="*/ 429066 w 689726"/>
              <a:gd name="connsiteY16" fmla="*/ 1676165 h 1760603"/>
              <a:gd name="connsiteX17" fmla="*/ 457136 w 689726"/>
              <a:gd name="connsiteY17" fmla="*/ 1754360 h 1760603"/>
              <a:gd name="connsiteX18" fmla="*/ 537335 w 689726"/>
              <a:gd name="connsiteY18" fmla="*/ 1728295 h 1760603"/>
              <a:gd name="connsiteX19" fmla="*/ 687709 w 689726"/>
              <a:gd name="connsiteY19" fmla="*/ 1132815 h 1760603"/>
              <a:gd name="connsiteX20" fmla="*/ 200498 w 689726"/>
              <a:gd name="connsiteY20" fmla="*/ 122304 h 1760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89726" h="1760603">
                <a:moveTo>
                  <a:pt x="200498" y="122304"/>
                </a:moveTo>
                <a:lnTo>
                  <a:pt x="465156" y="124309"/>
                </a:lnTo>
                <a:cubicBezTo>
                  <a:pt x="499241" y="124309"/>
                  <a:pt x="525305" y="98244"/>
                  <a:pt x="525305" y="64159"/>
                </a:cubicBezTo>
                <a:cubicBezTo>
                  <a:pt x="525305" y="30075"/>
                  <a:pt x="499241" y="4010"/>
                  <a:pt x="465156" y="4010"/>
                </a:cubicBezTo>
                <a:lnTo>
                  <a:pt x="64159" y="0"/>
                </a:lnTo>
                <a:cubicBezTo>
                  <a:pt x="50125" y="0"/>
                  <a:pt x="38095" y="4010"/>
                  <a:pt x="26065" y="14035"/>
                </a:cubicBezTo>
                <a:cubicBezTo>
                  <a:pt x="24060" y="14035"/>
                  <a:pt x="24060" y="16040"/>
                  <a:pt x="22055" y="18045"/>
                </a:cubicBezTo>
                <a:cubicBezTo>
                  <a:pt x="20050" y="20050"/>
                  <a:pt x="18045" y="20050"/>
                  <a:pt x="16040" y="24060"/>
                </a:cubicBezTo>
                <a:cubicBezTo>
                  <a:pt x="16040" y="24060"/>
                  <a:pt x="14035" y="26065"/>
                  <a:pt x="14035" y="28070"/>
                </a:cubicBezTo>
                <a:cubicBezTo>
                  <a:pt x="14035" y="28070"/>
                  <a:pt x="12030" y="30075"/>
                  <a:pt x="12030" y="32080"/>
                </a:cubicBezTo>
                <a:cubicBezTo>
                  <a:pt x="6015" y="40100"/>
                  <a:pt x="4010" y="50125"/>
                  <a:pt x="4010" y="60149"/>
                </a:cubicBezTo>
                <a:lnTo>
                  <a:pt x="0" y="461146"/>
                </a:lnTo>
                <a:cubicBezTo>
                  <a:pt x="0" y="495231"/>
                  <a:pt x="26065" y="521295"/>
                  <a:pt x="60149" y="521295"/>
                </a:cubicBezTo>
                <a:cubicBezTo>
                  <a:pt x="94234" y="521295"/>
                  <a:pt x="120299" y="495231"/>
                  <a:pt x="120299" y="461146"/>
                </a:cubicBezTo>
                <a:lnTo>
                  <a:pt x="122304" y="212528"/>
                </a:lnTo>
                <a:cubicBezTo>
                  <a:pt x="437086" y="431071"/>
                  <a:pt x="587460" y="737833"/>
                  <a:pt x="567410" y="1124795"/>
                </a:cubicBezTo>
                <a:cubicBezTo>
                  <a:pt x="555380" y="1315268"/>
                  <a:pt x="509266" y="1501732"/>
                  <a:pt x="429066" y="1676165"/>
                </a:cubicBezTo>
                <a:cubicBezTo>
                  <a:pt x="415031" y="1706240"/>
                  <a:pt x="427061" y="1740325"/>
                  <a:pt x="457136" y="1754360"/>
                </a:cubicBezTo>
                <a:cubicBezTo>
                  <a:pt x="485206" y="1768394"/>
                  <a:pt x="521295" y="1758369"/>
                  <a:pt x="537335" y="1728295"/>
                </a:cubicBezTo>
                <a:cubicBezTo>
                  <a:pt x="623550" y="1541831"/>
                  <a:pt x="675679" y="1339328"/>
                  <a:pt x="687709" y="1132815"/>
                </a:cubicBezTo>
                <a:cubicBezTo>
                  <a:pt x="703749" y="838083"/>
                  <a:pt x="631569" y="425056"/>
                  <a:pt x="200498" y="122304"/>
                </a:cubicBezTo>
                <a:close/>
              </a:path>
            </a:pathLst>
          </a:custGeom>
          <a:solidFill>
            <a:schemeClr val="accent1"/>
          </a:solidFill>
          <a:ln w="3175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DA024D1-20D9-1869-F940-7F6796978E81}"/>
              </a:ext>
            </a:extLst>
          </p:cNvPr>
          <p:cNvSpPr txBox="1"/>
          <p:nvPr/>
        </p:nvSpPr>
        <p:spPr>
          <a:xfrm>
            <a:off x="2111070" y="3281187"/>
            <a:ext cx="938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12, 5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19681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7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>
            <a:extLst>
              <a:ext uri="{FF2B5EF4-FFF2-40B4-BE49-F238E27FC236}">
                <a16:creationId xmlns:a16="http://schemas.microsoft.com/office/drawing/2014/main" id="{6271EBFA-EA3B-29CC-CD54-E80886C59FB5}"/>
              </a:ext>
            </a:extLst>
          </p:cNvPr>
          <p:cNvSpPr txBox="1"/>
          <p:nvPr/>
        </p:nvSpPr>
        <p:spPr>
          <a:xfrm>
            <a:off x="1166948" y="1522044"/>
            <a:ext cx="985810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def</a:t>
            </a:r>
            <a:r>
              <a:rPr lang="es-ES" sz="24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: </a:t>
            </a:r>
            <a:r>
              <a:rPr lang="es-ES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Es la palabra clave que indica que se está definiendo un subprograma.</a:t>
            </a:r>
          </a:p>
          <a:p>
            <a:pPr algn="just"/>
            <a:endParaRPr lang="es-ES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just"/>
            <a:r>
              <a:rPr lang="es-ES" sz="24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nombre_subprograma</a:t>
            </a:r>
            <a:r>
              <a:rPr lang="es-ES" sz="24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: </a:t>
            </a:r>
            <a:r>
              <a:rPr lang="es-ES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Es el nombre que se le da al subprograma. Debe ser un nombre descriptivo y fácil de recordar.</a:t>
            </a:r>
          </a:p>
          <a:p>
            <a:pPr algn="just"/>
            <a:endParaRPr lang="es-ES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just"/>
            <a:r>
              <a:rPr lang="es-ES" sz="24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parámetros: </a:t>
            </a:r>
            <a:r>
              <a:rPr lang="es-ES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Son los valores que se le pasan al subprograma cuando se llama. Se declaran entre paréntesis, separados por comas.</a:t>
            </a:r>
          </a:p>
          <a:p>
            <a:pPr algn="just"/>
            <a:endParaRPr lang="es-ES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just"/>
            <a:r>
              <a:rPr lang="es-ES" sz="24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Cuerpo del subprograma: </a:t>
            </a:r>
            <a:r>
              <a:rPr lang="es-ES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Es el código que se ejecuta cuando se llama al subprograma. Se escribe entre sangrías.</a:t>
            </a:r>
            <a:endParaRPr lang="es-CO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2439B71-BBE5-F12B-6254-4A133805F28C}"/>
              </a:ext>
            </a:extLst>
          </p:cNvPr>
          <p:cNvSpPr txBox="1"/>
          <p:nvPr/>
        </p:nvSpPr>
        <p:spPr>
          <a:xfrm>
            <a:off x="638175" y="599974"/>
            <a:ext cx="98581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>
                <a:latin typeface="Segoe UI Emoji" panose="020B0502040204020203" pitchFamily="34" charset="0"/>
                <a:ea typeface="Segoe UI Emoji" panose="020B0502040204020203" pitchFamily="34" charset="0"/>
              </a:rPr>
              <a:t>Partes de la declaración de un subprograma</a:t>
            </a:r>
            <a:endParaRPr lang="es-CO" sz="3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91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12439B71-BBE5-F12B-6254-4A133805F28C}"/>
              </a:ext>
            </a:extLst>
          </p:cNvPr>
          <p:cNvSpPr txBox="1"/>
          <p:nvPr/>
        </p:nvSpPr>
        <p:spPr>
          <a:xfrm>
            <a:off x="638175" y="854809"/>
            <a:ext cx="98581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>
                <a:latin typeface="Segoe UI Emoji" panose="020B0502040204020203" pitchFamily="34" charset="0"/>
                <a:ea typeface="Segoe UI Emoji" panose="020B0502040204020203" pitchFamily="34" charset="0"/>
              </a:rPr>
              <a:t>¿Cómo se llama un subprograma en Python?</a:t>
            </a:r>
            <a:endParaRPr lang="es-CO" sz="3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CA453379-BB49-4EAF-4BC1-BF94908CA907}"/>
              </a:ext>
            </a:extLst>
          </p:cNvPr>
          <p:cNvGrpSpPr/>
          <p:nvPr/>
        </p:nvGrpSpPr>
        <p:grpSpPr>
          <a:xfrm>
            <a:off x="1738768" y="2355949"/>
            <a:ext cx="8714464" cy="853440"/>
            <a:chOff x="-1064660" y="3535914"/>
            <a:chExt cx="16089799" cy="1275455"/>
          </a:xfrm>
        </p:grpSpPr>
        <p:sp>
          <p:nvSpPr>
            <p:cNvPr id="23" name="Rectángulo: esquinas redondeadas 22">
              <a:extLst>
                <a:ext uri="{FF2B5EF4-FFF2-40B4-BE49-F238E27FC236}">
                  <a16:creationId xmlns:a16="http://schemas.microsoft.com/office/drawing/2014/main" id="{8D6C981F-7D0A-221A-CA08-03808F107F4B}"/>
                </a:ext>
              </a:extLst>
            </p:cNvPr>
            <p:cNvSpPr/>
            <p:nvPr/>
          </p:nvSpPr>
          <p:spPr>
            <a:xfrm>
              <a:off x="-1064660" y="3535914"/>
              <a:ext cx="16089799" cy="1275455"/>
            </a:xfrm>
            <a:prstGeom prst="roundRect">
              <a:avLst/>
            </a:prstGeom>
            <a:solidFill>
              <a:srgbClr val="1F1F1F"/>
            </a:solidFill>
            <a:ln>
              <a:solidFill>
                <a:srgbClr val="1F1F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E8236828-3BF1-668A-DD47-532262F397D9}"/>
                </a:ext>
              </a:extLst>
            </p:cNvPr>
            <p:cNvSpPr txBox="1"/>
            <p:nvPr/>
          </p:nvSpPr>
          <p:spPr>
            <a:xfrm>
              <a:off x="-598291" y="3820269"/>
              <a:ext cx="15157061" cy="581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CO" sz="2400" b="0" dirty="0" err="1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nombre_subprograma</a:t>
              </a:r>
              <a:r>
                <a:rPr lang="es-CO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(argumentos)</a:t>
              </a: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4BDC1EBD-DD0E-57F5-488A-DE4828EF1FE7}"/>
              </a:ext>
            </a:extLst>
          </p:cNvPr>
          <p:cNvSpPr txBox="1"/>
          <p:nvPr/>
        </p:nvSpPr>
        <p:spPr>
          <a:xfrm>
            <a:off x="1166948" y="4064198"/>
            <a:ext cx="985810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nombre_subprograma</a:t>
            </a:r>
            <a:r>
              <a:rPr lang="es-ES" sz="24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: </a:t>
            </a:r>
            <a:r>
              <a:rPr lang="es-ES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Es el nombre del subprograma que se quiere llamar.</a:t>
            </a:r>
          </a:p>
          <a:p>
            <a:pPr algn="just"/>
            <a:endParaRPr lang="es-ES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just"/>
            <a:r>
              <a:rPr lang="es-ES" sz="24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argumentos: </a:t>
            </a:r>
            <a:r>
              <a:rPr lang="es-ES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Son los valores que se le pasan al subprograma cuando se llama. Se declaran entre paréntesis, separados por comas.</a:t>
            </a:r>
            <a:endParaRPr lang="es-CO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1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12439B71-BBE5-F12B-6254-4A133805F28C}"/>
              </a:ext>
            </a:extLst>
          </p:cNvPr>
          <p:cNvSpPr txBox="1"/>
          <p:nvPr/>
        </p:nvSpPr>
        <p:spPr>
          <a:xfrm>
            <a:off x="638175" y="599974"/>
            <a:ext cx="98581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>
                <a:latin typeface="Segoe UI Emoji" panose="020B0502040204020203" pitchFamily="34" charset="0"/>
                <a:ea typeface="Segoe UI Emoji" panose="020B0502040204020203" pitchFamily="34" charset="0"/>
              </a:rPr>
              <a:t>Ejemplo Subprograma</a:t>
            </a:r>
            <a:endParaRPr lang="es-CO" sz="3600" dirty="0">
              <a:solidFill>
                <a:srgbClr val="FF0000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F9816B4-1702-CE55-9AEA-4A888FB87369}"/>
              </a:ext>
            </a:extLst>
          </p:cNvPr>
          <p:cNvGrpSpPr/>
          <p:nvPr/>
        </p:nvGrpSpPr>
        <p:grpSpPr>
          <a:xfrm>
            <a:off x="1716711" y="2208007"/>
            <a:ext cx="8758577" cy="2441986"/>
            <a:chOff x="916850" y="3429001"/>
            <a:chExt cx="10108202" cy="2489861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67C6F60E-A4EC-B1D5-5D2A-0611CDB04356}"/>
                </a:ext>
              </a:extLst>
            </p:cNvPr>
            <p:cNvSpPr/>
            <p:nvPr/>
          </p:nvSpPr>
          <p:spPr>
            <a:xfrm>
              <a:off x="916850" y="3429001"/>
              <a:ext cx="10108202" cy="2489861"/>
            </a:xfrm>
            <a:prstGeom prst="roundRect">
              <a:avLst/>
            </a:prstGeom>
            <a:solidFill>
              <a:srgbClr val="1F1F1F"/>
            </a:solidFill>
            <a:ln>
              <a:solidFill>
                <a:srgbClr val="1F1F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49C348D4-EB1A-9555-20FD-6E01D5A85B70}"/>
                </a:ext>
              </a:extLst>
            </p:cNvPr>
            <p:cNvSpPr txBox="1"/>
            <p:nvPr/>
          </p:nvSpPr>
          <p:spPr>
            <a:xfrm>
              <a:off x="1207973" y="3889100"/>
              <a:ext cx="9525953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2400" b="0" dirty="0" err="1">
                  <a:solidFill>
                    <a:srgbClr val="569CD6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def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 </a:t>
              </a:r>
              <a:r>
                <a:rPr lang="es-ES" sz="2400" b="0" dirty="0">
                  <a:solidFill>
                    <a:srgbClr val="C8C8C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saludar</a:t>
              </a:r>
              <a:r>
                <a:rPr lang="es-ES" sz="2400" b="0" dirty="0">
                  <a:solidFill>
                    <a:srgbClr val="FFFF00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()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:</a:t>
              </a:r>
            </a:p>
            <a:p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    </a:t>
              </a:r>
              <a:r>
                <a:rPr lang="es-ES" sz="2400" b="0" dirty="0" err="1">
                  <a:solidFill>
                    <a:srgbClr val="C8C8C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print</a:t>
              </a:r>
              <a:r>
                <a:rPr lang="es-ES" sz="2400" b="0" dirty="0">
                  <a:solidFill>
                    <a:srgbClr val="FFFF00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(</a:t>
              </a:r>
              <a:r>
                <a:rPr lang="es-ES" sz="2400" b="0" dirty="0">
                  <a:solidFill>
                    <a:srgbClr val="CE917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"El cacho no mata"</a:t>
              </a:r>
              <a:r>
                <a:rPr lang="es-ES" sz="2400" b="0" dirty="0">
                  <a:solidFill>
                    <a:srgbClr val="FFFF00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)</a:t>
              </a:r>
            </a:p>
            <a:p>
              <a:b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</a:br>
              <a:r>
                <a:rPr lang="es-ES" sz="2400" b="0" dirty="0">
                  <a:solidFill>
                    <a:srgbClr val="C8C8C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saludar</a:t>
              </a:r>
              <a:r>
                <a:rPr lang="es-ES" sz="2400" b="0" dirty="0">
                  <a:solidFill>
                    <a:srgbClr val="FFFF00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()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  </a:t>
              </a:r>
              <a:r>
                <a:rPr lang="es-ES" sz="2400" b="0" dirty="0">
                  <a:solidFill>
                    <a:srgbClr val="6A9955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# Se llama al subprograma 'saludar'.</a:t>
              </a:r>
              <a:endParaRPr lang="es-E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5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>
            <a:extLst>
              <a:ext uri="{FF2B5EF4-FFF2-40B4-BE49-F238E27FC236}">
                <a16:creationId xmlns:a16="http://schemas.microsoft.com/office/drawing/2014/main" id="{6271EBFA-EA3B-29CC-CD54-E80886C59FB5}"/>
              </a:ext>
            </a:extLst>
          </p:cNvPr>
          <p:cNvSpPr txBox="1"/>
          <p:nvPr/>
        </p:nvSpPr>
        <p:spPr>
          <a:xfrm>
            <a:off x="1166946" y="1672913"/>
            <a:ext cx="98581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dirty="0">
                <a:latin typeface="Segoe UI Emoji" panose="020B0502040204020203" pitchFamily="34" charset="0"/>
                <a:ea typeface="Segoe UI Emoji" panose="020B0502040204020203" pitchFamily="34" charset="0"/>
                <a:cs typeface="Courier New" panose="02070309020205020404" pitchFamily="49" charset="0"/>
              </a:rPr>
              <a:t>Los subprogramas pueden recibir parámetros, que son valores que se les pasan cuando se llaman. Los parámetros se utilizan para proporcionar datos al subprograma y controlar su comportamiento.</a:t>
            </a:r>
            <a:endParaRPr lang="es-CO" sz="2400" dirty="0">
              <a:latin typeface="Segoe UI Emoji" panose="020B0502040204020203" pitchFamily="34" charset="0"/>
              <a:ea typeface="Segoe UI Emoji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2439B71-BBE5-F12B-6254-4A133805F28C}"/>
              </a:ext>
            </a:extLst>
          </p:cNvPr>
          <p:cNvSpPr txBox="1"/>
          <p:nvPr/>
        </p:nvSpPr>
        <p:spPr>
          <a:xfrm>
            <a:off x="638175" y="599974"/>
            <a:ext cx="98581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>
                <a:latin typeface="Segoe UI Emoji" panose="020B0502040204020203" pitchFamily="34" charset="0"/>
                <a:ea typeface="Segoe UI Emoji" panose="020B0502040204020203" pitchFamily="34" charset="0"/>
              </a:rPr>
              <a:t>Ejemplo Subprograma con parámetros</a:t>
            </a:r>
            <a:endParaRPr lang="es-CO" sz="3600" dirty="0">
              <a:solidFill>
                <a:srgbClr val="FF0000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F9816B4-1702-CE55-9AEA-4A888FB87369}"/>
              </a:ext>
            </a:extLst>
          </p:cNvPr>
          <p:cNvGrpSpPr/>
          <p:nvPr/>
        </p:nvGrpSpPr>
        <p:grpSpPr>
          <a:xfrm>
            <a:off x="1029804" y="3361406"/>
            <a:ext cx="10132388" cy="2441986"/>
            <a:chOff x="916850" y="3429000"/>
            <a:chExt cx="10108202" cy="2489861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67C6F60E-A4EC-B1D5-5D2A-0611CDB04356}"/>
                </a:ext>
              </a:extLst>
            </p:cNvPr>
            <p:cNvSpPr/>
            <p:nvPr/>
          </p:nvSpPr>
          <p:spPr>
            <a:xfrm>
              <a:off x="916850" y="3429000"/>
              <a:ext cx="10108202" cy="2489861"/>
            </a:xfrm>
            <a:prstGeom prst="roundRect">
              <a:avLst/>
            </a:prstGeom>
            <a:solidFill>
              <a:srgbClr val="1F1F1F"/>
            </a:solidFill>
            <a:ln>
              <a:solidFill>
                <a:srgbClr val="1F1F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49C348D4-EB1A-9555-20FD-6E01D5A85B70}"/>
                </a:ext>
              </a:extLst>
            </p:cNvPr>
            <p:cNvSpPr txBox="1"/>
            <p:nvPr/>
          </p:nvSpPr>
          <p:spPr>
            <a:xfrm>
              <a:off x="1207972" y="3685428"/>
              <a:ext cx="9525953" cy="19770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2400" b="0" dirty="0" err="1">
                  <a:solidFill>
                    <a:srgbClr val="569CD6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def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 </a:t>
              </a:r>
              <a:r>
                <a:rPr lang="es-ES" sz="2400" b="0" dirty="0">
                  <a:solidFill>
                    <a:srgbClr val="C8C8C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saludar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(</a:t>
              </a:r>
              <a:r>
                <a:rPr lang="es-ES" sz="2400" b="0" dirty="0">
                  <a:solidFill>
                    <a:srgbClr val="7F7F7F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nombre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):</a:t>
              </a:r>
            </a:p>
            <a:p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    </a:t>
              </a:r>
              <a:r>
                <a:rPr lang="es-ES" sz="2400" b="0" dirty="0" err="1">
                  <a:solidFill>
                    <a:srgbClr val="C8C8C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print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(</a:t>
              </a:r>
              <a:r>
                <a:rPr lang="es-ES" sz="2400" b="0" dirty="0">
                  <a:solidFill>
                    <a:srgbClr val="CE917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"Hola"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, </a:t>
              </a:r>
              <a:r>
                <a:rPr lang="es-ES" sz="2400" b="0" dirty="0">
                  <a:solidFill>
                    <a:srgbClr val="7F7F7F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nombre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)</a:t>
              </a:r>
            </a:p>
            <a:p>
              <a:b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</a:br>
              <a:r>
                <a:rPr lang="es-ES" sz="2400" b="0" dirty="0">
                  <a:solidFill>
                    <a:srgbClr val="C8C8C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saludar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(</a:t>
              </a:r>
              <a:r>
                <a:rPr lang="es-ES" sz="2400" b="0" dirty="0">
                  <a:solidFill>
                    <a:srgbClr val="CE917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"Juan"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)  </a:t>
              </a:r>
              <a:r>
                <a:rPr lang="es-ES" sz="2400" b="0" dirty="0">
                  <a:solidFill>
                    <a:srgbClr val="6A9955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# Se llama al subprograma 'saludar'				</a:t>
              </a:r>
              <a:r>
                <a:rPr lang="es-ES" sz="2400" dirty="0">
                  <a:solidFill>
                    <a:srgbClr val="6A9955"/>
                  </a:solidFill>
                  <a:highlight>
                    <a:srgbClr val="1E1E1E"/>
                  </a:highlight>
                  <a:latin typeface="Consolas" panose="020B0609020204030204" pitchFamily="49" charset="0"/>
                </a:rPr>
                <a:t> </a:t>
              </a:r>
              <a:r>
                <a:rPr lang="es-ES" sz="2400" b="0" dirty="0">
                  <a:solidFill>
                    <a:srgbClr val="6A9955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# con el parámetro 'Juan'.</a:t>
              </a:r>
              <a:endParaRPr lang="es-E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177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12439B71-BBE5-F12B-6254-4A133805F28C}"/>
              </a:ext>
            </a:extLst>
          </p:cNvPr>
          <p:cNvSpPr txBox="1"/>
          <p:nvPr/>
        </p:nvSpPr>
        <p:spPr>
          <a:xfrm>
            <a:off x="638175" y="599974"/>
            <a:ext cx="98581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>
                <a:latin typeface="Segoe UI Emoji" panose="020B0502040204020203" pitchFamily="34" charset="0"/>
                <a:ea typeface="Segoe UI Emoji" panose="020B0502040204020203" pitchFamily="34" charset="0"/>
              </a:rPr>
              <a:t>Ejemplo Subprograma con parámetros</a:t>
            </a:r>
            <a:endParaRPr lang="es-CO" sz="3600" dirty="0">
              <a:solidFill>
                <a:srgbClr val="FF0000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F9816B4-1702-CE55-9AEA-4A888FB87369}"/>
              </a:ext>
            </a:extLst>
          </p:cNvPr>
          <p:cNvGrpSpPr/>
          <p:nvPr/>
        </p:nvGrpSpPr>
        <p:grpSpPr>
          <a:xfrm>
            <a:off x="1029806" y="1879305"/>
            <a:ext cx="10132388" cy="4216693"/>
            <a:chOff x="916850" y="3428998"/>
            <a:chExt cx="10108202" cy="2704197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67C6F60E-A4EC-B1D5-5D2A-0611CDB04356}"/>
                </a:ext>
              </a:extLst>
            </p:cNvPr>
            <p:cNvSpPr/>
            <p:nvPr/>
          </p:nvSpPr>
          <p:spPr>
            <a:xfrm>
              <a:off x="916850" y="3428998"/>
              <a:ext cx="10108202" cy="2704197"/>
            </a:xfrm>
            <a:prstGeom prst="roundRect">
              <a:avLst/>
            </a:prstGeom>
            <a:solidFill>
              <a:srgbClr val="1F1F1F"/>
            </a:solidFill>
            <a:ln>
              <a:solidFill>
                <a:srgbClr val="1F1F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49C348D4-EB1A-9555-20FD-6E01D5A85B70}"/>
                </a:ext>
              </a:extLst>
            </p:cNvPr>
            <p:cNvSpPr txBox="1"/>
            <p:nvPr/>
          </p:nvSpPr>
          <p:spPr>
            <a:xfrm>
              <a:off x="1207974" y="3804068"/>
              <a:ext cx="9525953" cy="19540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2400" b="0" dirty="0" err="1">
                  <a:solidFill>
                    <a:srgbClr val="569CD6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def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 </a:t>
              </a:r>
              <a:r>
                <a:rPr lang="es-ES" sz="2400" b="0" dirty="0">
                  <a:solidFill>
                    <a:srgbClr val="C8C8C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saludar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(</a:t>
              </a:r>
              <a:r>
                <a:rPr lang="es-ES" sz="2400" b="0" dirty="0">
                  <a:solidFill>
                    <a:srgbClr val="7F7F7F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nombre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):</a:t>
              </a:r>
            </a:p>
            <a:p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    </a:t>
              </a:r>
              <a:r>
                <a:rPr lang="es-ES" sz="2400" b="0" dirty="0" err="1">
                  <a:solidFill>
                    <a:srgbClr val="C8C8C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print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(</a:t>
              </a:r>
              <a:r>
                <a:rPr lang="es-ES" sz="2400" b="0" dirty="0">
                  <a:solidFill>
                    <a:srgbClr val="CE917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"Hola"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, </a:t>
              </a:r>
              <a:r>
                <a:rPr lang="es-ES" sz="2400" b="0" dirty="0">
                  <a:solidFill>
                    <a:srgbClr val="7F7F7F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nombre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)</a:t>
              </a:r>
            </a:p>
            <a:p>
              <a:b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</a:br>
              <a:r>
                <a:rPr lang="es-ES" sz="2400" b="0" dirty="0" err="1">
                  <a:solidFill>
                    <a:srgbClr val="C8C8C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primer_nombre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 = </a:t>
              </a:r>
              <a:r>
                <a:rPr lang="es-ES" sz="2400" b="0" dirty="0">
                  <a:solidFill>
                    <a:srgbClr val="C8C8C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input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(</a:t>
              </a:r>
              <a:r>
                <a:rPr lang="es-ES" sz="2400" b="0" dirty="0">
                  <a:solidFill>
                    <a:srgbClr val="CE917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"Digite su primer nombre: "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)</a:t>
              </a:r>
            </a:p>
            <a:p>
              <a:endParaRPr lang="es-E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endParaRPr>
            </a:p>
            <a:p>
              <a:r>
                <a:rPr lang="es-ES" sz="2400" b="0" dirty="0">
                  <a:solidFill>
                    <a:srgbClr val="C8C8C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saludar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(</a:t>
              </a:r>
              <a:r>
                <a:rPr lang="es-ES" sz="2400" b="0" dirty="0" err="1">
                  <a:solidFill>
                    <a:srgbClr val="C8C8C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primer_nombre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)  </a:t>
              </a:r>
              <a:r>
                <a:rPr lang="es-ES" sz="2400" b="0" dirty="0">
                  <a:solidFill>
                    <a:srgbClr val="6A9955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# Se llama al subprograma 					  #'saludar' con el parámetro 					  #'primer_nombre '.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0806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>
            <a:extLst>
              <a:ext uri="{FF2B5EF4-FFF2-40B4-BE49-F238E27FC236}">
                <a16:creationId xmlns:a16="http://schemas.microsoft.com/office/drawing/2014/main" id="{6271EBFA-EA3B-29CC-CD54-E80886C59FB5}"/>
              </a:ext>
            </a:extLst>
          </p:cNvPr>
          <p:cNvSpPr txBox="1"/>
          <p:nvPr/>
        </p:nvSpPr>
        <p:spPr>
          <a:xfrm>
            <a:off x="1166948" y="2228671"/>
            <a:ext cx="98581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dirty="0">
                <a:latin typeface="Segoe UI Emoji" panose="020B0502040204020203" pitchFamily="34" charset="0"/>
                <a:ea typeface="Segoe UI Emoji" panose="020B0502040204020203" pitchFamily="34" charset="0"/>
                <a:cs typeface="Courier New" panose="02070309020205020404" pitchFamily="49" charset="0"/>
              </a:rPr>
              <a:t>Los subprogramas pueden devolver un valor cuando se ejecutan. El valor devuelto puede ser utilizado por el programa que llama al subprograma.</a:t>
            </a:r>
            <a:endParaRPr lang="es-CO" sz="2400" dirty="0">
              <a:latin typeface="Segoe UI Emoji" panose="020B0502040204020203" pitchFamily="34" charset="0"/>
              <a:ea typeface="Segoe UI Emoji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2439B71-BBE5-F12B-6254-4A133805F28C}"/>
              </a:ext>
            </a:extLst>
          </p:cNvPr>
          <p:cNvSpPr txBox="1"/>
          <p:nvPr/>
        </p:nvSpPr>
        <p:spPr>
          <a:xfrm>
            <a:off x="638175" y="599974"/>
            <a:ext cx="98581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>
                <a:latin typeface="Segoe UI Emoji" panose="020B0502040204020203" pitchFamily="34" charset="0"/>
                <a:ea typeface="Segoe UI Emoji" panose="020B0502040204020203" pitchFamily="34" charset="0"/>
              </a:rPr>
              <a:t>Ejemplo Subprograma con parámetros y retorno</a:t>
            </a:r>
            <a:endParaRPr lang="es-CO" sz="3600" dirty="0">
              <a:solidFill>
                <a:srgbClr val="FF0000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53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9F9816B4-1702-CE55-9AEA-4A888FB87369}"/>
              </a:ext>
            </a:extLst>
          </p:cNvPr>
          <p:cNvGrpSpPr/>
          <p:nvPr/>
        </p:nvGrpSpPr>
        <p:grpSpPr>
          <a:xfrm>
            <a:off x="500615" y="1041273"/>
            <a:ext cx="11190770" cy="4775454"/>
            <a:chOff x="984733" y="3457035"/>
            <a:chExt cx="8977329" cy="4685153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67C6F60E-A4EC-B1D5-5D2A-0611CDB04356}"/>
                </a:ext>
              </a:extLst>
            </p:cNvPr>
            <p:cNvSpPr/>
            <p:nvPr/>
          </p:nvSpPr>
          <p:spPr>
            <a:xfrm>
              <a:off x="984733" y="3457035"/>
              <a:ext cx="8977329" cy="4685153"/>
            </a:xfrm>
            <a:prstGeom prst="roundRect">
              <a:avLst/>
            </a:prstGeom>
            <a:solidFill>
              <a:srgbClr val="1F1F1F"/>
            </a:solidFill>
            <a:ln>
              <a:solidFill>
                <a:srgbClr val="1F1F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49C348D4-EB1A-9555-20FD-6E01D5A85B70}"/>
                </a:ext>
              </a:extLst>
            </p:cNvPr>
            <p:cNvSpPr txBox="1"/>
            <p:nvPr/>
          </p:nvSpPr>
          <p:spPr>
            <a:xfrm>
              <a:off x="1407502" y="3942578"/>
              <a:ext cx="8131789" cy="37140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2400" b="0" dirty="0" err="1">
                  <a:solidFill>
                    <a:srgbClr val="569CD6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def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 </a:t>
              </a:r>
              <a:r>
                <a:rPr lang="es-ES" sz="2400" b="0" dirty="0">
                  <a:solidFill>
                    <a:srgbClr val="C8C8C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sumar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(</a:t>
              </a:r>
              <a:r>
                <a:rPr lang="es-ES" sz="2400" b="0" dirty="0">
                  <a:solidFill>
                    <a:srgbClr val="7F7F7F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a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, </a:t>
              </a:r>
              <a:r>
                <a:rPr lang="es-ES" sz="2400" b="0" dirty="0">
                  <a:solidFill>
                    <a:srgbClr val="7F7F7F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b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):</a:t>
              </a:r>
            </a:p>
            <a:p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    </a:t>
              </a:r>
              <a:r>
                <a:rPr lang="es-ES" sz="2400" b="0" dirty="0">
                  <a:solidFill>
                    <a:srgbClr val="C8C8C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suma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 = </a:t>
              </a:r>
              <a:r>
                <a:rPr lang="es-ES" sz="2400" b="0" dirty="0">
                  <a:solidFill>
                    <a:srgbClr val="7F7F7F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a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 + </a:t>
              </a:r>
              <a:r>
                <a:rPr lang="es-ES" sz="2400" b="0" dirty="0">
                  <a:solidFill>
                    <a:srgbClr val="7F7F7F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b</a:t>
              </a:r>
              <a:endParaRPr lang="es-E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endParaRPr>
            </a:p>
            <a:p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    </a:t>
              </a:r>
              <a:r>
                <a:rPr lang="es-ES" sz="2400" b="0" dirty="0" err="1">
                  <a:solidFill>
                    <a:srgbClr val="569CD6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return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 </a:t>
              </a:r>
              <a:r>
                <a:rPr lang="es-ES" sz="2400" b="0" dirty="0">
                  <a:solidFill>
                    <a:srgbClr val="C8C8C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suma</a:t>
              </a:r>
              <a:endParaRPr lang="es-E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endParaRPr>
            </a:p>
            <a:p>
              <a:b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</a:br>
              <a:r>
                <a:rPr lang="es-ES" sz="2400" b="0" dirty="0">
                  <a:solidFill>
                    <a:srgbClr val="C8C8C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resultado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 = </a:t>
              </a:r>
              <a:r>
                <a:rPr lang="es-ES" sz="2400" b="0" dirty="0">
                  <a:solidFill>
                    <a:srgbClr val="C8C8C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sumar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(</a:t>
              </a:r>
              <a:r>
                <a:rPr lang="es-ES" sz="2400" b="0" dirty="0">
                  <a:solidFill>
                    <a:srgbClr val="B5CEA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5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, </a:t>
              </a:r>
              <a:r>
                <a:rPr lang="es-ES" sz="2400" b="0" dirty="0">
                  <a:solidFill>
                    <a:srgbClr val="B5CEA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3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)  </a:t>
              </a:r>
              <a:r>
                <a:rPr lang="es-ES" sz="2400" b="0" dirty="0">
                  <a:solidFill>
                    <a:srgbClr val="6A9955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# Se llama al subprograma 'sumar' </a:t>
              </a:r>
              <a:endParaRPr lang="es-E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endParaRPr>
            </a:p>
            <a:p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                         </a:t>
              </a:r>
              <a:r>
                <a:rPr lang="es-ES" sz="2400" b="0" dirty="0">
                  <a:solidFill>
                    <a:srgbClr val="6A9955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# y se almacena el resultado en la </a:t>
              </a:r>
              <a:endParaRPr lang="es-E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endParaRPr>
            </a:p>
            <a:p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                         </a:t>
              </a:r>
              <a:r>
                <a:rPr lang="es-ES" sz="2400" b="0" dirty="0">
                  <a:solidFill>
                    <a:srgbClr val="6A9955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# variable 'resultado'.</a:t>
              </a:r>
              <a:endParaRPr lang="es-E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endParaRPr>
            </a:p>
            <a:p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                         </a:t>
              </a:r>
            </a:p>
            <a:p>
              <a:r>
                <a:rPr lang="es-ES" sz="2400" b="0" dirty="0" err="1">
                  <a:solidFill>
                    <a:srgbClr val="C8C8C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print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(</a:t>
              </a:r>
              <a:r>
                <a:rPr lang="es-ES" sz="2400" b="0" dirty="0">
                  <a:solidFill>
                    <a:srgbClr val="C8C8C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resultado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)  </a:t>
              </a:r>
              <a:r>
                <a:rPr lang="es-ES" sz="2400" b="0" dirty="0">
                  <a:solidFill>
                    <a:srgbClr val="6A9955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# Se imprime el valor de la </a:t>
              </a:r>
              <a:endParaRPr lang="es-E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endParaRPr>
            </a:p>
            <a:p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                  </a:t>
              </a:r>
              <a:r>
                <a:rPr lang="es-ES" sz="2400" b="0" dirty="0">
                  <a:solidFill>
                    <a:srgbClr val="6A9955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# variable 'resultado'.</a:t>
              </a:r>
              <a:endParaRPr lang="es-E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1942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9F9816B4-1702-CE55-9AEA-4A888FB87369}"/>
              </a:ext>
            </a:extLst>
          </p:cNvPr>
          <p:cNvGrpSpPr/>
          <p:nvPr/>
        </p:nvGrpSpPr>
        <p:grpSpPr>
          <a:xfrm>
            <a:off x="1262062" y="533399"/>
            <a:ext cx="9667875" cy="5791201"/>
            <a:chOff x="1520852" y="2608862"/>
            <a:chExt cx="7755650" cy="5626994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67C6F60E-A4EC-B1D5-5D2A-0611CDB04356}"/>
                </a:ext>
              </a:extLst>
            </p:cNvPr>
            <p:cNvSpPr/>
            <p:nvPr/>
          </p:nvSpPr>
          <p:spPr>
            <a:xfrm>
              <a:off x="1520852" y="2608862"/>
              <a:ext cx="7755650" cy="5626994"/>
            </a:xfrm>
            <a:prstGeom prst="roundRect">
              <a:avLst/>
            </a:prstGeom>
            <a:solidFill>
              <a:srgbClr val="1F1F1F"/>
            </a:solidFill>
            <a:ln>
              <a:solidFill>
                <a:srgbClr val="1F1F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49C348D4-EB1A-9555-20FD-6E01D5A85B70}"/>
                </a:ext>
              </a:extLst>
            </p:cNvPr>
            <p:cNvSpPr txBox="1"/>
            <p:nvPr/>
          </p:nvSpPr>
          <p:spPr>
            <a:xfrm>
              <a:off x="1765147" y="2939524"/>
              <a:ext cx="7274697" cy="51137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2400" b="0" dirty="0" err="1">
                  <a:solidFill>
                    <a:srgbClr val="569CD6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def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 </a:t>
              </a:r>
              <a:r>
                <a:rPr lang="es-ES" sz="2400" b="0" dirty="0">
                  <a:solidFill>
                    <a:srgbClr val="C8C8C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sumar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(</a:t>
              </a:r>
              <a:r>
                <a:rPr lang="es-ES" sz="2400" b="0" dirty="0">
                  <a:solidFill>
                    <a:srgbClr val="7F7F7F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a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, </a:t>
              </a:r>
              <a:r>
                <a:rPr lang="es-ES" sz="2400" b="0" dirty="0">
                  <a:solidFill>
                    <a:srgbClr val="7F7F7F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b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):</a:t>
              </a:r>
            </a:p>
            <a:p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    </a:t>
              </a:r>
              <a:r>
                <a:rPr lang="es-ES" sz="2400" b="0" dirty="0">
                  <a:solidFill>
                    <a:srgbClr val="C8C8C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suma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 = </a:t>
              </a:r>
              <a:r>
                <a:rPr lang="es-ES" sz="2400" b="0" dirty="0">
                  <a:solidFill>
                    <a:srgbClr val="7F7F7F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a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 + </a:t>
              </a:r>
              <a:r>
                <a:rPr lang="es-ES" sz="2400" b="0" dirty="0">
                  <a:solidFill>
                    <a:srgbClr val="7F7F7F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b</a:t>
              </a:r>
              <a:endParaRPr lang="es-E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endParaRPr>
            </a:p>
            <a:p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    </a:t>
              </a:r>
              <a:r>
                <a:rPr lang="es-ES" sz="2400" b="0" dirty="0" err="1">
                  <a:solidFill>
                    <a:srgbClr val="569CD6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return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 </a:t>
              </a:r>
              <a:r>
                <a:rPr lang="es-ES" sz="2400" b="0" dirty="0">
                  <a:solidFill>
                    <a:srgbClr val="C8C8C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suma</a:t>
              </a:r>
              <a:endParaRPr lang="es-E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endParaRPr>
            </a:p>
            <a:p>
              <a:b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</a:br>
              <a:r>
                <a:rPr lang="es-ES" sz="2400" b="0" dirty="0">
                  <a:solidFill>
                    <a:srgbClr val="C8C8C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numero1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 = </a:t>
              </a:r>
              <a:r>
                <a:rPr lang="es-ES" sz="2400" b="0" dirty="0" err="1">
                  <a:solidFill>
                    <a:srgbClr val="4EC9B0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float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(</a:t>
              </a:r>
              <a:r>
                <a:rPr lang="es-ES" sz="2400" b="0" dirty="0">
                  <a:solidFill>
                    <a:srgbClr val="C8C8C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input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(</a:t>
              </a:r>
              <a:r>
                <a:rPr lang="es-ES" sz="2400" b="0" dirty="0">
                  <a:solidFill>
                    <a:srgbClr val="CE917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"Digite su primer número: "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))</a:t>
              </a:r>
            </a:p>
            <a:p>
              <a:r>
                <a:rPr lang="es-ES" sz="2400" b="0" dirty="0">
                  <a:solidFill>
                    <a:srgbClr val="C8C8C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numero2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 = </a:t>
              </a:r>
              <a:r>
                <a:rPr lang="es-ES" sz="2400" b="0" dirty="0" err="1">
                  <a:solidFill>
                    <a:srgbClr val="4EC9B0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float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(</a:t>
              </a:r>
              <a:r>
                <a:rPr lang="es-ES" sz="2400" b="0" dirty="0">
                  <a:solidFill>
                    <a:srgbClr val="C8C8C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input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(</a:t>
              </a:r>
              <a:r>
                <a:rPr lang="es-ES" sz="2400" b="0" dirty="0">
                  <a:solidFill>
                    <a:srgbClr val="CE917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"Digite su segundo número: "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))</a:t>
              </a:r>
            </a:p>
            <a:p>
              <a:b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</a:br>
              <a:r>
                <a:rPr lang="es-ES" sz="2400" b="0" dirty="0">
                  <a:solidFill>
                    <a:srgbClr val="6A9955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# Se llama al subprograma 'sumar' </a:t>
              </a:r>
              <a:endParaRPr lang="es-E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endParaRPr>
            </a:p>
            <a:p>
              <a:r>
                <a:rPr lang="es-ES" sz="2400" b="0" dirty="0">
                  <a:solidFill>
                    <a:srgbClr val="6A9955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# y se almacena el resultado en la </a:t>
              </a:r>
              <a:endParaRPr lang="es-E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endParaRPr>
            </a:p>
            <a:p>
              <a:r>
                <a:rPr lang="es-ES" sz="2400" b="0" dirty="0">
                  <a:solidFill>
                    <a:srgbClr val="6A9955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# variable 'resultado'</a:t>
              </a:r>
              <a:endParaRPr lang="es-E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endParaRPr>
            </a:p>
            <a:p>
              <a:r>
                <a:rPr lang="es-ES" sz="2400" b="0" dirty="0">
                  <a:solidFill>
                    <a:srgbClr val="C8C8C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resultado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 = </a:t>
              </a:r>
              <a:r>
                <a:rPr lang="es-ES" sz="2400" b="0" dirty="0">
                  <a:solidFill>
                    <a:srgbClr val="C8C8C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sumar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(</a:t>
              </a:r>
              <a:r>
                <a:rPr lang="es-ES" sz="2400" b="0" dirty="0">
                  <a:solidFill>
                    <a:srgbClr val="C8C8C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numero1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, </a:t>
              </a:r>
              <a:r>
                <a:rPr lang="es-ES" sz="2400" b="0" dirty="0">
                  <a:solidFill>
                    <a:srgbClr val="C8C8C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numero2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)</a:t>
              </a:r>
            </a:p>
            <a:p>
              <a:b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</a:br>
              <a:r>
                <a:rPr lang="es-ES" sz="2400" b="0" dirty="0" err="1">
                  <a:solidFill>
                    <a:srgbClr val="C8C8C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print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(</a:t>
              </a:r>
              <a:r>
                <a:rPr lang="es-ES" sz="2400" b="0" dirty="0">
                  <a:solidFill>
                    <a:srgbClr val="C8C8C8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resultado</a:t>
              </a:r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)  </a:t>
              </a:r>
              <a:r>
                <a:rPr lang="es-ES" sz="2400" b="0" dirty="0">
                  <a:solidFill>
                    <a:srgbClr val="6A9955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# Se imprime el valor de la </a:t>
              </a:r>
              <a:endParaRPr lang="es-E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endParaRPr>
            </a:p>
            <a:p>
              <a:r>
                <a:rPr lang="es-ES" sz="2400" b="0" dirty="0">
                  <a:solidFill>
                    <a:srgbClr val="D4D4D4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                  </a:t>
              </a:r>
              <a:r>
                <a:rPr lang="es-ES" sz="2400" b="0" dirty="0">
                  <a:solidFill>
                    <a:srgbClr val="6A9955"/>
                  </a:solidFill>
                  <a:effectLst/>
                  <a:highlight>
                    <a:srgbClr val="1E1E1E"/>
                  </a:highlight>
                  <a:latin typeface="Consolas" panose="020B0609020204030204" pitchFamily="49" charset="0"/>
                </a:rPr>
                <a:t># variable 'resultado'.</a:t>
              </a:r>
              <a:endParaRPr lang="es-E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169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686</Words>
  <Application>Microsoft Office PowerPoint</Application>
  <PresentationFormat>Panorámica</PresentationFormat>
  <Paragraphs>83</Paragraphs>
  <Slides>12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Segoe UI Emoji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Mauricio Martinez</dc:creator>
  <cp:lastModifiedBy>Mauricio Martinez</cp:lastModifiedBy>
  <cp:revision>5</cp:revision>
  <dcterms:created xsi:type="dcterms:W3CDTF">2024-04-19T04:35:15Z</dcterms:created>
  <dcterms:modified xsi:type="dcterms:W3CDTF">2024-05-10T06:47:47Z</dcterms:modified>
</cp:coreProperties>
</file>