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67" r:id="rId7"/>
    <p:sldId id="258" r:id="rId8"/>
    <p:sldId id="264" r:id="rId9"/>
    <p:sldId id="265" r:id="rId10"/>
    <p:sldId id="266" r:id="rId11"/>
    <p:sldId id="268" r:id="rId12"/>
    <p:sldId id="269" r:id="rId13"/>
    <p:sldId id="270"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3" d="100"/>
          <a:sy n="83" d="100"/>
        </p:scale>
        <p:origin x="6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icio Martinez" userId="240c087de844c49e" providerId="LiveId" clId="{67DED117-076A-4640-949F-6A628AFB4692}"/>
    <pc:docChg chg="modSld">
      <pc:chgData name="Mauricio Martinez" userId="240c087de844c49e" providerId="LiveId" clId="{67DED117-076A-4640-949F-6A628AFB4692}" dt="2024-04-19T06:20:44.112" v="2"/>
      <pc:docMkLst>
        <pc:docMk/>
      </pc:docMkLst>
      <pc:sldChg chg="addSp modSp mod">
        <pc:chgData name="Mauricio Martinez" userId="240c087de844c49e" providerId="LiveId" clId="{67DED117-076A-4640-949F-6A628AFB4692}" dt="2024-04-19T06:20:44.112" v="2"/>
        <pc:sldMkLst>
          <pc:docMk/>
          <pc:sldMk cId="3092373582" sldId="257"/>
        </pc:sldMkLst>
        <pc:grpChg chg="mod">
          <ac:chgData name="Mauricio Martinez" userId="240c087de844c49e" providerId="LiveId" clId="{67DED117-076A-4640-949F-6A628AFB4692}" dt="2024-04-19T06:20:44.112" v="2"/>
          <ac:grpSpMkLst>
            <pc:docMk/>
            <pc:sldMk cId="3092373582" sldId="257"/>
            <ac:grpSpMk id="5" creationId="{3F8F8B93-9A6D-E201-C855-4CE71A0DF8C1}"/>
          </ac:grpSpMkLst>
        </pc:grpChg>
        <pc:inkChg chg="add mod">
          <ac:chgData name="Mauricio Martinez" userId="240c087de844c49e" providerId="LiveId" clId="{67DED117-076A-4640-949F-6A628AFB4692}" dt="2024-04-19T06:20:44.112" v="2"/>
          <ac:inkMkLst>
            <pc:docMk/>
            <pc:sldMk cId="3092373582" sldId="257"/>
            <ac:inkMk id="2" creationId="{E2061273-A708-FF52-96A1-FAAEB74E693B}"/>
          </ac:inkMkLst>
        </pc:inkChg>
        <pc:inkChg chg="add mod">
          <ac:chgData name="Mauricio Martinez" userId="240c087de844c49e" providerId="LiveId" clId="{67DED117-076A-4640-949F-6A628AFB4692}" dt="2024-04-19T06:20:44.112" v="2"/>
          <ac:inkMkLst>
            <pc:docMk/>
            <pc:sldMk cId="3092373582" sldId="257"/>
            <ac:inkMk id="3" creationId="{BB72762B-8D76-55C0-ADF6-20408608A7BA}"/>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86E01-F486-4594-B252-795843D652F9}" type="datetimeFigureOut">
              <a:rPr lang="es-CO" smtClean="0"/>
              <a:t>19/04/2024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C2C76-714E-4059-BF0F-E509CD10BC1E}" type="slidenum">
              <a:rPr lang="es-CO" smtClean="0"/>
              <a:t>‹Nº›</a:t>
            </a:fld>
            <a:endParaRPr lang="es-CO"/>
          </a:p>
        </p:txBody>
      </p:sp>
    </p:spTree>
    <p:extLst>
      <p:ext uri="{BB962C8B-B14F-4D97-AF65-F5344CB8AC3E}">
        <p14:creationId xmlns:p14="http://schemas.microsoft.com/office/powerpoint/2010/main" val="3395286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80C2C76-714E-4059-BF0F-E509CD10BC1E}" type="slidenum">
              <a:rPr lang="es-CO" smtClean="0"/>
              <a:t>4</a:t>
            </a:fld>
            <a:endParaRPr lang="es-CO"/>
          </a:p>
        </p:txBody>
      </p:sp>
    </p:spTree>
    <p:extLst>
      <p:ext uri="{BB962C8B-B14F-4D97-AF65-F5344CB8AC3E}">
        <p14:creationId xmlns:p14="http://schemas.microsoft.com/office/powerpoint/2010/main" val="29645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80C2C76-714E-4059-BF0F-E509CD10BC1E}" type="slidenum">
              <a:rPr lang="es-CO" smtClean="0"/>
              <a:t>5</a:t>
            </a:fld>
            <a:endParaRPr lang="es-CO"/>
          </a:p>
        </p:txBody>
      </p:sp>
    </p:spTree>
    <p:extLst>
      <p:ext uri="{BB962C8B-B14F-4D97-AF65-F5344CB8AC3E}">
        <p14:creationId xmlns:p14="http://schemas.microsoft.com/office/powerpoint/2010/main" val="181173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80C2C76-714E-4059-BF0F-E509CD10BC1E}" type="slidenum">
              <a:rPr lang="es-CO" smtClean="0"/>
              <a:t>6</a:t>
            </a:fld>
            <a:endParaRPr lang="es-CO"/>
          </a:p>
        </p:txBody>
      </p:sp>
    </p:spTree>
    <p:extLst>
      <p:ext uri="{BB962C8B-B14F-4D97-AF65-F5344CB8AC3E}">
        <p14:creationId xmlns:p14="http://schemas.microsoft.com/office/powerpoint/2010/main" val="2311699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80C2C76-714E-4059-BF0F-E509CD10BC1E}" type="slidenum">
              <a:rPr lang="es-CO" smtClean="0"/>
              <a:t>8</a:t>
            </a:fld>
            <a:endParaRPr lang="es-CO"/>
          </a:p>
        </p:txBody>
      </p:sp>
    </p:spTree>
    <p:extLst>
      <p:ext uri="{BB962C8B-B14F-4D97-AF65-F5344CB8AC3E}">
        <p14:creationId xmlns:p14="http://schemas.microsoft.com/office/powerpoint/2010/main" val="1213575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80C2C76-714E-4059-BF0F-E509CD10BC1E}" type="slidenum">
              <a:rPr lang="es-CO" smtClean="0"/>
              <a:t>10</a:t>
            </a:fld>
            <a:endParaRPr lang="es-CO"/>
          </a:p>
        </p:txBody>
      </p:sp>
    </p:spTree>
    <p:extLst>
      <p:ext uri="{BB962C8B-B14F-4D97-AF65-F5344CB8AC3E}">
        <p14:creationId xmlns:p14="http://schemas.microsoft.com/office/powerpoint/2010/main" val="7763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80C2C76-714E-4059-BF0F-E509CD10BC1E}" type="slidenum">
              <a:rPr lang="es-CO" smtClean="0"/>
              <a:t>12</a:t>
            </a:fld>
            <a:endParaRPr lang="es-CO"/>
          </a:p>
        </p:txBody>
      </p:sp>
    </p:spTree>
    <p:extLst>
      <p:ext uri="{BB962C8B-B14F-4D97-AF65-F5344CB8AC3E}">
        <p14:creationId xmlns:p14="http://schemas.microsoft.com/office/powerpoint/2010/main" val="184604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80C2C76-714E-4059-BF0F-E509CD10BC1E}" type="slidenum">
              <a:rPr lang="es-CO" smtClean="0"/>
              <a:t>13</a:t>
            </a:fld>
            <a:endParaRPr lang="es-CO"/>
          </a:p>
        </p:txBody>
      </p:sp>
    </p:spTree>
    <p:extLst>
      <p:ext uri="{BB962C8B-B14F-4D97-AF65-F5344CB8AC3E}">
        <p14:creationId xmlns:p14="http://schemas.microsoft.com/office/powerpoint/2010/main" val="791125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1ABB8-0671-2482-1670-CFB127ADEE0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5D72EA6-EB64-33D4-3F25-A67F6A8E2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200FA1C-C230-6091-F48A-B8F1A5F07106}"/>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5" name="Marcador de pie de página 4">
            <a:extLst>
              <a:ext uri="{FF2B5EF4-FFF2-40B4-BE49-F238E27FC236}">
                <a16:creationId xmlns:a16="http://schemas.microsoft.com/office/drawing/2014/main" id="{0550917A-46D7-9C0B-0C6C-FA738CF8947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8D13B70-2F15-3B75-115C-DA45B35A562D}"/>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75048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1DD50-08C0-B494-E896-BEAE1950A7E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33C695D-D7E9-DCA6-4FB4-B03E536303E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A3D1272-906A-A989-86E3-C02CE8D3BFF3}"/>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5" name="Marcador de pie de página 4">
            <a:extLst>
              <a:ext uri="{FF2B5EF4-FFF2-40B4-BE49-F238E27FC236}">
                <a16:creationId xmlns:a16="http://schemas.microsoft.com/office/drawing/2014/main" id="{D9ED7FE9-8577-E9F3-B7C5-E4F79E8603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14A5FA-3D03-9CCC-0FE9-F4A06F81F14F}"/>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80995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2E0F4C-8F99-50D9-2CF4-A2B191B4B0E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A17EB09-2C48-1AE0-C52E-D436CACBB3C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14A5462-99EC-A2BD-69EA-18808B51FE29}"/>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5" name="Marcador de pie de página 4">
            <a:extLst>
              <a:ext uri="{FF2B5EF4-FFF2-40B4-BE49-F238E27FC236}">
                <a16:creationId xmlns:a16="http://schemas.microsoft.com/office/drawing/2014/main" id="{69E69B05-6515-3878-A7F7-FBD176A47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B8F942D-2999-05DB-0C68-433C50BAA97E}"/>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317158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8DA6F-40FC-A7D7-BE72-56FF023040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47875C2-B8CC-7470-B61D-80DCD84162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5D35C4-F023-8040-0C5C-2CA079264917}"/>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5" name="Marcador de pie de página 4">
            <a:extLst>
              <a:ext uri="{FF2B5EF4-FFF2-40B4-BE49-F238E27FC236}">
                <a16:creationId xmlns:a16="http://schemas.microsoft.com/office/drawing/2014/main" id="{79328572-14A0-7552-1E94-7182DC6596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B197077-0A0C-BCCE-CD1E-4FB316698069}"/>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332457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4AE93-F255-7BAA-3F51-B1C5FB5DBB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237FCF0-CCD5-5C7F-3935-98B9C5CF0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762ED79-8CAD-8F50-7F41-D6BA4A2DA9E0}"/>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5" name="Marcador de pie de página 4">
            <a:extLst>
              <a:ext uri="{FF2B5EF4-FFF2-40B4-BE49-F238E27FC236}">
                <a16:creationId xmlns:a16="http://schemas.microsoft.com/office/drawing/2014/main" id="{E1D98A82-E977-50C5-24AE-4144B60A0DB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A143535-5688-E10B-E784-9EFF71CB8D1B}"/>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151891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DF1B5-35A0-7117-BA13-61F59569A9B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83BD6BD-3BF2-E315-184E-4F7CA2EFD44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D4A8BA3-5983-DAB3-DAB6-46AC2885826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B9B06DF-67CD-18B5-BB7C-C80470505725}"/>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6" name="Marcador de pie de página 5">
            <a:extLst>
              <a:ext uri="{FF2B5EF4-FFF2-40B4-BE49-F238E27FC236}">
                <a16:creationId xmlns:a16="http://schemas.microsoft.com/office/drawing/2014/main" id="{712C5726-390C-41F3-183C-5EEA8B063E9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9236A20-5CD4-3B25-89DF-D708894C4535}"/>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167350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F61B2-5156-5A54-BFA6-62B6BA94B02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F0208B7-4EBB-98AD-5C8F-D8C6681B5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9EB53B-C55B-0EC7-EB51-86871A244A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62E04B3-1A0E-7D39-133F-EF13DE157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E379D55-B3D3-BE82-DED3-932AE2F7DC4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0999FC9A-E184-6D53-5C52-F8B39E6EAAD8}"/>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8" name="Marcador de pie de página 7">
            <a:extLst>
              <a:ext uri="{FF2B5EF4-FFF2-40B4-BE49-F238E27FC236}">
                <a16:creationId xmlns:a16="http://schemas.microsoft.com/office/drawing/2014/main" id="{A734134F-CFC6-CB78-B7EA-69351735540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81CA716-D24A-EB06-8A61-41610D98A073}"/>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94202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02B8E-981B-AB72-AF35-F51DA78E049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E605773-4EEA-50C3-5E1B-DA27D8CA1389}"/>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4" name="Marcador de pie de página 3">
            <a:extLst>
              <a:ext uri="{FF2B5EF4-FFF2-40B4-BE49-F238E27FC236}">
                <a16:creationId xmlns:a16="http://schemas.microsoft.com/office/drawing/2014/main" id="{48C837DE-DA2D-BC59-C9E1-975E5382A6A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3BAEB22-FB35-C64D-82FF-90348E50A40B}"/>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3050146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84CD02B-2B4F-0449-EA20-836D6CB16EDA}"/>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3" name="Marcador de pie de página 2">
            <a:extLst>
              <a:ext uri="{FF2B5EF4-FFF2-40B4-BE49-F238E27FC236}">
                <a16:creationId xmlns:a16="http://schemas.microsoft.com/office/drawing/2014/main" id="{6A933412-1D95-FF7E-2E0E-C9E2AEC2B8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06EF1FA-0A61-E30B-EAA7-AB6062EDF5EC}"/>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221049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F20B0-0BB3-382A-6FEF-EA2B68BC7E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2C31377-E416-F061-1D9D-3F2671218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3D7A425-D6A5-489B-B57A-A29B8828B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9CA073-B853-2F0E-27B1-3B5947DB6168}"/>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6" name="Marcador de pie de página 5">
            <a:extLst>
              <a:ext uri="{FF2B5EF4-FFF2-40B4-BE49-F238E27FC236}">
                <a16:creationId xmlns:a16="http://schemas.microsoft.com/office/drawing/2014/main" id="{E92BC2EF-5370-F188-8F12-42BE9F28A97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0FE3C50-D69C-E5F0-200C-795CA25B621E}"/>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129352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18E6D-D818-B1E2-1A67-51BF3C5166E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D1896AB-D64E-DFFE-AC8A-371D0ECFA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9EC2915-4B43-25A1-76F3-8A90FD98F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3B9B450-F1CA-B2FA-2051-25F09AF6F144}"/>
              </a:ext>
            </a:extLst>
          </p:cNvPr>
          <p:cNvSpPr>
            <a:spLocks noGrp="1"/>
          </p:cNvSpPr>
          <p:nvPr>
            <p:ph type="dt" sz="half" idx="10"/>
          </p:nvPr>
        </p:nvSpPr>
        <p:spPr/>
        <p:txBody>
          <a:bodyPr/>
          <a:lstStyle/>
          <a:p>
            <a:fld id="{B3863FAF-C65D-493E-90BD-8F838C49B263}" type="datetimeFigureOut">
              <a:rPr lang="es-CO" smtClean="0"/>
              <a:t>19/04/2024</a:t>
            </a:fld>
            <a:endParaRPr lang="es-CO"/>
          </a:p>
        </p:txBody>
      </p:sp>
      <p:sp>
        <p:nvSpPr>
          <p:cNvPr id="6" name="Marcador de pie de página 5">
            <a:extLst>
              <a:ext uri="{FF2B5EF4-FFF2-40B4-BE49-F238E27FC236}">
                <a16:creationId xmlns:a16="http://schemas.microsoft.com/office/drawing/2014/main" id="{5F205961-B5B5-0534-0E7F-B1E0C2818C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844CF57-B145-50EF-E5D6-D887977E59A7}"/>
              </a:ext>
            </a:extLst>
          </p:cNvPr>
          <p:cNvSpPr>
            <a:spLocks noGrp="1"/>
          </p:cNvSpPr>
          <p:nvPr>
            <p:ph type="sldNum" sz="quarter" idx="12"/>
          </p:nvPr>
        </p:nvSpPr>
        <p:spPr/>
        <p:txBody>
          <a:bodyPr/>
          <a:lstStyle/>
          <a:p>
            <a:fld id="{6D6F34F8-E331-4DC6-BF37-D443BDEEAF16}" type="slidenum">
              <a:rPr lang="es-CO" smtClean="0"/>
              <a:t>‹Nº›</a:t>
            </a:fld>
            <a:endParaRPr lang="es-CO"/>
          </a:p>
        </p:txBody>
      </p:sp>
    </p:spTree>
    <p:extLst>
      <p:ext uri="{BB962C8B-B14F-4D97-AF65-F5344CB8AC3E}">
        <p14:creationId xmlns:p14="http://schemas.microsoft.com/office/powerpoint/2010/main" val="105898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BEB801F-8265-D164-427C-0A61E2F38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AA84497-1A48-D5A5-EF37-66EDA85BC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834345C-3A82-ED6A-D7DA-0912185EF0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63FAF-C65D-493E-90BD-8F838C49B263}" type="datetimeFigureOut">
              <a:rPr lang="es-CO" smtClean="0"/>
              <a:t>19/04/2024</a:t>
            </a:fld>
            <a:endParaRPr lang="es-CO"/>
          </a:p>
        </p:txBody>
      </p:sp>
      <p:sp>
        <p:nvSpPr>
          <p:cNvPr id="5" name="Marcador de pie de página 4">
            <a:extLst>
              <a:ext uri="{FF2B5EF4-FFF2-40B4-BE49-F238E27FC236}">
                <a16:creationId xmlns:a16="http://schemas.microsoft.com/office/drawing/2014/main" id="{F62B8098-5EF2-B485-EF35-308EEA799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552548D-E9DF-C567-472B-F3A06CB8E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F34F8-E331-4DC6-BF37-D443BDEEAF16}" type="slidenum">
              <a:rPr lang="es-CO" smtClean="0"/>
              <a:t>‹Nº›</a:t>
            </a:fld>
            <a:endParaRPr lang="es-CO"/>
          </a:p>
        </p:txBody>
      </p:sp>
    </p:spTree>
    <p:extLst>
      <p:ext uri="{BB962C8B-B14F-4D97-AF65-F5344CB8AC3E}">
        <p14:creationId xmlns:p14="http://schemas.microsoft.com/office/powerpoint/2010/main" val="2769109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adroTexto 17">
            <a:extLst>
              <a:ext uri="{FF2B5EF4-FFF2-40B4-BE49-F238E27FC236}">
                <a16:creationId xmlns:a16="http://schemas.microsoft.com/office/drawing/2014/main" id="{6271EBFA-EA3B-29CC-CD54-E80886C59FB5}"/>
              </a:ext>
            </a:extLst>
          </p:cNvPr>
          <p:cNvSpPr txBox="1"/>
          <p:nvPr/>
        </p:nvSpPr>
        <p:spPr>
          <a:xfrm>
            <a:off x="1166948" y="1522044"/>
            <a:ext cx="9858104" cy="1323439"/>
          </a:xfrm>
          <a:prstGeom prst="rect">
            <a:avLst/>
          </a:prstGeom>
          <a:noFill/>
        </p:spPr>
        <p:txBody>
          <a:bodyPr wrap="square">
            <a:spAutoFit/>
          </a:bodyPr>
          <a:lstStyle/>
          <a:p>
            <a:pPr algn="just"/>
            <a:r>
              <a:rPr lang="es-ES" sz="2000" dirty="0">
                <a:latin typeface="Segoe UI Emoji" panose="020B0502040204020203" pitchFamily="34" charset="0"/>
                <a:ea typeface="Segoe UI Emoji" panose="020B0502040204020203" pitchFamily="34" charset="0"/>
              </a:rPr>
              <a:t>Una de las características más importantes de Python es que es un lenguaje de tipado dinámico. Esto significa que no es necesario declarar el tipo de variable antes de usarla. El tipo de variable se determina en tiempo de ejecución en función del valor que se le asigna.</a:t>
            </a:r>
            <a:endParaRPr lang="es-CO" sz="2000" dirty="0">
              <a:latin typeface="Segoe UI Emoji" panose="020B0502040204020203" pitchFamily="34" charset="0"/>
              <a:ea typeface="Segoe UI Emoji" panose="020B0502040204020203" pitchFamily="34" charset="0"/>
            </a:endParaRPr>
          </a:p>
        </p:txBody>
      </p:sp>
      <p:sp>
        <p:nvSpPr>
          <p:cNvPr id="19" name="CuadroTexto 18">
            <a:extLst>
              <a:ext uri="{FF2B5EF4-FFF2-40B4-BE49-F238E27FC236}">
                <a16:creationId xmlns:a16="http://schemas.microsoft.com/office/drawing/2014/main" id="{12439B71-BBE5-F12B-6254-4A133805F28C}"/>
              </a:ext>
            </a:extLst>
          </p:cNvPr>
          <p:cNvSpPr txBox="1"/>
          <p:nvPr/>
        </p:nvSpPr>
        <p:spPr>
          <a:xfrm>
            <a:off x="638175" y="599974"/>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Creación de variables, tipado dinámico</a:t>
            </a:r>
            <a:endParaRPr lang="es-CO" sz="3200" dirty="0">
              <a:latin typeface="Segoe UI Emoji" panose="020B0502040204020203" pitchFamily="34" charset="0"/>
              <a:ea typeface="Segoe UI Emoji" panose="020B0502040204020203" pitchFamily="34" charset="0"/>
            </a:endParaRPr>
          </a:p>
        </p:txBody>
      </p:sp>
      <p:grpSp>
        <p:nvGrpSpPr>
          <p:cNvPr id="22" name="Grupo 21">
            <a:extLst>
              <a:ext uri="{FF2B5EF4-FFF2-40B4-BE49-F238E27FC236}">
                <a16:creationId xmlns:a16="http://schemas.microsoft.com/office/drawing/2014/main" id="{CA453379-BB49-4EAF-4BC1-BF94908CA907}"/>
              </a:ext>
            </a:extLst>
          </p:cNvPr>
          <p:cNvGrpSpPr/>
          <p:nvPr/>
        </p:nvGrpSpPr>
        <p:grpSpPr>
          <a:xfrm>
            <a:off x="586289" y="3795424"/>
            <a:ext cx="11019421" cy="1864811"/>
            <a:chOff x="-1064660" y="3429000"/>
            <a:chExt cx="16089799" cy="1864811"/>
          </a:xfrm>
        </p:grpSpPr>
        <p:sp>
          <p:nvSpPr>
            <p:cNvPr id="23" name="Rectángulo: esquinas redondeadas 22">
              <a:extLst>
                <a:ext uri="{FF2B5EF4-FFF2-40B4-BE49-F238E27FC236}">
                  <a16:creationId xmlns:a16="http://schemas.microsoft.com/office/drawing/2014/main" id="{8D6C981F-7D0A-221A-CA08-03808F107F4B}"/>
                </a:ext>
              </a:extLst>
            </p:cNvPr>
            <p:cNvSpPr/>
            <p:nvPr/>
          </p:nvSpPr>
          <p:spPr>
            <a:xfrm>
              <a:off x="-1064660" y="3429000"/>
              <a:ext cx="16089799" cy="1864811"/>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24" name="CuadroTexto 23">
              <a:extLst>
                <a:ext uri="{FF2B5EF4-FFF2-40B4-BE49-F238E27FC236}">
                  <a16:creationId xmlns:a16="http://schemas.microsoft.com/office/drawing/2014/main" id="{E8236828-3BF1-668A-DD47-532262F397D9}"/>
                </a:ext>
              </a:extLst>
            </p:cNvPr>
            <p:cNvSpPr txBox="1"/>
            <p:nvPr/>
          </p:nvSpPr>
          <p:spPr>
            <a:xfrm>
              <a:off x="-568750" y="3761240"/>
              <a:ext cx="15157061" cy="1200329"/>
            </a:xfrm>
            <a:prstGeom prst="rect">
              <a:avLst/>
            </a:prstGeom>
            <a:noFill/>
          </p:spPr>
          <p:txBody>
            <a:bodyPr wrap="square">
              <a:spAutoFit/>
            </a:bodyPr>
            <a:lstStyle/>
            <a:p>
              <a:r>
                <a:rPr lang="es-ES" sz="2400" b="0" dirty="0">
                  <a:solidFill>
                    <a:srgbClr val="9CDCFE"/>
                  </a:solidFill>
                  <a:effectLst/>
                  <a:highlight>
                    <a:srgbClr val="1F1F1F"/>
                  </a:highlight>
                  <a:latin typeface="Consolas" panose="020B0609020204030204" pitchFamily="49" charset="0"/>
                </a:rPr>
                <a:t>variable1</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B5CEA8"/>
                  </a:solidFill>
                  <a:effectLst/>
                  <a:highlight>
                    <a:srgbClr val="1F1F1F"/>
                  </a:highlight>
                  <a:latin typeface="Consolas" panose="020B0609020204030204" pitchFamily="49" charset="0"/>
                </a:rPr>
                <a:t>10</a:t>
              </a:r>
              <a:r>
                <a:rPr lang="es-ES" sz="2400" b="0" dirty="0">
                  <a:solidFill>
                    <a:srgbClr val="CCCCCC"/>
                  </a:solidFill>
                  <a:effectLst/>
                  <a:highlight>
                    <a:srgbClr val="1F1F1F"/>
                  </a:highlight>
                  <a:latin typeface="Consolas" panose="020B0609020204030204" pitchFamily="49" charset="0"/>
                </a:rPr>
                <a:t>  </a:t>
              </a:r>
              <a:r>
                <a:rPr lang="es-ES" sz="2400" b="0" dirty="0">
                  <a:solidFill>
                    <a:srgbClr val="6A9955"/>
                  </a:solidFill>
                  <a:effectLst/>
                  <a:highlight>
                    <a:srgbClr val="1F1F1F"/>
                  </a:highlight>
                  <a:latin typeface="Consolas" panose="020B0609020204030204" pitchFamily="49" charset="0"/>
                </a:rPr>
                <a:t>#La variable es un entero</a:t>
              </a:r>
              <a:endParaRPr lang="es-ES" sz="2400" b="0" dirty="0">
                <a:solidFill>
                  <a:srgbClr val="CCCCCC"/>
                </a:solidFill>
                <a:effectLst/>
                <a:highlight>
                  <a:srgbClr val="1F1F1F"/>
                </a:highlight>
                <a:latin typeface="Consolas" panose="020B0609020204030204" pitchFamily="49" charset="0"/>
              </a:endParaRPr>
            </a:p>
            <a:p>
              <a:r>
                <a:rPr lang="es-ES" sz="2400" b="0" dirty="0">
                  <a:solidFill>
                    <a:srgbClr val="9CDCFE"/>
                  </a:solidFill>
                  <a:effectLst/>
                  <a:highlight>
                    <a:srgbClr val="1F1F1F"/>
                  </a:highlight>
                  <a:latin typeface="Consolas" panose="020B0609020204030204" pitchFamily="49" charset="0"/>
                </a:rPr>
                <a:t>variable1</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"Hola" </a:t>
              </a:r>
              <a:r>
                <a:rPr lang="es-ES" sz="2400" b="0" dirty="0">
                  <a:solidFill>
                    <a:srgbClr val="6A9955"/>
                  </a:solidFill>
                  <a:effectLst/>
                  <a:highlight>
                    <a:srgbClr val="1F1F1F"/>
                  </a:highlight>
                  <a:latin typeface="Consolas" panose="020B0609020204030204" pitchFamily="49" charset="0"/>
                </a:rPr>
                <a:t>#Ahora la variable es una cadena de texto</a:t>
              </a:r>
              <a:endParaRPr lang="es-ES" sz="2400" b="0" dirty="0">
                <a:solidFill>
                  <a:srgbClr val="CCCCCC"/>
                </a:solidFill>
                <a:effectLst/>
                <a:highlight>
                  <a:srgbClr val="1F1F1F"/>
                </a:highlight>
                <a:latin typeface="Consolas" panose="020B0609020204030204" pitchFamily="49" charset="0"/>
              </a:endParaRPr>
            </a:p>
            <a:p>
              <a:r>
                <a:rPr lang="es-ES" sz="2400" b="0" dirty="0">
                  <a:solidFill>
                    <a:srgbClr val="9CDCFE"/>
                  </a:solidFill>
                  <a:effectLst/>
                  <a:highlight>
                    <a:srgbClr val="1F1F1F"/>
                  </a:highlight>
                  <a:latin typeface="Consolas" panose="020B0609020204030204" pitchFamily="49" charset="0"/>
                </a:rPr>
                <a:t>variable1</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B5CEA8"/>
                  </a:solidFill>
                  <a:effectLst/>
                  <a:highlight>
                    <a:srgbClr val="1F1F1F"/>
                  </a:highlight>
                  <a:latin typeface="Consolas" panose="020B0609020204030204" pitchFamily="49" charset="0"/>
                </a:rPr>
                <a:t>10.43</a:t>
              </a:r>
              <a:r>
                <a:rPr lang="es-ES" sz="2400" b="0" dirty="0">
                  <a:solidFill>
                    <a:srgbClr val="CCCCCC"/>
                  </a:solidFill>
                  <a:effectLst/>
                  <a:highlight>
                    <a:srgbClr val="1F1F1F"/>
                  </a:highlight>
                  <a:latin typeface="Consolas" panose="020B0609020204030204" pitchFamily="49" charset="0"/>
                </a:rPr>
                <a:t> </a:t>
              </a:r>
              <a:r>
                <a:rPr lang="es-ES" sz="2400" b="0" dirty="0">
                  <a:solidFill>
                    <a:srgbClr val="6A9955"/>
                  </a:solidFill>
                  <a:effectLst/>
                  <a:highlight>
                    <a:srgbClr val="1F1F1F"/>
                  </a:highlight>
                  <a:latin typeface="Consolas" panose="020B0609020204030204" pitchFamily="49" charset="0"/>
                </a:rPr>
                <a:t>#Ahora la variable es un punto decimal</a:t>
              </a:r>
              <a:endParaRPr lang="es-ES" sz="2400" b="0" dirty="0">
                <a:solidFill>
                  <a:srgbClr val="CCCCCC"/>
                </a:solidFill>
                <a:effectLst/>
                <a:highlight>
                  <a:srgbClr val="1F1F1F"/>
                </a:highlight>
                <a:latin typeface="Consolas" panose="020B0609020204030204" pitchFamily="49" charset="0"/>
              </a:endParaRPr>
            </a:p>
          </p:txBody>
        </p:sp>
      </p:grpSp>
    </p:spTree>
    <p:extLst>
      <p:ext uri="{BB962C8B-B14F-4D97-AF65-F5344CB8AC3E}">
        <p14:creationId xmlns:p14="http://schemas.microsoft.com/office/powerpoint/2010/main" val="30335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2439B71-BBE5-F12B-6254-4A133805F28C}"/>
              </a:ext>
            </a:extLst>
          </p:cNvPr>
          <p:cNvSpPr txBox="1"/>
          <p:nvPr/>
        </p:nvSpPr>
        <p:spPr>
          <a:xfrm>
            <a:off x="638175" y="443220"/>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Operadores lógicos</a:t>
            </a:r>
            <a:endParaRPr lang="es-CO" sz="3200" dirty="0">
              <a:solidFill>
                <a:srgbClr val="FF0000"/>
              </a:solidFill>
              <a:latin typeface="Segoe UI Emoji" panose="020B0502040204020203" pitchFamily="34" charset="0"/>
              <a:ea typeface="Segoe UI Emoji" panose="020B0502040204020203" pitchFamily="34" charset="0"/>
            </a:endParaRPr>
          </a:p>
        </p:txBody>
      </p:sp>
      <p:graphicFrame>
        <p:nvGraphicFramePr>
          <p:cNvPr id="2" name="Tabla 1">
            <a:extLst>
              <a:ext uri="{FF2B5EF4-FFF2-40B4-BE49-F238E27FC236}">
                <a16:creationId xmlns:a16="http://schemas.microsoft.com/office/drawing/2014/main" id="{A99C728E-D2CC-52C4-6DB9-AD258EE20BCA}"/>
              </a:ext>
            </a:extLst>
          </p:cNvPr>
          <p:cNvGraphicFramePr>
            <a:graphicFrameLocks noGrp="1"/>
          </p:cNvGraphicFramePr>
          <p:nvPr>
            <p:extLst>
              <p:ext uri="{D42A27DB-BD31-4B8C-83A1-F6EECF244321}">
                <p14:modId xmlns:p14="http://schemas.microsoft.com/office/powerpoint/2010/main" val="349855674"/>
              </p:ext>
            </p:extLst>
          </p:nvPr>
        </p:nvGraphicFramePr>
        <p:xfrm>
          <a:off x="1428750" y="1329690"/>
          <a:ext cx="9334500" cy="4419600"/>
        </p:xfrm>
        <a:graphic>
          <a:graphicData uri="http://schemas.openxmlformats.org/drawingml/2006/table">
            <a:tbl>
              <a:tblPr firstRow="1" bandRow="1">
                <a:tableStyleId>{2D5ABB26-0587-4C30-8999-92F81FD0307C}</a:tableStyleId>
              </a:tblPr>
              <a:tblGrid>
                <a:gridCol w="3111500">
                  <a:extLst>
                    <a:ext uri="{9D8B030D-6E8A-4147-A177-3AD203B41FA5}">
                      <a16:colId xmlns:a16="http://schemas.microsoft.com/office/drawing/2014/main" val="860145633"/>
                    </a:ext>
                  </a:extLst>
                </a:gridCol>
                <a:gridCol w="3111500">
                  <a:extLst>
                    <a:ext uri="{9D8B030D-6E8A-4147-A177-3AD203B41FA5}">
                      <a16:colId xmlns:a16="http://schemas.microsoft.com/office/drawing/2014/main" val="923668799"/>
                    </a:ext>
                  </a:extLst>
                </a:gridCol>
                <a:gridCol w="3111500">
                  <a:extLst>
                    <a:ext uri="{9D8B030D-6E8A-4147-A177-3AD203B41FA5}">
                      <a16:colId xmlns:a16="http://schemas.microsoft.com/office/drawing/2014/main" val="2600578970"/>
                    </a:ext>
                  </a:extLst>
                </a:gridCol>
              </a:tblGrid>
              <a:tr h="370840">
                <a:tc>
                  <a:txBody>
                    <a:bodyPr/>
                    <a:lstStyle/>
                    <a:p>
                      <a:pPr algn="ctr" rtl="0" fontAlgn="b"/>
                      <a:r>
                        <a:rPr lang="es-CO" sz="2800" dirty="0">
                          <a:effectLst/>
                        </a:rPr>
                        <a:t>Operador</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800">
                          <a:effectLst/>
                        </a:rPr>
                        <a:t>Descripción</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800">
                          <a:effectLst/>
                        </a:rPr>
                        <a:t>Resultado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217977"/>
                  </a:ext>
                </a:extLst>
              </a:tr>
              <a:tr h="370840">
                <a:tc>
                  <a:txBody>
                    <a:bodyPr/>
                    <a:lstStyle/>
                    <a:p>
                      <a:pPr algn="ctr" rtl="0" fontAlgn="b"/>
                      <a:r>
                        <a:rPr lang="es-CO" sz="2800" dirty="0">
                          <a:effectLst/>
                        </a:rPr>
                        <a:t>and</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800">
                          <a:effectLst/>
                        </a:rPr>
                        <a:t>Conjunción</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800">
                          <a:effectLst/>
                        </a:rPr>
                        <a:t>Verdadero solo si ambos operandos son verdaderos</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340311"/>
                  </a:ext>
                </a:extLst>
              </a:tr>
              <a:tr h="370840">
                <a:tc>
                  <a:txBody>
                    <a:bodyPr/>
                    <a:lstStyle/>
                    <a:p>
                      <a:pPr algn="ctr" rtl="0" fontAlgn="b"/>
                      <a:r>
                        <a:rPr lang="es-CO" sz="2800">
                          <a:effectLst/>
                        </a:rPr>
                        <a:t>or</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800">
                          <a:effectLst/>
                        </a:rPr>
                        <a:t>Disyunción</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800">
                          <a:effectLst/>
                        </a:rPr>
                        <a:t>Verdadero si al menos uno de los operandos es verdadero</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879011"/>
                  </a:ext>
                </a:extLst>
              </a:tr>
              <a:tr h="370840">
                <a:tc>
                  <a:txBody>
                    <a:bodyPr/>
                    <a:lstStyle/>
                    <a:p>
                      <a:pPr algn="ctr" rtl="0" fontAlgn="b"/>
                      <a:r>
                        <a:rPr lang="es-CO" sz="2800" dirty="0" err="1">
                          <a:effectLst/>
                        </a:rPr>
                        <a:t>not</a:t>
                      </a:r>
                      <a:endParaRPr lang="es-CO" sz="2800" dirty="0">
                        <a:effectLst/>
                      </a:endParaRP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800" dirty="0">
                          <a:effectLst/>
                        </a:rPr>
                        <a:t>Negación</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800" dirty="0">
                          <a:effectLst/>
                        </a:rPr>
                        <a:t>Invierte el valor de verdad del operando</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58554"/>
                  </a:ext>
                </a:extLst>
              </a:tr>
            </a:tbl>
          </a:graphicData>
        </a:graphic>
      </p:graphicFrame>
    </p:spTree>
    <p:extLst>
      <p:ext uri="{BB962C8B-B14F-4D97-AF65-F5344CB8AC3E}">
        <p14:creationId xmlns:p14="http://schemas.microsoft.com/office/powerpoint/2010/main" val="245521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A7A24CC3-3198-1BA1-2CD7-1F365B0A28B7}"/>
              </a:ext>
            </a:extLst>
          </p:cNvPr>
          <p:cNvGrpSpPr/>
          <p:nvPr/>
        </p:nvGrpSpPr>
        <p:grpSpPr>
          <a:xfrm>
            <a:off x="387350" y="2476631"/>
            <a:ext cx="11417300" cy="3573401"/>
            <a:chOff x="1536700" y="1146589"/>
            <a:chExt cx="8929870" cy="3573401"/>
          </a:xfrm>
        </p:grpSpPr>
        <p:sp>
          <p:nvSpPr>
            <p:cNvPr id="6" name="Rectángulo: esquinas redondeadas 5">
              <a:extLst>
                <a:ext uri="{FF2B5EF4-FFF2-40B4-BE49-F238E27FC236}">
                  <a16:creationId xmlns:a16="http://schemas.microsoft.com/office/drawing/2014/main" id="{AFC43B94-6CD2-AC25-975B-3CF837A4D06F}"/>
                </a:ext>
              </a:extLst>
            </p:cNvPr>
            <p:cNvSpPr/>
            <p:nvPr/>
          </p:nvSpPr>
          <p:spPr>
            <a:xfrm>
              <a:off x="1536700" y="1146589"/>
              <a:ext cx="8929870" cy="3573401"/>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10" name="CuadroTexto 9">
              <a:extLst>
                <a:ext uri="{FF2B5EF4-FFF2-40B4-BE49-F238E27FC236}">
                  <a16:creationId xmlns:a16="http://schemas.microsoft.com/office/drawing/2014/main" id="{FC57848E-13AB-EE27-57E7-1F97C23C7402}"/>
                </a:ext>
              </a:extLst>
            </p:cNvPr>
            <p:cNvSpPr txBox="1"/>
            <p:nvPr/>
          </p:nvSpPr>
          <p:spPr>
            <a:xfrm>
              <a:off x="1715071" y="1594461"/>
              <a:ext cx="8573129" cy="2677656"/>
            </a:xfrm>
            <a:prstGeom prst="rect">
              <a:avLst/>
            </a:prstGeom>
            <a:noFill/>
          </p:spPr>
          <p:txBody>
            <a:bodyPr wrap="square">
              <a:spAutoFit/>
            </a:bodyPr>
            <a:lstStyle/>
            <a:p>
              <a:r>
                <a:rPr lang="es-ES" sz="2400" b="0" dirty="0">
                  <a:solidFill>
                    <a:srgbClr val="9CDCFE"/>
                  </a:solidFill>
                  <a:effectLst/>
                  <a:highlight>
                    <a:srgbClr val="1F1F1F"/>
                  </a:highlight>
                  <a:latin typeface="Consolas" panose="020B0609020204030204" pitchFamily="49" charset="0"/>
                </a:rPr>
                <a:t>edad</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4EC9B0"/>
                  </a:solidFill>
                  <a:effectLst/>
                  <a:highlight>
                    <a:srgbClr val="1F1F1F"/>
                  </a:highlight>
                  <a:latin typeface="Consolas" panose="020B0609020204030204" pitchFamily="49" charset="0"/>
                </a:rPr>
                <a:t>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DCDCAA"/>
                  </a:solidFill>
                  <a:effectLst/>
                  <a:highlight>
                    <a:srgbClr val="1F1F1F"/>
                  </a:highlight>
                  <a:latin typeface="Consolas" panose="020B0609020204030204" pitchFamily="49" charset="0"/>
                </a:rPr>
                <a:t>input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"¿Cuántos años tienes? "</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9CDCFE"/>
                  </a:solidFill>
                  <a:effectLst/>
                  <a:highlight>
                    <a:srgbClr val="1F1F1F"/>
                  </a:highlight>
                  <a:latin typeface="Consolas" panose="020B0609020204030204" pitchFamily="49" charset="0"/>
                </a:rPr>
                <a:t>credencial</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DCDCAA"/>
                  </a:solidFill>
                  <a:effectLst/>
                  <a:highlight>
                    <a:srgbClr val="1F1F1F"/>
                  </a:highlight>
                  <a:latin typeface="Consolas" panose="020B0609020204030204" pitchFamily="49" charset="0"/>
                </a:rPr>
                <a:t>input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"¿Tiene una credencial válida? (s/n): "</a:t>
              </a:r>
              <a:r>
                <a:rPr lang="es-ES" sz="2400" b="0" dirty="0">
                  <a:solidFill>
                    <a:srgbClr val="CCCCCC"/>
                  </a:solidFill>
                  <a:effectLst/>
                  <a:highlight>
                    <a:srgbClr val="1F1F1F"/>
                  </a:highlight>
                  <a:latin typeface="Consolas" panose="020B0609020204030204" pitchFamily="49" charset="0"/>
                </a:rPr>
                <a:t>)</a:t>
              </a:r>
            </a:p>
            <a:p>
              <a:br>
                <a:rPr lang="es-ES" sz="2400" b="0" dirty="0">
                  <a:solidFill>
                    <a:srgbClr val="CCCCCC"/>
                  </a:solidFill>
                  <a:effectLst/>
                  <a:highlight>
                    <a:srgbClr val="1F1F1F"/>
                  </a:highlight>
                  <a:latin typeface="Consolas" panose="020B0609020204030204" pitchFamily="49" charset="0"/>
                </a:rPr>
              </a:br>
              <a:r>
                <a:rPr lang="es-ES" sz="2400" b="0" dirty="0" err="1">
                  <a:solidFill>
                    <a:srgbClr val="C586C0"/>
                  </a:solidFill>
                  <a:effectLst/>
                  <a:highlight>
                    <a:srgbClr val="1F1F1F"/>
                  </a:highlight>
                  <a:latin typeface="Consolas" panose="020B0609020204030204" pitchFamily="49" charset="0"/>
                </a:rPr>
                <a:t>if</a:t>
              </a:r>
              <a:r>
                <a:rPr lang="es-ES" sz="2400" b="0" dirty="0">
                  <a:solidFill>
                    <a:srgbClr val="CCCCCC"/>
                  </a:solidFill>
                  <a:effectLst/>
                  <a:highlight>
                    <a:srgbClr val="1F1F1F"/>
                  </a:highlight>
                  <a:latin typeface="Consolas" panose="020B0609020204030204" pitchFamily="49" charset="0"/>
                </a:rPr>
                <a:t> </a:t>
              </a:r>
              <a:r>
                <a:rPr lang="es-ES" sz="2400" b="0" dirty="0">
                  <a:solidFill>
                    <a:srgbClr val="9CDCFE"/>
                  </a:solidFill>
                  <a:effectLst/>
                  <a:highlight>
                    <a:srgbClr val="1F1F1F"/>
                  </a:highlight>
                  <a:latin typeface="Consolas" panose="020B0609020204030204" pitchFamily="49" charset="0"/>
                </a:rPr>
                <a:t>edad</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&gt;=</a:t>
              </a:r>
              <a:r>
                <a:rPr lang="es-ES" sz="2400" b="0" dirty="0">
                  <a:solidFill>
                    <a:srgbClr val="CCCCCC"/>
                  </a:solidFill>
                  <a:effectLst/>
                  <a:highlight>
                    <a:srgbClr val="1F1F1F"/>
                  </a:highlight>
                  <a:latin typeface="Consolas" panose="020B0609020204030204" pitchFamily="49" charset="0"/>
                </a:rPr>
                <a:t> </a:t>
              </a:r>
              <a:r>
                <a:rPr lang="es-ES" sz="2400" b="0" dirty="0">
                  <a:solidFill>
                    <a:srgbClr val="B5CEA8"/>
                  </a:solidFill>
                  <a:effectLst/>
                  <a:highlight>
                    <a:srgbClr val="1F1F1F"/>
                  </a:highlight>
                  <a:latin typeface="Consolas" panose="020B0609020204030204" pitchFamily="49" charset="0"/>
                </a:rPr>
                <a:t>18</a:t>
              </a:r>
              <a:r>
                <a:rPr lang="es-ES" sz="2400" b="0" dirty="0">
                  <a:solidFill>
                    <a:srgbClr val="CCCCCC"/>
                  </a:solidFill>
                  <a:effectLst/>
                  <a:highlight>
                    <a:srgbClr val="1F1F1F"/>
                  </a:highlight>
                  <a:latin typeface="Consolas" panose="020B0609020204030204" pitchFamily="49" charset="0"/>
                </a:rPr>
                <a:t> </a:t>
              </a:r>
              <a:r>
                <a:rPr lang="es-ES" sz="2400" b="0" dirty="0">
                  <a:solidFill>
                    <a:srgbClr val="569CD6"/>
                  </a:solidFill>
                  <a:effectLst/>
                  <a:highlight>
                    <a:srgbClr val="1F1F1F"/>
                  </a:highlight>
                  <a:latin typeface="Consolas" panose="020B0609020204030204" pitchFamily="49" charset="0"/>
                </a:rPr>
                <a:t>and</a:t>
              </a:r>
              <a:r>
                <a:rPr lang="es-ES" sz="2400" b="0" dirty="0">
                  <a:solidFill>
                    <a:srgbClr val="CCCCCC"/>
                  </a:solidFill>
                  <a:effectLst/>
                  <a:highlight>
                    <a:srgbClr val="1F1F1F"/>
                  </a:highlight>
                  <a:latin typeface="Consolas" panose="020B0609020204030204" pitchFamily="49" charset="0"/>
                </a:rPr>
                <a:t> </a:t>
              </a:r>
              <a:r>
                <a:rPr lang="es-ES" sz="2400" b="0" dirty="0">
                  <a:solidFill>
                    <a:srgbClr val="9CDCFE"/>
                  </a:solidFill>
                  <a:effectLst/>
                  <a:highlight>
                    <a:srgbClr val="1F1F1F"/>
                  </a:highlight>
                  <a:latin typeface="Consolas" panose="020B0609020204030204" pitchFamily="49" charset="0"/>
                </a:rPr>
                <a:t>credencial</a:t>
              </a:r>
              <a:r>
                <a:rPr lang="es-ES" sz="2400" dirty="0">
                  <a:solidFill>
                    <a:srgbClr val="CCCCCC"/>
                  </a:solidFill>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a:t>
              </a:r>
              <a:r>
                <a:rPr lang="es-ES" sz="2400" dirty="0">
                  <a:solidFill>
                    <a:srgbClr val="CE9178"/>
                  </a:solidFill>
                  <a:highlight>
                    <a:srgbClr val="1F1F1F"/>
                  </a:highlight>
                  <a:latin typeface="Consolas" panose="020B0609020204030204" pitchFamily="49" charset="0"/>
                </a:rPr>
                <a:t>s</a:t>
              </a:r>
              <a:r>
                <a:rPr lang="es-ES" sz="2400" b="0" dirty="0">
                  <a:solidFill>
                    <a:srgbClr val="CE9178"/>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"Acceso permitido."</a:t>
              </a:r>
              <a:r>
                <a:rPr lang="es-ES" sz="2400" b="0" dirty="0">
                  <a:solidFill>
                    <a:srgbClr val="CCCCCC"/>
                  </a:solidFill>
                  <a:effectLst/>
                  <a:highlight>
                    <a:srgbClr val="1F1F1F"/>
                  </a:highlight>
                  <a:latin typeface="Consolas" panose="020B0609020204030204" pitchFamily="49" charset="0"/>
                </a:rPr>
                <a:t>)</a:t>
              </a:r>
            </a:p>
            <a:p>
              <a:r>
                <a:rPr lang="es-ES" sz="2400" b="0" dirty="0" err="1">
                  <a:solidFill>
                    <a:srgbClr val="C586C0"/>
                  </a:solidFill>
                  <a:effectLst/>
                  <a:highlight>
                    <a:srgbClr val="1F1F1F"/>
                  </a:highlight>
                  <a:latin typeface="Consolas" panose="020B0609020204030204" pitchFamily="49" charset="0"/>
                </a:rPr>
                <a:t>else</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"Acceso denegado."</a:t>
              </a:r>
              <a:r>
                <a:rPr lang="es-ES" sz="2400" b="0" dirty="0">
                  <a:solidFill>
                    <a:srgbClr val="CCCCCC"/>
                  </a:solidFill>
                  <a:effectLst/>
                  <a:highlight>
                    <a:srgbClr val="1F1F1F"/>
                  </a:highlight>
                  <a:latin typeface="Consolas" panose="020B0609020204030204" pitchFamily="49" charset="0"/>
                </a:rPr>
                <a:t>)</a:t>
              </a:r>
            </a:p>
          </p:txBody>
        </p:sp>
      </p:grpSp>
      <p:sp>
        <p:nvSpPr>
          <p:cNvPr id="8" name="CuadroTexto 7">
            <a:extLst>
              <a:ext uri="{FF2B5EF4-FFF2-40B4-BE49-F238E27FC236}">
                <a16:creationId xmlns:a16="http://schemas.microsoft.com/office/drawing/2014/main" id="{62C6AEAA-CB6A-D794-CB21-F39CBDC67B04}"/>
              </a:ext>
            </a:extLst>
          </p:cNvPr>
          <p:cNvSpPr txBox="1"/>
          <p:nvPr/>
        </p:nvSpPr>
        <p:spPr>
          <a:xfrm>
            <a:off x="904875" y="694757"/>
            <a:ext cx="10382250" cy="1200329"/>
          </a:xfrm>
          <a:prstGeom prst="rect">
            <a:avLst/>
          </a:prstGeom>
          <a:noFill/>
        </p:spPr>
        <p:txBody>
          <a:bodyPr wrap="square">
            <a:spAutoFit/>
          </a:bodyPr>
          <a:lstStyle/>
          <a:p>
            <a:pPr algn="just"/>
            <a:r>
              <a:rPr lang="es-ES" sz="2400" dirty="0">
                <a:latin typeface="Segoe UI Emoji" panose="020B0502040204020203" pitchFamily="34" charset="0"/>
                <a:ea typeface="Segoe UI Emoji" panose="020B0502040204020203" pitchFamily="34" charset="0"/>
              </a:rPr>
              <a:t>Imagina que tienes un programa que controla el acceso a un área restringida. El programa debe verificar si el usuario tiene la edad suficiente y si posee una credencial válida para ingresar.</a:t>
            </a:r>
            <a:endParaRPr lang="es-CO" sz="2400"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399587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2439B71-BBE5-F12B-6254-4A133805F28C}"/>
              </a:ext>
            </a:extLst>
          </p:cNvPr>
          <p:cNvSpPr txBox="1"/>
          <p:nvPr/>
        </p:nvSpPr>
        <p:spPr>
          <a:xfrm>
            <a:off x="638175" y="443220"/>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Sentencia match-case</a:t>
            </a:r>
            <a:endParaRPr lang="es-CO" sz="3200" dirty="0">
              <a:solidFill>
                <a:srgbClr val="FF0000"/>
              </a:solidFill>
              <a:latin typeface="Segoe UI Emoji" panose="020B0502040204020203" pitchFamily="34" charset="0"/>
              <a:ea typeface="Segoe UI Emoji" panose="020B0502040204020203" pitchFamily="34" charset="0"/>
            </a:endParaRPr>
          </a:p>
        </p:txBody>
      </p:sp>
      <p:grpSp>
        <p:nvGrpSpPr>
          <p:cNvPr id="4" name="Grupo 3">
            <a:extLst>
              <a:ext uri="{FF2B5EF4-FFF2-40B4-BE49-F238E27FC236}">
                <a16:creationId xmlns:a16="http://schemas.microsoft.com/office/drawing/2014/main" id="{8ACED0F1-106D-CBD8-3330-3F2BA96E2BF8}"/>
              </a:ext>
            </a:extLst>
          </p:cNvPr>
          <p:cNvGrpSpPr/>
          <p:nvPr/>
        </p:nvGrpSpPr>
        <p:grpSpPr>
          <a:xfrm>
            <a:off x="767698" y="1358537"/>
            <a:ext cx="9858104" cy="4876800"/>
            <a:chOff x="767698" y="1358537"/>
            <a:chExt cx="9858104" cy="4876800"/>
          </a:xfrm>
        </p:grpSpPr>
        <p:grpSp>
          <p:nvGrpSpPr>
            <p:cNvPr id="10" name="Grupo 9">
              <a:extLst>
                <a:ext uri="{FF2B5EF4-FFF2-40B4-BE49-F238E27FC236}">
                  <a16:creationId xmlns:a16="http://schemas.microsoft.com/office/drawing/2014/main" id="{1AAB1B6C-4C63-7531-B652-0F4F8253E2EA}"/>
                </a:ext>
              </a:extLst>
            </p:cNvPr>
            <p:cNvGrpSpPr/>
            <p:nvPr/>
          </p:nvGrpSpPr>
          <p:grpSpPr>
            <a:xfrm>
              <a:off x="767698" y="1358537"/>
              <a:ext cx="9858104" cy="4876800"/>
              <a:chOff x="870200" y="2775972"/>
              <a:chExt cx="8267201" cy="2942020"/>
            </a:xfrm>
          </p:grpSpPr>
          <p:sp>
            <p:nvSpPr>
              <p:cNvPr id="9" name="Rectángulo: esquinas redondeadas 8">
                <a:extLst>
                  <a:ext uri="{FF2B5EF4-FFF2-40B4-BE49-F238E27FC236}">
                    <a16:creationId xmlns:a16="http://schemas.microsoft.com/office/drawing/2014/main" id="{BDA8DAF4-4DF2-8670-A1E9-386E62EEC250}"/>
                  </a:ext>
                </a:extLst>
              </p:cNvPr>
              <p:cNvSpPr/>
              <p:nvPr/>
            </p:nvSpPr>
            <p:spPr>
              <a:xfrm>
                <a:off x="870200" y="2775972"/>
                <a:ext cx="8267201" cy="2942020"/>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8" name="CuadroTexto 7">
                <a:extLst>
                  <a:ext uri="{FF2B5EF4-FFF2-40B4-BE49-F238E27FC236}">
                    <a16:creationId xmlns:a16="http://schemas.microsoft.com/office/drawing/2014/main" id="{99DB95A3-00CE-11D9-CC8D-F493EFDA5120}"/>
                  </a:ext>
                </a:extLst>
              </p:cNvPr>
              <p:cNvSpPr txBox="1"/>
              <p:nvPr/>
            </p:nvSpPr>
            <p:spPr>
              <a:xfrm>
                <a:off x="1123686" y="3017523"/>
                <a:ext cx="7760230" cy="289493"/>
              </a:xfrm>
              <a:prstGeom prst="rect">
                <a:avLst/>
              </a:prstGeom>
              <a:noFill/>
            </p:spPr>
            <p:txBody>
              <a:bodyPr wrap="square">
                <a:spAutoFit/>
              </a:bodyPr>
              <a:lstStyle/>
              <a:p>
                <a:endParaRPr lang="es-ES" b="0" dirty="0">
                  <a:solidFill>
                    <a:srgbClr val="CCCCCC"/>
                  </a:solidFill>
                  <a:effectLst/>
                  <a:highlight>
                    <a:srgbClr val="1F1F1F"/>
                  </a:highlight>
                  <a:latin typeface="Consolas" panose="020B0609020204030204" pitchFamily="49" charset="0"/>
                </a:endParaRPr>
              </a:p>
            </p:txBody>
          </p:sp>
        </p:grpSp>
        <p:sp>
          <p:nvSpPr>
            <p:cNvPr id="3" name="CuadroTexto 2">
              <a:extLst>
                <a:ext uri="{FF2B5EF4-FFF2-40B4-BE49-F238E27FC236}">
                  <a16:creationId xmlns:a16="http://schemas.microsoft.com/office/drawing/2014/main" id="{FEC7116B-EBB4-26A5-BF6B-2BDF750D186D}"/>
                </a:ext>
              </a:extLst>
            </p:cNvPr>
            <p:cNvSpPr txBox="1"/>
            <p:nvPr/>
          </p:nvSpPr>
          <p:spPr>
            <a:xfrm>
              <a:off x="1199488" y="1719445"/>
              <a:ext cx="8719576" cy="4154984"/>
            </a:xfrm>
            <a:prstGeom prst="rect">
              <a:avLst/>
            </a:prstGeom>
            <a:noFill/>
          </p:spPr>
          <p:txBody>
            <a:bodyPr wrap="square">
              <a:spAutoFit/>
            </a:bodyPr>
            <a:lstStyle/>
            <a:p>
              <a:r>
                <a:rPr lang="es-ES" sz="2400" b="0" dirty="0" err="1">
                  <a:solidFill>
                    <a:srgbClr val="9CDCFE"/>
                  </a:solidFill>
                  <a:effectLst/>
                  <a:highlight>
                    <a:srgbClr val="1F1F1F"/>
                  </a:highlight>
                  <a:latin typeface="Consolas" panose="020B0609020204030204" pitchFamily="49" charset="0"/>
                </a:rPr>
                <a:t>opcion</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DCDCAA"/>
                  </a:solidFill>
                  <a:effectLst/>
                  <a:highlight>
                    <a:srgbClr val="1F1F1F"/>
                  </a:highlight>
                  <a:latin typeface="Consolas" panose="020B0609020204030204" pitchFamily="49" charset="0"/>
                </a:rPr>
                <a:t>input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"Elige una opción (A, B, o C): "</a:t>
              </a:r>
              <a:r>
                <a:rPr lang="es-ES" sz="2400" b="0" dirty="0">
                  <a:solidFill>
                    <a:srgbClr val="CCCCCC"/>
                  </a:solidFill>
                  <a:effectLst/>
                  <a:highlight>
                    <a:srgbClr val="1F1F1F"/>
                  </a:highlight>
                  <a:latin typeface="Consolas" panose="020B0609020204030204" pitchFamily="49" charset="0"/>
                </a:rPr>
                <a:t>)</a:t>
              </a:r>
            </a:p>
            <a:p>
              <a:br>
                <a:rPr lang="es-ES" sz="2400" b="0" dirty="0">
                  <a:solidFill>
                    <a:srgbClr val="CCCCCC"/>
                  </a:solidFill>
                  <a:effectLst/>
                  <a:highlight>
                    <a:srgbClr val="1F1F1F"/>
                  </a:highlight>
                  <a:latin typeface="Consolas" panose="020B0609020204030204" pitchFamily="49" charset="0"/>
                </a:rPr>
              </a:br>
              <a:r>
                <a:rPr lang="es-ES" sz="2400" b="0" dirty="0">
                  <a:solidFill>
                    <a:srgbClr val="C586C0"/>
                  </a:solidFill>
                  <a:effectLst/>
                  <a:highlight>
                    <a:srgbClr val="1F1F1F"/>
                  </a:highlight>
                  <a:latin typeface="Consolas" panose="020B0609020204030204" pitchFamily="49" charset="0"/>
                </a:rPr>
                <a:t>match</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9CDCFE"/>
                  </a:solidFill>
                  <a:effectLst/>
                  <a:highlight>
                    <a:srgbClr val="1F1F1F"/>
                  </a:highlight>
                  <a:latin typeface="Consolas" panose="020B0609020204030204" pitchFamily="49" charset="0"/>
                </a:rPr>
                <a:t>opcion</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a:solidFill>
                    <a:srgbClr val="C586C0"/>
                  </a:solidFill>
                  <a:effectLst/>
                  <a:highlight>
                    <a:srgbClr val="1F1F1F"/>
                  </a:highlight>
                  <a:latin typeface="Consolas" panose="020B0609020204030204" pitchFamily="49" charset="0"/>
                </a:rPr>
                <a:t>case</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"A"</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"Has elegido la opción A."</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a:solidFill>
                    <a:srgbClr val="C586C0"/>
                  </a:solidFill>
                  <a:effectLst/>
                  <a:highlight>
                    <a:srgbClr val="1F1F1F"/>
                  </a:highlight>
                  <a:latin typeface="Consolas" panose="020B0609020204030204" pitchFamily="49" charset="0"/>
                </a:rPr>
                <a:t>case</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"B"</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"Has elegido la opción B."</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a:solidFill>
                    <a:srgbClr val="C586C0"/>
                  </a:solidFill>
                  <a:effectLst/>
                  <a:highlight>
                    <a:srgbClr val="1F1F1F"/>
                  </a:highlight>
                  <a:latin typeface="Consolas" panose="020B0609020204030204" pitchFamily="49" charset="0"/>
                </a:rPr>
                <a:t>case</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"C"</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"Has elegido la opción C."</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a:solidFill>
                    <a:srgbClr val="C586C0"/>
                  </a:solidFill>
                  <a:effectLst/>
                  <a:highlight>
                    <a:srgbClr val="1F1F1F"/>
                  </a:highlight>
                  <a:latin typeface="Consolas" panose="020B0609020204030204" pitchFamily="49" charset="0"/>
                </a:rPr>
                <a:t>case</a:t>
              </a:r>
              <a:r>
                <a:rPr lang="es-ES" sz="2400" b="0" dirty="0">
                  <a:solidFill>
                    <a:srgbClr val="CCCCCC"/>
                  </a:solidFill>
                  <a:effectLst/>
                  <a:highlight>
                    <a:srgbClr val="1F1F1F"/>
                  </a:highlight>
                  <a:latin typeface="Consolas" panose="020B0609020204030204" pitchFamily="49" charset="0"/>
                </a:rPr>
                <a:t> _:</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"Opción inválida."</a:t>
              </a:r>
              <a:r>
                <a:rPr lang="es-ES" sz="2400" b="0" dirty="0">
                  <a:solidFill>
                    <a:srgbClr val="CCCCCC"/>
                  </a:solidFill>
                  <a:effectLst/>
                  <a:highlight>
                    <a:srgbClr val="1F1F1F"/>
                  </a:highlight>
                  <a:latin typeface="Consolas" panose="020B0609020204030204" pitchFamily="49" charset="0"/>
                </a:rPr>
                <a:t>)</a:t>
              </a:r>
            </a:p>
          </p:txBody>
        </p:sp>
      </p:grpSp>
    </p:spTree>
    <p:extLst>
      <p:ext uri="{BB962C8B-B14F-4D97-AF65-F5344CB8AC3E}">
        <p14:creationId xmlns:p14="http://schemas.microsoft.com/office/powerpoint/2010/main" val="224476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2439B71-BBE5-F12B-6254-4A133805F28C}"/>
              </a:ext>
            </a:extLst>
          </p:cNvPr>
          <p:cNvSpPr txBox="1"/>
          <p:nvPr/>
        </p:nvSpPr>
        <p:spPr>
          <a:xfrm>
            <a:off x="638175" y="443220"/>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Sentencia match-case</a:t>
            </a:r>
            <a:endParaRPr lang="es-CO" sz="3200" dirty="0">
              <a:solidFill>
                <a:srgbClr val="FF0000"/>
              </a:solidFill>
              <a:latin typeface="Segoe UI Emoji" panose="020B0502040204020203" pitchFamily="34" charset="0"/>
              <a:ea typeface="Segoe UI Emoji" panose="020B0502040204020203" pitchFamily="34" charset="0"/>
            </a:endParaRPr>
          </a:p>
        </p:txBody>
      </p:sp>
      <p:grpSp>
        <p:nvGrpSpPr>
          <p:cNvPr id="10" name="Grupo 9">
            <a:extLst>
              <a:ext uri="{FF2B5EF4-FFF2-40B4-BE49-F238E27FC236}">
                <a16:creationId xmlns:a16="http://schemas.microsoft.com/office/drawing/2014/main" id="{1AAB1B6C-4C63-7531-B652-0F4F8253E2EA}"/>
              </a:ext>
            </a:extLst>
          </p:cNvPr>
          <p:cNvGrpSpPr/>
          <p:nvPr/>
        </p:nvGrpSpPr>
        <p:grpSpPr>
          <a:xfrm>
            <a:off x="767698" y="1358537"/>
            <a:ext cx="9858104" cy="4876800"/>
            <a:chOff x="870200" y="2775972"/>
            <a:chExt cx="8267201" cy="2942020"/>
          </a:xfrm>
        </p:grpSpPr>
        <p:sp>
          <p:nvSpPr>
            <p:cNvPr id="9" name="Rectángulo: esquinas redondeadas 8">
              <a:extLst>
                <a:ext uri="{FF2B5EF4-FFF2-40B4-BE49-F238E27FC236}">
                  <a16:creationId xmlns:a16="http://schemas.microsoft.com/office/drawing/2014/main" id="{BDA8DAF4-4DF2-8670-A1E9-386E62EEC250}"/>
                </a:ext>
              </a:extLst>
            </p:cNvPr>
            <p:cNvSpPr/>
            <p:nvPr/>
          </p:nvSpPr>
          <p:spPr>
            <a:xfrm>
              <a:off x="870200" y="2775972"/>
              <a:ext cx="8267201" cy="2942020"/>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8" name="CuadroTexto 7">
              <a:extLst>
                <a:ext uri="{FF2B5EF4-FFF2-40B4-BE49-F238E27FC236}">
                  <a16:creationId xmlns:a16="http://schemas.microsoft.com/office/drawing/2014/main" id="{99DB95A3-00CE-11D9-CC8D-F493EFDA5120}"/>
                </a:ext>
              </a:extLst>
            </p:cNvPr>
            <p:cNvSpPr txBox="1"/>
            <p:nvPr/>
          </p:nvSpPr>
          <p:spPr>
            <a:xfrm>
              <a:off x="1123686" y="3017523"/>
              <a:ext cx="7760230" cy="289493"/>
            </a:xfrm>
            <a:prstGeom prst="rect">
              <a:avLst/>
            </a:prstGeom>
            <a:noFill/>
          </p:spPr>
          <p:txBody>
            <a:bodyPr wrap="square">
              <a:spAutoFit/>
            </a:bodyPr>
            <a:lstStyle/>
            <a:p>
              <a:endParaRPr lang="es-ES" b="0" dirty="0">
                <a:solidFill>
                  <a:srgbClr val="CCCCCC"/>
                </a:solidFill>
                <a:effectLst/>
                <a:highlight>
                  <a:srgbClr val="1F1F1F"/>
                </a:highlight>
                <a:latin typeface="Consolas" panose="020B0609020204030204" pitchFamily="49" charset="0"/>
              </a:endParaRPr>
            </a:p>
          </p:txBody>
        </p:sp>
      </p:grpSp>
      <p:sp>
        <p:nvSpPr>
          <p:cNvPr id="5" name="CuadroTexto 4">
            <a:extLst>
              <a:ext uri="{FF2B5EF4-FFF2-40B4-BE49-F238E27FC236}">
                <a16:creationId xmlns:a16="http://schemas.microsoft.com/office/drawing/2014/main" id="{82F4B954-D030-B9BE-9AC1-6AFDAADF4012}"/>
              </a:ext>
            </a:extLst>
          </p:cNvPr>
          <p:cNvSpPr txBox="1"/>
          <p:nvPr/>
        </p:nvSpPr>
        <p:spPr>
          <a:xfrm>
            <a:off x="1351407" y="1904111"/>
            <a:ext cx="8431639" cy="3785652"/>
          </a:xfrm>
          <a:prstGeom prst="rect">
            <a:avLst/>
          </a:prstGeom>
          <a:noFill/>
        </p:spPr>
        <p:txBody>
          <a:bodyPr wrap="square">
            <a:spAutoFit/>
          </a:bodyPr>
          <a:lstStyle/>
          <a:p>
            <a:r>
              <a:rPr lang="es-ES" sz="2400" b="0" dirty="0" err="1">
                <a:solidFill>
                  <a:srgbClr val="9CDCFE"/>
                </a:solidFill>
                <a:effectLst/>
                <a:highlight>
                  <a:srgbClr val="1F1F1F"/>
                </a:highlight>
                <a:latin typeface="Consolas" panose="020B0609020204030204" pitchFamily="49" charset="0"/>
              </a:rPr>
              <a:t>opcion</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DCDCAA"/>
                </a:solidFill>
                <a:effectLst/>
                <a:highlight>
                  <a:srgbClr val="1F1F1F"/>
                </a:highlight>
                <a:latin typeface="Consolas" panose="020B0609020204030204" pitchFamily="49" charset="0"/>
              </a:rPr>
              <a:t>input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"Elige una opción (A, B, o C): "</a:t>
            </a:r>
            <a:r>
              <a:rPr lang="es-ES" sz="2400" b="0" dirty="0">
                <a:solidFill>
                  <a:srgbClr val="CCCCCC"/>
                </a:solidFill>
                <a:effectLst/>
                <a:highlight>
                  <a:srgbClr val="1F1F1F"/>
                </a:highlight>
                <a:latin typeface="Consolas" panose="020B0609020204030204" pitchFamily="49" charset="0"/>
              </a:rPr>
              <a:t>)</a:t>
            </a:r>
          </a:p>
          <a:p>
            <a:br>
              <a:rPr lang="es-ES" sz="2400" b="0" dirty="0">
                <a:solidFill>
                  <a:srgbClr val="CCCCCC"/>
                </a:solidFill>
                <a:effectLst/>
                <a:highlight>
                  <a:srgbClr val="1F1F1F"/>
                </a:highlight>
                <a:latin typeface="Consolas" panose="020B0609020204030204" pitchFamily="49" charset="0"/>
              </a:rPr>
            </a:br>
            <a:r>
              <a:rPr lang="es-ES" sz="2400" b="0" dirty="0" err="1">
                <a:solidFill>
                  <a:srgbClr val="C586C0"/>
                </a:solidFill>
                <a:effectLst/>
                <a:highlight>
                  <a:srgbClr val="1F1F1F"/>
                </a:highlight>
                <a:latin typeface="Consolas" panose="020B0609020204030204" pitchFamily="49" charset="0"/>
              </a:rPr>
              <a:t>if</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9CDCFE"/>
                </a:solidFill>
                <a:effectLst/>
                <a:highlight>
                  <a:srgbClr val="1F1F1F"/>
                </a:highlight>
                <a:latin typeface="Consolas" panose="020B0609020204030204" pitchFamily="49" charset="0"/>
              </a:rPr>
              <a:t>opcion</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"A"</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"Has elegido la opción A."</a:t>
            </a:r>
            <a:r>
              <a:rPr lang="es-ES" sz="2400" b="0" dirty="0">
                <a:solidFill>
                  <a:srgbClr val="CCCCCC"/>
                </a:solidFill>
                <a:effectLst/>
                <a:highlight>
                  <a:srgbClr val="1F1F1F"/>
                </a:highlight>
                <a:latin typeface="Consolas" panose="020B0609020204030204" pitchFamily="49" charset="0"/>
              </a:rPr>
              <a:t>)</a:t>
            </a:r>
          </a:p>
          <a:p>
            <a:r>
              <a:rPr lang="es-ES" sz="2400" b="0" dirty="0" err="1">
                <a:solidFill>
                  <a:srgbClr val="C586C0"/>
                </a:solidFill>
                <a:effectLst/>
                <a:highlight>
                  <a:srgbClr val="1F1F1F"/>
                </a:highlight>
                <a:latin typeface="Consolas" panose="020B0609020204030204" pitchFamily="49" charset="0"/>
              </a:rPr>
              <a:t>elif</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9CDCFE"/>
                </a:solidFill>
                <a:effectLst/>
                <a:highlight>
                  <a:srgbClr val="1F1F1F"/>
                </a:highlight>
                <a:latin typeface="Consolas" panose="020B0609020204030204" pitchFamily="49" charset="0"/>
              </a:rPr>
              <a:t>opcion</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"B"</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"Has elegido la opción B."</a:t>
            </a:r>
            <a:r>
              <a:rPr lang="es-ES" sz="2400" b="0" dirty="0">
                <a:solidFill>
                  <a:srgbClr val="CCCCCC"/>
                </a:solidFill>
                <a:effectLst/>
                <a:highlight>
                  <a:srgbClr val="1F1F1F"/>
                </a:highlight>
                <a:latin typeface="Consolas" panose="020B0609020204030204" pitchFamily="49" charset="0"/>
              </a:rPr>
              <a:t>)</a:t>
            </a:r>
          </a:p>
          <a:p>
            <a:r>
              <a:rPr lang="es-ES" sz="2400" b="0" dirty="0" err="1">
                <a:solidFill>
                  <a:srgbClr val="C586C0"/>
                </a:solidFill>
                <a:effectLst/>
                <a:highlight>
                  <a:srgbClr val="1F1F1F"/>
                </a:highlight>
                <a:latin typeface="Consolas" panose="020B0609020204030204" pitchFamily="49" charset="0"/>
              </a:rPr>
              <a:t>elif</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9CDCFE"/>
                </a:solidFill>
                <a:effectLst/>
                <a:highlight>
                  <a:srgbClr val="1F1F1F"/>
                </a:highlight>
                <a:latin typeface="Consolas" panose="020B0609020204030204" pitchFamily="49" charset="0"/>
              </a:rPr>
              <a:t>opcion</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"C"</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"Has elegido la opción C."</a:t>
            </a:r>
            <a:r>
              <a:rPr lang="es-ES" sz="2400" b="0" dirty="0">
                <a:solidFill>
                  <a:srgbClr val="CCCCCC"/>
                </a:solidFill>
                <a:effectLst/>
                <a:highlight>
                  <a:srgbClr val="1F1F1F"/>
                </a:highlight>
                <a:latin typeface="Consolas" panose="020B0609020204030204" pitchFamily="49" charset="0"/>
              </a:rPr>
              <a:t>)</a:t>
            </a:r>
          </a:p>
          <a:p>
            <a:r>
              <a:rPr lang="es-ES" sz="2400" b="0" dirty="0" err="1">
                <a:solidFill>
                  <a:srgbClr val="C586C0"/>
                </a:solidFill>
                <a:effectLst/>
                <a:highlight>
                  <a:srgbClr val="1F1F1F"/>
                </a:highlight>
                <a:latin typeface="Consolas" panose="020B0609020204030204" pitchFamily="49" charset="0"/>
              </a:rPr>
              <a:t>else</a:t>
            </a:r>
            <a:r>
              <a:rPr lang="es-ES" sz="2400" b="0" dirty="0">
                <a:solidFill>
                  <a:srgbClr val="CCCCCC"/>
                </a:solidFill>
                <a:effectLst/>
                <a:highlight>
                  <a:srgbClr val="1F1F1F"/>
                </a:highlight>
                <a:latin typeface="Consolas" panose="020B0609020204030204" pitchFamily="49" charset="0"/>
              </a:rPr>
              <a:t>:</a:t>
            </a:r>
          </a:p>
          <a:p>
            <a:r>
              <a:rPr lang="es-ES" sz="2400" b="0" dirty="0">
                <a:solidFill>
                  <a:srgbClr val="CCCCCC"/>
                </a:solidFill>
                <a:effectLst/>
                <a:highlight>
                  <a:srgbClr val="1F1F1F"/>
                </a:highlight>
                <a:latin typeface="Consolas" panose="020B0609020204030204" pitchFamily="49" charset="0"/>
              </a:rPr>
              <a:t>    </a:t>
            </a:r>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"Opción inválida."</a:t>
            </a:r>
            <a:r>
              <a:rPr lang="es-ES" sz="2400"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359982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adroTexto 17">
            <a:extLst>
              <a:ext uri="{FF2B5EF4-FFF2-40B4-BE49-F238E27FC236}">
                <a16:creationId xmlns:a16="http://schemas.microsoft.com/office/drawing/2014/main" id="{6271EBFA-EA3B-29CC-CD54-E80886C59FB5}"/>
              </a:ext>
            </a:extLst>
          </p:cNvPr>
          <p:cNvSpPr txBox="1"/>
          <p:nvPr/>
        </p:nvSpPr>
        <p:spPr>
          <a:xfrm>
            <a:off x="1166948" y="1839124"/>
            <a:ext cx="9858104" cy="830997"/>
          </a:xfrm>
          <a:prstGeom prst="rect">
            <a:avLst/>
          </a:prstGeom>
          <a:noFill/>
        </p:spPr>
        <p:txBody>
          <a:bodyPr wrap="square">
            <a:spAutoFit/>
          </a:bodyPr>
          <a:lstStyle/>
          <a:p>
            <a:pPr algn="just"/>
            <a:r>
              <a:rPr lang="es-ES" sz="2400" dirty="0">
                <a:latin typeface="Segoe UI Emoji" panose="020B0502040204020203" pitchFamily="34" charset="0"/>
                <a:ea typeface="Segoe UI Emoji" panose="020B0502040204020203" pitchFamily="34" charset="0"/>
                <a:cs typeface="Courier New" panose="02070309020205020404" pitchFamily="49" charset="0"/>
              </a:rPr>
              <a:t>La función </a:t>
            </a:r>
            <a:r>
              <a:rPr lang="es-ES" sz="2400" dirty="0">
                <a:solidFill>
                  <a:srgbClr val="FF0000"/>
                </a:solidFill>
                <a:latin typeface="Segoe UI Emoji" panose="020B0502040204020203" pitchFamily="34" charset="0"/>
                <a:ea typeface="Segoe UI Emoji" panose="020B0502040204020203" pitchFamily="34" charset="0"/>
                <a:cs typeface="Courier New" panose="02070309020205020404" pitchFamily="49" charset="0"/>
              </a:rPr>
              <a:t>input() </a:t>
            </a:r>
            <a:r>
              <a:rPr lang="es-ES" sz="2400" dirty="0">
                <a:latin typeface="Segoe UI Emoji" panose="020B0502040204020203" pitchFamily="34" charset="0"/>
                <a:ea typeface="Segoe UI Emoji" panose="020B0502040204020203" pitchFamily="34" charset="0"/>
                <a:cs typeface="Courier New" panose="02070309020205020404" pitchFamily="49" charset="0"/>
              </a:rPr>
              <a:t>se utiliza para obtener datos del usuario. El dato introducido se almacena como una cadena de texto.</a:t>
            </a:r>
            <a:endParaRPr lang="es-CO" sz="2400" dirty="0">
              <a:latin typeface="Segoe UI Emoji" panose="020B0502040204020203" pitchFamily="34" charset="0"/>
              <a:ea typeface="Segoe UI Emoji" panose="020B0502040204020203" pitchFamily="34" charset="0"/>
              <a:cs typeface="Courier New" panose="02070309020205020404" pitchFamily="49" charset="0"/>
            </a:endParaRPr>
          </a:p>
        </p:txBody>
      </p:sp>
      <p:sp>
        <p:nvSpPr>
          <p:cNvPr id="19" name="CuadroTexto 18">
            <a:extLst>
              <a:ext uri="{FF2B5EF4-FFF2-40B4-BE49-F238E27FC236}">
                <a16:creationId xmlns:a16="http://schemas.microsoft.com/office/drawing/2014/main" id="{12439B71-BBE5-F12B-6254-4A133805F28C}"/>
              </a:ext>
            </a:extLst>
          </p:cNvPr>
          <p:cNvSpPr txBox="1"/>
          <p:nvPr/>
        </p:nvSpPr>
        <p:spPr>
          <a:xfrm>
            <a:off x="638175" y="599974"/>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Entrada de datos </a:t>
            </a:r>
            <a:r>
              <a:rPr lang="es-ES" sz="3200" dirty="0">
                <a:solidFill>
                  <a:srgbClr val="FF0000"/>
                </a:solidFill>
                <a:latin typeface="Segoe UI Emoji" panose="020B0502040204020203" pitchFamily="34" charset="0"/>
                <a:ea typeface="Segoe UI Emoji" panose="020B0502040204020203" pitchFamily="34" charset="0"/>
              </a:rPr>
              <a:t>input()</a:t>
            </a:r>
            <a:endParaRPr lang="es-CO" sz="3200" dirty="0">
              <a:solidFill>
                <a:srgbClr val="FF0000"/>
              </a:solidFill>
              <a:latin typeface="Segoe UI Emoji" panose="020B0502040204020203" pitchFamily="34" charset="0"/>
              <a:ea typeface="Segoe UI Emoji" panose="020B0502040204020203" pitchFamily="34" charset="0"/>
            </a:endParaRPr>
          </a:p>
        </p:txBody>
      </p:sp>
      <p:grpSp>
        <p:nvGrpSpPr>
          <p:cNvPr id="9" name="Grupo 8">
            <a:extLst>
              <a:ext uri="{FF2B5EF4-FFF2-40B4-BE49-F238E27FC236}">
                <a16:creationId xmlns:a16="http://schemas.microsoft.com/office/drawing/2014/main" id="{9F9816B4-1702-CE55-9AEA-4A888FB87369}"/>
              </a:ext>
            </a:extLst>
          </p:cNvPr>
          <p:cNvGrpSpPr/>
          <p:nvPr/>
        </p:nvGrpSpPr>
        <p:grpSpPr>
          <a:xfrm>
            <a:off x="2728573" y="3464758"/>
            <a:ext cx="6734855" cy="2086567"/>
            <a:chOff x="916850" y="3429000"/>
            <a:chExt cx="10108202" cy="2086567"/>
          </a:xfrm>
        </p:grpSpPr>
        <p:sp>
          <p:nvSpPr>
            <p:cNvPr id="10" name="Rectángulo: esquinas redondeadas 9">
              <a:extLst>
                <a:ext uri="{FF2B5EF4-FFF2-40B4-BE49-F238E27FC236}">
                  <a16:creationId xmlns:a16="http://schemas.microsoft.com/office/drawing/2014/main" id="{67C6F60E-A4EC-B1D5-5D2A-0611CDB04356}"/>
                </a:ext>
              </a:extLst>
            </p:cNvPr>
            <p:cNvSpPr/>
            <p:nvPr/>
          </p:nvSpPr>
          <p:spPr>
            <a:xfrm>
              <a:off x="916850" y="3429000"/>
              <a:ext cx="10108202" cy="1864811"/>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11" name="CuadroTexto 10">
              <a:extLst>
                <a:ext uri="{FF2B5EF4-FFF2-40B4-BE49-F238E27FC236}">
                  <a16:creationId xmlns:a16="http://schemas.microsoft.com/office/drawing/2014/main" id="{49C348D4-EB1A-9555-20FD-6E01D5A85B70}"/>
                </a:ext>
              </a:extLst>
            </p:cNvPr>
            <p:cNvSpPr txBox="1"/>
            <p:nvPr/>
          </p:nvSpPr>
          <p:spPr>
            <a:xfrm>
              <a:off x="1207975" y="3945907"/>
              <a:ext cx="9525953" cy="1569660"/>
            </a:xfrm>
            <a:prstGeom prst="rect">
              <a:avLst/>
            </a:prstGeom>
            <a:noFill/>
          </p:spPr>
          <p:txBody>
            <a:bodyPr wrap="square">
              <a:spAutoFit/>
            </a:bodyPr>
            <a:lstStyle/>
            <a:p>
              <a:r>
                <a:rPr lang="es-CO" sz="2400" b="0" dirty="0">
                  <a:solidFill>
                    <a:srgbClr val="9CDCFE"/>
                  </a:solidFill>
                  <a:effectLst/>
                  <a:highlight>
                    <a:srgbClr val="1F1F1F"/>
                  </a:highlight>
                  <a:latin typeface="Consolas" panose="020B0609020204030204" pitchFamily="49" charset="0"/>
                </a:rPr>
                <a:t>nombre</a:t>
              </a:r>
              <a:r>
                <a:rPr lang="es-CO" sz="2400" b="0" dirty="0">
                  <a:solidFill>
                    <a:srgbClr val="CCCCCC"/>
                  </a:solidFill>
                  <a:effectLst/>
                  <a:highlight>
                    <a:srgbClr val="1F1F1F"/>
                  </a:highlight>
                  <a:latin typeface="Consolas" panose="020B0609020204030204" pitchFamily="49" charset="0"/>
                </a:rPr>
                <a:t> </a:t>
              </a:r>
              <a:r>
                <a:rPr lang="es-CO" sz="2400" b="0" dirty="0">
                  <a:solidFill>
                    <a:srgbClr val="D4D4D4"/>
                  </a:solidFill>
                  <a:effectLst/>
                  <a:highlight>
                    <a:srgbClr val="1F1F1F"/>
                  </a:highlight>
                  <a:latin typeface="Consolas" panose="020B0609020204030204" pitchFamily="49" charset="0"/>
                </a:rPr>
                <a:t>=</a:t>
              </a:r>
              <a:r>
                <a:rPr lang="es-CO" sz="2400" b="0" dirty="0">
                  <a:solidFill>
                    <a:srgbClr val="CCCCCC"/>
                  </a:solidFill>
                  <a:effectLst/>
                  <a:highlight>
                    <a:srgbClr val="1F1F1F"/>
                  </a:highlight>
                  <a:latin typeface="Consolas" panose="020B0609020204030204" pitchFamily="49" charset="0"/>
                </a:rPr>
                <a:t> </a:t>
              </a:r>
              <a:r>
                <a:rPr lang="es-CO" sz="2400" b="0" dirty="0">
                  <a:solidFill>
                    <a:srgbClr val="DCDCAA"/>
                  </a:solidFill>
                  <a:effectLst/>
                  <a:highlight>
                    <a:srgbClr val="1F1F1F"/>
                  </a:highlight>
                  <a:latin typeface="Consolas" panose="020B0609020204030204" pitchFamily="49" charset="0"/>
                </a:rPr>
                <a:t>input</a:t>
              </a:r>
              <a:r>
                <a:rPr lang="es-CO" sz="2400" b="0" dirty="0">
                  <a:solidFill>
                    <a:srgbClr val="CCCCCC"/>
                  </a:solidFill>
                  <a:effectLst/>
                  <a:highlight>
                    <a:srgbClr val="1F1F1F"/>
                  </a:highlight>
                  <a:latin typeface="Consolas" panose="020B0609020204030204" pitchFamily="49" charset="0"/>
                </a:rPr>
                <a:t>(</a:t>
              </a:r>
              <a:r>
                <a:rPr lang="es-CO" sz="2400" b="0" dirty="0">
                  <a:solidFill>
                    <a:srgbClr val="CE9178"/>
                  </a:solidFill>
                  <a:effectLst/>
                  <a:highlight>
                    <a:srgbClr val="1F1F1F"/>
                  </a:highlight>
                  <a:latin typeface="Consolas" panose="020B0609020204030204" pitchFamily="49" charset="0"/>
                </a:rPr>
                <a:t>"Digite su nombre: "</a:t>
              </a:r>
              <a:r>
                <a:rPr lang="es-CO" sz="2400" b="0" dirty="0">
                  <a:solidFill>
                    <a:srgbClr val="CCCCCC"/>
                  </a:solidFill>
                  <a:effectLst/>
                  <a:highlight>
                    <a:srgbClr val="1F1F1F"/>
                  </a:highlight>
                  <a:latin typeface="Consolas" panose="020B0609020204030204" pitchFamily="49" charset="0"/>
                </a:rPr>
                <a:t>)</a:t>
              </a:r>
            </a:p>
            <a:p>
              <a:r>
                <a:rPr lang="es-CO" sz="2400" b="0" dirty="0" err="1">
                  <a:solidFill>
                    <a:srgbClr val="DCDCAA"/>
                  </a:solidFill>
                  <a:effectLst/>
                  <a:highlight>
                    <a:srgbClr val="1F1F1F"/>
                  </a:highlight>
                  <a:latin typeface="Consolas" panose="020B0609020204030204" pitchFamily="49" charset="0"/>
                </a:rPr>
                <a:t>print</a:t>
              </a:r>
              <a:r>
                <a:rPr lang="es-CO" sz="2400" b="0" dirty="0">
                  <a:solidFill>
                    <a:srgbClr val="CCCCCC"/>
                  </a:solidFill>
                  <a:effectLst/>
                  <a:highlight>
                    <a:srgbClr val="1F1F1F"/>
                  </a:highlight>
                  <a:latin typeface="Consolas" panose="020B0609020204030204" pitchFamily="49" charset="0"/>
                </a:rPr>
                <a:t>(</a:t>
              </a:r>
              <a:r>
                <a:rPr lang="es-CO" sz="2400" b="0" dirty="0">
                  <a:solidFill>
                    <a:srgbClr val="CE9178"/>
                  </a:solidFill>
                  <a:effectLst/>
                  <a:highlight>
                    <a:srgbClr val="1F1F1F"/>
                  </a:highlight>
                  <a:latin typeface="Consolas" panose="020B0609020204030204" pitchFamily="49" charset="0"/>
                </a:rPr>
                <a:t>"Bienvenido "</a:t>
              </a:r>
              <a:r>
                <a:rPr lang="es-CO" sz="2400" b="0" dirty="0">
                  <a:solidFill>
                    <a:srgbClr val="CCCCCC"/>
                  </a:solidFill>
                  <a:effectLst/>
                  <a:highlight>
                    <a:srgbClr val="1F1F1F"/>
                  </a:highlight>
                  <a:latin typeface="Consolas" panose="020B0609020204030204" pitchFamily="49" charset="0"/>
                </a:rPr>
                <a:t>, </a:t>
              </a:r>
              <a:r>
                <a:rPr lang="es-CO" sz="2400" b="0" dirty="0">
                  <a:solidFill>
                    <a:srgbClr val="9CDCFE"/>
                  </a:solidFill>
                  <a:effectLst/>
                  <a:highlight>
                    <a:srgbClr val="1F1F1F"/>
                  </a:highlight>
                  <a:latin typeface="Consolas" panose="020B0609020204030204" pitchFamily="49" charset="0"/>
                </a:rPr>
                <a:t>nombre</a:t>
              </a:r>
              <a:r>
                <a:rPr lang="es-CO" sz="2400" b="0" dirty="0">
                  <a:solidFill>
                    <a:srgbClr val="CCCCCC"/>
                  </a:solidFill>
                  <a:effectLst/>
                  <a:highlight>
                    <a:srgbClr val="1F1F1F"/>
                  </a:highlight>
                  <a:latin typeface="Consolas" panose="020B0609020204030204" pitchFamily="49" charset="0"/>
                </a:rPr>
                <a:t>)</a:t>
              </a:r>
            </a:p>
            <a:p>
              <a:br>
                <a:rPr lang="es-CO" sz="2400" b="0" dirty="0">
                  <a:solidFill>
                    <a:srgbClr val="CCCCCC"/>
                  </a:solidFill>
                  <a:effectLst/>
                  <a:highlight>
                    <a:srgbClr val="1F1F1F"/>
                  </a:highlight>
                  <a:latin typeface="Consolas" panose="020B0609020204030204" pitchFamily="49" charset="0"/>
                </a:rPr>
              </a:br>
              <a:endParaRPr lang="es-CO" sz="2400" b="0" dirty="0">
                <a:solidFill>
                  <a:srgbClr val="CCCCCC"/>
                </a:solidFill>
                <a:effectLst/>
                <a:highlight>
                  <a:srgbClr val="1F1F1F"/>
                </a:highlight>
                <a:latin typeface="Consolas" panose="020B0609020204030204" pitchFamily="49" charset="0"/>
              </a:endParaRPr>
            </a:p>
          </p:txBody>
        </p:sp>
      </p:grpSp>
    </p:spTree>
    <p:extLst>
      <p:ext uri="{BB962C8B-B14F-4D97-AF65-F5344CB8AC3E}">
        <p14:creationId xmlns:p14="http://schemas.microsoft.com/office/powerpoint/2010/main" val="2661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adroTexto 17">
            <a:extLst>
              <a:ext uri="{FF2B5EF4-FFF2-40B4-BE49-F238E27FC236}">
                <a16:creationId xmlns:a16="http://schemas.microsoft.com/office/drawing/2014/main" id="{6271EBFA-EA3B-29CC-CD54-E80886C59FB5}"/>
              </a:ext>
            </a:extLst>
          </p:cNvPr>
          <p:cNvSpPr txBox="1"/>
          <p:nvPr/>
        </p:nvSpPr>
        <p:spPr>
          <a:xfrm>
            <a:off x="1166948" y="1839124"/>
            <a:ext cx="9858104" cy="830997"/>
          </a:xfrm>
          <a:prstGeom prst="rect">
            <a:avLst/>
          </a:prstGeom>
          <a:noFill/>
        </p:spPr>
        <p:txBody>
          <a:bodyPr wrap="square">
            <a:spAutoFit/>
          </a:bodyPr>
          <a:lstStyle/>
          <a:p>
            <a:pPr algn="just"/>
            <a:r>
              <a:rPr lang="es-ES" sz="2400" dirty="0">
                <a:latin typeface="Segoe UI Emoji" panose="020B0502040204020203" pitchFamily="34" charset="0"/>
                <a:ea typeface="Segoe UI Emoji" panose="020B0502040204020203" pitchFamily="34" charset="0"/>
                <a:cs typeface="Courier New" panose="02070309020205020404" pitchFamily="49" charset="0"/>
              </a:rPr>
              <a:t>Esta función convierte una cadena de texto digitada por el usuario en un número entero.</a:t>
            </a:r>
            <a:endParaRPr lang="es-CO" sz="2400" dirty="0">
              <a:latin typeface="Segoe UI Emoji" panose="020B0502040204020203" pitchFamily="34" charset="0"/>
              <a:ea typeface="Segoe UI Emoji" panose="020B0502040204020203" pitchFamily="34" charset="0"/>
              <a:cs typeface="Courier New" panose="02070309020205020404" pitchFamily="49" charset="0"/>
            </a:endParaRPr>
          </a:p>
        </p:txBody>
      </p:sp>
      <p:sp>
        <p:nvSpPr>
          <p:cNvPr id="19" name="CuadroTexto 18">
            <a:extLst>
              <a:ext uri="{FF2B5EF4-FFF2-40B4-BE49-F238E27FC236}">
                <a16:creationId xmlns:a16="http://schemas.microsoft.com/office/drawing/2014/main" id="{12439B71-BBE5-F12B-6254-4A133805F28C}"/>
              </a:ext>
            </a:extLst>
          </p:cNvPr>
          <p:cNvSpPr txBox="1"/>
          <p:nvPr/>
        </p:nvSpPr>
        <p:spPr>
          <a:xfrm>
            <a:off x="638175" y="599974"/>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Función </a:t>
            </a:r>
            <a:r>
              <a:rPr lang="es-ES" sz="3200" dirty="0" err="1">
                <a:solidFill>
                  <a:srgbClr val="FF0000"/>
                </a:solidFill>
                <a:latin typeface="Segoe UI Emoji" panose="020B0502040204020203" pitchFamily="34" charset="0"/>
                <a:ea typeface="Segoe UI Emoji" panose="020B0502040204020203" pitchFamily="34" charset="0"/>
              </a:rPr>
              <a:t>int</a:t>
            </a:r>
            <a:r>
              <a:rPr lang="es-ES" sz="3200" dirty="0">
                <a:solidFill>
                  <a:srgbClr val="FF0000"/>
                </a:solidFill>
                <a:latin typeface="Segoe UI Emoji" panose="020B0502040204020203" pitchFamily="34" charset="0"/>
                <a:ea typeface="Segoe UI Emoji" panose="020B0502040204020203" pitchFamily="34" charset="0"/>
              </a:rPr>
              <a:t>()</a:t>
            </a:r>
            <a:endParaRPr lang="es-CO" sz="3200" dirty="0">
              <a:solidFill>
                <a:srgbClr val="FF0000"/>
              </a:solidFill>
              <a:latin typeface="Segoe UI Emoji" panose="020B0502040204020203" pitchFamily="34" charset="0"/>
              <a:ea typeface="Segoe UI Emoji" panose="020B0502040204020203" pitchFamily="34" charset="0"/>
            </a:endParaRPr>
          </a:p>
        </p:txBody>
      </p:sp>
      <p:grpSp>
        <p:nvGrpSpPr>
          <p:cNvPr id="12" name="Grupo 11">
            <a:extLst>
              <a:ext uri="{FF2B5EF4-FFF2-40B4-BE49-F238E27FC236}">
                <a16:creationId xmlns:a16="http://schemas.microsoft.com/office/drawing/2014/main" id="{E459E1C5-8825-1F1B-4EC5-8CF688642B89}"/>
              </a:ext>
            </a:extLst>
          </p:cNvPr>
          <p:cNvGrpSpPr/>
          <p:nvPr/>
        </p:nvGrpSpPr>
        <p:grpSpPr>
          <a:xfrm>
            <a:off x="2136390" y="3464758"/>
            <a:ext cx="7919221" cy="1864811"/>
            <a:chOff x="916850" y="3429000"/>
            <a:chExt cx="10108202" cy="1864811"/>
          </a:xfrm>
        </p:grpSpPr>
        <p:sp>
          <p:nvSpPr>
            <p:cNvPr id="13" name="Rectángulo: esquinas redondeadas 12">
              <a:extLst>
                <a:ext uri="{FF2B5EF4-FFF2-40B4-BE49-F238E27FC236}">
                  <a16:creationId xmlns:a16="http://schemas.microsoft.com/office/drawing/2014/main" id="{6D242775-9AFA-0909-C230-F5CA3C8BB8F4}"/>
                </a:ext>
              </a:extLst>
            </p:cNvPr>
            <p:cNvSpPr/>
            <p:nvPr/>
          </p:nvSpPr>
          <p:spPr>
            <a:xfrm>
              <a:off x="916850" y="3429000"/>
              <a:ext cx="10108202" cy="1864811"/>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14" name="CuadroTexto 13">
              <a:extLst>
                <a:ext uri="{FF2B5EF4-FFF2-40B4-BE49-F238E27FC236}">
                  <a16:creationId xmlns:a16="http://schemas.microsoft.com/office/drawing/2014/main" id="{50B1DD6D-F4D2-5ABF-BF30-E637361D755E}"/>
                </a:ext>
              </a:extLst>
            </p:cNvPr>
            <p:cNvSpPr txBox="1"/>
            <p:nvPr/>
          </p:nvSpPr>
          <p:spPr>
            <a:xfrm>
              <a:off x="1207975" y="3945907"/>
              <a:ext cx="9525953" cy="830997"/>
            </a:xfrm>
            <a:prstGeom prst="rect">
              <a:avLst/>
            </a:prstGeom>
            <a:noFill/>
          </p:spPr>
          <p:txBody>
            <a:bodyPr wrap="square">
              <a:spAutoFit/>
            </a:bodyPr>
            <a:lstStyle/>
            <a:p>
              <a:r>
                <a:rPr lang="es-ES" sz="2400" b="0" dirty="0">
                  <a:solidFill>
                    <a:srgbClr val="9CDCFE"/>
                  </a:solidFill>
                  <a:effectLst/>
                  <a:highlight>
                    <a:srgbClr val="1F1F1F"/>
                  </a:highlight>
                  <a:latin typeface="Consolas" panose="020B0609020204030204" pitchFamily="49" charset="0"/>
                </a:rPr>
                <a:t>edad</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4EC9B0"/>
                  </a:solidFill>
                  <a:effectLst/>
                  <a:highlight>
                    <a:srgbClr val="1F1F1F"/>
                  </a:highlight>
                  <a:latin typeface="Consolas" panose="020B0609020204030204" pitchFamily="49" charset="0"/>
                </a:rPr>
                <a:t>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DCDCAA"/>
                  </a:solidFill>
                  <a:effectLst/>
                  <a:highlight>
                    <a:srgbClr val="1F1F1F"/>
                  </a:highlight>
                  <a:latin typeface="Consolas" panose="020B0609020204030204" pitchFamily="49" charset="0"/>
                </a:rPr>
                <a:t>input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"¿Cuántos años tienes? "</a:t>
              </a:r>
              <a:r>
                <a:rPr lang="es-ES" sz="2400" b="0" dirty="0">
                  <a:solidFill>
                    <a:srgbClr val="CCCCCC"/>
                  </a:solidFill>
                  <a:effectLst/>
                  <a:highlight>
                    <a:srgbClr val="1F1F1F"/>
                  </a:highlight>
                  <a:latin typeface="Consolas" panose="020B0609020204030204" pitchFamily="49" charset="0"/>
                </a:rPr>
                <a:t>))</a:t>
              </a:r>
            </a:p>
            <a:p>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"Tienes "</a:t>
              </a:r>
              <a:r>
                <a:rPr lang="es-ES" sz="2400" b="0" dirty="0">
                  <a:solidFill>
                    <a:srgbClr val="CCCCCC"/>
                  </a:solidFill>
                  <a:effectLst/>
                  <a:highlight>
                    <a:srgbClr val="1F1F1F"/>
                  </a:highlight>
                  <a:latin typeface="Consolas" panose="020B0609020204030204" pitchFamily="49" charset="0"/>
                </a:rPr>
                <a:t>, </a:t>
              </a:r>
              <a:r>
                <a:rPr lang="es-ES" sz="2400" b="0" dirty="0">
                  <a:solidFill>
                    <a:srgbClr val="9CDCFE"/>
                  </a:solidFill>
                  <a:effectLst/>
                  <a:highlight>
                    <a:srgbClr val="1F1F1F"/>
                  </a:highlight>
                  <a:latin typeface="Consolas" panose="020B0609020204030204" pitchFamily="49" charset="0"/>
                </a:rPr>
                <a:t>edad</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 años"</a:t>
              </a:r>
              <a:r>
                <a:rPr lang="es-ES" sz="2400" b="0" dirty="0">
                  <a:solidFill>
                    <a:srgbClr val="CCCCCC"/>
                  </a:solidFill>
                  <a:effectLst/>
                  <a:highlight>
                    <a:srgbClr val="1F1F1F"/>
                  </a:highlight>
                  <a:latin typeface="Consolas" panose="020B0609020204030204" pitchFamily="49" charset="0"/>
                </a:rPr>
                <a:t>)</a:t>
              </a:r>
            </a:p>
          </p:txBody>
        </p:sp>
      </p:grpSp>
    </p:spTree>
    <p:extLst>
      <p:ext uri="{BB962C8B-B14F-4D97-AF65-F5344CB8AC3E}">
        <p14:creationId xmlns:p14="http://schemas.microsoft.com/office/powerpoint/2010/main" val="50723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adroTexto 17">
            <a:extLst>
              <a:ext uri="{FF2B5EF4-FFF2-40B4-BE49-F238E27FC236}">
                <a16:creationId xmlns:a16="http://schemas.microsoft.com/office/drawing/2014/main" id="{6271EBFA-EA3B-29CC-CD54-E80886C59FB5}"/>
              </a:ext>
            </a:extLst>
          </p:cNvPr>
          <p:cNvSpPr txBox="1"/>
          <p:nvPr/>
        </p:nvSpPr>
        <p:spPr>
          <a:xfrm>
            <a:off x="1166948" y="1839124"/>
            <a:ext cx="9858104" cy="830997"/>
          </a:xfrm>
          <a:prstGeom prst="rect">
            <a:avLst/>
          </a:prstGeom>
          <a:noFill/>
        </p:spPr>
        <p:txBody>
          <a:bodyPr wrap="square">
            <a:spAutoFit/>
          </a:bodyPr>
          <a:lstStyle/>
          <a:p>
            <a:pPr algn="just"/>
            <a:r>
              <a:rPr lang="es-ES" sz="2400" dirty="0">
                <a:latin typeface="Segoe UI Emoji" panose="020B0502040204020203" pitchFamily="34" charset="0"/>
                <a:ea typeface="Segoe UI Emoji" panose="020B0502040204020203" pitchFamily="34" charset="0"/>
                <a:cs typeface="Courier New" panose="02070309020205020404" pitchFamily="49" charset="0"/>
              </a:rPr>
              <a:t>Esta función convierte una cadena de texto digitada por el usuario en un número con punto decimal</a:t>
            </a:r>
            <a:endParaRPr lang="es-CO" sz="2400" dirty="0">
              <a:latin typeface="Segoe UI Emoji" panose="020B0502040204020203" pitchFamily="34" charset="0"/>
              <a:ea typeface="Segoe UI Emoji" panose="020B0502040204020203" pitchFamily="34" charset="0"/>
              <a:cs typeface="Courier New" panose="02070309020205020404" pitchFamily="49" charset="0"/>
            </a:endParaRPr>
          </a:p>
        </p:txBody>
      </p:sp>
      <p:sp>
        <p:nvSpPr>
          <p:cNvPr id="19" name="CuadroTexto 18">
            <a:extLst>
              <a:ext uri="{FF2B5EF4-FFF2-40B4-BE49-F238E27FC236}">
                <a16:creationId xmlns:a16="http://schemas.microsoft.com/office/drawing/2014/main" id="{12439B71-BBE5-F12B-6254-4A133805F28C}"/>
              </a:ext>
            </a:extLst>
          </p:cNvPr>
          <p:cNvSpPr txBox="1"/>
          <p:nvPr/>
        </p:nvSpPr>
        <p:spPr>
          <a:xfrm>
            <a:off x="638175" y="599974"/>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Función </a:t>
            </a:r>
            <a:r>
              <a:rPr lang="es-ES" sz="3200" dirty="0" err="1">
                <a:solidFill>
                  <a:srgbClr val="FF0000"/>
                </a:solidFill>
                <a:latin typeface="Segoe UI Emoji" panose="020B0502040204020203" pitchFamily="34" charset="0"/>
                <a:ea typeface="Segoe UI Emoji" panose="020B0502040204020203" pitchFamily="34" charset="0"/>
              </a:rPr>
              <a:t>float</a:t>
            </a:r>
            <a:r>
              <a:rPr lang="es-ES" sz="3200" dirty="0">
                <a:solidFill>
                  <a:srgbClr val="FF0000"/>
                </a:solidFill>
                <a:latin typeface="Segoe UI Emoji" panose="020B0502040204020203" pitchFamily="34" charset="0"/>
                <a:ea typeface="Segoe UI Emoji" panose="020B0502040204020203" pitchFamily="34" charset="0"/>
              </a:rPr>
              <a:t>()</a:t>
            </a:r>
            <a:endParaRPr lang="es-CO" sz="3200" dirty="0">
              <a:solidFill>
                <a:srgbClr val="FF0000"/>
              </a:solidFill>
              <a:latin typeface="Segoe UI Emoji" panose="020B0502040204020203" pitchFamily="34" charset="0"/>
              <a:ea typeface="Segoe UI Emoji" panose="020B0502040204020203" pitchFamily="34" charset="0"/>
            </a:endParaRPr>
          </a:p>
        </p:txBody>
      </p:sp>
      <p:grpSp>
        <p:nvGrpSpPr>
          <p:cNvPr id="5" name="Grupo 4">
            <a:extLst>
              <a:ext uri="{FF2B5EF4-FFF2-40B4-BE49-F238E27FC236}">
                <a16:creationId xmlns:a16="http://schemas.microsoft.com/office/drawing/2014/main" id="{C983212B-2D69-A110-4050-873BB58689BF}"/>
              </a:ext>
            </a:extLst>
          </p:cNvPr>
          <p:cNvGrpSpPr/>
          <p:nvPr/>
        </p:nvGrpSpPr>
        <p:grpSpPr>
          <a:xfrm>
            <a:off x="1041899" y="3464758"/>
            <a:ext cx="10108202" cy="1864811"/>
            <a:chOff x="916850" y="3429000"/>
            <a:chExt cx="10108202" cy="1864811"/>
          </a:xfrm>
        </p:grpSpPr>
        <p:sp>
          <p:nvSpPr>
            <p:cNvPr id="6" name="Rectángulo: esquinas redondeadas 5">
              <a:extLst>
                <a:ext uri="{FF2B5EF4-FFF2-40B4-BE49-F238E27FC236}">
                  <a16:creationId xmlns:a16="http://schemas.microsoft.com/office/drawing/2014/main" id="{AFC43B94-6CD2-AC25-975B-3CF837A4D06F}"/>
                </a:ext>
              </a:extLst>
            </p:cNvPr>
            <p:cNvSpPr/>
            <p:nvPr/>
          </p:nvSpPr>
          <p:spPr>
            <a:xfrm>
              <a:off x="916850" y="3429000"/>
              <a:ext cx="10108202" cy="1864811"/>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4" name="CuadroTexto 3">
              <a:extLst>
                <a:ext uri="{FF2B5EF4-FFF2-40B4-BE49-F238E27FC236}">
                  <a16:creationId xmlns:a16="http://schemas.microsoft.com/office/drawing/2014/main" id="{7C055DBA-0552-A791-1D3D-9478020D005B}"/>
                </a:ext>
              </a:extLst>
            </p:cNvPr>
            <p:cNvSpPr txBox="1"/>
            <p:nvPr/>
          </p:nvSpPr>
          <p:spPr>
            <a:xfrm>
              <a:off x="1207975" y="3945907"/>
              <a:ext cx="9525953" cy="830997"/>
            </a:xfrm>
            <a:prstGeom prst="rect">
              <a:avLst/>
            </a:prstGeom>
            <a:noFill/>
          </p:spPr>
          <p:txBody>
            <a:bodyPr wrap="square">
              <a:spAutoFit/>
            </a:bodyPr>
            <a:lstStyle/>
            <a:p>
              <a:r>
                <a:rPr lang="es-ES" sz="2400" b="0" dirty="0">
                  <a:solidFill>
                    <a:srgbClr val="9CDCFE"/>
                  </a:solidFill>
                  <a:effectLst/>
                  <a:highlight>
                    <a:srgbClr val="1F1F1F"/>
                  </a:highlight>
                  <a:latin typeface="Consolas" panose="020B0609020204030204" pitchFamily="49" charset="0"/>
                </a:rPr>
                <a:t>altura</a:t>
              </a:r>
              <a:r>
                <a:rPr lang="es-ES" sz="2400" b="0" dirty="0">
                  <a:solidFill>
                    <a:srgbClr val="CCCCCC"/>
                  </a:solidFill>
                  <a:effectLst/>
                  <a:highlight>
                    <a:srgbClr val="1F1F1F"/>
                  </a:highlight>
                  <a:latin typeface="Consolas" panose="020B0609020204030204" pitchFamily="49" charset="0"/>
                </a:rPr>
                <a:t> </a:t>
              </a:r>
              <a:r>
                <a:rPr lang="es-ES" sz="2400" b="0" dirty="0">
                  <a:solidFill>
                    <a:srgbClr val="D4D4D4"/>
                  </a:solidFill>
                  <a:effectLst/>
                  <a:highlight>
                    <a:srgbClr val="1F1F1F"/>
                  </a:highlight>
                  <a:latin typeface="Consolas" panose="020B0609020204030204" pitchFamily="49" charset="0"/>
                </a:rPr>
                <a:t>=</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4EC9B0"/>
                  </a:solidFill>
                  <a:effectLst/>
                  <a:highlight>
                    <a:srgbClr val="1F1F1F"/>
                  </a:highlight>
                  <a:latin typeface="Consolas" panose="020B0609020204030204" pitchFamily="49" charset="0"/>
                </a:rPr>
                <a:t>float</a:t>
              </a:r>
              <a:r>
                <a:rPr lang="es-ES" sz="2400" b="0" dirty="0">
                  <a:solidFill>
                    <a:srgbClr val="CCCCCC"/>
                  </a:solidFill>
                  <a:effectLst/>
                  <a:highlight>
                    <a:srgbClr val="1F1F1F"/>
                  </a:highlight>
                  <a:latin typeface="Consolas" panose="020B0609020204030204" pitchFamily="49" charset="0"/>
                </a:rPr>
                <a:t>(</a:t>
              </a:r>
              <a:r>
                <a:rPr lang="es-ES" sz="2400" b="0" dirty="0">
                  <a:solidFill>
                    <a:srgbClr val="DCDCAA"/>
                  </a:solidFill>
                  <a:effectLst/>
                  <a:highlight>
                    <a:srgbClr val="1F1F1F"/>
                  </a:highlight>
                  <a:latin typeface="Consolas" panose="020B0609020204030204" pitchFamily="49" charset="0"/>
                </a:rPr>
                <a:t>input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"¿Cuál es tu altura en metros? "</a:t>
              </a:r>
              <a:r>
                <a:rPr lang="es-ES" sz="2400" b="0" dirty="0">
                  <a:solidFill>
                    <a:srgbClr val="CCCCCC"/>
                  </a:solidFill>
                  <a:effectLst/>
                  <a:highlight>
                    <a:srgbClr val="1F1F1F"/>
                  </a:highlight>
                  <a:latin typeface="Consolas" panose="020B0609020204030204" pitchFamily="49" charset="0"/>
                </a:rPr>
                <a:t>))</a:t>
              </a:r>
            </a:p>
            <a:p>
              <a:r>
                <a:rPr lang="es-ES" sz="2400" b="0" dirty="0" err="1">
                  <a:solidFill>
                    <a:srgbClr val="DCDCAA"/>
                  </a:solidFill>
                  <a:effectLst/>
                  <a:highlight>
                    <a:srgbClr val="1F1F1F"/>
                  </a:highlight>
                  <a:latin typeface="Consolas" panose="020B0609020204030204" pitchFamily="49" charset="0"/>
                </a:rPr>
                <a:t>print</a:t>
              </a:r>
              <a:r>
                <a:rPr lang="es-ES" sz="2400" b="0" dirty="0">
                  <a:solidFill>
                    <a:srgbClr val="CCCCCC"/>
                  </a:solidFill>
                  <a:effectLst/>
                  <a:highlight>
                    <a:srgbClr val="1F1F1F"/>
                  </a:highlight>
                  <a:latin typeface="Consolas" panose="020B0609020204030204" pitchFamily="49" charset="0"/>
                </a:rPr>
                <a:t>(</a:t>
              </a:r>
              <a:r>
                <a:rPr lang="es-ES" sz="2400" b="0" dirty="0">
                  <a:solidFill>
                    <a:srgbClr val="CE9178"/>
                  </a:solidFill>
                  <a:effectLst/>
                  <a:highlight>
                    <a:srgbClr val="1F1F1F"/>
                  </a:highlight>
                  <a:latin typeface="Consolas" panose="020B0609020204030204" pitchFamily="49" charset="0"/>
                </a:rPr>
                <a:t>"¡Mides "</a:t>
              </a:r>
              <a:r>
                <a:rPr lang="es-ES" sz="2400" b="0" dirty="0">
                  <a:solidFill>
                    <a:srgbClr val="CCCCCC"/>
                  </a:solidFill>
                  <a:effectLst/>
                  <a:highlight>
                    <a:srgbClr val="1F1F1F"/>
                  </a:highlight>
                  <a:latin typeface="Consolas" panose="020B0609020204030204" pitchFamily="49" charset="0"/>
                </a:rPr>
                <a:t>, </a:t>
              </a:r>
              <a:r>
                <a:rPr lang="es-ES" sz="2400" b="0" dirty="0">
                  <a:solidFill>
                    <a:srgbClr val="9CDCFE"/>
                  </a:solidFill>
                  <a:effectLst/>
                  <a:highlight>
                    <a:srgbClr val="1F1F1F"/>
                  </a:highlight>
                  <a:latin typeface="Consolas" panose="020B0609020204030204" pitchFamily="49" charset="0"/>
                </a:rPr>
                <a:t>altura</a:t>
              </a:r>
              <a:r>
                <a:rPr lang="es-ES" sz="2400" b="0" dirty="0">
                  <a:solidFill>
                    <a:srgbClr val="CCCCCC"/>
                  </a:solidFill>
                  <a:effectLst/>
                  <a:highlight>
                    <a:srgbClr val="1F1F1F"/>
                  </a:highlight>
                  <a:latin typeface="Consolas" panose="020B0609020204030204" pitchFamily="49" charset="0"/>
                </a:rPr>
                <a:t>, </a:t>
              </a:r>
              <a:r>
                <a:rPr lang="es-ES" sz="2400" b="0" dirty="0">
                  <a:solidFill>
                    <a:srgbClr val="CE9178"/>
                  </a:solidFill>
                  <a:effectLst/>
                  <a:highlight>
                    <a:srgbClr val="1F1F1F"/>
                  </a:highlight>
                  <a:latin typeface="Consolas" panose="020B0609020204030204" pitchFamily="49" charset="0"/>
                </a:rPr>
                <a:t>" metros"</a:t>
              </a:r>
              <a:r>
                <a:rPr lang="es-ES" sz="2400" b="0" dirty="0">
                  <a:solidFill>
                    <a:srgbClr val="CCCCCC"/>
                  </a:solidFill>
                  <a:effectLst/>
                  <a:highlight>
                    <a:srgbClr val="1F1F1F"/>
                  </a:highlight>
                  <a:latin typeface="Consolas" panose="020B0609020204030204" pitchFamily="49" charset="0"/>
                </a:rPr>
                <a:t>)</a:t>
              </a:r>
            </a:p>
          </p:txBody>
        </p:sp>
      </p:grpSp>
    </p:spTree>
    <p:extLst>
      <p:ext uri="{BB962C8B-B14F-4D97-AF65-F5344CB8AC3E}">
        <p14:creationId xmlns:p14="http://schemas.microsoft.com/office/powerpoint/2010/main" val="58273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adroTexto 17">
            <a:extLst>
              <a:ext uri="{FF2B5EF4-FFF2-40B4-BE49-F238E27FC236}">
                <a16:creationId xmlns:a16="http://schemas.microsoft.com/office/drawing/2014/main" id="{6271EBFA-EA3B-29CC-CD54-E80886C59FB5}"/>
              </a:ext>
            </a:extLst>
          </p:cNvPr>
          <p:cNvSpPr txBox="1"/>
          <p:nvPr/>
        </p:nvSpPr>
        <p:spPr>
          <a:xfrm>
            <a:off x="1166948" y="1356590"/>
            <a:ext cx="9858104" cy="1200329"/>
          </a:xfrm>
          <a:prstGeom prst="rect">
            <a:avLst/>
          </a:prstGeom>
          <a:noFill/>
        </p:spPr>
        <p:txBody>
          <a:bodyPr wrap="square">
            <a:spAutoFit/>
          </a:bodyPr>
          <a:lstStyle/>
          <a:p>
            <a:pPr algn="just"/>
            <a:r>
              <a:rPr lang="es-ES" sz="2400" dirty="0">
                <a:latin typeface="Segoe UI Emoji" panose="020B0502040204020203" pitchFamily="34" charset="0"/>
                <a:ea typeface="Segoe UI Emoji" panose="020B0502040204020203" pitchFamily="34" charset="0"/>
                <a:cs typeface="Courier New" panose="02070309020205020404" pitchFamily="49" charset="0"/>
              </a:rPr>
              <a:t>Las condiciones en Python permiten controlar el flujo de ejecución de un programa en función de si se cumplen o no ciertas condiciones. En Python, las condiciones se implementan utilizando la sentencia </a:t>
            </a:r>
            <a:r>
              <a:rPr lang="es-ES" sz="2400" dirty="0" err="1">
                <a:latin typeface="Segoe UI Emoji" panose="020B0502040204020203" pitchFamily="34" charset="0"/>
                <a:ea typeface="Segoe UI Emoji" panose="020B0502040204020203" pitchFamily="34" charset="0"/>
                <a:cs typeface="Courier New" panose="02070309020205020404" pitchFamily="49" charset="0"/>
              </a:rPr>
              <a:t>if</a:t>
            </a:r>
            <a:endParaRPr lang="es-CO" sz="2400" dirty="0">
              <a:latin typeface="Segoe UI Emoji" panose="020B0502040204020203" pitchFamily="34" charset="0"/>
              <a:ea typeface="Segoe UI Emoji" panose="020B0502040204020203" pitchFamily="34" charset="0"/>
              <a:cs typeface="Courier New" panose="02070309020205020404" pitchFamily="49" charset="0"/>
            </a:endParaRPr>
          </a:p>
        </p:txBody>
      </p:sp>
      <p:sp>
        <p:nvSpPr>
          <p:cNvPr id="19" name="CuadroTexto 18">
            <a:extLst>
              <a:ext uri="{FF2B5EF4-FFF2-40B4-BE49-F238E27FC236}">
                <a16:creationId xmlns:a16="http://schemas.microsoft.com/office/drawing/2014/main" id="{12439B71-BBE5-F12B-6254-4A133805F28C}"/>
              </a:ext>
            </a:extLst>
          </p:cNvPr>
          <p:cNvSpPr txBox="1"/>
          <p:nvPr/>
        </p:nvSpPr>
        <p:spPr>
          <a:xfrm>
            <a:off x="638175" y="599974"/>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Condicionales en Python</a:t>
            </a:r>
            <a:endParaRPr lang="es-CO" sz="3200" dirty="0">
              <a:solidFill>
                <a:srgbClr val="FF0000"/>
              </a:solidFill>
              <a:latin typeface="Segoe UI Emoji" panose="020B0502040204020203" pitchFamily="34" charset="0"/>
              <a:ea typeface="Segoe UI Emoji" panose="020B0502040204020203" pitchFamily="34" charset="0"/>
            </a:endParaRPr>
          </a:p>
        </p:txBody>
      </p:sp>
      <p:grpSp>
        <p:nvGrpSpPr>
          <p:cNvPr id="10" name="Grupo 9">
            <a:extLst>
              <a:ext uri="{FF2B5EF4-FFF2-40B4-BE49-F238E27FC236}">
                <a16:creationId xmlns:a16="http://schemas.microsoft.com/office/drawing/2014/main" id="{1AAB1B6C-4C63-7531-B652-0F4F8253E2EA}"/>
              </a:ext>
            </a:extLst>
          </p:cNvPr>
          <p:cNvGrpSpPr/>
          <p:nvPr/>
        </p:nvGrpSpPr>
        <p:grpSpPr>
          <a:xfrm>
            <a:off x="1566198" y="2960380"/>
            <a:ext cx="9059604" cy="3297646"/>
            <a:chOff x="870200" y="2823754"/>
            <a:chExt cx="8267201" cy="3112671"/>
          </a:xfrm>
        </p:grpSpPr>
        <p:sp>
          <p:nvSpPr>
            <p:cNvPr id="9" name="Rectángulo: esquinas redondeadas 8">
              <a:extLst>
                <a:ext uri="{FF2B5EF4-FFF2-40B4-BE49-F238E27FC236}">
                  <a16:creationId xmlns:a16="http://schemas.microsoft.com/office/drawing/2014/main" id="{BDA8DAF4-4DF2-8670-A1E9-386E62EEC250}"/>
                </a:ext>
              </a:extLst>
            </p:cNvPr>
            <p:cNvSpPr/>
            <p:nvPr/>
          </p:nvSpPr>
          <p:spPr>
            <a:xfrm>
              <a:off x="870200" y="2823754"/>
              <a:ext cx="8267201" cy="3112671"/>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8" name="CuadroTexto 7">
              <a:extLst>
                <a:ext uri="{FF2B5EF4-FFF2-40B4-BE49-F238E27FC236}">
                  <a16:creationId xmlns:a16="http://schemas.microsoft.com/office/drawing/2014/main" id="{99DB95A3-00CE-11D9-CC8D-F493EFDA5120}"/>
                </a:ext>
              </a:extLst>
            </p:cNvPr>
            <p:cNvSpPr txBox="1"/>
            <p:nvPr/>
          </p:nvSpPr>
          <p:spPr>
            <a:xfrm>
              <a:off x="1481474" y="3290668"/>
              <a:ext cx="7044652" cy="2178843"/>
            </a:xfrm>
            <a:prstGeom prst="rect">
              <a:avLst/>
            </a:prstGeom>
            <a:noFill/>
          </p:spPr>
          <p:txBody>
            <a:bodyPr wrap="square">
              <a:spAutoFit/>
            </a:bodyPr>
            <a:lstStyle/>
            <a:p>
              <a:r>
                <a:rPr lang="es-ES" sz="2400" b="0" dirty="0" err="1">
                  <a:solidFill>
                    <a:srgbClr val="C586C0"/>
                  </a:solidFill>
                  <a:effectLst/>
                  <a:highlight>
                    <a:srgbClr val="1F1F1F"/>
                  </a:highlight>
                  <a:latin typeface="Consolas" panose="020B0609020204030204" pitchFamily="49" charset="0"/>
                </a:rPr>
                <a:t>if</a:t>
              </a:r>
              <a:r>
                <a:rPr lang="es-ES" sz="2400" b="0" dirty="0">
                  <a:solidFill>
                    <a:srgbClr val="CCCCCC"/>
                  </a:solidFill>
                  <a:effectLst/>
                  <a:highlight>
                    <a:srgbClr val="1F1F1F"/>
                  </a:highlight>
                  <a:latin typeface="Consolas" panose="020B0609020204030204" pitchFamily="49" charset="0"/>
                </a:rPr>
                <a:t> </a:t>
              </a:r>
              <a:r>
                <a:rPr lang="es-ES" sz="2400" b="0" dirty="0" err="1">
                  <a:solidFill>
                    <a:srgbClr val="CCCCCC"/>
                  </a:solidFill>
                  <a:effectLst/>
                  <a:highlight>
                    <a:srgbClr val="1F1F1F"/>
                  </a:highlight>
                  <a:latin typeface="Consolas" panose="020B0609020204030204" pitchFamily="49" charset="0"/>
                </a:rPr>
                <a:t>condicion</a:t>
              </a:r>
              <a:r>
                <a:rPr lang="es-ES" sz="2400" b="0" dirty="0">
                  <a:solidFill>
                    <a:srgbClr val="CCCCCC"/>
                  </a:solidFill>
                  <a:effectLst/>
                  <a:highlight>
                    <a:srgbClr val="1F1F1F"/>
                  </a:highlight>
                  <a:latin typeface="Consolas" panose="020B0609020204030204" pitchFamily="49" charset="0"/>
                </a:rPr>
                <a:t>:</a:t>
              </a:r>
            </a:p>
            <a:p>
              <a:r>
                <a:rPr lang="es-ES" sz="2400" dirty="0">
                  <a:solidFill>
                    <a:srgbClr val="CCCCCC"/>
                  </a:solidFill>
                  <a:highlight>
                    <a:srgbClr val="1F1F1F"/>
                  </a:highlight>
                  <a:latin typeface="Consolas" panose="020B0609020204030204" pitchFamily="49" charset="0"/>
                </a:rPr>
                <a:t>	</a:t>
              </a:r>
              <a:r>
                <a:rPr lang="es-ES" sz="2400" b="0" dirty="0">
                  <a:solidFill>
                    <a:srgbClr val="6A9955"/>
                  </a:solidFill>
                  <a:effectLst/>
                  <a:highlight>
                    <a:srgbClr val="1F1F1F"/>
                  </a:highlight>
                  <a:latin typeface="Consolas" panose="020B0609020204030204" pitchFamily="49" charset="0"/>
                </a:rPr>
                <a:t>#Bloque de código que se ejecuta si la </a:t>
              </a:r>
              <a:r>
                <a:rPr lang="es-ES" sz="2400" dirty="0">
                  <a:solidFill>
                    <a:srgbClr val="6A9955"/>
                  </a:solidFill>
                  <a:highlight>
                    <a:srgbClr val="1F1F1F"/>
                  </a:highlight>
                  <a:latin typeface="Consolas" panose="020B0609020204030204" pitchFamily="49" charset="0"/>
                </a:rPr>
                <a:t>	#</a:t>
              </a:r>
              <a:r>
                <a:rPr lang="es-ES" sz="2400" b="0" dirty="0">
                  <a:solidFill>
                    <a:srgbClr val="6A9955"/>
                  </a:solidFill>
                  <a:effectLst/>
                  <a:highlight>
                    <a:srgbClr val="1F1F1F"/>
                  </a:highlight>
                  <a:latin typeface="Consolas" panose="020B0609020204030204" pitchFamily="49" charset="0"/>
                </a:rPr>
                <a:t>condición es verdadera</a:t>
              </a:r>
              <a:endParaRPr lang="es-ES" sz="2400" b="0" dirty="0">
                <a:solidFill>
                  <a:srgbClr val="CCCCCC"/>
                </a:solidFill>
                <a:effectLst/>
                <a:highlight>
                  <a:srgbClr val="1F1F1F"/>
                </a:highlight>
                <a:latin typeface="Consolas" panose="020B0609020204030204" pitchFamily="49" charset="0"/>
              </a:endParaRPr>
            </a:p>
            <a:p>
              <a:r>
                <a:rPr lang="es-ES" sz="2400" b="0" dirty="0" err="1">
                  <a:solidFill>
                    <a:srgbClr val="C586C0"/>
                  </a:solidFill>
                  <a:effectLst/>
                  <a:highlight>
                    <a:srgbClr val="1F1F1F"/>
                  </a:highlight>
                  <a:latin typeface="Consolas" panose="020B0609020204030204" pitchFamily="49" charset="0"/>
                </a:rPr>
                <a:t>else</a:t>
              </a:r>
              <a:r>
                <a:rPr lang="es-ES" sz="2400" b="0" dirty="0">
                  <a:solidFill>
                    <a:srgbClr val="CCCCCC"/>
                  </a:solidFill>
                  <a:effectLst/>
                  <a:highlight>
                    <a:srgbClr val="1F1F1F"/>
                  </a:highlight>
                  <a:latin typeface="Consolas" panose="020B0609020204030204" pitchFamily="49" charset="0"/>
                </a:rPr>
                <a:t>:</a:t>
              </a:r>
            </a:p>
            <a:p>
              <a:r>
                <a:rPr lang="es-ES" sz="2400" dirty="0">
                  <a:solidFill>
                    <a:srgbClr val="CCCCCC"/>
                  </a:solidFill>
                  <a:highlight>
                    <a:srgbClr val="1F1F1F"/>
                  </a:highlight>
                  <a:latin typeface="Consolas" panose="020B0609020204030204" pitchFamily="49" charset="0"/>
                </a:rPr>
                <a:t>	</a:t>
              </a:r>
              <a:r>
                <a:rPr lang="es-ES" sz="2400" b="0" dirty="0">
                  <a:solidFill>
                    <a:srgbClr val="6A9955"/>
                  </a:solidFill>
                  <a:effectLst/>
                  <a:highlight>
                    <a:srgbClr val="1F1F1F"/>
                  </a:highlight>
                  <a:latin typeface="Consolas" panose="020B0609020204030204" pitchFamily="49" charset="0"/>
                </a:rPr>
                <a:t>#Bloque de código que se ejecuta si la 	#condición es falsa</a:t>
              </a:r>
              <a:endParaRPr lang="es-ES" sz="2400" b="0" dirty="0">
                <a:solidFill>
                  <a:srgbClr val="CCCCCC"/>
                </a:solidFill>
                <a:effectLst/>
                <a:highlight>
                  <a:srgbClr val="1F1F1F"/>
                </a:highlight>
                <a:latin typeface="Consolas" panose="020B0609020204030204" pitchFamily="49" charset="0"/>
              </a:endParaRPr>
            </a:p>
          </p:txBody>
        </p:sp>
      </p:grpSp>
    </p:spTree>
    <p:extLst>
      <p:ext uri="{BB962C8B-B14F-4D97-AF65-F5344CB8AC3E}">
        <p14:creationId xmlns:p14="http://schemas.microsoft.com/office/powerpoint/2010/main" val="162544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2439B71-BBE5-F12B-6254-4A133805F28C}"/>
              </a:ext>
            </a:extLst>
          </p:cNvPr>
          <p:cNvSpPr txBox="1"/>
          <p:nvPr/>
        </p:nvSpPr>
        <p:spPr>
          <a:xfrm>
            <a:off x="638175" y="443220"/>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Operadores lógicos</a:t>
            </a:r>
            <a:endParaRPr lang="es-CO" sz="3200" dirty="0">
              <a:solidFill>
                <a:srgbClr val="FF0000"/>
              </a:solidFill>
              <a:latin typeface="Segoe UI Emoji" panose="020B0502040204020203" pitchFamily="34" charset="0"/>
              <a:ea typeface="Segoe UI Emoji" panose="020B0502040204020203" pitchFamily="34" charset="0"/>
            </a:endParaRPr>
          </a:p>
        </p:txBody>
      </p:sp>
      <p:graphicFrame>
        <p:nvGraphicFramePr>
          <p:cNvPr id="2" name="Tabla 1">
            <a:extLst>
              <a:ext uri="{FF2B5EF4-FFF2-40B4-BE49-F238E27FC236}">
                <a16:creationId xmlns:a16="http://schemas.microsoft.com/office/drawing/2014/main" id="{A99C728E-D2CC-52C4-6DB9-AD258EE20BCA}"/>
              </a:ext>
            </a:extLst>
          </p:cNvPr>
          <p:cNvGraphicFramePr>
            <a:graphicFrameLocks noGrp="1"/>
          </p:cNvGraphicFramePr>
          <p:nvPr>
            <p:extLst>
              <p:ext uri="{D42A27DB-BD31-4B8C-83A1-F6EECF244321}">
                <p14:modId xmlns:p14="http://schemas.microsoft.com/office/powerpoint/2010/main" val="1261698984"/>
              </p:ext>
            </p:extLst>
          </p:nvPr>
        </p:nvGraphicFramePr>
        <p:xfrm>
          <a:off x="714375" y="1380490"/>
          <a:ext cx="10763250" cy="4257040"/>
        </p:xfrm>
        <a:graphic>
          <a:graphicData uri="http://schemas.openxmlformats.org/drawingml/2006/table">
            <a:tbl>
              <a:tblPr firstRow="1" bandRow="1">
                <a:tableStyleId>{2D5ABB26-0587-4C30-8999-92F81FD0307C}</a:tableStyleId>
              </a:tblPr>
              <a:tblGrid>
                <a:gridCol w="3587750">
                  <a:extLst>
                    <a:ext uri="{9D8B030D-6E8A-4147-A177-3AD203B41FA5}">
                      <a16:colId xmlns:a16="http://schemas.microsoft.com/office/drawing/2014/main" val="860145633"/>
                    </a:ext>
                  </a:extLst>
                </a:gridCol>
                <a:gridCol w="3587750">
                  <a:extLst>
                    <a:ext uri="{9D8B030D-6E8A-4147-A177-3AD203B41FA5}">
                      <a16:colId xmlns:a16="http://schemas.microsoft.com/office/drawing/2014/main" val="3067638357"/>
                    </a:ext>
                  </a:extLst>
                </a:gridCol>
                <a:gridCol w="3587750">
                  <a:extLst>
                    <a:ext uri="{9D8B030D-6E8A-4147-A177-3AD203B41FA5}">
                      <a16:colId xmlns:a16="http://schemas.microsoft.com/office/drawing/2014/main" val="2600578970"/>
                    </a:ext>
                  </a:extLst>
                </a:gridCol>
              </a:tblGrid>
              <a:tr h="370840">
                <a:tc>
                  <a:txBody>
                    <a:bodyPr/>
                    <a:lstStyle/>
                    <a:p>
                      <a:pPr algn="ctr" rtl="0" fontAlgn="b"/>
                      <a:r>
                        <a:rPr lang="es-CO" sz="2000">
                          <a:effectLst/>
                        </a:rPr>
                        <a:t>Operador</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Descripción</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Resultado</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217977"/>
                  </a:ext>
                </a:extLst>
              </a:tr>
              <a:tr h="370840">
                <a:tc>
                  <a:txBody>
                    <a:bodyPr/>
                    <a:lstStyle/>
                    <a:p>
                      <a:pPr algn="ctr" rtl="0" fontAlgn="b"/>
                      <a:r>
                        <a:rPr lang="es-ES" sz="2000" dirty="0">
                          <a:effectLst/>
                        </a:rPr>
                        <a:t>=</a:t>
                      </a:r>
                      <a:r>
                        <a:rPr lang="es-CO" sz="2000" dirty="0">
                          <a:effectLst/>
                        </a:rPr>
                        <a:t>=</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Igualdad</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000">
                          <a:effectLst/>
                        </a:rPr>
                        <a:t>Verdadero si ambos operandos son iguales</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340311"/>
                  </a:ext>
                </a:extLst>
              </a:tr>
              <a:tr h="370840">
                <a:tc>
                  <a:txBody>
                    <a:bodyPr/>
                    <a:lstStyle/>
                    <a:p>
                      <a:pPr algn="ctr" rtl="0" fontAlgn="b"/>
                      <a:r>
                        <a:rPr lang="es-CO" sz="2000">
                          <a:effectLst/>
                        </a:rPr>
                        <a:t>!=</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Desigualdad</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000">
                          <a:effectLst/>
                        </a:rPr>
                        <a:t>Verdadero si ambos operandos son diferentes</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879011"/>
                  </a:ext>
                </a:extLst>
              </a:tr>
              <a:tr h="370840">
                <a:tc>
                  <a:txBody>
                    <a:bodyPr/>
                    <a:lstStyle/>
                    <a:p>
                      <a:pPr algn="ctr" rtl="0" fontAlgn="b"/>
                      <a:r>
                        <a:rPr lang="es-CO" sz="2000">
                          <a:effectLst/>
                        </a:rPr>
                        <a:t>&lt;</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Menor que</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000">
                          <a:effectLst/>
                        </a:rPr>
                        <a:t>Verdadero si el primer operando es menor que el segundo</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58554"/>
                  </a:ext>
                </a:extLst>
              </a:tr>
              <a:tr h="370840">
                <a:tc>
                  <a:txBody>
                    <a:bodyPr/>
                    <a:lstStyle/>
                    <a:p>
                      <a:pPr algn="ctr" rtl="0" fontAlgn="b"/>
                      <a:r>
                        <a:rPr lang="es-CO" sz="2000">
                          <a:effectLst/>
                        </a:rPr>
                        <a:t>&lt;=</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Menor o igual que</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000">
                          <a:effectLst/>
                        </a:rPr>
                        <a:t>Verdadero si el primer operando es menor o igual que el segundo</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878432"/>
                  </a:ext>
                </a:extLst>
              </a:tr>
              <a:tr h="370840">
                <a:tc>
                  <a:txBody>
                    <a:bodyPr/>
                    <a:lstStyle/>
                    <a:p>
                      <a:pPr algn="ctr" rtl="0" fontAlgn="b"/>
                      <a:r>
                        <a:rPr lang="es-CO" sz="2000">
                          <a:effectLst/>
                        </a:rPr>
                        <a:t>&gt;</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Mayor que</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000">
                          <a:effectLst/>
                        </a:rPr>
                        <a:t>Verdadero si el primer operando es mayor que el segundo</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9111095"/>
                  </a:ext>
                </a:extLst>
              </a:tr>
              <a:tr h="0">
                <a:tc>
                  <a:txBody>
                    <a:bodyPr/>
                    <a:lstStyle/>
                    <a:p>
                      <a:pPr algn="ctr" rtl="0" fontAlgn="b"/>
                      <a:r>
                        <a:rPr lang="es-CO" sz="2000">
                          <a:effectLst/>
                        </a:rPr>
                        <a:t>&gt;=</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CO" sz="2000">
                          <a:effectLst/>
                        </a:rPr>
                        <a:t>Mayor o igual que</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s-ES" sz="2000" dirty="0">
                          <a:effectLst/>
                        </a:rPr>
                        <a:t>Verdadero si el primer operando es mayor o igual que el segundo</a:t>
                      </a:r>
                    </a:p>
                  </a:txBody>
                  <a:tcPr marL="0" marR="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5235022"/>
                  </a:ext>
                </a:extLst>
              </a:tr>
            </a:tbl>
          </a:graphicData>
        </a:graphic>
      </p:graphicFrame>
    </p:spTree>
    <p:extLst>
      <p:ext uri="{BB962C8B-B14F-4D97-AF65-F5344CB8AC3E}">
        <p14:creationId xmlns:p14="http://schemas.microsoft.com/office/powerpoint/2010/main" val="304207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983212B-2D69-A110-4050-873BB58689BF}"/>
              </a:ext>
            </a:extLst>
          </p:cNvPr>
          <p:cNvGrpSpPr/>
          <p:nvPr/>
        </p:nvGrpSpPr>
        <p:grpSpPr>
          <a:xfrm>
            <a:off x="1255520" y="1364060"/>
            <a:ext cx="9680960" cy="4129879"/>
            <a:chOff x="916850" y="3429000"/>
            <a:chExt cx="8842830" cy="3481743"/>
          </a:xfrm>
        </p:grpSpPr>
        <p:sp>
          <p:nvSpPr>
            <p:cNvPr id="6" name="Rectángulo: esquinas redondeadas 5">
              <a:extLst>
                <a:ext uri="{FF2B5EF4-FFF2-40B4-BE49-F238E27FC236}">
                  <a16:creationId xmlns:a16="http://schemas.microsoft.com/office/drawing/2014/main" id="{AFC43B94-6CD2-AC25-975B-3CF837A4D06F}"/>
                </a:ext>
              </a:extLst>
            </p:cNvPr>
            <p:cNvSpPr/>
            <p:nvPr/>
          </p:nvSpPr>
          <p:spPr>
            <a:xfrm>
              <a:off x="916850" y="3429000"/>
              <a:ext cx="8842830" cy="3481743"/>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4" name="CuadroTexto 3">
              <a:extLst>
                <a:ext uri="{FF2B5EF4-FFF2-40B4-BE49-F238E27FC236}">
                  <a16:creationId xmlns:a16="http://schemas.microsoft.com/office/drawing/2014/main" id="{7C055DBA-0552-A791-1D3D-9478020D005B}"/>
                </a:ext>
              </a:extLst>
            </p:cNvPr>
            <p:cNvSpPr txBox="1"/>
            <p:nvPr/>
          </p:nvSpPr>
          <p:spPr>
            <a:xfrm>
              <a:off x="1319264" y="4052307"/>
              <a:ext cx="8038001" cy="2235128"/>
            </a:xfrm>
            <a:prstGeom prst="rect">
              <a:avLst/>
            </a:prstGeom>
            <a:noFill/>
          </p:spPr>
          <p:txBody>
            <a:bodyPr wrap="square">
              <a:spAutoFit/>
            </a:bodyPr>
            <a:lstStyle/>
            <a:p>
              <a:r>
                <a:rPr lang="es-ES" sz="2800" b="0" dirty="0">
                  <a:solidFill>
                    <a:srgbClr val="9CDCFE"/>
                  </a:solidFill>
                  <a:effectLst/>
                  <a:highlight>
                    <a:srgbClr val="1F1F1F"/>
                  </a:highlight>
                  <a:latin typeface="Consolas" panose="020B0609020204030204" pitchFamily="49" charset="0"/>
                </a:rPr>
                <a:t>edad</a:t>
              </a:r>
              <a:r>
                <a:rPr lang="es-ES" sz="2800" b="0" dirty="0">
                  <a:solidFill>
                    <a:srgbClr val="CCCCCC"/>
                  </a:solidFill>
                  <a:effectLst/>
                  <a:highlight>
                    <a:srgbClr val="1F1F1F"/>
                  </a:highlight>
                  <a:latin typeface="Consolas" panose="020B0609020204030204" pitchFamily="49" charset="0"/>
                </a:rPr>
                <a:t> </a:t>
              </a:r>
              <a:r>
                <a:rPr lang="es-ES" sz="2800" b="0" dirty="0">
                  <a:solidFill>
                    <a:srgbClr val="D4D4D4"/>
                  </a:solidFill>
                  <a:effectLst/>
                  <a:highlight>
                    <a:srgbClr val="1F1F1F"/>
                  </a:highlight>
                  <a:latin typeface="Consolas" panose="020B0609020204030204" pitchFamily="49" charset="0"/>
                </a:rPr>
                <a:t>=</a:t>
              </a:r>
              <a:r>
                <a:rPr lang="es-ES" sz="2800" b="0" dirty="0">
                  <a:solidFill>
                    <a:srgbClr val="CCCCCC"/>
                  </a:solidFill>
                  <a:effectLst/>
                  <a:highlight>
                    <a:srgbClr val="1F1F1F"/>
                  </a:highlight>
                  <a:latin typeface="Consolas" panose="020B0609020204030204" pitchFamily="49" charset="0"/>
                </a:rPr>
                <a:t> </a:t>
              </a:r>
              <a:r>
                <a:rPr lang="es-ES" sz="2800" b="0" dirty="0" err="1">
                  <a:solidFill>
                    <a:srgbClr val="4EC9B0"/>
                  </a:solidFill>
                  <a:effectLst/>
                  <a:highlight>
                    <a:srgbClr val="1F1F1F"/>
                  </a:highlight>
                  <a:latin typeface="Consolas" panose="020B0609020204030204" pitchFamily="49" charset="0"/>
                </a:rPr>
                <a:t>int</a:t>
              </a:r>
              <a:r>
                <a:rPr lang="es-ES" sz="2800" b="0" dirty="0">
                  <a:solidFill>
                    <a:srgbClr val="CCCCCC"/>
                  </a:solidFill>
                  <a:effectLst/>
                  <a:highlight>
                    <a:srgbClr val="1F1F1F"/>
                  </a:highlight>
                  <a:latin typeface="Consolas" panose="020B0609020204030204" pitchFamily="49" charset="0"/>
                </a:rPr>
                <a:t>(</a:t>
              </a:r>
              <a:r>
                <a:rPr lang="es-ES" sz="2800" b="0" dirty="0">
                  <a:solidFill>
                    <a:srgbClr val="DCDCAA"/>
                  </a:solidFill>
                  <a:effectLst/>
                  <a:highlight>
                    <a:srgbClr val="1F1F1F"/>
                  </a:highlight>
                  <a:latin typeface="Consolas" panose="020B0609020204030204" pitchFamily="49" charset="0"/>
                </a:rPr>
                <a:t>input</a:t>
              </a:r>
              <a:r>
                <a:rPr lang="es-ES" sz="2800" b="0" dirty="0">
                  <a:solidFill>
                    <a:srgbClr val="CCCCCC"/>
                  </a:solidFill>
                  <a:effectLst/>
                  <a:highlight>
                    <a:srgbClr val="1F1F1F"/>
                  </a:highlight>
                  <a:latin typeface="Consolas" panose="020B0609020204030204" pitchFamily="49" charset="0"/>
                </a:rPr>
                <a:t>(</a:t>
              </a:r>
              <a:r>
                <a:rPr lang="es-ES" sz="2800" b="0" dirty="0">
                  <a:solidFill>
                    <a:srgbClr val="CE9178"/>
                  </a:solidFill>
                  <a:effectLst/>
                  <a:highlight>
                    <a:srgbClr val="1F1F1F"/>
                  </a:highlight>
                  <a:latin typeface="Consolas" panose="020B0609020204030204" pitchFamily="49" charset="0"/>
                </a:rPr>
                <a:t>"¿Cuántos años tienes? "</a:t>
              </a:r>
              <a:r>
                <a:rPr lang="es-ES" sz="2800" b="0" dirty="0">
                  <a:solidFill>
                    <a:srgbClr val="CCCCCC"/>
                  </a:solidFill>
                  <a:effectLst/>
                  <a:highlight>
                    <a:srgbClr val="1F1F1F"/>
                  </a:highlight>
                  <a:latin typeface="Consolas" panose="020B0609020204030204" pitchFamily="49" charset="0"/>
                </a:rPr>
                <a:t>))</a:t>
              </a:r>
            </a:p>
            <a:p>
              <a:br>
                <a:rPr lang="es-ES" sz="2800" b="0" dirty="0">
                  <a:solidFill>
                    <a:srgbClr val="CCCCCC"/>
                  </a:solidFill>
                  <a:effectLst/>
                  <a:highlight>
                    <a:srgbClr val="1F1F1F"/>
                  </a:highlight>
                  <a:latin typeface="Consolas" panose="020B0609020204030204" pitchFamily="49" charset="0"/>
                </a:rPr>
              </a:br>
              <a:r>
                <a:rPr lang="es-ES" sz="2800" b="0" dirty="0" err="1">
                  <a:solidFill>
                    <a:srgbClr val="C586C0"/>
                  </a:solidFill>
                  <a:effectLst/>
                  <a:highlight>
                    <a:srgbClr val="1F1F1F"/>
                  </a:highlight>
                  <a:latin typeface="Consolas" panose="020B0609020204030204" pitchFamily="49" charset="0"/>
                </a:rPr>
                <a:t>if</a:t>
              </a:r>
              <a:r>
                <a:rPr lang="es-ES" sz="2800" b="0" dirty="0">
                  <a:solidFill>
                    <a:srgbClr val="CCCCCC"/>
                  </a:solidFill>
                  <a:effectLst/>
                  <a:highlight>
                    <a:srgbClr val="1F1F1F"/>
                  </a:highlight>
                  <a:latin typeface="Consolas" panose="020B0609020204030204" pitchFamily="49" charset="0"/>
                </a:rPr>
                <a:t> </a:t>
              </a:r>
              <a:r>
                <a:rPr lang="es-ES" sz="2800" b="0" dirty="0">
                  <a:solidFill>
                    <a:srgbClr val="9CDCFE"/>
                  </a:solidFill>
                  <a:effectLst/>
                  <a:highlight>
                    <a:srgbClr val="1F1F1F"/>
                  </a:highlight>
                  <a:latin typeface="Consolas" panose="020B0609020204030204" pitchFamily="49" charset="0"/>
                </a:rPr>
                <a:t>edad</a:t>
              </a:r>
              <a:r>
                <a:rPr lang="es-ES" sz="2800" b="0" dirty="0">
                  <a:solidFill>
                    <a:srgbClr val="CCCCCC"/>
                  </a:solidFill>
                  <a:effectLst/>
                  <a:highlight>
                    <a:srgbClr val="1F1F1F"/>
                  </a:highlight>
                  <a:latin typeface="Consolas" panose="020B0609020204030204" pitchFamily="49" charset="0"/>
                </a:rPr>
                <a:t> </a:t>
              </a:r>
              <a:r>
                <a:rPr lang="es-ES" sz="2800" b="0" dirty="0">
                  <a:solidFill>
                    <a:srgbClr val="D4D4D4"/>
                  </a:solidFill>
                  <a:effectLst/>
                  <a:highlight>
                    <a:srgbClr val="1F1F1F"/>
                  </a:highlight>
                  <a:latin typeface="Consolas" panose="020B0609020204030204" pitchFamily="49" charset="0"/>
                </a:rPr>
                <a:t>&gt;=</a:t>
              </a:r>
              <a:r>
                <a:rPr lang="es-ES" sz="2800" b="0" dirty="0">
                  <a:solidFill>
                    <a:srgbClr val="CCCCCC"/>
                  </a:solidFill>
                  <a:effectLst/>
                  <a:highlight>
                    <a:srgbClr val="1F1F1F"/>
                  </a:highlight>
                  <a:latin typeface="Consolas" panose="020B0609020204030204" pitchFamily="49" charset="0"/>
                </a:rPr>
                <a:t> </a:t>
              </a:r>
              <a:r>
                <a:rPr lang="es-ES" sz="2800" b="0" dirty="0">
                  <a:solidFill>
                    <a:srgbClr val="B5CEA8"/>
                  </a:solidFill>
                  <a:effectLst/>
                  <a:highlight>
                    <a:srgbClr val="1F1F1F"/>
                  </a:highlight>
                  <a:latin typeface="Consolas" panose="020B0609020204030204" pitchFamily="49" charset="0"/>
                </a:rPr>
                <a:t>18</a:t>
              </a:r>
              <a:r>
                <a:rPr lang="es-ES" sz="2800" b="0" dirty="0">
                  <a:solidFill>
                    <a:srgbClr val="CCCCCC"/>
                  </a:solidFill>
                  <a:effectLst/>
                  <a:highlight>
                    <a:srgbClr val="1F1F1F"/>
                  </a:highlight>
                  <a:latin typeface="Consolas" panose="020B0609020204030204" pitchFamily="49" charset="0"/>
                </a:rPr>
                <a:t>:</a:t>
              </a:r>
            </a:p>
            <a:p>
              <a:r>
                <a:rPr lang="es-ES" sz="2800" b="0" dirty="0">
                  <a:solidFill>
                    <a:srgbClr val="CCCCCC"/>
                  </a:solidFill>
                  <a:effectLst/>
                  <a:highlight>
                    <a:srgbClr val="1F1F1F"/>
                  </a:highlight>
                  <a:latin typeface="Consolas" panose="020B0609020204030204" pitchFamily="49" charset="0"/>
                </a:rPr>
                <a:t>    </a:t>
              </a:r>
              <a:r>
                <a:rPr lang="es-ES" sz="2800" b="0" dirty="0" err="1">
                  <a:solidFill>
                    <a:srgbClr val="DCDCAA"/>
                  </a:solidFill>
                  <a:effectLst/>
                  <a:highlight>
                    <a:srgbClr val="1F1F1F"/>
                  </a:highlight>
                  <a:latin typeface="Consolas" panose="020B0609020204030204" pitchFamily="49" charset="0"/>
                </a:rPr>
                <a:t>print</a:t>
              </a:r>
              <a:r>
                <a:rPr lang="es-ES" sz="2800" b="0" dirty="0">
                  <a:solidFill>
                    <a:srgbClr val="CCCCCC"/>
                  </a:solidFill>
                  <a:effectLst/>
                  <a:highlight>
                    <a:srgbClr val="1F1F1F"/>
                  </a:highlight>
                  <a:latin typeface="Consolas" panose="020B0609020204030204" pitchFamily="49" charset="0"/>
                </a:rPr>
                <a:t>(</a:t>
              </a:r>
              <a:r>
                <a:rPr lang="es-ES" sz="2800" b="0" dirty="0">
                  <a:solidFill>
                    <a:srgbClr val="CE9178"/>
                  </a:solidFill>
                  <a:effectLst/>
                  <a:highlight>
                    <a:srgbClr val="1F1F1F"/>
                  </a:highlight>
                  <a:latin typeface="Consolas" panose="020B0609020204030204" pitchFamily="49" charset="0"/>
                </a:rPr>
                <a:t>"Eres mayor de edad."</a:t>
              </a:r>
              <a:r>
                <a:rPr lang="es-ES" sz="2800" b="0" dirty="0">
                  <a:solidFill>
                    <a:srgbClr val="CCCCCC"/>
                  </a:solidFill>
                  <a:effectLst/>
                  <a:highlight>
                    <a:srgbClr val="1F1F1F"/>
                  </a:highlight>
                  <a:latin typeface="Consolas" panose="020B0609020204030204" pitchFamily="49" charset="0"/>
                </a:rPr>
                <a:t>)</a:t>
              </a:r>
            </a:p>
            <a:p>
              <a:r>
                <a:rPr lang="es-ES" sz="2800" b="0" dirty="0" err="1">
                  <a:solidFill>
                    <a:srgbClr val="C586C0"/>
                  </a:solidFill>
                  <a:effectLst/>
                  <a:highlight>
                    <a:srgbClr val="1F1F1F"/>
                  </a:highlight>
                  <a:latin typeface="Consolas" panose="020B0609020204030204" pitchFamily="49" charset="0"/>
                </a:rPr>
                <a:t>else</a:t>
              </a:r>
              <a:r>
                <a:rPr lang="es-ES" sz="2800" b="0" dirty="0">
                  <a:solidFill>
                    <a:srgbClr val="CCCCCC"/>
                  </a:solidFill>
                  <a:effectLst/>
                  <a:highlight>
                    <a:srgbClr val="1F1F1F"/>
                  </a:highlight>
                  <a:latin typeface="Consolas" panose="020B0609020204030204" pitchFamily="49" charset="0"/>
                </a:rPr>
                <a:t>:</a:t>
              </a:r>
            </a:p>
            <a:p>
              <a:r>
                <a:rPr lang="es-ES" sz="2800" b="0" dirty="0">
                  <a:solidFill>
                    <a:srgbClr val="CCCCCC"/>
                  </a:solidFill>
                  <a:effectLst/>
                  <a:highlight>
                    <a:srgbClr val="1F1F1F"/>
                  </a:highlight>
                  <a:latin typeface="Consolas" panose="020B0609020204030204" pitchFamily="49" charset="0"/>
                </a:rPr>
                <a:t>    </a:t>
              </a:r>
              <a:r>
                <a:rPr lang="es-ES" sz="2800" b="0" dirty="0" err="1">
                  <a:solidFill>
                    <a:srgbClr val="DCDCAA"/>
                  </a:solidFill>
                  <a:effectLst/>
                  <a:highlight>
                    <a:srgbClr val="1F1F1F"/>
                  </a:highlight>
                  <a:latin typeface="Consolas" panose="020B0609020204030204" pitchFamily="49" charset="0"/>
                </a:rPr>
                <a:t>print</a:t>
              </a:r>
              <a:r>
                <a:rPr lang="es-ES" sz="2800" b="0" dirty="0">
                  <a:solidFill>
                    <a:srgbClr val="CCCCCC"/>
                  </a:solidFill>
                  <a:effectLst/>
                  <a:highlight>
                    <a:srgbClr val="1F1F1F"/>
                  </a:highlight>
                  <a:latin typeface="Consolas" panose="020B0609020204030204" pitchFamily="49" charset="0"/>
                </a:rPr>
                <a:t>(</a:t>
              </a:r>
              <a:r>
                <a:rPr lang="es-ES" sz="2800" b="0" dirty="0">
                  <a:solidFill>
                    <a:srgbClr val="CE9178"/>
                  </a:solidFill>
                  <a:effectLst/>
                  <a:highlight>
                    <a:srgbClr val="1F1F1F"/>
                  </a:highlight>
                  <a:latin typeface="Consolas" panose="020B0609020204030204" pitchFamily="49" charset="0"/>
                </a:rPr>
                <a:t>"Eres menor de edad."</a:t>
              </a:r>
              <a:r>
                <a:rPr lang="es-ES" sz="2800" b="0" dirty="0">
                  <a:solidFill>
                    <a:srgbClr val="CCCCCC"/>
                  </a:solidFill>
                  <a:effectLst/>
                  <a:highlight>
                    <a:srgbClr val="1F1F1F"/>
                  </a:highlight>
                  <a:latin typeface="Consolas" panose="020B0609020204030204" pitchFamily="49" charset="0"/>
                </a:rPr>
                <a:t>)</a:t>
              </a:r>
            </a:p>
          </p:txBody>
        </p:sp>
      </p:grpSp>
    </p:spTree>
    <p:extLst>
      <p:ext uri="{BB962C8B-B14F-4D97-AF65-F5344CB8AC3E}">
        <p14:creationId xmlns:p14="http://schemas.microsoft.com/office/powerpoint/2010/main" val="140288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adroTexto 17">
            <a:extLst>
              <a:ext uri="{FF2B5EF4-FFF2-40B4-BE49-F238E27FC236}">
                <a16:creationId xmlns:a16="http://schemas.microsoft.com/office/drawing/2014/main" id="{6271EBFA-EA3B-29CC-CD54-E80886C59FB5}"/>
              </a:ext>
            </a:extLst>
          </p:cNvPr>
          <p:cNvSpPr txBox="1"/>
          <p:nvPr/>
        </p:nvSpPr>
        <p:spPr>
          <a:xfrm>
            <a:off x="1166948" y="1199836"/>
            <a:ext cx="9858104" cy="830997"/>
          </a:xfrm>
          <a:prstGeom prst="rect">
            <a:avLst/>
          </a:prstGeom>
          <a:noFill/>
        </p:spPr>
        <p:txBody>
          <a:bodyPr wrap="square">
            <a:spAutoFit/>
          </a:bodyPr>
          <a:lstStyle/>
          <a:p>
            <a:pPr algn="just"/>
            <a:r>
              <a:rPr lang="es-ES" sz="2400" dirty="0">
                <a:latin typeface="Segoe UI Emoji" panose="020B0502040204020203" pitchFamily="34" charset="0"/>
                <a:ea typeface="Segoe UI Emoji" panose="020B0502040204020203" pitchFamily="34" charset="0"/>
                <a:cs typeface="Courier New" panose="02070309020205020404" pitchFamily="49" charset="0"/>
              </a:rPr>
              <a:t>La sentencia </a:t>
            </a:r>
            <a:r>
              <a:rPr lang="es-ES" sz="2400" dirty="0" err="1">
                <a:latin typeface="Segoe UI Emoji" panose="020B0502040204020203" pitchFamily="34" charset="0"/>
                <a:ea typeface="Segoe UI Emoji" panose="020B0502040204020203" pitchFamily="34" charset="0"/>
                <a:cs typeface="Courier New" panose="02070309020205020404" pitchFamily="49" charset="0"/>
              </a:rPr>
              <a:t>elif</a:t>
            </a:r>
            <a:r>
              <a:rPr lang="es-ES" sz="2400" dirty="0">
                <a:latin typeface="Segoe UI Emoji" panose="020B0502040204020203" pitchFamily="34" charset="0"/>
                <a:ea typeface="Segoe UI Emoji" panose="020B0502040204020203" pitchFamily="34" charset="0"/>
                <a:cs typeface="Courier New" panose="02070309020205020404" pitchFamily="49" charset="0"/>
              </a:rPr>
              <a:t> se utiliza para agregar más condiciones a la sentencia </a:t>
            </a:r>
            <a:r>
              <a:rPr lang="es-ES" sz="2400" dirty="0" err="1">
                <a:latin typeface="Segoe UI Emoji" panose="020B0502040204020203" pitchFamily="34" charset="0"/>
                <a:ea typeface="Segoe UI Emoji" panose="020B0502040204020203" pitchFamily="34" charset="0"/>
                <a:cs typeface="Courier New" panose="02070309020205020404" pitchFamily="49" charset="0"/>
              </a:rPr>
              <a:t>if</a:t>
            </a:r>
            <a:r>
              <a:rPr lang="es-ES" sz="2400" dirty="0">
                <a:latin typeface="Segoe UI Emoji" panose="020B0502040204020203" pitchFamily="34" charset="0"/>
                <a:ea typeface="Segoe UI Emoji" panose="020B0502040204020203" pitchFamily="34" charset="0"/>
                <a:cs typeface="Courier New" panose="02070309020205020404" pitchFamily="49" charset="0"/>
              </a:rPr>
              <a:t>. La sintaxis es la siguiente:</a:t>
            </a:r>
            <a:endParaRPr lang="es-CO" sz="2400" dirty="0">
              <a:latin typeface="Segoe UI Emoji" panose="020B0502040204020203" pitchFamily="34" charset="0"/>
              <a:ea typeface="Segoe UI Emoji" panose="020B0502040204020203" pitchFamily="34" charset="0"/>
              <a:cs typeface="Courier New" panose="02070309020205020404" pitchFamily="49" charset="0"/>
            </a:endParaRPr>
          </a:p>
        </p:txBody>
      </p:sp>
      <p:sp>
        <p:nvSpPr>
          <p:cNvPr id="19" name="CuadroTexto 18">
            <a:extLst>
              <a:ext uri="{FF2B5EF4-FFF2-40B4-BE49-F238E27FC236}">
                <a16:creationId xmlns:a16="http://schemas.microsoft.com/office/drawing/2014/main" id="{12439B71-BBE5-F12B-6254-4A133805F28C}"/>
              </a:ext>
            </a:extLst>
          </p:cNvPr>
          <p:cNvSpPr txBox="1"/>
          <p:nvPr/>
        </p:nvSpPr>
        <p:spPr>
          <a:xfrm>
            <a:off x="638175" y="443220"/>
            <a:ext cx="9858104" cy="584775"/>
          </a:xfrm>
          <a:prstGeom prst="rect">
            <a:avLst/>
          </a:prstGeom>
          <a:noFill/>
        </p:spPr>
        <p:txBody>
          <a:bodyPr wrap="square">
            <a:spAutoFit/>
          </a:bodyPr>
          <a:lstStyle/>
          <a:p>
            <a:r>
              <a:rPr lang="es-ES" sz="3200" dirty="0">
                <a:latin typeface="Segoe UI Emoji" panose="020B0502040204020203" pitchFamily="34" charset="0"/>
                <a:ea typeface="Segoe UI Emoji" panose="020B0502040204020203" pitchFamily="34" charset="0"/>
              </a:rPr>
              <a:t>Sentencia </a:t>
            </a:r>
            <a:r>
              <a:rPr lang="es-ES" sz="3200" dirty="0" err="1">
                <a:latin typeface="Segoe UI Emoji" panose="020B0502040204020203" pitchFamily="34" charset="0"/>
                <a:ea typeface="Segoe UI Emoji" panose="020B0502040204020203" pitchFamily="34" charset="0"/>
              </a:rPr>
              <a:t>elif</a:t>
            </a:r>
            <a:endParaRPr lang="es-CO" sz="3200" dirty="0">
              <a:solidFill>
                <a:srgbClr val="FF0000"/>
              </a:solidFill>
              <a:latin typeface="Segoe UI Emoji" panose="020B0502040204020203" pitchFamily="34" charset="0"/>
              <a:ea typeface="Segoe UI Emoji" panose="020B0502040204020203" pitchFamily="34" charset="0"/>
            </a:endParaRPr>
          </a:p>
        </p:txBody>
      </p:sp>
      <p:grpSp>
        <p:nvGrpSpPr>
          <p:cNvPr id="10" name="Grupo 9">
            <a:extLst>
              <a:ext uri="{FF2B5EF4-FFF2-40B4-BE49-F238E27FC236}">
                <a16:creationId xmlns:a16="http://schemas.microsoft.com/office/drawing/2014/main" id="{1AAB1B6C-4C63-7531-B652-0F4F8253E2EA}"/>
              </a:ext>
            </a:extLst>
          </p:cNvPr>
          <p:cNvGrpSpPr/>
          <p:nvPr/>
        </p:nvGrpSpPr>
        <p:grpSpPr>
          <a:xfrm>
            <a:off x="1566198" y="2481943"/>
            <a:ext cx="9059604" cy="3753394"/>
            <a:chOff x="870200" y="2775972"/>
            <a:chExt cx="8267201" cy="2942020"/>
          </a:xfrm>
        </p:grpSpPr>
        <p:sp>
          <p:nvSpPr>
            <p:cNvPr id="9" name="Rectángulo: esquinas redondeadas 8">
              <a:extLst>
                <a:ext uri="{FF2B5EF4-FFF2-40B4-BE49-F238E27FC236}">
                  <a16:creationId xmlns:a16="http://schemas.microsoft.com/office/drawing/2014/main" id="{BDA8DAF4-4DF2-8670-A1E9-386E62EEC250}"/>
                </a:ext>
              </a:extLst>
            </p:cNvPr>
            <p:cNvSpPr/>
            <p:nvPr/>
          </p:nvSpPr>
          <p:spPr>
            <a:xfrm>
              <a:off x="870200" y="2775972"/>
              <a:ext cx="8267201" cy="2942020"/>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8" name="CuadroTexto 7">
              <a:extLst>
                <a:ext uri="{FF2B5EF4-FFF2-40B4-BE49-F238E27FC236}">
                  <a16:creationId xmlns:a16="http://schemas.microsoft.com/office/drawing/2014/main" id="{99DB95A3-00CE-11D9-CC8D-F493EFDA5120}"/>
                </a:ext>
              </a:extLst>
            </p:cNvPr>
            <p:cNvSpPr txBox="1"/>
            <p:nvPr/>
          </p:nvSpPr>
          <p:spPr>
            <a:xfrm>
              <a:off x="1123686" y="3017523"/>
              <a:ext cx="7760230" cy="2460692"/>
            </a:xfrm>
            <a:prstGeom prst="rect">
              <a:avLst/>
            </a:prstGeom>
            <a:noFill/>
          </p:spPr>
          <p:txBody>
            <a:bodyPr wrap="square">
              <a:spAutoFit/>
            </a:bodyPr>
            <a:lstStyle/>
            <a:p>
              <a:r>
                <a:rPr lang="es-ES" b="0" dirty="0" err="1">
                  <a:solidFill>
                    <a:srgbClr val="C586C0"/>
                  </a:solidFill>
                  <a:effectLst/>
                  <a:highlight>
                    <a:srgbClr val="1F1F1F"/>
                  </a:highlight>
                  <a:latin typeface="Consolas" panose="020B0609020204030204" pitchFamily="49" charset="0"/>
                </a:rPr>
                <a:t>if</a:t>
              </a:r>
              <a:r>
                <a:rPr lang="es-ES" b="0" dirty="0">
                  <a:solidFill>
                    <a:srgbClr val="CCCCCC"/>
                  </a:solidFill>
                  <a:effectLst/>
                  <a:highlight>
                    <a:srgbClr val="1F1F1F"/>
                  </a:highlight>
                  <a:latin typeface="Consolas" panose="020B0609020204030204" pitchFamily="49" charset="0"/>
                </a:rPr>
                <a:t> condicion1:</a:t>
              </a:r>
            </a:p>
            <a:p>
              <a:r>
                <a:rPr lang="es-ES" b="0" dirty="0">
                  <a:solidFill>
                    <a:srgbClr val="CCCCCC"/>
                  </a:solidFill>
                  <a:effectLst/>
                  <a:highlight>
                    <a:srgbClr val="1F1F1F"/>
                  </a:highlight>
                  <a:latin typeface="Consolas" panose="020B0609020204030204" pitchFamily="49" charset="0"/>
                </a:rPr>
                <a:t>    </a:t>
              </a:r>
              <a:r>
                <a:rPr lang="es-ES" b="0" dirty="0">
                  <a:solidFill>
                    <a:srgbClr val="6A9955"/>
                  </a:solidFill>
                  <a:effectLst/>
                  <a:highlight>
                    <a:srgbClr val="1F1F1F"/>
                  </a:highlight>
                  <a:latin typeface="Consolas" panose="020B0609020204030204" pitchFamily="49" charset="0"/>
                </a:rPr>
                <a:t>#Bloque de código que se ejecuta si la condición1 es verdadera</a:t>
              </a:r>
              <a:endParaRPr lang="es-ES" b="0" dirty="0">
                <a:solidFill>
                  <a:srgbClr val="CCCCCC"/>
                </a:solidFill>
                <a:effectLst/>
                <a:highlight>
                  <a:srgbClr val="1F1F1F"/>
                </a:highlight>
                <a:latin typeface="Consolas" panose="020B0609020204030204" pitchFamily="49" charset="0"/>
              </a:endParaRPr>
            </a:p>
            <a:p>
              <a:r>
                <a:rPr lang="es-ES" b="0" dirty="0" err="1">
                  <a:solidFill>
                    <a:srgbClr val="C586C0"/>
                  </a:solidFill>
                  <a:effectLst/>
                  <a:highlight>
                    <a:srgbClr val="1F1F1F"/>
                  </a:highlight>
                  <a:latin typeface="Consolas" panose="020B0609020204030204" pitchFamily="49" charset="0"/>
                </a:rPr>
                <a:t>elif</a:t>
              </a:r>
              <a:r>
                <a:rPr lang="es-ES" b="0" dirty="0">
                  <a:solidFill>
                    <a:srgbClr val="CCCCCC"/>
                  </a:solidFill>
                  <a:effectLst/>
                  <a:highlight>
                    <a:srgbClr val="1F1F1F"/>
                  </a:highlight>
                  <a:latin typeface="Consolas" panose="020B0609020204030204" pitchFamily="49" charset="0"/>
                </a:rPr>
                <a:t> condicion2:</a:t>
              </a:r>
            </a:p>
            <a:p>
              <a:r>
                <a:rPr lang="es-ES" b="0" dirty="0">
                  <a:solidFill>
                    <a:srgbClr val="CCCCCC"/>
                  </a:solidFill>
                  <a:effectLst/>
                  <a:highlight>
                    <a:srgbClr val="1F1F1F"/>
                  </a:highlight>
                  <a:latin typeface="Consolas" panose="020B0609020204030204" pitchFamily="49" charset="0"/>
                </a:rPr>
                <a:t>    </a:t>
              </a:r>
              <a:r>
                <a:rPr lang="es-ES" b="0" dirty="0">
                  <a:solidFill>
                    <a:srgbClr val="6A9955"/>
                  </a:solidFill>
                  <a:effectLst/>
                  <a:highlight>
                    <a:srgbClr val="1F1F1F"/>
                  </a:highlight>
                  <a:latin typeface="Consolas" panose="020B0609020204030204" pitchFamily="49" charset="0"/>
                </a:rPr>
                <a:t>#Bloque de código que se ejecuta si la condicion1 es falsa y</a:t>
              </a:r>
            </a:p>
            <a:p>
              <a:r>
                <a:rPr lang="es-ES" b="0" dirty="0">
                  <a:solidFill>
                    <a:srgbClr val="6A9955"/>
                  </a:solidFill>
                  <a:effectLst/>
                  <a:highlight>
                    <a:srgbClr val="1F1F1F"/>
                  </a:highlight>
                  <a:latin typeface="Consolas" panose="020B0609020204030204" pitchFamily="49" charset="0"/>
                </a:rPr>
                <a:t>    #la condicion2 es verdadera</a:t>
              </a:r>
              <a:endParaRPr lang="es-ES" b="0" dirty="0">
                <a:solidFill>
                  <a:srgbClr val="CCCCCC"/>
                </a:solidFill>
                <a:effectLst/>
                <a:highlight>
                  <a:srgbClr val="1F1F1F"/>
                </a:highlight>
                <a:latin typeface="Consolas" panose="020B0609020204030204" pitchFamily="49" charset="0"/>
              </a:endParaRPr>
            </a:p>
            <a:p>
              <a:r>
                <a:rPr lang="es-ES" b="0" dirty="0" err="1">
                  <a:solidFill>
                    <a:srgbClr val="C586C0"/>
                  </a:solidFill>
                  <a:effectLst/>
                  <a:highlight>
                    <a:srgbClr val="1F1F1F"/>
                  </a:highlight>
                  <a:latin typeface="Consolas" panose="020B0609020204030204" pitchFamily="49" charset="0"/>
                </a:rPr>
                <a:t>elif</a:t>
              </a:r>
              <a:r>
                <a:rPr lang="es-ES" b="0" dirty="0">
                  <a:solidFill>
                    <a:srgbClr val="CCCCCC"/>
                  </a:solidFill>
                  <a:effectLst/>
                  <a:highlight>
                    <a:srgbClr val="1F1F1F"/>
                  </a:highlight>
                  <a:latin typeface="Consolas" panose="020B0609020204030204" pitchFamily="49" charset="0"/>
                </a:rPr>
                <a:t> condicion3:</a:t>
              </a:r>
            </a:p>
            <a:p>
              <a:r>
                <a:rPr lang="es-ES" b="0" dirty="0">
                  <a:solidFill>
                    <a:srgbClr val="CCCCCC"/>
                  </a:solidFill>
                  <a:effectLst/>
                  <a:highlight>
                    <a:srgbClr val="1F1F1F"/>
                  </a:highlight>
                  <a:latin typeface="Consolas" panose="020B0609020204030204" pitchFamily="49" charset="0"/>
                </a:rPr>
                <a:t>    </a:t>
              </a:r>
              <a:r>
                <a:rPr lang="es-ES" b="0" dirty="0">
                  <a:solidFill>
                    <a:srgbClr val="6A9955"/>
                  </a:solidFill>
                  <a:effectLst/>
                  <a:highlight>
                    <a:srgbClr val="1F1F1F"/>
                  </a:highlight>
                  <a:latin typeface="Consolas" panose="020B0609020204030204" pitchFamily="49" charset="0"/>
                </a:rPr>
                <a:t>#Bloque de código que se ejecuta si la condicion1 y la </a:t>
              </a:r>
            </a:p>
            <a:p>
              <a:r>
                <a:rPr lang="es-ES" dirty="0">
                  <a:solidFill>
                    <a:srgbClr val="6A9955"/>
                  </a:solidFill>
                  <a:highlight>
                    <a:srgbClr val="1F1F1F"/>
                  </a:highlight>
                  <a:latin typeface="Consolas" panose="020B0609020204030204" pitchFamily="49" charset="0"/>
                </a:rPr>
                <a:t>    </a:t>
              </a:r>
              <a:r>
                <a:rPr lang="es-ES" b="0" dirty="0">
                  <a:solidFill>
                    <a:srgbClr val="6A9955"/>
                  </a:solidFill>
                  <a:effectLst/>
                  <a:highlight>
                    <a:srgbClr val="1F1F1F"/>
                  </a:highlight>
                  <a:latin typeface="Consolas" panose="020B0609020204030204" pitchFamily="49" charset="0"/>
                </a:rPr>
                <a:t>#condicion2 son falsas y la condicion3 es verdadera</a:t>
              </a:r>
              <a:endParaRPr lang="es-ES" b="0" dirty="0">
                <a:solidFill>
                  <a:srgbClr val="CCCCCC"/>
                </a:solidFill>
                <a:effectLst/>
                <a:highlight>
                  <a:srgbClr val="1F1F1F"/>
                </a:highlight>
                <a:latin typeface="Consolas" panose="020B0609020204030204" pitchFamily="49" charset="0"/>
              </a:endParaRPr>
            </a:p>
            <a:p>
              <a:r>
                <a:rPr lang="es-ES" b="0" dirty="0" err="1">
                  <a:solidFill>
                    <a:srgbClr val="C586C0"/>
                  </a:solidFill>
                  <a:effectLst/>
                  <a:highlight>
                    <a:srgbClr val="1F1F1F"/>
                  </a:highlight>
                  <a:latin typeface="Consolas" panose="020B0609020204030204" pitchFamily="49" charset="0"/>
                </a:rPr>
                <a:t>else</a:t>
              </a:r>
              <a:r>
                <a:rPr lang="es-ES" b="0" dirty="0">
                  <a:solidFill>
                    <a:srgbClr val="CCCCCC"/>
                  </a:solidFill>
                  <a:effectLst/>
                  <a:highlight>
                    <a:srgbClr val="1F1F1F"/>
                  </a:highlight>
                  <a:latin typeface="Consolas" panose="020B0609020204030204" pitchFamily="49" charset="0"/>
                </a:rPr>
                <a:t>:</a:t>
              </a:r>
            </a:p>
            <a:p>
              <a:r>
                <a:rPr lang="es-ES" b="0" dirty="0">
                  <a:solidFill>
                    <a:srgbClr val="6A9955"/>
                  </a:solidFill>
                  <a:effectLst/>
                  <a:highlight>
                    <a:srgbClr val="1F1F1F"/>
                  </a:highlight>
                  <a:latin typeface="Consolas" panose="020B0609020204030204" pitchFamily="49" charset="0"/>
                </a:rPr>
                <a:t>    #Bloque de código que se ejecuta si todas las condiciones son </a:t>
              </a:r>
            </a:p>
            <a:p>
              <a:r>
                <a:rPr lang="es-ES" dirty="0">
                  <a:solidFill>
                    <a:srgbClr val="6A9955"/>
                  </a:solidFill>
                  <a:highlight>
                    <a:srgbClr val="1F1F1F"/>
                  </a:highlight>
                  <a:latin typeface="Consolas" panose="020B0609020204030204" pitchFamily="49" charset="0"/>
                </a:rPr>
                <a:t>    </a:t>
              </a:r>
              <a:r>
                <a:rPr lang="es-ES" b="0" dirty="0">
                  <a:solidFill>
                    <a:srgbClr val="6A9955"/>
                  </a:solidFill>
                  <a:effectLst/>
                  <a:highlight>
                    <a:srgbClr val="1F1F1F"/>
                  </a:highlight>
                  <a:latin typeface="Consolas" panose="020B0609020204030204" pitchFamily="49" charset="0"/>
                </a:rPr>
                <a:t>#falsas</a:t>
              </a:r>
              <a:endParaRPr lang="es-ES" b="0" dirty="0">
                <a:solidFill>
                  <a:srgbClr val="CCCCCC"/>
                </a:solidFill>
                <a:effectLst/>
                <a:highlight>
                  <a:srgbClr val="1F1F1F"/>
                </a:highlight>
                <a:latin typeface="Consolas" panose="020B0609020204030204" pitchFamily="49" charset="0"/>
              </a:endParaRPr>
            </a:p>
          </p:txBody>
        </p:sp>
      </p:grpSp>
    </p:spTree>
    <p:extLst>
      <p:ext uri="{BB962C8B-B14F-4D97-AF65-F5344CB8AC3E}">
        <p14:creationId xmlns:p14="http://schemas.microsoft.com/office/powerpoint/2010/main" val="311857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983212B-2D69-A110-4050-873BB58689BF}"/>
              </a:ext>
            </a:extLst>
          </p:cNvPr>
          <p:cNvGrpSpPr/>
          <p:nvPr/>
        </p:nvGrpSpPr>
        <p:grpSpPr>
          <a:xfrm>
            <a:off x="1925319" y="944210"/>
            <a:ext cx="8341362" cy="4969580"/>
            <a:chOff x="1459357" y="3746893"/>
            <a:chExt cx="9206322" cy="5329506"/>
          </a:xfrm>
        </p:grpSpPr>
        <p:sp>
          <p:nvSpPr>
            <p:cNvPr id="6" name="Rectángulo: esquinas redondeadas 5">
              <a:extLst>
                <a:ext uri="{FF2B5EF4-FFF2-40B4-BE49-F238E27FC236}">
                  <a16:creationId xmlns:a16="http://schemas.microsoft.com/office/drawing/2014/main" id="{AFC43B94-6CD2-AC25-975B-3CF837A4D06F}"/>
                </a:ext>
              </a:extLst>
            </p:cNvPr>
            <p:cNvSpPr/>
            <p:nvPr/>
          </p:nvSpPr>
          <p:spPr>
            <a:xfrm>
              <a:off x="1459357" y="3746893"/>
              <a:ext cx="9206322" cy="5329506"/>
            </a:xfrm>
            <a:prstGeom prst="round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ES" sz="2400" b="0" dirty="0">
                <a:solidFill>
                  <a:srgbClr val="CCCCCC"/>
                </a:solidFill>
                <a:effectLst/>
                <a:highlight>
                  <a:srgbClr val="1F1F1F"/>
                </a:highlight>
                <a:latin typeface="Consolas" panose="020B0609020204030204" pitchFamily="49" charset="0"/>
              </a:endParaRPr>
            </a:p>
          </p:txBody>
        </p:sp>
        <p:sp>
          <p:nvSpPr>
            <p:cNvPr id="4" name="CuadroTexto 3">
              <a:extLst>
                <a:ext uri="{FF2B5EF4-FFF2-40B4-BE49-F238E27FC236}">
                  <a16:creationId xmlns:a16="http://schemas.microsoft.com/office/drawing/2014/main" id="{7C055DBA-0552-A791-1D3D-9478020D005B}"/>
                </a:ext>
              </a:extLst>
            </p:cNvPr>
            <p:cNvSpPr txBox="1"/>
            <p:nvPr/>
          </p:nvSpPr>
          <p:spPr>
            <a:xfrm>
              <a:off x="1459357" y="4271061"/>
              <a:ext cx="8842830" cy="387782"/>
            </a:xfrm>
            <a:prstGeom prst="rect">
              <a:avLst/>
            </a:prstGeom>
            <a:noFill/>
          </p:spPr>
          <p:txBody>
            <a:bodyPr wrap="square">
              <a:spAutoFit/>
            </a:bodyPr>
            <a:lstStyle/>
            <a:p>
              <a:endParaRPr lang="es-ES" sz="2400" b="0" dirty="0">
                <a:solidFill>
                  <a:srgbClr val="CCCCCC"/>
                </a:solidFill>
                <a:effectLst/>
                <a:highlight>
                  <a:srgbClr val="1F1F1F"/>
                </a:highlight>
                <a:latin typeface="Consolas" panose="020B0609020204030204" pitchFamily="49" charset="0"/>
              </a:endParaRPr>
            </a:p>
          </p:txBody>
        </p:sp>
      </p:grpSp>
      <p:sp>
        <p:nvSpPr>
          <p:cNvPr id="10" name="CuadroTexto 9">
            <a:extLst>
              <a:ext uri="{FF2B5EF4-FFF2-40B4-BE49-F238E27FC236}">
                <a16:creationId xmlns:a16="http://schemas.microsoft.com/office/drawing/2014/main" id="{FC57848E-13AB-EE27-57E7-1F97C23C7402}"/>
              </a:ext>
            </a:extLst>
          </p:cNvPr>
          <p:cNvSpPr txBox="1"/>
          <p:nvPr/>
        </p:nvSpPr>
        <p:spPr>
          <a:xfrm>
            <a:off x="2616302" y="1351508"/>
            <a:ext cx="6959396" cy="4154984"/>
          </a:xfrm>
          <a:prstGeom prst="rect">
            <a:avLst/>
          </a:prstGeom>
          <a:noFill/>
        </p:spPr>
        <p:txBody>
          <a:bodyPr wrap="square">
            <a:spAutoFit/>
          </a:bodyPr>
          <a:lstStyle/>
          <a:p>
            <a:r>
              <a:rPr lang="es-ES" sz="2000" b="0" dirty="0" err="1">
                <a:solidFill>
                  <a:srgbClr val="9CDCFE"/>
                </a:solidFill>
                <a:effectLst/>
                <a:highlight>
                  <a:srgbClr val="1F1F1F"/>
                </a:highlight>
                <a:latin typeface="Consolas" panose="020B0609020204030204" pitchFamily="49" charset="0"/>
              </a:rPr>
              <a:t>calificacion</a:t>
            </a:r>
            <a:r>
              <a:rPr lang="es-ES" sz="2000" b="0" dirty="0">
                <a:solidFill>
                  <a:srgbClr val="CCCCCC"/>
                </a:solidFill>
                <a:effectLst/>
                <a:highlight>
                  <a:srgbClr val="1F1F1F"/>
                </a:highlight>
                <a:latin typeface="Consolas" panose="020B0609020204030204" pitchFamily="49" charset="0"/>
              </a:rPr>
              <a:t> </a:t>
            </a:r>
            <a:r>
              <a:rPr lang="es-ES" sz="2000" b="0" dirty="0">
                <a:solidFill>
                  <a:srgbClr val="D4D4D4"/>
                </a:solidFill>
                <a:effectLst/>
                <a:highlight>
                  <a:srgbClr val="1F1F1F"/>
                </a:highlight>
                <a:latin typeface="Consolas" panose="020B0609020204030204" pitchFamily="49" charset="0"/>
              </a:rPr>
              <a:t>=</a:t>
            </a:r>
            <a:r>
              <a:rPr lang="es-ES" sz="2000" b="0" dirty="0">
                <a:solidFill>
                  <a:srgbClr val="CCCCCC"/>
                </a:solidFill>
                <a:effectLst/>
                <a:highlight>
                  <a:srgbClr val="1F1F1F"/>
                </a:highlight>
                <a:latin typeface="Consolas" panose="020B0609020204030204" pitchFamily="49" charset="0"/>
              </a:rPr>
              <a:t> </a:t>
            </a:r>
            <a:r>
              <a:rPr lang="es-ES" sz="2000" b="0" dirty="0" err="1">
                <a:solidFill>
                  <a:srgbClr val="4EC9B0"/>
                </a:solidFill>
                <a:effectLst/>
                <a:highlight>
                  <a:srgbClr val="1F1F1F"/>
                </a:highlight>
                <a:latin typeface="Consolas" panose="020B0609020204030204" pitchFamily="49" charset="0"/>
              </a:rPr>
              <a:t>float</a:t>
            </a:r>
            <a:r>
              <a:rPr lang="es-ES" sz="2000" b="0" dirty="0">
                <a:solidFill>
                  <a:srgbClr val="CCCCCC"/>
                </a:solidFill>
                <a:effectLst/>
                <a:highlight>
                  <a:srgbClr val="1F1F1F"/>
                </a:highlight>
                <a:latin typeface="Consolas" panose="020B0609020204030204" pitchFamily="49" charset="0"/>
              </a:rPr>
              <a:t>(</a:t>
            </a:r>
            <a:r>
              <a:rPr lang="es-ES" sz="2000" b="0" dirty="0">
                <a:solidFill>
                  <a:srgbClr val="DCDCAA"/>
                </a:solidFill>
                <a:effectLst/>
                <a:highlight>
                  <a:srgbClr val="1F1F1F"/>
                </a:highlight>
                <a:latin typeface="Consolas" panose="020B0609020204030204" pitchFamily="49" charset="0"/>
              </a:rPr>
              <a:t>input</a:t>
            </a:r>
            <a:r>
              <a:rPr lang="es-ES" sz="2000" b="0" dirty="0">
                <a:solidFill>
                  <a:srgbClr val="CCCCCC"/>
                </a:solidFill>
                <a:effectLst/>
                <a:highlight>
                  <a:srgbClr val="1F1F1F"/>
                </a:highlight>
                <a:latin typeface="Consolas" panose="020B0609020204030204" pitchFamily="49" charset="0"/>
              </a:rPr>
              <a:t>(</a:t>
            </a:r>
            <a:r>
              <a:rPr lang="es-ES" sz="2000" b="0" dirty="0">
                <a:solidFill>
                  <a:srgbClr val="CE9178"/>
                </a:solidFill>
                <a:effectLst/>
                <a:highlight>
                  <a:srgbClr val="1F1F1F"/>
                </a:highlight>
                <a:latin typeface="Consolas" panose="020B0609020204030204" pitchFamily="49" charset="0"/>
              </a:rPr>
              <a:t>"Ingrese su "</a:t>
            </a:r>
            <a:r>
              <a:rPr lang="es-ES" sz="2000" b="0" dirty="0">
                <a:solidFill>
                  <a:srgbClr val="CCCCCC"/>
                </a:solidFill>
                <a:effectLst/>
                <a:highlight>
                  <a:srgbClr val="1F1F1F"/>
                </a:highlight>
                <a:latin typeface="Consolas" panose="020B0609020204030204" pitchFamily="49" charset="0"/>
              </a:rPr>
              <a:t> </a:t>
            </a:r>
            <a:r>
              <a:rPr lang="es-ES" sz="2000" b="0" dirty="0">
                <a:solidFill>
                  <a:srgbClr val="D4D4D4"/>
                </a:solidFill>
                <a:effectLst/>
                <a:highlight>
                  <a:srgbClr val="1F1F1F"/>
                </a:highlight>
                <a:latin typeface="Consolas" panose="020B0609020204030204" pitchFamily="49" charset="0"/>
              </a:rPr>
              <a:t>+</a:t>
            </a:r>
            <a:endParaRPr lang="es-ES" sz="2000" b="0" dirty="0">
              <a:solidFill>
                <a:srgbClr val="CCCCCC"/>
              </a:solidFill>
              <a:effectLst/>
              <a:highlight>
                <a:srgbClr val="1F1F1F"/>
              </a:highlight>
              <a:latin typeface="Consolas" panose="020B0609020204030204" pitchFamily="49" charset="0"/>
            </a:endParaRPr>
          </a:p>
          <a:p>
            <a:r>
              <a:rPr lang="es-ES" sz="2000" b="0" dirty="0">
                <a:solidFill>
                  <a:srgbClr val="CCCCCC"/>
                </a:solidFill>
                <a:effectLst/>
                <a:highlight>
                  <a:srgbClr val="1F1F1F"/>
                </a:highlight>
                <a:latin typeface="Consolas" panose="020B0609020204030204" pitchFamily="49" charset="0"/>
              </a:rPr>
              <a:t>                           </a:t>
            </a:r>
            <a:r>
              <a:rPr lang="es-ES" sz="2000" b="0" dirty="0">
                <a:solidFill>
                  <a:srgbClr val="D4D4D4"/>
                </a:solidFill>
                <a:effectLst/>
                <a:highlight>
                  <a:srgbClr val="1F1F1F"/>
                </a:highlight>
                <a:latin typeface="Consolas" panose="020B0609020204030204" pitchFamily="49" charset="0"/>
              </a:rPr>
              <a:t>+</a:t>
            </a:r>
            <a:r>
              <a:rPr lang="es-ES" sz="2000" b="0" dirty="0">
                <a:solidFill>
                  <a:srgbClr val="CCCCCC"/>
                </a:solidFill>
                <a:effectLst/>
                <a:highlight>
                  <a:srgbClr val="1F1F1F"/>
                </a:highlight>
                <a:latin typeface="Consolas" panose="020B0609020204030204" pitchFamily="49" charset="0"/>
              </a:rPr>
              <a:t> </a:t>
            </a:r>
            <a:r>
              <a:rPr lang="es-ES" sz="2000" b="0" dirty="0">
                <a:solidFill>
                  <a:srgbClr val="CE9178"/>
                </a:solidFill>
                <a:effectLst/>
                <a:highlight>
                  <a:srgbClr val="1F1F1F"/>
                </a:highlight>
                <a:latin typeface="Consolas" panose="020B0609020204030204" pitchFamily="49" charset="0"/>
              </a:rPr>
              <a:t>" calificación: "</a:t>
            </a:r>
            <a:r>
              <a:rPr lang="es-ES" sz="2000" b="0" dirty="0">
                <a:solidFill>
                  <a:srgbClr val="CCCCCC"/>
                </a:solidFill>
                <a:effectLst/>
                <a:highlight>
                  <a:srgbClr val="1F1F1F"/>
                </a:highlight>
                <a:latin typeface="Consolas" panose="020B0609020204030204" pitchFamily="49" charset="0"/>
              </a:rPr>
              <a:t>))</a:t>
            </a:r>
          </a:p>
          <a:p>
            <a:br>
              <a:rPr lang="es-ES" sz="2000" b="0" dirty="0">
                <a:solidFill>
                  <a:srgbClr val="CCCCCC"/>
                </a:solidFill>
                <a:effectLst/>
                <a:highlight>
                  <a:srgbClr val="1F1F1F"/>
                </a:highlight>
                <a:latin typeface="Consolas" panose="020B0609020204030204" pitchFamily="49" charset="0"/>
              </a:rPr>
            </a:br>
            <a:r>
              <a:rPr lang="es-ES" sz="2000" b="0" dirty="0" err="1">
                <a:solidFill>
                  <a:srgbClr val="C586C0"/>
                </a:solidFill>
                <a:effectLst/>
                <a:highlight>
                  <a:srgbClr val="1F1F1F"/>
                </a:highlight>
                <a:latin typeface="Consolas" panose="020B0609020204030204" pitchFamily="49" charset="0"/>
              </a:rPr>
              <a:t>if</a:t>
            </a:r>
            <a:r>
              <a:rPr lang="es-ES" sz="2000" b="0" dirty="0">
                <a:solidFill>
                  <a:srgbClr val="CCCCCC"/>
                </a:solidFill>
                <a:effectLst/>
                <a:highlight>
                  <a:srgbClr val="1F1F1F"/>
                </a:highlight>
                <a:latin typeface="Consolas" panose="020B0609020204030204" pitchFamily="49" charset="0"/>
              </a:rPr>
              <a:t> </a:t>
            </a:r>
            <a:r>
              <a:rPr lang="es-ES" sz="2000" b="0" dirty="0" err="1">
                <a:solidFill>
                  <a:srgbClr val="9CDCFE"/>
                </a:solidFill>
                <a:effectLst/>
                <a:highlight>
                  <a:srgbClr val="1F1F1F"/>
                </a:highlight>
                <a:latin typeface="Consolas" panose="020B0609020204030204" pitchFamily="49" charset="0"/>
              </a:rPr>
              <a:t>calificacion</a:t>
            </a:r>
            <a:r>
              <a:rPr lang="es-ES" sz="2000" b="0" dirty="0">
                <a:solidFill>
                  <a:srgbClr val="CCCCCC"/>
                </a:solidFill>
                <a:effectLst/>
                <a:highlight>
                  <a:srgbClr val="1F1F1F"/>
                </a:highlight>
                <a:latin typeface="Consolas" panose="020B0609020204030204" pitchFamily="49" charset="0"/>
              </a:rPr>
              <a:t> </a:t>
            </a:r>
            <a:r>
              <a:rPr lang="es-ES" sz="2000" b="0" dirty="0">
                <a:solidFill>
                  <a:srgbClr val="D4D4D4"/>
                </a:solidFill>
                <a:effectLst/>
                <a:highlight>
                  <a:srgbClr val="1F1F1F"/>
                </a:highlight>
                <a:latin typeface="Consolas" panose="020B0609020204030204" pitchFamily="49" charset="0"/>
              </a:rPr>
              <a:t>&gt;=</a:t>
            </a:r>
            <a:r>
              <a:rPr lang="es-ES" sz="2000" b="0" dirty="0">
                <a:solidFill>
                  <a:srgbClr val="CCCCCC"/>
                </a:solidFill>
                <a:effectLst/>
                <a:highlight>
                  <a:srgbClr val="1F1F1F"/>
                </a:highlight>
                <a:latin typeface="Consolas" panose="020B0609020204030204" pitchFamily="49" charset="0"/>
              </a:rPr>
              <a:t> </a:t>
            </a:r>
            <a:r>
              <a:rPr lang="es-ES" sz="2000" b="0" dirty="0">
                <a:solidFill>
                  <a:srgbClr val="B5CEA8"/>
                </a:solidFill>
                <a:effectLst/>
                <a:highlight>
                  <a:srgbClr val="1F1F1F"/>
                </a:highlight>
                <a:latin typeface="Consolas" panose="020B0609020204030204" pitchFamily="49" charset="0"/>
              </a:rPr>
              <a:t>90</a:t>
            </a:r>
            <a:r>
              <a:rPr lang="es-ES" sz="2000" b="0" dirty="0">
                <a:solidFill>
                  <a:srgbClr val="CCCCCC"/>
                </a:solidFill>
                <a:effectLst/>
                <a:highlight>
                  <a:srgbClr val="1F1F1F"/>
                </a:highlight>
                <a:latin typeface="Consolas" panose="020B0609020204030204" pitchFamily="49" charset="0"/>
              </a:rPr>
              <a:t>:</a:t>
            </a:r>
          </a:p>
          <a:p>
            <a:r>
              <a:rPr lang="es-ES" sz="2000" b="0" dirty="0">
                <a:solidFill>
                  <a:srgbClr val="CCCCCC"/>
                </a:solidFill>
                <a:effectLst/>
                <a:highlight>
                  <a:srgbClr val="1F1F1F"/>
                </a:highlight>
                <a:latin typeface="Consolas" panose="020B0609020204030204" pitchFamily="49" charset="0"/>
              </a:rPr>
              <a:t>    </a:t>
            </a:r>
            <a:r>
              <a:rPr lang="es-ES" sz="2000" b="0" dirty="0" err="1">
                <a:solidFill>
                  <a:srgbClr val="DCDCAA"/>
                </a:solidFill>
                <a:effectLst/>
                <a:highlight>
                  <a:srgbClr val="1F1F1F"/>
                </a:highlight>
                <a:latin typeface="Consolas" panose="020B0609020204030204" pitchFamily="49" charset="0"/>
              </a:rPr>
              <a:t>print</a:t>
            </a:r>
            <a:r>
              <a:rPr lang="es-ES" sz="2000" b="0" dirty="0">
                <a:solidFill>
                  <a:srgbClr val="CCCCCC"/>
                </a:solidFill>
                <a:effectLst/>
                <a:highlight>
                  <a:srgbClr val="1F1F1F"/>
                </a:highlight>
                <a:latin typeface="Consolas" panose="020B0609020204030204" pitchFamily="49" charset="0"/>
              </a:rPr>
              <a:t>(</a:t>
            </a:r>
            <a:r>
              <a:rPr lang="es-ES" sz="2000" b="0" dirty="0">
                <a:solidFill>
                  <a:srgbClr val="CE9178"/>
                </a:solidFill>
                <a:effectLst/>
                <a:highlight>
                  <a:srgbClr val="1F1F1F"/>
                </a:highlight>
                <a:latin typeface="Consolas" panose="020B0609020204030204" pitchFamily="49" charset="0"/>
              </a:rPr>
              <a:t>"Excelente!"</a:t>
            </a:r>
            <a:r>
              <a:rPr lang="es-ES" sz="2000" b="0" dirty="0">
                <a:solidFill>
                  <a:srgbClr val="CCCCCC"/>
                </a:solidFill>
                <a:effectLst/>
                <a:highlight>
                  <a:srgbClr val="1F1F1F"/>
                </a:highlight>
                <a:latin typeface="Consolas" panose="020B0609020204030204" pitchFamily="49" charset="0"/>
              </a:rPr>
              <a:t>)</a:t>
            </a:r>
          </a:p>
          <a:p>
            <a:r>
              <a:rPr lang="es-ES" sz="2000" b="0" dirty="0" err="1">
                <a:solidFill>
                  <a:srgbClr val="C586C0"/>
                </a:solidFill>
                <a:effectLst/>
                <a:highlight>
                  <a:srgbClr val="1F1F1F"/>
                </a:highlight>
                <a:latin typeface="Consolas" panose="020B0609020204030204" pitchFamily="49" charset="0"/>
              </a:rPr>
              <a:t>elif</a:t>
            </a:r>
            <a:r>
              <a:rPr lang="es-ES" sz="2000" b="0" dirty="0">
                <a:solidFill>
                  <a:srgbClr val="CCCCCC"/>
                </a:solidFill>
                <a:effectLst/>
                <a:highlight>
                  <a:srgbClr val="1F1F1F"/>
                </a:highlight>
                <a:latin typeface="Consolas" panose="020B0609020204030204" pitchFamily="49" charset="0"/>
              </a:rPr>
              <a:t> </a:t>
            </a:r>
            <a:r>
              <a:rPr lang="es-ES" sz="2000" b="0" dirty="0" err="1">
                <a:solidFill>
                  <a:srgbClr val="9CDCFE"/>
                </a:solidFill>
                <a:effectLst/>
                <a:highlight>
                  <a:srgbClr val="1F1F1F"/>
                </a:highlight>
                <a:latin typeface="Consolas" panose="020B0609020204030204" pitchFamily="49" charset="0"/>
              </a:rPr>
              <a:t>calificacion</a:t>
            </a:r>
            <a:r>
              <a:rPr lang="es-ES" sz="2000" b="0" dirty="0">
                <a:solidFill>
                  <a:srgbClr val="CCCCCC"/>
                </a:solidFill>
                <a:effectLst/>
                <a:highlight>
                  <a:srgbClr val="1F1F1F"/>
                </a:highlight>
                <a:latin typeface="Consolas" panose="020B0609020204030204" pitchFamily="49" charset="0"/>
              </a:rPr>
              <a:t> </a:t>
            </a:r>
            <a:r>
              <a:rPr lang="es-ES" sz="2000" b="0" dirty="0">
                <a:solidFill>
                  <a:srgbClr val="D4D4D4"/>
                </a:solidFill>
                <a:effectLst/>
                <a:highlight>
                  <a:srgbClr val="1F1F1F"/>
                </a:highlight>
                <a:latin typeface="Consolas" panose="020B0609020204030204" pitchFamily="49" charset="0"/>
              </a:rPr>
              <a:t>&gt;=</a:t>
            </a:r>
            <a:r>
              <a:rPr lang="es-ES" sz="2000" b="0" dirty="0">
                <a:solidFill>
                  <a:srgbClr val="CCCCCC"/>
                </a:solidFill>
                <a:effectLst/>
                <a:highlight>
                  <a:srgbClr val="1F1F1F"/>
                </a:highlight>
                <a:latin typeface="Consolas" panose="020B0609020204030204" pitchFamily="49" charset="0"/>
              </a:rPr>
              <a:t> </a:t>
            </a:r>
            <a:r>
              <a:rPr lang="es-ES" sz="2000" b="0" dirty="0">
                <a:solidFill>
                  <a:srgbClr val="B5CEA8"/>
                </a:solidFill>
                <a:effectLst/>
                <a:highlight>
                  <a:srgbClr val="1F1F1F"/>
                </a:highlight>
                <a:latin typeface="Consolas" panose="020B0609020204030204" pitchFamily="49" charset="0"/>
              </a:rPr>
              <a:t>80</a:t>
            </a:r>
            <a:r>
              <a:rPr lang="es-ES" sz="2000" b="0" dirty="0">
                <a:solidFill>
                  <a:srgbClr val="CCCCCC"/>
                </a:solidFill>
                <a:effectLst/>
                <a:highlight>
                  <a:srgbClr val="1F1F1F"/>
                </a:highlight>
                <a:latin typeface="Consolas" panose="020B0609020204030204" pitchFamily="49" charset="0"/>
              </a:rPr>
              <a:t>:</a:t>
            </a:r>
          </a:p>
          <a:p>
            <a:r>
              <a:rPr lang="es-ES" sz="2000" b="0" dirty="0">
                <a:solidFill>
                  <a:srgbClr val="CCCCCC"/>
                </a:solidFill>
                <a:effectLst/>
                <a:highlight>
                  <a:srgbClr val="1F1F1F"/>
                </a:highlight>
                <a:latin typeface="Consolas" panose="020B0609020204030204" pitchFamily="49" charset="0"/>
              </a:rPr>
              <a:t>    </a:t>
            </a:r>
            <a:r>
              <a:rPr lang="es-ES" sz="2000" b="0" dirty="0" err="1">
                <a:solidFill>
                  <a:srgbClr val="DCDCAA"/>
                </a:solidFill>
                <a:effectLst/>
                <a:highlight>
                  <a:srgbClr val="1F1F1F"/>
                </a:highlight>
                <a:latin typeface="Consolas" panose="020B0609020204030204" pitchFamily="49" charset="0"/>
              </a:rPr>
              <a:t>print</a:t>
            </a:r>
            <a:r>
              <a:rPr lang="es-ES" sz="2000" b="0" dirty="0">
                <a:solidFill>
                  <a:srgbClr val="CCCCCC"/>
                </a:solidFill>
                <a:effectLst/>
                <a:highlight>
                  <a:srgbClr val="1F1F1F"/>
                </a:highlight>
                <a:latin typeface="Consolas" panose="020B0609020204030204" pitchFamily="49" charset="0"/>
              </a:rPr>
              <a:t>(</a:t>
            </a:r>
            <a:r>
              <a:rPr lang="es-ES" sz="2000" b="0" dirty="0">
                <a:solidFill>
                  <a:srgbClr val="CE9178"/>
                </a:solidFill>
                <a:effectLst/>
                <a:highlight>
                  <a:srgbClr val="1F1F1F"/>
                </a:highlight>
                <a:latin typeface="Consolas" panose="020B0609020204030204" pitchFamily="49" charset="0"/>
              </a:rPr>
              <a:t>"Muy bien!"</a:t>
            </a:r>
            <a:r>
              <a:rPr lang="es-ES" sz="2000" b="0" dirty="0">
                <a:solidFill>
                  <a:srgbClr val="CCCCCC"/>
                </a:solidFill>
                <a:effectLst/>
                <a:highlight>
                  <a:srgbClr val="1F1F1F"/>
                </a:highlight>
                <a:latin typeface="Consolas" panose="020B0609020204030204" pitchFamily="49" charset="0"/>
              </a:rPr>
              <a:t>)</a:t>
            </a:r>
          </a:p>
          <a:p>
            <a:r>
              <a:rPr lang="es-ES" sz="2000" b="0" dirty="0" err="1">
                <a:solidFill>
                  <a:srgbClr val="C586C0"/>
                </a:solidFill>
                <a:effectLst/>
                <a:highlight>
                  <a:srgbClr val="1F1F1F"/>
                </a:highlight>
                <a:latin typeface="Consolas" panose="020B0609020204030204" pitchFamily="49" charset="0"/>
              </a:rPr>
              <a:t>elif</a:t>
            </a:r>
            <a:r>
              <a:rPr lang="es-ES" sz="2000" b="0" dirty="0">
                <a:solidFill>
                  <a:srgbClr val="CCCCCC"/>
                </a:solidFill>
                <a:effectLst/>
                <a:highlight>
                  <a:srgbClr val="1F1F1F"/>
                </a:highlight>
                <a:latin typeface="Consolas" panose="020B0609020204030204" pitchFamily="49" charset="0"/>
              </a:rPr>
              <a:t> </a:t>
            </a:r>
            <a:r>
              <a:rPr lang="es-ES" sz="2000" b="0" dirty="0" err="1">
                <a:solidFill>
                  <a:srgbClr val="9CDCFE"/>
                </a:solidFill>
                <a:effectLst/>
                <a:highlight>
                  <a:srgbClr val="1F1F1F"/>
                </a:highlight>
                <a:latin typeface="Consolas" panose="020B0609020204030204" pitchFamily="49" charset="0"/>
              </a:rPr>
              <a:t>calificacion</a:t>
            </a:r>
            <a:r>
              <a:rPr lang="es-ES" sz="2000" b="0" dirty="0">
                <a:solidFill>
                  <a:srgbClr val="CCCCCC"/>
                </a:solidFill>
                <a:effectLst/>
                <a:highlight>
                  <a:srgbClr val="1F1F1F"/>
                </a:highlight>
                <a:latin typeface="Consolas" panose="020B0609020204030204" pitchFamily="49" charset="0"/>
              </a:rPr>
              <a:t> </a:t>
            </a:r>
            <a:r>
              <a:rPr lang="es-ES" sz="2000" b="0" dirty="0">
                <a:solidFill>
                  <a:srgbClr val="D4D4D4"/>
                </a:solidFill>
                <a:effectLst/>
                <a:highlight>
                  <a:srgbClr val="1F1F1F"/>
                </a:highlight>
                <a:latin typeface="Consolas" panose="020B0609020204030204" pitchFamily="49" charset="0"/>
              </a:rPr>
              <a:t>&gt;=</a:t>
            </a:r>
            <a:r>
              <a:rPr lang="es-ES" sz="2000" b="0" dirty="0">
                <a:solidFill>
                  <a:srgbClr val="CCCCCC"/>
                </a:solidFill>
                <a:effectLst/>
                <a:highlight>
                  <a:srgbClr val="1F1F1F"/>
                </a:highlight>
                <a:latin typeface="Consolas" panose="020B0609020204030204" pitchFamily="49" charset="0"/>
              </a:rPr>
              <a:t> </a:t>
            </a:r>
            <a:r>
              <a:rPr lang="es-ES" sz="2000" b="0" dirty="0">
                <a:solidFill>
                  <a:srgbClr val="B5CEA8"/>
                </a:solidFill>
                <a:effectLst/>
                <a:highlight>
                  <a:srgbClr val="1F1F1F"/>
                </a:highlight>
                <a:latin typeface="Consolas" panose="020B0609020204030204" pitchFamily="49" charset="0"/>
              </a:rPr>
              <a:t>70</a:t>
            </a:r>
            <a:r>
              <a:rPr lang="es-ES" sz="2000" b="0" dirty="0">
                <a:solidFill>
                  <a:srgbClr val="CCCCCC"/>
                </a:solidFill>
                <a:effectLst/>
                <a:highlight>
                  <a:srgbClr val="1F1F1F"/>
                </a:highlight>
                <a:latin typeface="Consolas" panose="020B0609020204030204" pitchFamily="49" charset="0"/>
              </a:rPr>
              <a:t>:</a:t>
            </a:r>
          </a:p>
          <a:p>
            <a:r>
              <a:rPr lang="es-ES" sz="2000" b="0" dirty="0">
                <a:solidFill>
                  <a:srgbClr val="CCCCCC"/>
                </a:solidFill>
                <a:effectLst/>
                <a:highlight>
                  <a:srgbClr val="1F1F1F"/>
                </a:highlight>
                <a:latin typeface="Consolas" panose="020B0609020204030204" pitchFamily="49" charset="0"/>
              </a:rPr>
              <a:t>    </a:t>
            </a:r>
            <a:r>
              <a:rPr lang="es-ES" sz="2000" b="0" dirty="0" err="1">
                <a:solidFill>
                  <a:srgbClr val="DCDCAA"/>
                </a:solidFill>
                <a:effectLst/>
                <a:highlight>
                  <a:srgbClr val="1F1F1F"/>
                </a:highlight>
                <a:latin typeface="Consolas" panose="020B0609020204030204" pitchFamily="49" charset="0"/>
              </a:rPr>
              <a:t>print</a:t>
            </a:r>
            <a:r>
              <a:rPr lang="es-ES" sz="2000" b="0" dirty="0">
                <a:solidFill>
                  <a:srgbClr val="CCCCCC"/>
                </a:solidFill>
                <a:effectLst/>
                <a:highlight>
                  <a:srgbClr val="1F1F1F"/>
                </a:highlight>
                <a:latin typeface="Consolas" panose="020B0609020204030204" pitchFamily="49" charset="0"/>
              </a:rPr>
              <a:t>(</a:t>
            </a:r>
            <a:r>
              <a:rPr lang="es-ES" sz="2000" b="0" dirty="0">
                <a:solidFill>
                  <a:srgbClr val="CE9178"/>
                </a:solidFill>
                <a:effectLst/>
                <a:highlight>
                  <a:srgbClr val="1F1F1F"/>
                </a:highlight>
                <a:latin typeface="Consolas" panose="020B0609020204030204" pitchFamily="49" charset="0"/>
              </a:rPr>
              <a:t>"Bien!"</a:t>
            </a:r>
            <a:r>
              <a:rPr lang="es-ES" sz="2000" b="0" dirty="0">
                <a:solidFill>
                  <a:srgbClr val="CCCCCC"/>
                </a:solidFill>
                <a:effectLst/>
                <a:highlight>
                  <a:srgbClr val="1F1F1F"/>
                </a:highlight>
                <a:latin typeface="Consolas" panose="020B0609020204030204" pitchFamily="49" charset="0"/>
              </a:rPr>
              <a:t>)</a:t>
            </a:r>
          </a:p>
          <a:p>
            <a:r>
              <a:rPr lang="es-ES" sz="2000" b="0" dirty="0" err="1">
                <a:solidFill>
                  <a:srgbClr val="C586C0"/>
                </a:solidFill>
                <a:effectLst/>
                <a:highlight>
                  <a:srgbClr val="1F1F1F"/>
                </a:highlight>
                <a:latin typeface="Consolas" panose="020B0609020204030204" pitchFamily="49" charset="0"/>
              </a:rPr>
              <a:t>elif</a:t>
            </a:r>
            <a:r>
              <a:rPr lang="es-ES" sz="2000" b="0" dirty="0">
                <a:solidFill>
                  <a:srgbClr val="CCCCCC"/>
                </a:solidFill>
                <a:effectLst/>
                <a:highlight>
                  <a:srgbClr val="1F1F1F"/>
                </a:highlight>
                <a:latin typeface="Consolas" panose="020B0609020204030204" pitchFamily="49" charset="0"/>
              </a:rPr>
              <a:t> </a:t>
            </a:r>
            <a:r>
              <a:rPr lang="es-ES" sz="2000" b="0" dirty="0" err="1">
                <a:solidFill>
                  <a:srgbClr val="9CDCFE"/>
                </a:solidFill>
                <a:effectLst/>
                <a:highlight>
                  <a:srgbClr val="1F1F1F"/>
                </a:highlight>
                <a:latin typeface="Consolas" panose="020B0609020204030204" pitchFamily="49" charset="0"/>
              </a:rPr>
              <a:t>calificacion</a:t>
            </a:r>
            <a:r>
              <a:rPr lang="es-ES" sz="2000" b="0" dirty="0">
                <a:solidFill>
                  <a:srgbClr val="CCCCCC"/>
                </a:solidFill>
                <a:effectLst/>
                <a:highlight>
                  <a:srgbClr val="1F1F1F"/>
                </a:highlight>
                <a:latin typeface="Consolas" panose="020B0609020204030204" pitchFamily="49" charset="0"/>
              </a:rPr>
              <a:t> </a:t>
            </a:r>
            <a:r>
              <a:rPr lang="es-ES" sz="2000" b="0" dirty="0">
                <a:solidFill>
                  <a:srgbClr val="D4D4D4"/>
                </a:solidFill>
                <a:effectLst/>
                <a:highlight>
                  <a:srgbClr val="1F1F1F"/>
                </a:highlight>
                <a:latin typeface="Consolas" panose="020B0609020204030204" pitchFamily="49" charset="0"/>
              </a:rPr>
              <a:t>&gt;=</a:t>
            </a:r>
            <a:r>
              <a:rPr lang="es-ES" sz="2000" b="0" dirty="0">
                <a:solidFill>
                  <a:srgbClr val="CCCCCC"/>
                </a:solidFill>
                <a:effectLst/>
                <a:highlight>
                  <a:srgbClr val="1F1F1F"/>
                </a:highlight>
                <a:latin typeface="Consolas" panose="020B0609020204030204" pitchFamily="49" charset="0"/>
              </a:rPr>
              <a:t> </a:t>
            </a:r>
            <a:r>
              <a:rPr lang="es-ES" sz="2000" b="0" dirty="0">
                <a:solidFill>
                  <a:srgbClr val="B5CEA8"/>
                </a:solidFill>
                <a:effectLst/>
                <a:highlight>
                  <a:srgbClr val="1F1F1F"/>
                </a:highlight>
                <a:latin typeface="Consolas" panose="020B0609020204030204" pitchFamily="49" charset="0"/>
              </a:rPr>
              <a:t>60</a:t>
            </a:r>
            <a:r>
              <a:rPr lang="es-ES" sz="2000" b="0" dirty="0">
                <a:solidFill>
                  <a:srgbClr val="CCCCCC"/>
                </a:solidFill>
                <a:effectLst/>
                <a:highlight>
                  <a:srgbClr val="1F1F1F"/>
                </a:highlight>
                <a:latin typeface="Consolas" panose="020B0609020204030204" pitchFamily="49" charset="0"/>
              </a:rPr>
              <a:t>:</a:t>
            </a:r>
          </a:p>
          <a:p>
            <a:r>
              <a:rPr lang="es-ES" sz="2000" b="0" dirty="0">
                <a:solidFill>
                  <a:srgbClr val="CCCCCC"/>
                </a:solidFill>
                <a:effectLst/>
                <a:highlight>
                  <a:srgbClr val="1F1F1F"/>
                </a:highlight>
                <a:latin typeface="Consolas" panose="020B0609020204030204" pitchFamily="49" charset="0"/>
              </a:rPr>
              <a:t>    </a:t>
            </a:r>
            <a:r>
              <a:rPr lang="es-ES" sz="2000" b="0" dirty="0" err="1">
                <a:solidFill>
                  <a:srgbClr val="DCDCAA"/>
                </a:solidFill>
                <a:effectLst/>
                <a:highlight>
                  <a:srgbClr val="1F1F1F"/>
                </a:highlight>
                <a:latin typeface="Consolas" panose="020B0609020204030204" pitchFamily="49" charset="0"/>
              </a:rPr>
              <a:t>print</a:t>
            </a:r>
            <a:r>
              <a:rPr lang="es-ES" sz="2000" b="0" dirty="0">
                <a:solidFill>
                  <a:srgbClr val="CCCCCC"/>
                </a:solidFill>
                <a:effectLst/>
                <a:highlight>
                  <a:srgbClr val="1F1F1F"/>
                </a:highlight>
                <a:latin typeface="Consolas" panose="020B0609020204030204" pitchFamily="49" charset="0"/>
              </a:rPr>
              <a:t>(</a:t>
            </a:r>
            <a:r>
              <a:rPr lang="es-ES" sz="2000" b="0" dirty="0">
                <a:solidFill>
                  <a:srgbClr val="CE9178"/>
                </a:solidFill>
                <a:effectLst/>
                <a:highlight>
                  <a:srgbClr val="1F1F1F"/>
                </a:highlight>
                <a:latin typeface="Consolas" panose="020B0609020204030204" pitchFamily="49" charset="0"/>
              </a:rPr>
              <a:t>"Suficiente."</a:t>
            </a:r>
            <a:r>
              <a:rPr lang="es-ES" sz="2000" b="0" dirty="0">
                <a:solidFill>
                  <a:srgbClr val="CCCCCC"/>
                </a:solidFill>
                <a:effectLst/>
                <a:highlight>
                  <a:srgbClr val="1F1F1F"/>
                </a:highlight>
                <a:latin typeface="Consolas" panose="020B0609020204030204" pitchFamily="49" charset="0"/>
              </a:rPr>
              <a:t>)</a:t>
            </a:r>
          </a:p>
          <a:p>
            <a:r>
              <a:rPr lang="es-ES" sz="2000" b="0" dirty="0" err="1">
                <a:solidFill>
                  <a:srgbClr val="C586C0"/>
                </a:solidFill>
                <a:effectLst/>
                <a:highlight>
                  <a:srgbClr val="1F1F1F"/>
                </a:highlight>
                <a:latin typeface="Consolas" panose="020B0609020204030204" pitchFamily="49" charset="0"/>
              </a:rPr>
              <a:t>else</a:t>
            </a:r>
            <a:r>
              <a:rPr lang="es-ES" sz="2000" b="0" dirty="0">
                <a:solidFill>
                  <a:srgbClr val="CCCCCC"/>
                </a:solidFill>
                <a:effectLst/>
                <a:highlight>
                  <a:srgbClr val="1F1F1F"/>
                </a:highlight>
                <a:latin typeface="Consolas" panose="020B0609020204030204" pitchFamily="49" charset="0"/>
              </a:rPr>
              <a:t>:</a:t>
            </a:r>
          </a:p>
          <a:p>
            <a:r>
              <a:rPr lang="es-ES" sz="2000" b="0" dirty="0">
                <a:solidFill>
                  <a:srgbClr val="CCCCCC"/>
                </a:solidFill>
                <a:effectLst/>
                <a:highlight>
                  <a:srgbClr val="1F1F1F"/>
                </a:highlight>
                <a:latin typeface="Consolas" panose="020B0609020204030204" pitchFamily="49" charset="0"/>
              </a:rPr>
              <a:t>    </a:t>
            </a:r>
            <a:r>
              <a:rPr lang="es-ES" sz="2000" b="0" dirty="0" err="1">
                <a:solidFill>
                  <a:srgbClr val="DCDCAA"/>
                </a:solidFill>
                <a:effectLst/>
                <a:highlight>
                  <a:srgbClr val="1F1F1F"/>
                </a:highlight>
                <a:latin typeface="Consolas" panose="020B0609020204030204" pitchFamily="49" charset="0"/>
              </a:rPr>
              <a:t>print</a:t>
            </a:r>
            <a:r>
              <a:rPr lang="es-ES" sz="2000" b="0" dirty="0">
                <a:solidFill>
                  <a:srgbClr val="CCCCCC"/>
                </a:solidFill>
                <a:effectLst/>
                <a:highlight>
                  <a:srgbClr val="1F1F1F"/>
                </a:highlight>
                <a:latin typeface="Consolas" panose="020B0609020204030204" pitchFamily="49" charset="0"/>
              </a:rPr>
              <a:t>(</a:t>
            </a:r>
            <a:r>
              <a:rPr lang="es-ES" sz="2000" b="0" dirty="0">
                <a:solidFill>
                  <a:srgbClr val="CE9178"/>
                </a:solidFill>
                <a:effectLst/>
                <a:highlight>
                  <a:srgbClr val="1F1F1F"/>
                </a:highlight>
                <a:latin typeface="Consolas" panose="020B0609020204030204" pitchFamily="49" charset="0"/>
              </a:rPr>
              <a:t>"Insuficiente."</a:t>
            </a:r>
            <a:r>
              <a:rPr lang="es-ES" sz="2000" b="0" dirty="0">
                <a:solidFill>
                  <a:srgbClr val="CCCCCC"/>
                </a:solidFill>
                <a:effectLst/>
                <a:highlight>
                  <a:srgbClr val="1F1F1F"/>
                </a:highlight>
                <a:latin typeface="Consolas" panose="020B0609020204030204" pitchFamily="49" charset="0"/>
              </a:rPr>
              <a:t>)</a:t>
            </a:r>
          </a:p>
        </p:txBody>
      </p:sp>
    </p:spTree>
    <p:extLst>
      <p:ext uri="{BB962C8B-B14F-4D97-AF65-F5344CB8AC3E}">
        <p14:creationId xmlns:p14="http://schemas.microsoft.com/office/powerpoint/2010/main" val="10373283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849</Words>
  <Application>Microsoft Office PowerPoint</Application>
  <PresentationFormat>Panorámica</PresentationFormat>
  <Paragraphs>124</Paragraphs>
  <Slides>13</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Consolas</vt:lpstr>
      <vt:lpstr>Segoe UI Emoji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Mauricio Martinez</dc:creator>
  <cp:lastModifiedBy>Mauricio Martinez</cp:lastModifiedBy>
  <cp:revision>3</cp:revision>
  <dcterms:created xsi:type="dcterms:W3CDTF">2024-04-19T04:35:15Z</dcterms:created>
  <dcterms:modified xsi:type="dcterms:W3CDTF">2024-04-19T19:51:25Z</dcterms:modified>
</cp:coreProperties>
</file>