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1" r:id="rId10"/>
    <p:sldId id="267" r:id="rId11"/>
    <p:sldId id="268" r:id="rId12"/>
    <p:sldId id="269" r:id="rId13"/>
    <p:sldId id="270" r:id="rId14"/>
    <p:sldId id="263" r:id="rId15"/>
    <p:sldId id="265" r:id="rId16"/>
    <p:sldId id="264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C8B1A-2BA7-417D-90AB-D32BE48A0BC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425D-1AE6-41D7-B0E1-47B2690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04352"/>
            <a:ext cx="12192000" cy="195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84" y="5755393"/>
            <a:ext cx="2285714" cy="9650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32" y="1045029"/>
            <a:ext cx="1781340" cy="17813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69772" y="1251020"/>
            <a:ext cx="78377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800" dirty="0" smtClean="0">
                <a:solidFill>
                  <a:schemeClr val="bg1"/>
                </a:solidFill>
              </a:rPr>
              <a:t>Performance</a:t>
            </a:r>
            <a:r>
              <a:rPr lang="es-AR" sz="6600" dirty="0" smtClean="0">
                <a:solidFill>
                  <a:schemeClr val="bg1"/>
                </a:solidFill>
              </a:rPr>
              <a:t> </a:t>
            </a:r>
            <a:r>
              <a:rPr lang="es-AR" sz="4400" dirty="0" smtClean="0">
                <a:solidFill>
                  <a:schemeClr val="bg1"/>
                </a:solidFill>
              </a:rPr>
              <a:t>con </a:t>
            </a:r>
            <a:r>
              <a:rPr lang="es-AR" sz="6600" dirty="0" err="1" smtClean="0">
                <a:solidFill>
                  <a:schemeClr val="bg1"/>
                </a:solidFill>
              </a:rPr>
              <a:t>Azure</a:t>
            </a:r>
            <a:r>
              <a:rPr lang="es-AR" sz="6600" dirty="0" smtClean="0">
                <a:solidFill>
                  <a:schemeClr val="bg1"/>
                </a:solidFill>
              </a:rPr>
              <a:t> </a:t>
            </a:r>
            <a:r>
              <a:rPr lang="es-AR" sz="6600" dirty="0" err="1" smtClean="0">
                <a:solidFill>
                  <a:srgbClr val="00B0F0"/>
                </a:solidFill>
              </a:rPr>
              <a:t>Search</a:t>
            </a:r>
            <a:r>
              <a:rPr lang="es-AR" sz="6600" dirty="0" smtClean="0">
                <a:solidFill>
                  <a:srgbClr val="00B0F0"/>
                </a:solidFill>
              </a:rPr>
              <a:t> </a:t>
            </a:r>
            <a:r>
              <a:rPr lang="es-AR" sz="4400" dirty="0" smtClean="0">
                <a:solidFill>
                  <a:schemeClr val="bg1"/>
                </a:solidFill>
              </a:rPr>
              <a:t>&amp;</a:t>
            </a:r>
            <a:r>
              <a:rPr lang="es-AR" sz="6600" dirty="0" smtClean="0">
                <a:solidFill>
                  <a:schemeClr val="bg1"/>
                </a:solidFill>
              </a:rPr>
              <a:t> </a:t>
            </a:r>
            <a:r>
              <a:rPr lang="es-AR" sz="6600" dirty="0" err="1" smtClean="0">
                <a:solidFill>
                  <a:srgbClr val="FF0000"/>
                </a:solidFill>
              </a:rPr>
              <a:t>Redis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3152" y="6037877"/>
            <a:ext cx="362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Matías Quaranta – </a:t>
            </a:r>
            <a:r>
              <a:rPr lang="es-AR" sz="2000" i="1" dirty="0" smtClean="0">
                <a:solidFill>
                  <a:schemeClr val="bg1">
                    <a:lumMod val="50000"/>
                  </a:schemeClr>
                </a:solidFill>
              </a:rPr>
              <a:t>Web </a:t>
            </a:r>
            <a:r>
              <a:rPr lang="es-AR" sz="2000" i="1" dirty="0" err="1" smtClean="0">
                <a:solidFill>
                  <a:schemeClr val="bg1">
                    <a:lumMod val="50000"/>
                  </a:schemeClr>
                </a:solidFill>
              </a:rPr>
              <a:t>Engineer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5" y="5755393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312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la </a:t>
            </a:r>
            <a:r>
              <a:rPr lang="es-AR" sz="6000" dirty="0" smtClean="0">
                <a:solidFill>
                  <a:schemeClr val="bg1"/>
                </a:solidFill>
              </a:rPr>
              <a:t>solución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96" y="2399602"/>
            <a:ext cx="2624730" cy="2624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4626" y="3148802"/>
            <a:ext cx="311875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chemeClr val="bg1"/>
                </a:solidFill>
              </a:rPr>
              <a:t>$</a:t>
            </a:r>
            <a:r>
              <a:rPr lang="es-AR" sz="3200" dirty="0" smtClean="0">
                <a:solidFill>
                  <a:schemeClr val="bg1"/>
                </a:solidFill>
              </a:rPr>
              <a:t> = </a:t>
            </a:r>
            <a:r>
              <a:rPr lang="es-AR" sz="3200" dirty="0" err="1" smtClean="0">
                <a:solidFill>
                  <a:schemeClr val="bg1"/>
                </a:solidFill>
              </a:rPr>
              <a:t>Search</a:t>
            </a:r>
            <a:r>
              <a:rPr lang="es-AR" sz="3200" dirty="0" smtClean="0">
                <a:solidFill>
                  <a:schemeClr val="bg1"/>
                </a:solidFill>
              </a:rPr>
              <a:t> </a:t>
            </a:r>
            <a:r>
              <a:rPr lang="es-AR" sz="3200" dirty="0" err="1" smtClean="0">
                <a:solidFill>
                  <a:schemeClr val="bg1"/>
                </a:solidFill>
              </a:rPr>
              <a:t>Units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4005" y="1228562"/>
            <a:ext cx="247704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chemeClr val="bg1"/>
                </a:solidFill>
              </a:rPr>
              <a:t>      QPS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4004" y="5024332"/>
            <a:ext cx="3326707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chemeClr val="bg1"/>
                </a:solidFill>
              </a:rPr>
              <a:t>      Storage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99" y="1327094"/>
            <a:ext cx="735173" cy="735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82" y="5095852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312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la </a:t>
            </a:r>
            <a:r>
              <a:rPr lang="es-AR" sz="6000" dirty="0" smtClean="0">
                <a:solidFill>
                  <a:schemeClr val="bg1"/>
                </a:solidFill>
              </a:rPr>
              <a:t>solución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04005" y="1228562"/>
            <a:ext cx="2477043" cy="923330"/>
            <a:chOff x="5704005" y="1228562"/>
            <a:chExt cx="2477043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5704005" y="1228562"/>
              <a:ext cx="2477043" cy="92333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sz="5400" dirty="0" smtClean="0">
                  <a:solidFill>
                    <a:schemeClr val="bg1"/>
                  </a:solidFill>
                </a:rPr>
                <a:t>      QPS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199" y="1327094"/>
              <a:ext cx="735173" cy="73517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704004" y="5024332"/>
            <a:ext cx="3326707" cy="923330"/>
            <a:chOff x="5704004" y="5024332"/>
            <a:chExt cx="3326707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5704004" y="5024332"/>
              <a:ext cx="3326707" cy="923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sz="5400" dirty="0" smtClean="0">
                  <a:solidFill>
                    <a:schemeClr val="bg1"/>
                  </a:solidFill>
                </a:rPr>
                <a:t>      Storage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082" y="5095852"/>
              <a:ext cx="780290" cy="78029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134010" y="3234169"/>
            <a:ext cx="3548644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Search</a:t>
            </a:r>
            <a:r>
              <a:rPr lang="es-AR" sz="4000" dirty="0" smtClean="0">
                <a:solidFill>
                  <a:schemeClr val="bg1"/>
                </a:solidFill>
              </a:rPr>
              <a:t> </a:t>
            </a:r>
            <a:r>
              <a:rPr lang="es-AR" sz="4000" dirty="0" err="1" smtClean="0">
                <a:solidFill>
                  <a:schemeClr val="bg1"/>
                </a:solidFill>
              </a:rPr>
              <a:t>Units</a:t>
            </a:r>
            <a:r>
              <a:rPr lang="es-AR" sz="4000" dirty="0" smtClean="0">
                <a:solidFill>
                  <a:schemeClr val="bg1"/>
                </a:solidFill>
              </a:rPr>
              <a:t> = $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0254" y="3234169"/>
            <a:ext cx="2001984" cy="7078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Replicas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2196" y="3234169"/>
            <a:ext cx="2511855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Particiones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5334" y="3357279"/>
            <a:ext cx="38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4051" y="3357279"/>
            <a:ext cx="38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=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9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-0.38268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1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15938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312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la </a:t>
            </a:r>
            <a:r>
              <a:rPr lang="es-AR" sz="6000" dirty="0" smtClean="0">
                <a:solidFill>
                  <a:schemeClr val="bg1"/>
                </a:solidFill>
              </a:rPr>
              <a:t>solución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1195251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9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312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la </a:t>
            </a:r>
            <a:r>
              <a:rPr lang="es-AR" sz="6000" dirty="0" smtClean="0">
                <a:solidFill>
                  <a:schemeClr val="bg1"/>
                </a:solidFill>
              </a:rPr>
              <a:t>solución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60" y="5474985"/>
            <a:ext cx="1194017" cy="1194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88" y="3398142"/>
            <a:ext cx="1698403" cy="1698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51" y="920990"/>
            <a:ext cx="2263659" cy="22636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81" y="981812"/>
            <a:ext cx="1456257" cy="12960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61367" y="852854"/>
            <a:ext cx="6297133" cy="28135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82" y="3720598"/>
            <a:ext cx="996918" cy="996918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8993091">
            <a:off x="2891746" y="3158351"/>
            <a:ext cx="2420087" cy="351131"/>
          </a:xfrm>
          <a:prstGeom prst="rightArrow">
            <a:avLst/>
          </a:prstGeom>
          <a:ln w="4445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106929">
            <a:off x="8352807" y="4887543"/>
            <a:ext cx="819831" cy="351131"/>
          </a:xfrm>
          <a:prstGeom prst="rightArrow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4017549">
            <a:off x="7039284" y="3096184"/>
            <a:ext cx="1099799" cy="351131"/>
          </a:xfrm>
          <a:prstGeom prst="rightArrow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20659140">
            <a:off x="7578085" y="1629651"/>
            <a:ext cx="1376040" cy="461134"/>
          </a:xfrm>
          <a:prstGeom prst="leftRightArrow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672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el </a:t>
            </a:r>
            <a:r>
              <a:rPr lang="es-AR" sz="6000" dirty="0" smtClean="0">
                <a:solidFill>
                  <a:schemeClr val="bg1"/>
                </a:solidFill>
              </a:rPr>
              <a:t>resultado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0" y="1342236"/>
            <a:ext cx="8833245" cy="5298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575" y="1048037"/>
            <a:ext cx="2857899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672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el </a:t>
            </a:r>
            <a:r>
              <a:rPr lang="es-AR" sz="6000" dirty="0" smtClean="0">
                <a:solidFill>
                  <a:schemeClr val="bg1"/>
                </a:solidFill>
              </a:rPr>
              <a:t>resultado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1" y="2113649"/>
            <a:ext cx="8554644" cy="3153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1" y="2056490"/>
            <a:ext cx="852606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672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el </a:t>
            </a:r>
            <a:r>
              <a:rPr lang="es-AR" sz="6000" dirty="0" smtClean="0">
                <a:solidFill>
                  <a:schemeClr val="bg1"/>
                </a:solidFill>
              </a:rPr>
              <a:t>resultado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2142308"/>
            <a:ext cx="11460480" cy="26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64" y="1526180"/>
            <a:ext cx="2606872" cy="2606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3005" y="4448681"/>
            <a:ext cx="1745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Demo!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4788" y="4448681"/>
            <a:ext cx="3002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¿preguntas?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64" y="1738745"/>
            <a:ext cx="2505272" cy="25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714" y="5628573"/>
            <a:ext cx="2226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/>
              <a:t>Gracias!!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29" y="1930400"/>
            <a:ext cx="3543342" cy="35433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"/>
            <a:ext cx="12192000" cy="1376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50967" y="395722"/>
            <a:ext cx="338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</a:rPr>
              <a:t>www.ealsur.com.ar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531" y="394280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</a:rPr>
              <a:t>@</a:t>
            </a:r>
            <a:r>
              <a:rPr lang="es-AR" sz="3200" dirty="0" err="1" smtClean="0">
                <a:solidFill>
                  <a:schemeClr val="bg1"/>
                </a:solidFill>
              </a:rPr>
              <a:t>ealsur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487658"/>
            <a:ext cx="569143" cy="4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36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95" y="1109782"/>
            <a:ext cx="4124325" cy="12287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28849" y="4152815"/>
            <a:ext cx="2338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accent1"/>
                </a:solidFill>
              </a:rPr>
              <a:t>3M</a:t>
            </a:r>
            <a:r>
              <a:rPr lang="es-AR" sz="3200" dirty="0" smtClean="0">
                <a:solidFill>
                  <a:schemeClr val="bg1"/>
                </a:solidFill>
              </a:rPr>
              <a:t> usuarios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8640" y="5704113"/>
            <a:ext cx="35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accent1"/>
                </a:solidFill>
              </a:rPr>
              <a:t>+19M</a:t>
            </a:r>
            <a:r>
              <a:rPr lang="es-AR" sz="3200" dirty="0" smtClean="0">
                <a:solidFill>
                  <a:schemeClr val="bg1"/>
                </a:solidFill>
              </a:rPr>
              <a:t> </a:t>
            </a:r>
            <a:r>
              <a:rPr lang="es-AR" sz="3200" dirty="0" err="1" smtClean="0">
                <a:solidFill>
                  <a:schemeClr val="bg1"/>
                </a:solidFill>
              </a:rPr>
              <a:t>pageviews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9382" y="2720255"/>
            <a:ext cx="2338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accent1"/>
                </a:solidFill>
              </a:rPr>
              <a:t>9 </a:t>
            </a:r>
            <a:r>
              <a:rPr lang="es-AR" sz="3200" dirty="0" smtClean="0">
                <a:solidFill>
                  <a:schemeClr val="bg1"/>
                </a:solidFill>
              </a:rPr>
              <a:t>países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253"/>
            <a:ext cx="5228849" cy="57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1466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738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el</a:t>
            </a:r>
            <a:r>
              <a:rPr lang="es-AR" sz="4400" dirty="0" smtClean="0">
                <a:solidFill>
                  <a:schemeClr val="bg1"/>
                </a:solidFill>
              </a:rPr>
              <a:t> </a:t>
            </a:r>
            <a:r>
              <a:rPr lang="es-AR" sz="6000" dirty="0" smtClean="0">
                <a:solidFill>
                  <a:schemeClr val="bg1"/>
                </a:solidFill>
              </a:rPr>
              <a:t>escenario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1195251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r="16475"/>
          <a:stretch/>
        </p:blipFill>
        <p:spPr>
          <a:xfrm>
            <a:off x="5352692" y="897949"/>
            <a:ext cx="1612900" cy="11181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r="12385"/>
          <a:stretch/>
        </p:blipFill>
        <p:spPr>
          <a:xfrm>
            <a:off x="3386543" y="1458515"/>
            <a:ext cx="1390650" cy="8432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64"/>
          <a:stretch/>
        </p:blipFill>
        <p:spPr>
          <a:xfrm>
            <a:off x="8404391" y="1820939"/>
            <a:ext cx="416842" cy="6448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249" y="52253"/>
            <a:ext cx="3738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el</a:t>
            </a:r>
            <a:r>
              <a:rPr lang="es-AR" sz="4400" dirty="0" smtClean="0">
                <a:solidFill>
                  <a:schemeClr val="bg1"/>
                </a:solidFill>
              </a:rPr>
              <a:t> </a:t>
            </a:r>
            <a:r>
              <a:rPr lang="es-AR" sz="6000" dirty="0" smtClean="0">
                <a:solidFill>
                  <a:schemeClr val="bg1"/>
                </a:solidFill>
              </a:rPr>
              <a:t>escenario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21" y="4873868"/>
            <a:ext cx="1194017" cy="11940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13" y="5522626"/>
            <a:ext cx="1194017" cy="119401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10848" y="3368350"/>
            <a:ext cx="5473157" cy="0"/>
          </a:xfrm>
          <a:prstGeom prst="line">
            <a:avLst/>
          </a:prstGeom>
          <a:ln w="952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1" y="2730141"/>
            <a:ext cx="1194017" cy="119401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11" y="2704155"/>
            <a:ext cx="1194017" cy="1194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1" y="2758279"/>
            <a:ext cx="1194017" cy="1194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041" y="3004464"/>
            <a:ext cx="744947" cy="74494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05" y="5522625"/>
            <a:ext cx="1194017" cy="11940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96" y="4873867"/>
            <a:ext cx="1194017" cy="1194017"/>
          </a:xfrm>
          <a:prstGeom prst="rect">
            <a:avLst/>
          </a:prstGeom>
        </p:spPr>
      </p:pic>
      <p:sp>
        <p:nvSpPr>
          <p:cNvPr id="21" name="Left Brace 20"/>
          <p:cNvSpPr/>
          <p:nvPr/>
        </p:nvSpPr>
        <p:spPr>
          <a:xfrm rot="5400000">
            <a:off x="5849959" y="1552291"/>
            <a:ext cx="393671" cy="5671895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18" y="693174"/>
            <a:ext cx="1917414" cy="19174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04" y="1728460"/>
            <a:ext cx="794385" cy="8290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98914" y="1279009"/>
            <a:ext cx="1278530" cy="127853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1368365"/>
            <a:ext cx="755439" cy="10749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06" y="1063661"/>
            <a:ext cx="1828459" cy="18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658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el</a:t>
            </a:r>
            <a:r>
              <a:rPr lang="es-AR" sz="4400" dirty="0" smtClean="0">
                <a:solidFill>
                  <a:schemeClr val="bg1"/>
                </a:solidFill>
              </a:rPr>
              <a:t> </a:t>
            </a:r>
            <a:r>
              <a:rPr lang="es-AR" sz="6000" dirty="0" smtClean="0">
                <a:solidFill>
                  <a:schemeClr val="bg1"/>
                </a:solidFill>
              </a:rPr>
              <a:t>problema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69" y="1259237"/>
            <a:ext cx="7570123" cy="545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54" y="1259237"/>
            <a:ext cx="285789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658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el</a:t>
            </a:r>
            <a:r>
              <a:rPr lang="es-AR" sz="4400" dirty="0" smtClean="0">
                <a:solidFill>
                  <a:schemeClr val="bg1"/>
                </a:solidFill>
              </a:rPr>
              <a:t> </a:t>
            </a:r>
            <a:r>
              <a:rPr lang="es-AR" sz="6000" dirty="0" smtClean="0">
                <a:solidFill>
                  <a:schemeClr val="bg1"/>
                </a:solidFill>
              </a:rPr>
              <a:t>problema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60" y="2345191"/>
            <a:ext cx="8772525" cy="2428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47" y="1259340"/>
            <a:ext cx="8286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6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312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la </a:t>
            </a:r>
            <a:r>
              <a:rPr lang="es-AR" sz="6000" dirty="0" smtClean="0">
                <a:solidFill>
                  <a:schemeClr val="bg1"/>
                </a:solidFill>
              </a:rPr>
              <a:t>solución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59043" y="5236338"/>
            <a:ext cx="5473157" cy="0"/>
          </a:xfrm>
          <a:prstGeom prst="line">
            <a:avLst/>
          </a:prstGeom>
          <a:ln w="952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96" y="4598129"/>
            <a:ext cx="1194017" cy="119401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6" y="4572143"/>
            <a:ext cx="1194017" cy="1194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56" y="4626267"/>
            <a:ext cx="1194017" cy="1194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36" y="4872452"/>
            <a:ext cx="744947" cy="74494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39" y="4114454"/>
            <a:ext cx="511813" cy="5118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89" y="4086316"/>
            <a:ext cx="511813" cy="5118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899" y="4163583"/>
            <a:ext cx="511813" cy="5118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92" y="1909500"/>
            <a:ext cx="1456257" cy="1296069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5400000">
            <a:off x="5998784" y="869065"/>
            <a:ext cx="393671" cy="5671895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03190" y="1527356"/>
            <a:ext cx="2362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dirty="0" err="1" smtClean="0">
                <a:solidFill>
                  <a:srgbClr val="FF0000"/>
                </a:solidFill>
              </a:rPr>
              <a:t>Azure</a:t>
            </a:r>
            <a:r>
              <a:rPr lang="es-AR" sz="3600" dirty="0" smtClean="0">
                <a:solidFill>
                  <a:srgbClr val="FF0000"/>
                </a:solidFill>
              </a:rPr>
              <a:t> </a:t>
            </a:r>
            <a:r>
              <a:rPr lang="es-AR" sz="3600" dirty="0" err="1" smtClean="0">
                <a:solidFill>
                  <a:srgbClr val="FF0000"/>
                </a:solidFill>
              </a:rPr>
              <a:t>Redis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312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la </a:t>
            </a:r>
            <a:r>
              <a:rPr lang="es-AR" sz="6000" dirty="0" smtClean="0">
                <a:solidFill>
                  <a:schemeClr val="bg1"/>
                </a:solidFill>
              </a:rPr>
              <a:t>solución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68" y="1525450"/>
            <a:ext cx="2935585" cy="8741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96" y="2399602"/>
            <a:ext cx="2624730" cy="26247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78186" y="1067916"/>
            <a:ext cx="6335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Full-Text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Multi-Language</a:t>
            </a:r>
            <a:endParaRPr lang="es-AR" sz="4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Custom</a:t>
            </a: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scoring</a:t>
            </a:r>
            <a:endParaRPr lang="es-AR" sz="4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Facets</a:t>
            </a: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Filters</a:t>
            </a:r>
            <a:endParaRPr lang="es-AR" sz="4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Schema</a:t>
            </a: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Geo-</a:t>
            </a: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location</a:t>
            </a:r>
            <a:endParaRPr lang="es-AR" sz="4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Escalabilidad</a:t>
            </a:r>
            <a:endParaRPr 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3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9" y="52253"/>
            <a:ext cx="3312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la </a:t>
            </a:r>
            <a:r>
              <a:rPr lang="es-AR" sz="6000" dirty="0" smtClean="0">
                <a:solidFill>
                  <a:schemeClr val="bg1"/>
                </a:solidFill>
              </a:rPr>
              <a:t>solución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96" y="2399602"/>
            <a:ext cx="2624730" cy="26247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78186" y="1067916"/>
            <a:ext cx="6335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Full-Text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Multi-Language</a:t>
            </a:r>
            <a:endParaRPr lang="es-AR" sz="4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Custom</a:t>
            </a: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scoring</a:t>
            </a:r>
            <a:endParaRPr lang="es-AR" sz="4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Facets</a:t>
            </a: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Filters</a:t>
            </a:r>
            <a:endParaRPr lang="es-AR" sz="4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Schema</a:t>
            </a: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Geo-</a:t>
            </a:r>
            <a:r>
              <a:rPr lang="es-AR" sz="4400" dirty="0" err="1" smtClean="0">
                <a:solidFill>
                  <a:schemeClr val="bg2">
                    <a:lumMod val="25000"/>
                  </a:schemeClr>
                </a:solidFill>
              </a:rPr>
              <a:t>location</a:t>
            </a:r>
            <a:endParaRPr lang="es-AR" sz="4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4400" dirty="0" smtClean="0">
                <a:solidFill>
                  <a:schemeClr val="bg2">
                    <a:lumMod val="25000"/>
                  </a:schemeClr>
                </a:solidFill>
              </a:rPr>
              <a:t>Escalabilidad</a:t>
            </a:r>
            <a:endParaRPr 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7" y="1582408"/>
            <a:ext cx="3963716" cy="37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98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Quaranta</dc:creator>
  <cp:lastModifiedBy>Matias Quaranta</cp:lastModifiedBy>
  <cp:revision>57</cp:revision>
  <dcterms:created xsi:type="dcterms:W3CDTF">2015-02-20T11:43:31Z</dcterms:created>
  <dcterms:modified xsi:type="dcterms:W3CDTF">2015-04-24T11:24:01Z</dcterms:modified>
</cp:coreProperties>
</file>