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handoutMasterIdLst>
    <p:handoutMasterId r:id="rId33"/>
  </p:handoutMasterIdLst>
  <p:sldIdLst>
    <p:sldId id="256" r:id="rId2"/>
    <p:sldId id="272" r:id="rId3"/>
    <p:sldId id="273" r:id="rId4"/>
    <p:sldId id="274" r:id="rId5"/>
    <p:sldId id="275" r:id="rId6"/>
    <p:sldId id="276" r:id="rId7"/>
    <p:sldId id="277" r:id="rId8"/>
    <p:sldId id="278" r:id="rId9"/>
    <p:sldId id="279" r:id="rId10"/>
    <p:sldId id="280" r:id="rId11"/>
    <p:sldId id="290" r:id="rId12"/>
    <p:sldId id="291" r:id="rId13"/>
    <p:sldId id="292" r:id="rId14"/>
    <p:sldId id="281" r:id="rId15"/>
    <p:sldId id="282" r:id="rId16"/>
    <p:sldId id="283" r:id="rId17"/>
    <p:sldId id="285" r:id="rId18"/>
    <p:sldId id="286" r:id="rId19"/>
    <p:sldId id="288" r:id="rId20"/>
    <p:sldId id="293" r:id="rId21"/>
    <p:sldId id="294" r:id="rId22"/>
    <p:sldId id="289" r:id="rId23"/>
    <p:sldId id="295" r:id="rId24"/>
    <p:sldId id="296" r:id="rId25"/>
    <p:sldId id="297" r:id="rId26"/>
    <p:sldId id="298" r:id="rId27"/>
    <p:sldId id="300" r:id="rId28"/>
    <p:sldId id="301" r:id="rId29"/>
    <p:sldId id="270" r:id="rId30"/>
    <p:sldId id="299" r:id="rId3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5C12890-481E-4F83-AEAF-2924E092A105}">
          <p14:sldIdLst>
            <p14:sldId id="256"/>
            <p14:sldId id="272"/>
            <p14:sldId id="273"/>
            <p14:sldId id="274"/>
            <p14:sldId id="275"/>
            <p14:sldId id="276"/>
            <p14:sldId id="277"/>
            <p14:sldId id="278"/>
            <p14:sldId id="279"/>
            <p14:sldId id="280"/>
            <p14:sldId id="290"/>
            <p14:sldId id="291"/>
            <p14:sldId id="292"/>
            <p14:sldId id="281"/>
            <p14:sldId id="282"/>
            <p14:sldId id="283"/>
            <p14:sldId id="285"/>
            <p14:sldId id="286"/>
            <p14:sldId id="288"/>
            <p14:sldId id="293"/>
            <p14:sldId id="294"/>
            <p14:sldId id="289"/>
            <p14:sldId id="295"/>
            <p14:sldId id="296"/>
            <p14:sldId id="297"/>
            <p14:sldId id="298"/>
            <p14:sldId id="300"/>
            <p14:sldId id="301"/>
            <p14:sldId id="270"/>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3E"/>
    <a:srgbClr val="0048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C7AF81-4B64-468B-9D50-846183362A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8E21D68-C39C-43EF-A7F6-95F7F54BBE0D}">
      <dgm:prSet/>
      <dgm:spPr/>
      <dgm:t>
        <a:bodyPr/>
        <a:lstStyle/>
        <a:p>
          <a:pPr rtl="0"/>
          <a:r>
            <a:rPr lang="en-US" dirty="0" smtClean="0"/>
            <a:t>You access a DB</a:t>
          </a:r>
          <a:endParaRPr lang="en-US" dirty="0"/>
        </a:p>
      </dgm:t>
    </dgm:pt>
    <dgm:pt modelId="{7E69F3C7-1C68-43FC-A7F6-55E1A3C8EA58}" type="parTrans" cxnId="{B9769A4F-7480-4E25-ACB2-99F88A251B02}">
      <dgm:prSet/>
      <dgm:spPr/>
      <dgm:t>
        <a:bodyPr/>
        <a:lstStyle/>
        <a:p>
          <a:endParaRPr lang="en-US"/>
        </a:p>
      </dgm:t>
    </dgm:pt>
    <dgm:pt modelId="{52282940-F39B-48C5-A3D7-BF9FC09279C7}" type="sibTrans" cxnId="{B9769A4F-7480-4E25-ACB2-99F88A251B02}">
      <dgm:prSet/>
      <dgm:spPr/>
      <dgm:t>
        <a:bodyPr/>
        <a:lstStyle/>
        <a:p>
          <a:endParaRPr lang="en-US"/>
        </a:p>
      </dgm:t>
    </dgm:pt>
    <dgm:pt modelId="{7D005B0A-5D96-4197-9583-74131BB3A044}">
      <dgm:prSet/>
      <dgm:spPr/>
      <dgm:t>
        <a:bodyPr/>
        <a:lstStyle/>
        <a:p>
          <a:pPr rtl="0"/>
          <a:r>
            <a:rPr lang="en-US" dirty="0" smtClean="0"/>
            <a:t>DB is fully managed: High Availability, Backups, Patching</a:t>
          </a:r>
          <a:endParaRPr lang="en-US" dirty="0"/>
        </a:p>
      </dgm:t>
    </dgm:pt>
    <dgm:pt modelId="{08E83111-5D4C-4472-BC91-505644F4F163}" type="parTrans" cxnId="{4C610B01-0AFC-46C4-98B0-7908C4A05916}">
      <dgm:prSet/>
      <dgm:spPr/>
      <dgm:t>
        <a:bodyPr/>
        <a:lstStyle/>
        <a:p>
          <a:endParaRPr lang="en-US"/>
        </a:p>
      </dgm:t>
    </dgm:pt>
    <dgm:pt modelId="{867CC8E2-0182-438D-AE79-811D879EF30E}" type="sibTrans" cxnId="{4C610B01-0AFC-46C4-98B0-7908C4A05916}">
      <dgm:prSet/>
      <dgm:spPr/>
      <dgm:t>
        <a:bodyPr/>
        <a:lstStyle/>
        <a:p>
          <a:endParaRPr lang="en-US"/>
        </a:p>
      </dgm:t>
    </dgm:pt>
    <dgm:pt modelId="{B8135A79-2F9D-48BE-B943-72BB61D20AC8}">
      <dgm:prSet custT="1"/>
      <dgm:spPr/>
      <dgm:t>
        <a:bodyPr/>
        <a:lstStyle/>
        <a:p>
          <a:pPr rtl="0"/>
          <a:r>
            <a:rPr lang="en-US" sz="1600" dirty="0" smtClean="0"/>
            <a:t>Runs latest SQL Server version, based on Enterprise edition</a:t>
          </a:r>
          <a:endParaRPr lang="en-US" sz="1600" dirty="0"/>
        </a:p>
      </dgm:t>
    </dgm:pt>
    <dgm:pt modelId="{DB182B24-DDFE-46DE-A67E-A771730661D6}" type="parTrans" cxnId="{109CF7DE-F07A-4BEB-A70A-5EC07A8DB9FF}">
      <dgm:prSet/>
      <dgm:spPr/>
      <dgm:t>
        <a:bodyPr/>
        <a:lstStyle/>
        <a:p>
          <a:endParaRPr lang="en-US"/>
        </a:p>
      </dgm:t>
    </dgm:pt>
    <dgm:pt modelId="{EDE792F1-2FF1-4B4F-B2E6-01A81E12E2D0}" type="sibTrans" cxnId="{109CF7DE-F07A-4BEB-A70A-5EC07A8DB9FF}">
      <dgm:prSet/>
      <dgm:spPr/>
      <dgm:t>
        <a:bodyPr/>
        <a:lstStyle/>
        <a:p>
          <a:endParaRPr lang="en-US"/>
        </a:p>
      </dgm:t>
    </dgm:pt>
    <dgm:pt modelId="{259923D0-728F-4556-AA45-7EC7DFEF01B6}">
      <dgm:prSet custT="1"/>
      <dgm:spPr/>
      <dgm:t>
        <a:bodyPr/>
        <a:lstStyle/>
        <a:p>
          <a:pPr rtl="0"/>
          <a:r>
            <a:rPr lang="en-US" sz="1800" dirty="0" smtClean="0"/>
            <a:t>Incomplete </a:t>
          </a:r>
          <a:r>
            <a:rPr lang="en-US" sz="1800" dirty="0" err="1" smtClean="0"/>
            <a:t>on-premise</a:t>
          </a:r>
          <a:r>
            <a:rPr lang="en-US" sz="1800" dirty="0" smtClean="0"/>
            <a:t> compatibility (e.g. no jobs, linked servers, </a:t>
          </a:r>
          <a:r>
            <a:rPr lang="en-US" sz="1800" dirty="0" err="1" smtClean="0"/>
            <a:t>FileStream</a:t>
          </a:r>
          <a:r>
            <a:rPr lang="en-US" sz="1800" dirty="0" smtClean="0"/>
            <a:t>)</a:t>
          </a:r>
          <a:endParaRPr lang="en-US" sz="1800" dirty="0"/>
        </a:p>
      </dgm:t>
    </dgm:pt>
    <dgm:pt modelId="{218FFB85-E88F-4708-A974-120060C14F22}" type="parTrans" cxnId="{F98AEFAF-9C34-42DF-9E23-74D278D3A876}">
      <dgm:prSet/>
      <dgm:spPr/>
      <dgm:t>
        <a:bodyPr/>
        <a:lstStyle/>
        <a:p>
          <a:endParaRPr lang="en-US"/>
        </a:p>
      </dgm:t>
    </dgm:pt>
    <dgm:pt modelId="{4E0AA049-3FBB-401F-9448-BD72B2370D7E}" type="sibTrans" cxnId="{F98AEFAF-9C34-42DF-9E23-74D278D3A876}">
      <dgm:prSet/>
      <dgm:spPr/>
      <dgm:t>
        <a:bodyPr/>
        <a:lstStyle/>
        <a:p>
          <a:endParaRPr lang="en-US"/>
        </a:p>
      </dgm:t>
    </dgm:pt>
    <dgm:pt modelId="{C0EF01AF-8AD6-4B74-9F4E-22D83D9CB44C}">
      <dgm:prSet custT="1"/>
      <dgm:spPr/>
      <dgm:t>
        <a:bodyPr/>
        <a:lstStyle/>
        <a:p>
          <a:pPr rtl="0"/>
          <a:r>
            <a:rPr lang="en-US" sz="1800" dirty="0" smtClean="0"/>
            <a:t>Different DB sizes: Basic (2GB, 5tps) to Premium (500GB, 735tps)</a:t>
          </a:r>
          <a:endParaRPr lang="en-US" sz="1800" dirty="0"/>
        </a:p>
      </dgm:t>
    </dgm:pt>
    <dgm:pt modelId="{D1781CBE-F581-4F81-9113-7BA9B39477AB}" type="parTrans" cxnId="{389DD3C4-F404-40A4-AC41-5C4FC1EE0B26}">
      <dgm:prSet/>
      <dgm:spPr/>
      <dgm:t>
        <a:bodyPr/>
        <a:lstStyle/>
        <a:p>
          <a:endParaRPr lang="en-US"/>
        </a:p>
      </dgm:t>
    </dgm:pt>
    <dgm:pt modelId="{9A2A1DC8-7109-46DE-9BD3-93EE1771B1A9}" type="sibTrans" cxnId="{389DD3C4-F404-40A4-AC41-5C4FC1EE0B26}">
      <dgm:prSet/>
      <dgm:spPr/>
      <dgm:t>
        <a:bodyPr/>
        <a:lstStyle/>
        <a:p>
          <a:endParaRPr lang="en-US"/>
        </a:p>
      </dgm:t>
    </dgm:pt>
    <dgm:pt modelId="{8CEAFE94-7E7F-4F04-AA77-6071F4958494}">
      <dgm:prSet custT="1"/>
      <dgm:spPr/>
      <dgm:t>
        <a:bodyPr/>
        <a:lstStyle/>
        <a:p>
          <a:pPr rtl="0"/>
          <a:r>
            <a:rPr lang="en-US" sz="1800" dirty="0" smtClean="0"/>
            <a:t>DB availability SLA: 99.99%</a:t>
          </a:r>
          <a:endParaRPr lang="en-US" sz="1800" dirty="0"/>
        </a:p>
      </dgm:t>
    </dgm:pt>
    <dgm:pt modelId="{61BB18CA-4E20-4656-848F-A02B2432B716}" type="parTrans" cxnId="{CAE7E42C-D933-486C-8D0A-D053B28E52B5}">
      <dgm:prSet/>
      <dgm:spPr/>
      <dgm:t>
        <a:bodyPr/>
        <a:lstStyle/>
        <a:p>
          <a:endParaRPr lang="en-US"/>
        </a:p>
      </dgm:t>
    </dgm:pt>
    <dgm:pt modelId="{9C8728E1-3FD9-4A87-93A8-91CDB8B1A880}" type="sibTrans" cxnId="{CAE7E42C-D933-486C-8D0A-D053B28E52B5}">
      <dgm:prSet/>
      <dgm:spPr/>
      <dgm:t>
        <a:bodyPr/>
        <a:lstStyle/>
        <a:p>
          <a:endParaRPr lang="en-US"/>
        </a:p>
      </dgm:t>
    </dgm:pt>
    <dgm:pt modelId="{1AB8071B-50D0-4A82-9249-25CEC61D8105}" type="pres">
      <dgm:prSet presAssocID="{39C7AF81-4B64-468B-9D50-846183362ADF}" presName="linear" presStyleCnt="0">
        <dgm:presLayoutVars>
          <dgm:animLvl val="lvl"/>
          <dgm:resizeHandles val="exact"/>
        </dgm:presLayoutVars>
      </dgm:prSet>
      <dgm:spPr/>
      <dgm:t>
        <a:bodyPr/>
        <a:lstStyle/>
        <a:p>
          <a:endParaRPr lang="en-US"/>
        </a:p>
      </dgm:t>
    </dgm:pt>
    <dgm:pt modelId="{D086D094-243D-412D-92AE-9E0C4A4C07A1}" type="pres">
      <dgm:prSet presAssocID="{88E21D68-C39C-43EF-A7F6-95F7F54BBE0D}" presName="parentText" presStyleLbl="node1" presStyleIdx="0" presStyleCnt="6" custScaleY="77413" custLinFactNeighborX="404" custLinFactNeighborY="-23642">
        <dgm:presLayoutVars>
          <dgm:chMax val="0"/>
          <dgm:bulletEnabled val="1"/>
        </dgm:presLayoutVars>
      </dgm:prSet>
      <dgm:spPr/>
      <dgm:t>
        <a:bodyPr/>
        <a:lstStyle/>
        <a:p>
          <a:endParaRPr lang="en-US"/>
        </a:p>
      </dgm:t>
    </dgm:pt>
    <dgm:pt modelId="{2B55CEE6-AAD0-4F23-A053-D5168ABF9614}" type="pres">
      <dgm:prSet presAssocID="{52282940-F39B-48C5-A3D7-BF9FC09279C7}" presName="spacer" presStyleCnt="0"/>
      <dgm:spPr/>
    </dgm:pt>
    <dgm:pt modelId="{0833FEF6-9415-4EE2-BCC8-C80482B9DD1B}" type="pres">
      <dgm:prSet presAssocID="{7D005B0A-5D96-4197-9583-74131BB3A044}" presName="parentText" presStyleLbl="node1" presStyleIdx="1" presStyleCnt="6" custScaleY="84527">
        <dgm:presLayoutVars>
          <dgm:chMax val="0"/>
          <dgm:bulletEnabled val="1"/>
        </dgm:presLayoutVars>
      </dgm:prSet>
      <dgm:spPr/>
      <dgm:t>
        <a:bodyPr/>
        <a:lstStyle/>
        <a:p>
          <a:endParaRPr lang="en-US"/>
        </a:p>
      </dgm:t>
    </dgm:pt>
    <dgm:pt modelId="{1845A3A7-8BD2-4543-9CF6-D77762F491A1}" type="pres">
      <dgm:prSet presAssocID="{867CC8E2-0182-438D-AE79-811D879EF30E}" presName="spacer" presStyleCnt="0"/>
      <dgm:spPr/>
    </dgm:pt>
    <dgm:pt modelId="{E85C4D6F-7479-4DE2-A2E3-FDFA58AAAF3F}" type="pres">
      <dgm:prSet presAssocID="{B8135A79-2F9D-48BE-B943-72BB61D20AC8}" presName="parentText" presStyleLbl="node1" presStyleIdx="2" presStyleCnt="6" custScaleY="66758">
        <dgm:presLayoutVars>
          <dgm:chMax val="0"/>
          <dgm:bulletEnabled val="1"/>
        </dgm:presLayoutVars>
      </dgm:prSet>
      <dgm:spPr/>
      <dgm:t>
        <a:bodyPr/>
        <a:lstStyle/>
        <a:p>
          <a:endParaRPr lang="en-US"/>
        </a:p>
      </dgm:t>
    </dgm:pt>
    <dgm:pt modelId="{550E99B8-996F-4EF3-AB66-45705806FFEC}" type="pres">
      <dgm:prSet presAssocID="{EDE792F1-2FF1-4B4F-B2E6-01A81E12E2D0}" presName="spacer" presStyleCnt="0"/>
      <dgm:spPr/>
    </dgm:pt>
    <dgm:pt modelId="{56B68400-5ADA-4365-A0D2-4F45F1B15B28}" type="pres">
      <dgm:prSet presAssocID="{259923D0-728F-4556-AA45-7EC7DFEF01B6}" presName="parentText" presStyleLbl="node1" presStyleIdx="3" presStyleCnt="6">
        <dgm:presLayoutVars>
          <dgm:chMax val="0"/>
          <dgm:bulletEnabled val="1"/>
        </dgm:presLayoutVars>
      </dgm:prSet>
      <dgm:spPr/>
      <dgm:t>
        <a:bodyPr/>
        <a:lstStyle/>
        <a:p>
          <a:endParaRPr lang="en-US"/>
        </a:p>
      </dgm:t>
    </dgm:pt>
    <dgm:pt modelId="{92D3ACE1-446F-429C-BE54-E761CBEEBAF8}" type="pres">
      <dgm:prSet presAssocID="{4E0AA049-3FBB-401F-9448-BD72B2370D7E}" presName="spacer" presStyleCnt="0"/>
      <dgm:spPr/>
    </dgm:pt>
    <dgm:pt modelId="{840295B2-CECA-4C3F-8587-61902DE48F59}" type="pres">
      <dgm:prSet presAssocID="{C0EF01AF-8AD6-4B74-9F4E-22D83D9CB44C}" presName="parentText" presStyleLbl="node1" presStyleIdx="4" presStyleCnt="6">
        <dgm:presLayoutVars>
          <dgm:chMax val="0"/>
          <dgm:bulletEnabled val="1"/>
        </dgm:presLayoutVars>
      </dgm:prSet>
      <dgm:spPr/>
      <dgm:t>
        <a:bodyPr/>
        <a:lstStyle/>
        <a:p>
          <a:endParaRPr lang="en-US"/>
        </a:p>
      </dgm:t>
    </dgm:pt>
    <dgm:pt modelId="{EE4BD500-8809-470F-9E0B-B9F590592FAF}" type="pres">
      <dgm:prSet presAssocID="{9A2A1DC8-7109-46DE-9BD3-93EE1771B1A9}" presName="spacer" presStyleCnt="0"/>
      <dgm:spPr/>
    </dgm:pt>
    <dgm:pt modelId="{EA223F0E-C967-49CC-91F3-B368FF2660FE}" type="pres">
      <dgm:prSet presAssocID="{8CEAFE94-7E7F-4F04-AA77-6071F4958494}" presName="parentText" presStyleLbl="node1" presStyleIdx="5" presStyleCnt="6">
        <dgm:presLayoutVars>
          <dgm:chMax val="0"/>
          <dgm:bulletEnabled val="1"/>
        </dgm:presLayoutVars>
      </dgm:prSet>
      <dgm:spPr/>
      <dgm:t>
        <a:bodyPr/>
        <a:lstStyle/>
        <a:p>
          <a:endParaRPr lang="en-US"/>
        </a:p>
      </dgm:t>
    </dgm:pt>
  </dgm:ptLst>
  <dgm:cxnLst>
    <dgm:cxn modelId="{CA43C08E-7CEC-455F-8044-3EDECD41CC6A}" type="presOf" srcId="{39C7AF81-4B64-468B-9D50-846183362ADF}" destId="{1AB8071B-50D0-4A82-9249-25CEC61D8105}" srcOrd="0" destOrd="0" presId="urn:microsoft.com/office/officeart/2005/8/layout/vList2"/>
    <dgm:cxn modelId="{CA25AD62-0759-4FA9-9CDB-9B1711A46680}" type="presOf" srcId="{C0EF01AF-8AD6-4B74-9F4E-22D83D9CB44C}" destId="{840295B2-CECA-4C3F-8587-61902DE48F59}" srcOrd="0" destOrd="0" presId="urn:microsoft.com/office/officeart/2005/8/layout/vList2"/>
    <dgm:cxn modelId="{4FCF021E-2E45-4B59-82EE-A0E64A6ECB8A}" type="presOf" srcId="{7D005B0A-5D96-4197-9583-74131BB3A044}" destId="{0833FEF6-9415-4EE2-BCC8-C80482B9DD1B}" srcOrd="0" destOrd="0" presId="urn:microsoft.com/office/officeart/2005/8/layout/vList2"/>
    <dgm:cxn modelId="{109CF7DE-F07A-4BEB-A70A-5EC07A8DB9FF}" srcId="{39C7AF81-4B64-468B-9D50-846183362ADF}" destId="{B8135A79-2F9D-48BE-B943-72BB61D20AC8}" srcOrd="2" destOrd="0" parTransId="{DB182B24-DDFE-46DE-A67E-A771730661D6}" sibTransId="{EDE792F1-2FF1-4B4F-B2E6-01A81E12E2D0}"/>
    <dgm:cxn modelId="{B9769A4F-7480-4E25-ACB2-99F88A251B02}" srcId="{39C7AF81-4B64-468B-9D50-846183362ADF}" destId="{88E21D68-C39C-43EF-A7F6-95F7F54BBE0D}" srcOrd="0" destOrd="0" parTransId="{7E69F3C7-1C68-43FC-A7F6-55E1A3C8EA58}" sibTransId="{52282940-F39B-48C5-A3D7-BF9FC09279C7}"/>
    <dgm:cxn modelId="{CAE7E42C-D933-486C-8D0A-D053B28E52B5}" srcId="{39C7AF81-4B64-468B-9D50-846183362ADF}" destId="{8CEAFE94-7E7F-4F04-AA77-6071F4958494}" srcOrd="5" destOrd="0" parTransId="{61BB18CA-4E20-4656-848F-A02B2432B716}" sibTransId="{9C8728E1-3FD9-4A87-93A8-91CDB8B1A880}"/>
    <dgm:cxn modelId="{4C610B01-0AFC-46C4-98B0-7908C4A05916}" srcId="{39C7AF81-4B64-468B-9D50-846183362ADF}" destId="{7D005B0A-5D96-4197-9583-74131BB3A044}" srcOrd="1" destOrd="0" parTransId="{08E83111-5D4C-4472-BC91-505644F4F163}" sibTransId="{867CC8E2-0182-438D-AE79-811D879EF30E}"/>
    <dgm:cxn modelId="{F98AEFAF-9C34-42DF-9E23-74D278D3A876}" srcId="{39C7AF81-4B64-468B-9D50-846183362ADF}" destId="{259923D0-728F-4556-AA45-7EC7DFEF01B6}" srcOrd="3" destOrd="0" parTransId="{218FFB85-E88F-4708-A974-120060C14F22}" sibTransId="{4E0AA049-3FBB-401F-9448-BD72B2370D7E}"/>
    <dgm:cxn modelId="{177FD933-79D2-46FD-95D3-057A50347C7B}" type="presOf" srcId="{88E21D68-C39C-43EF-A7F6-95F7F54BBE0D}" destId="{D086D094-243D-412D-92AE-9E0C4A4C07A1}" srcOrd="0" destOrd="0" presId="urn:microsoft.com/office/officeart/2005/8/layout/vList2"/>
    <dgm:cxn modelId="{198AFF3A-BCF9-4F34-A200-5AF364CEADFB}" type="presOf" srcId="{8CEAFE94-7E7F-4F04-AA77-6071F4958494}" destId="{EA223F0E-C967-49CC-91F3-B368FF2660FE}" srcOrd="0" destOrd="0" presId="urn:microsoft.com/office/officeart/2005/8/layout/vList2"/>
    <dgm:cxn modelId="{4DD387CA-F5BA-4C9C-9AFD-03957DEB528F}" type="presOf" srcId="{B8135A79-2F9D-48BE-B943-72BB61D20AC8}" destId="{E85C4D6F-7479-4DE2-A2E3-FDFA58AAAF3F}" srcOrd="0" destOrd="0" presId="urn:microsoft.com/office/officeart/2005/8/layout/vList2"/>
    <dgm:cxn modelId="{9D6BE8FB-6C0A-44D3-B4F0-81F7A02358E6}" type="presOf" srcId="{259923D0-728F-4556-AA45-7EC7DFEF01B6}" destId="{56B68400-5ADA-4365-A0D2-4F45F1B15B28}" srcOrd="0" destOrd="0" presId="urn:microsoft.com/office/officeart/2005/8/layout/vList2"/>
    <dgm:cxn modelId="{389DD3C4-F404-40A4-AC41-5C4FC1EE0B26}" srcId="{39C7AF81-4B64-468B-9D50-846183362ADF}" destId="{C0EF01AF-8AD6-4B74-9F4E-22D83D9CB44C}" srcOrd="4" destOrd="0" parTransId="{D1781CBE-F581-4F81-9113-7BA9B39477AB}" sibTransId="{9A2A1DC8-7109-46DE-9BD3-93EE1771B1A9}"/>
    <dgm:cxn modelId="{1CD890D5-727A-4F80-93BC-616F1410C0F7}" type="presParOf" srcId="{1AB8071B-50D0-4A82-9249-25CEC61D8105}" destId="{D086D094-243D-412D-92AE-9E0C4A4C07A1}" srcOrd="0" destOrd="0" presId="urn:microsoft.com/office/officeart/2005/8/layout/vList2"/>
    <dgm:cxn modelId="{A935D3AB-FF2B-4B07-B838-F754017DDBB0}" type="presParOf" srcId="{1AB8071B-50D0-4A82-9249-25CEC61D8105}" destId="{2B55CEE6-AAD0-4F23-A053-D5168ABF9614}" srcOrd="1" destOrd="0" presId="urn:microsoft.com/office/officeart/2005/8/layout/vList2"/>
    <dgm:cxn modelId="{55E29742-AE1A-4983-BA8B-F29A12E6191D}" type="presParOf" srcId="{1AB8071B-50D0-4A82-9249-25CEC61D8105}" destId="{0833FEF6-9415-4EE2-BCC8-C80482B9DD1B}" srcOrd="2" destOrd="0" presId="urn:microsoft.com/office/officeart/2005/8/layout/vList2"/>
    <dgm:cxn modelId="{122BCE43-C140-4E23-BF98-A92A8635E788}" type="presParOf" srcId="{1AB8071B-50D0-4A82-9249-25CEC61D8105}" destId="{1845A3A7-8BD2-4543-9CF6-D77762F491A1}" srcOrd="3" destOrd="0" presId="urn:microsoft.com/office/officeart/2005/8/layout/vList2"/>
    <dgm:cxn modelId="{442B7C03-4DA4-4CD4-B648-06CC0249B092}" type="presParOf" srcId="{1AB8071B-50D0-4A82-9249-25CEC61D8105}" destId="{E85C4D6F-7479-4DE2-A2E3-FDFA58AAAF3F}" srcOrd="4" destOrd="0" presId="urn:microsoft.com/office/officeart/2005/8/layout/vList2"/>
    <dgm:cxn modelId="{73CF36F7-4C6F-4B69-A4D0-76D0DE1D2A1B}" type="presParOf" srcId="{1AB8071B-50D0-4A82-9249-25CEC61D8105}" destId="{550E99B8-996F-4EF3-AB66-45705806FFEC}" srcOrd="5" destOrd="0" presId="urn:microsoft.com/office/officeart/2005/8/layout/vList2"/>
    <dgm:cxn modelId="{86169E54-53FF-4540-B5C5-1793FBCFCC79}" type="presParOf" srcId="{1AB8071B-50D0-4A82-9249-25CEC61D8105}" destId="{56B68400-5ADA-4365-A0D2-4F45F1B15B28}" srcOrd="6" destOrd="0" presId="urn:microsoft.com/office/officeart/2005/8/layout/vList2"/>
    <dgm:cxn modelId="{3820F6A2-749F-4C2B-9A59-F39365C79A06}" type="presParOf" srcId="{1AB8071B-50D0-4A82-9249-25CEC61D8105}" destId="{92D3ACE1-446F-429C-BE54-E761CBEEBAF8}" srcOrd="7" destOrd="0" presId="urn:microsoft.com/office/officeart/2005/8/layout/vList2"/>
    <dgm:cxn modelId="{29D62470-E84B-425A-B0C9-09C173170C73}" type="presParOf" srcId="{1AB8071B-50D0-4A82-9249-25CEC61D8105}" destId="{840295B2-CECA-4C3F-8587-61902DE48F59}" srcOrd="8" destOrd="0" presId="urn:microsoft.com/office/officeart/2005/8/layout/vList2"/>
    <dgm:cxn modelId="{CEF731B1-1DEE-4710-B501-2C528674B98E}" type="presParOf" srcId="{1AB8071B-50D0-4A82-9249-25CEC61D8105}" destId="{EE4BD500-8809-470F-9E0B-B9F590592FAF}" srcOrd="9" destOrd="0" presId="urn:microsoft.com/office/officeart/2005/8/layout/vList2"/>
    <dgm:cxn modelId="{5DF2BF51-8412-4D9B-9830-3A73F6AD1E2F}" type="presParOf" srcId="{1AB8071B-50D0-4A82-9249-25CEC61D8105}" destId="{EA223F0E-C967-49CC-91F3-B368FF2660F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95BB5B-6D10-4D67-9C72-0340094AAD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FC0BBE-BC0D-4E24-A8B1-23EE4EE82950}">
      <dgm:prSet custT="1"/>
      <dgm:spPr/>
      <dgm:t>
        <a:bodyPr/>
        <a:lstStyle/>
        <a:p>
          <a:pPr rtl="0"/>
          <a:r>
            <a:rPr lang="en-US" sz="2000" dirty="0" smtClean="0"/>
            <a:t>You access a VM with SQL Server</a:t>
          </a:r>
          <a:endParaRPr lang="en-US" sz="2000" dirty="0"/>
        </a:p>
      </dgm:t>
    </dgm:pt>
    <dgm:pt modelId="{EA0EB1E5-AE1F-4401-8496-E8F8F2164B28}" type="parTrans" cxnId="{0F8423CA-461A-400D-BB0F-8FDBBBEE4A2A}">
      <dgm:prSet/>
      <dgm:spPr/>
      <dgm:t>
        <a:bodyPr/>
        <a:lstStyle/>
        <a:p>
          <a:endParaRPr lang="en-US" sz="2000"/>
        </a:p>
      </dgm:t>
    </dgm:pt>
    <dgm:pt modelId="{E764A8DF-950C-41BB-8E8B-4E0F6627832A}" type="sibTrans" cxnId="{0F8423CA-461A-400D-BB0F-8FDBBBEE4A2A}">
      <dgm:prSet/>
      <dgm:spPr/>
      <dgm:t>
        <a:bodyPr/>
        <a:lstStyle/>
        <a:p>
          <a:endParaRPr lang="en-US" sz="2000"/>
        </a:p>
      </dgm:t>
    </dgm:pt>
    <dgm:pt modelId="{EA3FD484-A18D-4236-B474-C209B1F83392}">
      <dgm:prSet custT="1"/>
      <dgm:spPr/>
      <dgm:t>
        <a:bodyPr/>
        <a:lstStyle/>
        <a:p>
          <a:pPr rtl="0"/>
          <a:r>
            <a:rPr lang="en-US" sz="2000" dirty="0" smtClean="0"/>
            <a:t>You manage SQL Server and Windows: High Availability, Backups, Patching</a:t>
          </a:r>
          <a:endParaRPr lang="en-US" sz="2000" dirty="0"/>
        </a:p>
      </dgm:t>
    </dgm:pt>
    <dgm:pt modelId="{22FB7AA1-B67C-49B9-A0DC-28D73C400008}" type="parTrans" cxnId="{2F6C3ED1-D4B8-47F0-BF31-1DDBC1065975}">
      <dgm:prSet/>
      <dgm:spPr/>
      <dgm:t>
        <a:bodyPr/>
        <a:lstStyle/>
        <a:p>
          <a:endParaRPr lang="en-US" sz="2000"/>
        </a:p>
      </dgm:t>
    </dgm:pt>
    <dgm:pt modelId="{8CE2F04F-D0DD-409B-AC8C-BA40E18E7F7A}" type="sibTrans" cxnId="{2F6C3ED1-D4B8-47F0-BF31-1DDBC1065975}">
      <dgm:prSet/>
      <dgm:spPr/>
      <dgm:t>
        <a:bodyPr/>
        <a:lstStyle/>
        <a:p>
          <a:endParaRPr lang="en-US" sz="2000"/>
        </a:p>
      </dgm:t>
    </dgm:pt>
    <dgm:pt modelId="{56F0D067-6765-468F-9C11-AFE030ADCE06}">
      <dgm:prSet custT="1"/>
      <dgm:spPr/>
      <dgm:t>
        <a:bodyPr/>
        <a:lstStyle/>
        <a:p>
          <a:pPr rtl="0"/>
          <a:r>
            <a:rPr lang="en-US" sz="2000" dirty="0" smtClean="0"/>
            <a:t>Full </a:t>
          </a:r>
          <a:r>
            <a:rPr lang="en-US" sz="2000" dirty="0" err="1" smtClean="0"/>
            <a:t>on-premise</a:t>
          </a:r>
          <a:r>
            <a:rPr lang="en-US" sz="2000" dirty="0" smtClean="0"/>
            <a:t> compatibility</a:t>
          </a:r>
          <a:endParaRPr lang="en-US" sz="2000" dirty="0"/>
        </a:p>
      </dgm:t>
    </dgm:pt>
    <dgm:pt modelId="{D446127B-C349-45BB-9ED2-12E4F21225DF}" type="parTrans" cxnId="{CB547460-F0AC-462C-808D-D18DE345CA47}">
      <dgm:prSet/>
      <dgm:spPr/>
      <dgm:t>
        <a:bodyPr/>
        <a:lstStyle/>
        <a:p>
          <a:endParaRPr lang="en-US" sz="2000"/>
        </a:p>
      </dgm:t>
    </dgm:pt>
    <dgm:pt modelId="{55E30DCC-E87D-4DAC-B5BC-5E8DD9FD250A}" type="sibTrans" cxnId="{CB547460-F0AC-462C-808D-D18DE345CA47}">
      <dgm:prSet/>
      <dgm:spPr/>
      <dgm:t>
        <a:bodyPr/>
        <a:lstStyle/>
        <a:p>
          <a:endParaRPr lang="en-US" sz="2000"/>
        </a:p>
      </dgm:t>
    </dgm:pt>
    <dgm:pt modelId="{75B0B018-A345-4F39-A80C-972E8AD1F953}">
      <dgm:prSet custT="1"/>
      <dgm:spPr/>
      <dgm:t>
        <a:bodyPr/>
        <a:lstStyle/>
        <a:p>
          <a:pPr rtl="0"/>
          <a:r>
            <a:rPr lang="en-US" sz="1800" dirty="0" smtClean="0"/>
            <a:t>Different VM sizes: A0 (1 core, 1GB mem, 1TB) to A16 (16 cores, 112GB mem, 16TB)</a:t>
          </a:r>
          <a:endParaRPr lang="en-US" sz="1800" dirty="0"/>
        </a:p>
      </dgm:t>
    </dgm:pt>
    <dgm:pt modelId="{B61C664D-F8C2-42D3-8FB8-ED3529823F93}" type="parTrans" cxnId="{0267EE73-250E-4BC4-BA2F-73015BE3915D}">
      <dgm:prSet/>
      <dgm:spPr/>
      <dgm:t>
        <a:bodyPr/>
        <a:lstStyle/>
        <a:p>
          <a:endParaRPr lang="en-US" sz="2000"/>
        </a:p>
      </dgm:t>
    </dgm:pt>
    <dgm:pt modelId="{F48EC8E3-D887-4332-B67D-FD4D30078EC6}" type="sibTrans" cxnId="{0267EE73-250E-4BC4-BA2F-73015BE3915D}">
      <dgm:prSet/>
      <dgm:spPr/>
      <dgm:t>
        <a:bodyPr/>
        <a:lstStyle/>
        <a:p>
          <a:endParaRPr lang="en-US" sz="2000"/>
        </a:p>
      </dgm:t>
    </dgm:pt>
    <dgm:pt modelId="{F74CCB8E-2BD6-4329-B3F1-A3DBCE6F5422}">
      <dgm:prSet custT="1"/>
      <dgm:spPr/>
      <dgm:t>
        <a:bodyPr/>
        <a:lstStyle/>
        <a:p>
          <a:pPr rtl="0"/>
          <a:r>
            <a:rPr lang="en-US" sz="1800" dirty="0" smtClean="0"/>
            <a:t>VM availability SLA: 99.95%: Can achieve higher availability (~99.99%) configuring </a:t>
          </a:r>
          <a:r>
            <a:rPr lang="en-US" sz="1800" dirty="0" err="1" smtClean="0"/>
            <a:t>AlwaysOn</a:t>
          </a:r>
          <a:endParaRPr lang="en-US" sz="1800" dirty="0"/>
        </a:p>
      </dgm:t>
    </dgm:pt>
    <dgm:pt modelId="{C08A72BC-286E-44B1-8642-8B40695ABC89}" type="parTrans" cxnId="{E1461776-67AE-4531-A373-3E9CE4843D64}">
      <dgm:prSet/>
      <dgm:spPr/>
      <dgm:t>
        <a:bodyPr/>
        <a:lstStyle/>
        <a:p>
          <a:endParaRPr lang="en-US" sz="2000"/>
        </a:p>
      </dgm:t>
    </dgm:pt>
    <dgm:pt modelId="{373830BD-1899-4B43-8D03-45B39DE4EC48}" type="sibTrans" cxnId="{E1461776-67AE-4531-A373-3E9CE4843D64}">
      <dgm:prSet/>
      <dgm:spPr/>
      <dgm:t>
        <a:bodyPr/>
        <a:lstStyle/>
        <a:p>
          <a:endParaRPr lang="en-US" sz="2000"/>
        </a:p>
      </dgm:t>
    </dgm:pt>
    <dgm:pt modelId="{67D33322-28BC-4517-8E0F-11B47377682A}">
      <dgm:prSet custT="1"/>
      <dgm:spPr/>
      <dgm:t>
        <a:bodyPr/>
        <a:lstStyle/>
        <a:p>
          <a:pPr rtl="0"/>
          <a:r>
            <a:rPr lang="en-US" sz="1800" dirty="0" smtClean="0"/>
            <a:t>Reuse </a:t>
          </a:r>
          <a:r>
            <a:rPr lang="en-US" sz="1800" dirty="0" err="1" smtClean="0"/>
            <a:t>on-premise</a:t>
          </a:r>
          <a:r>
            <a:rPr lang="en-US" sz="1800" dirty="0" smtClean="0"/>
            <a:t> infrastructure (e.g. Active Directory)</a:t>
          </a:r>
          <a:endParaRPr lang="en-US" sz="1800" dirty="0"/>
        </a:p>
      </dgm:t>
    </dgm:pt>
    <dgm:pt modelId="{1AD80C19-0A6F-481B-A055-D348FA0C3B8E}" type="parTrans" cxnId="{55B8C36E-DAF8-42FF-9C28-5B62093305D3}">
      <dgm:prSet/>
      <dgm:spPr/>
      <dgm:t>
        <a:bodyPr/>
        <a:lstStyle/>
        <a:p>
          <a:endParaRPr lang="en-US" sz="2000"/>
        </a:p>
      </dgm:t>
    </dgm:pt>
    <dgm:pt modelId="{E308854A-CAAF-48C1-BFC7-581789F5ADB8}" type="sibTrans" cxnId="{55B8C36E-DAF8-42FF-9C28-5B62093305D3}">
      <dgm:prSet/>
      <dgm:spPr/>
      <dgm:t>
        <a:bodyPr/>
        <a:lstStyle/>
        <a:p>
          <a:endParaRPr lang="en-US" sz="2000"/>
        </a:p>
      </dgm:t>
    </dgm:pt>
    <dgm:pt modelId="{538AC52B-7521-4447-ACE6-A2ABB9035240}">
      <dgm:prSet custT="1"/>
      <dgm:spPr/>
      <dgm:t>
        <a:bodyPr/>
        <a:lstStyle/>
        <a:p>
          <a:pPr rtl="0"/>
          <a:r>
            <a:rPr lang="en-US" sz="2000" dirty="0" smtClean="0"/>
            <a:t>You can run any SQL Server version and edition</a:t>
          </a:r>
          <a:endParaRPr lang="en-US" sz="2000" dirty="0"/>
        </a:p>
      </dgm:t>
    </dgm:pt>
    <dgm:pt modelId="{29DA9259-BFCC-44D0-91AD-667406888FA1}" type="sibTrans" cxnId="{EEFDBE81-EFE2-43A7-882A-4000A0E30EA8}">
      <dgm:prSet/>
      <dgm:spPr/>
      <dgm:t>
        <a:bodyPr/>
        <a:lstStyle/>
        <a:p>
          <a:endParaRPr lang="en-US" sz="2000"/>
        </a:p>
      </dgm:t>
    </dgm:pt>
    <dgm:pt modelId="{BD76C394-1BE1-4E56-B95F-BBE4C85D9FB4}" type="parTrans" cxnId="{EEFDBE81-EFE2-43A7-882A-4000A0E30EA8}">
      <dgm:prSet/>
      <dgm:spPr/>
      <dgm:t>
        <a:bodyPr/>
        <a:lstStyle/>
        <a:p>
          <a:endParaRPr lang="en-US" sz="2000"/>
        </a:p>
      </dgm:t>
    </dgm:pt>
    <dgm:pt modelId="{20464F72-40FE-4224-8E57-2EC6767F44F8}" type="pres">
      <dgm:prSet presAssocID="{0095BB5B-6D10-4D67-9C72-0340094AAD0B}" presName="linear" presStyleCnt="0">
        <dgm:presLayoutVars>
          <dgm:animLvl val="lvl"/>
          <dgm:resizeHandles val="exact"/>
        </dgm:presLayoutVars>
      </dgm:prSet>
      <dgm:spPr/>
      <dgm:t>
        <a:bodyPr/>
        <a:lstStyle/>
        <a:p>
          <a:endParaRPr lang="en-US"/>
        </a:p>
      </dgm:t>
    </dgm:pt>
    <dgm:pt modelId="{174BBE38-2E51-4BC5-8A2E-52C9982CE871}" type="pres">
      <dgm:prSet presAssocID="{91FC0BBE-BC0D-4E24-A8B1-23EE4EE82950}" presName="parentText" presStyleLbl="node1" presStyleIdx="0" presStyleCnt="7" custLinFactY="-5264" custLinFactNeighborY="-100000">
        <dgm:presLayoutVars>
          <dgm:chMax val="0"/>
          <dgm:bulletEnabled val="1"/>
        </dgm:presLayoutVars>
      </dgm:prSet>
      <dgm:spPr/>
      <dgm:t>
        <a:bodyPr/>
        <a:lstStyle/>
        <a:p>
          <a:endParaRPr lang="en-US"/>
        </a:p>
      </dgm:t>
    </dgm:pt>
    <dgm:pt modelId="{8FA88FE0-F437-4316-82CD-5D382C4E4B87}" type="pres">
      <dgm:prSet presAssocID="{E764A8DF-950C-41BB-8E8B-4E0F6627832A}" presName="spacer" presStyleCnt="0"/>
      <dgm:spPr/>
    </dgm:pt>
    <dgm:pt modelId="{FEC9D48A-EC47-42DD-B0B2-817B99B13083}" type="pres">
      <dgm:prSet presAssocID="{EA3FD484-A18D-4236-B474-C209B1F83392}" presName="parentText" presStyleLbl="node1" presStyleIdx="1" presStyleCnt="7">
        <dgm:presLayoutVars>
          <dgm:chMax val="0"/>
          <dgm:bulletEnabled val="1"/>
        </dgm:presLayoutVars>
      </dgm:prSet>
      <dgm:spPr/>
      <dgm:t>
        <a:bodyPr/>
        <a:lstStyle/>
        <a:p>
          <a:endParaRPr lang="en-US"/>
        </a:p>
      </dgm:t>
    </dgm:pt>
    <dgm:pt modelId="{A76B040E-A3B9-4275-B13D-D165B911214D}" type="pres">
      <dgm:prSet presAssocID="{8CE2F04F-D0DD-409B-AC8C-BA40E18E7F7A}" presName="spacer" presStyleCnt="0"/>
      <dgm:spPr/>
    </dgm:pt>
    <dgm:pt modelId="{CCAA5239-4BFA-4A81-9F2C-1419E5715A3E}" type="pres">
      <dgm:prSet presAssocID="{538AC52B-7521-4447-ACE6-A2ABB9035240}" presName="parentText" presStyleLbl="node1" presStyleIdx="2" presStyleCnt="7">
        <dgm:presLayoutVars>
          <dgm:chMax val="0"/>
          <dgm:bulletEnabled val="1"/>
        </dgm:presLayoutVars>
      </dgm:prSet>
      <dgm:spPr/>
      <dgm:t>
        <a:bodyPr/>
        <a:lstStyle/>
        <a:p>
          <a:endParaRPr lang="en-US"/>
        </a:p>
      </dgm:t>
    </dgm:pt>
    <dgm:pt modelId="{286111F9-7FA6-4A01-8487-EF2FDF872439}" type="pres">
      <dgm:prSet presAssocID="{29DA9259-BFCC-44D0-91AD-667406888FA1}" presName="spacer" presStyleCnt="0"/>
      <dgm:spPr/>
    </dgm:pt>
    <dgm:pt modelId="{0D1180FB-0C92-4299-BE42-836EE22CF5E8}" type="pres">
      <dgm:prSet presAssocID="{56F0D067-6765-468F-9C11-AFE030ADCE06}" presName="parentText" presStyleLbl="node1" presStyleIdx="3" presStyleCnt="7">
        <dgm:presLayoutVars>
          <dgm:chMax val="0"/>
          <dgm:bulletEnabled val="1"/>
        </dgm:presLayoutVars>
      </dgm:prSet>
      <dgm:spPr/>
      <dgm:t>
        <a:bodyPr/>
        <a:lstStyle/>
        <a:p>
          <a:endParaRPr lang="en-US"/>
        </a:p>
      </dgm:t>
    </dgm:pt>
    <dgm:pt modelId="{E7CA2EC6-DCF9-4EE6-BDF2-F41B215EEA21}" type="pres">
      <dgm:prSet presAssocID="{55E30DCC-E87D-4DAC-B5BC-5E8DD9FD250A}" presName="spacer" presStyleCnt="0"/>
      <dgm:spPr/>
    </dgm:pt>
    <dgm:pt modelId="{BC1577CD-C1D4-4E8E-96CA-821879E0DB03}" type="pres">
      <dgm:prSet presAssocID="{75B0B018-A345-4F39-A80C-972E8AD1F953}" presName="parentText" presStyleLbl="node1" presStyleIdx="4" presStyleCnt="7">
        <dgm:presLayoutVars>
          <dgm:chMax val="0"/>
          <dgm:bulletEnabled val="1"/>
        </dgm:presLayoutVars>
      </dgm:prSet>
      <dgm:spPr/>
      <dgm:t>
        <a:bodyPr/>
        <a:lstStyle/>
        <a:p>
          <a:endParaRPr lang="en-US"/>
        </a:p>
      </dgm:t>
    </dgm:pt>
    <dgm:pt modelId="{A79B2202-5FA3-4268-AFCF-496DF624BC2C}" type="pres">
      <dgm:prSet presAssocID="{F48EC8E3-D887-4332-B67D-FD4D30078EC6}" presName="spacer" presStyleCnt="0"/>
      <dgm:spPr/>
    </dgm:pt>
    <dgm:pt modelId="{5B54C961-0B43-40E4-8A85-2ACA02886568}" type="pres">
      <dgm:prSet presAssocID="{F74CCB8E-2BD6-4329-B3F1-A3DBCE6F5422}" presName="parentText" presStyleLbl="node1" presStyleIdx="5" presStyleCnt="7">
        <dgm:presLayoutVars>
          <dgm:chMax val="0"/>
          <dgm:bulletEnabled val="1"/>
        </dgm:presLayoutVars>
      </dgm:prSet>
      <dgm:spPr/>
      <dgm:t>
        <a:bodyPr/>
        <a:lstStyle/>
        <a:p>
          <a:endParaRPr lang="en-US"/>
        </a:p>
      </dgm:t>
    </dgm:pt>
    <dgm:pt modelId="{F808F5F1-C8E9-4A42-B949-9038664C72B4}" type="pres">
      <dgm:prSet presAssocID="{373830BD-1899-4B43-8D03-45B39DE4EC48}" presName="spacer" presStyleCnt="0"/>
      <dgm:spPr/>
    </dgm:pt>
    <dgm:pt modelId="{7A41551D-839C-44E5-B3B6-159E4C9B33EC}" type="pres">
      <dgm:prSet presAssocID="{67D33322-28BC-4517-8E0F-11B47377682A}" presName="parentText" presStyleLbl="node1" presStyleIdx="6" presStyleCnt="7" custLinFactY="230" custLinFactNeighborX="788" custLinFactNeighborY="100000">
        <dgm:presLayoutVars>
          <dgm:chMax val="0"/>
          <dgm:bulletEnabled val="1"/>
        </dgm:presLayoutVars>
      </dgm:prSet>
      <dgm:spPr/>
      <dgm:t>
        <a:bodyPr/>
        <a:lstStyle/>
        <a:p>
          <a:endParaRPr lang="en-US"/>
        </a:p>
      </dgm:t>
    </dgm:pt>
  </dgm:ptLst>
  <dgm:cxnLst>
    <dgm:cxn modelId="{705A477D-BB21-4795-A740-CE1A0165F2BA}" type="presOf" srcId="{56F0D067-6765-468F-9C11-AFE030ADCE06}" destId="{0D1180FB-0C92-4299-BE42-836EE22CF5E8}" srcOrd="0" destOrd="0" presId="urn:microsoft.com/office/officeart/2005/8/layout/vList2"/>
    <dgm:cxn modelId="{E27621F8-0A72-49FF-B775-D0F5AA20CD4E}" type="presOf" srcId="{538AC52B-7521-4447-ACE6-A2ABB9035240}" destId="{CCAA5239-4BFA-4A81-9F2C-1419E5715A3E}" srcOrd="0" destOrd="0" presId="urn:microsoft.com/office/officeart/2005/8/layout/vList2"/>
    <dgm:cxn modelId="{2F6C3ED1-D4B8-47F0-BF31-1DDBC1065975}" srcId="{0095BB5B-6D10-4D67-9C72-0340094AAD0B}" destId="{EA3FD484-A18D-4236-B474-C209B1F83392}" srcOrd="1" destOrd="0" parTransId="{22FB7AA1-B67C-49B9-A0DC-28D73C400008}" sibTransId="{8CE2F04F-D0DD-409B-AC8C-BA40E18E7F7A}"/>
    <dgm:cxn modelId="{D9CC4EBB-5073-4A3D-8F79-39728B476B4F}" type="presOf" srcId="{F74CCB8E-2BD6-4329-B3F1-A3DBCE6F5422}" destId="{5B54C961-0B43-40E4-8A85-2ACA02886568}" srcOrd="0" destOrd="0" presId="urn:microsoft.com/office/officeart/2005/8/layout/vList2"/>
    <dgm:cxn modelId="{E1461776-67AE-4531-A373-3E9CE4843D64}" srcId="{0095BB5B-6D10-4D67-9C72-0340094AAD0B}" destId="{F74CCB8E-2BD6-4329-B3F1-A3DBCE6F5422}" srcOrd="5" destOrd="0" parTransId="{C08A72BC-286E-44B1-8642-8B40695ABC89}" sibTransId="{373830BD-1899-4B43-8D03-45B39DE4EC48}"/>
    <dgm:cxn modelId="{CF37FC97-9936-4D38-B9E7-D42A2DAB1862}" type="presOf" srcId="{67D33322-28BC-4517-8E0F-11B47377682A}" destId="{7A41551D-839C-44E5-B3B6-159E4C9B33EC}" srcOrd="0" destOrd="0" presId="urn:microsoft.com/office/officeart/2005/8/layout/vList2"/>
    <dgm:cxn modelId="{EEFDBE81-EFE2-43A7-882A-4000A0E30EA8}" srcId="{0095BB5B-6D10-4D67-9C72-0340094AAD0B}" destId="{538AC52B-7521-4447-ACE6-A2ABB9035240}" srcOrd="2" destOrd="0" parTransId="{BD76C394-1BE1-4E56-B95F-BBE4C85D9FB4}" sibTransId="{29DA9259-BFCC-44D0-91AD-667406888FA1}"/>
    <dgm:cxn modelId="{0F8423CA-461A-400D-BB0F-8FDBBBEE4A2A}" srcId="{0095BB5B-6D10-4D67-9C72-0340094AAD0B}" destId="{91FC0BBE-BC0D-4E24-A8B1-23EE4EE82950}" srcOrd="0" destOrd="0" parTransId="{EA0EB1E5-AE1F-4401-8496-E8F8F2164B28}" sibTransId="{E764A8DF-950C-41BB-8E8B-4E0F6627832A}"/>
    <dgm:cxn modelId="{55B8C36E-DAF8-42FF-9C28-5B62093305D3}" srcId="{0095BB5B-6D10-4D67-9C72-0340094AAD0B}" destId="{67D33322-28BC-4517-8E0F-11B47377682A}" srcOrd="6" destOrd="0" parTransId="{1AD80C19-0A6F-481B-A055-D348FA0C3B8E}" sibTransId="{E308854A-CAAF-48C1-BFC7-581789F5ADB8}"/>
    <dgm:cxn modelId="{0267EE73-250E-4BC4-BA2F-73015BE3915D}" srcId="{0095BB5B-6D10-4D67-9C72-0340094AAD0B}" destId="{75B0B018-A345-4F39-A80C-972E8AD1F953}" srcOrd="4" destOrd="0" parTransId="{B61C664D-F8C2-42D3-8FB8-ED3529823F93}" sibTransId="{F48EC8E3-D887-4332-B67D-FD4D30078EC6}"/>
    <dgm:cxn modelId="{CB547460-F0AC-462C-808D-D18DE345CA47}" srcId="{0095BB5B-6D10-4D67-9C72-0340094AAD0B}" destId="{56F0D067-6765-468F-9C11-AFE030ADCE06}" srcOrd="3" destOrd="0" parTransId="{D446127B-C349-45BB-9ED2-12E4F21225DF}" sibTransId="{55E30DCC-E87D-4DAC-B5BC-5E8DD9FD250A}"/>
    <dgm:cxn modelId="{BCF62A7E-B708-416E-8E57-CF8F2EF8177C}" type="presOf" srcId="{91FC0BBE-BC0D-4E24-A8B1-23EE4EE82950}" destId="{174BBE38-2E51-4BC5-8A2E-52C9982CE871}" srcOrd="0" destOrd="0" presId="urn:microsoft.com/office/officeart/2005/8/layout/vList2"/>
    <dgm:cxn modelId="{3BC81AEB-CC06-40F5-9D3E-CADD91BA51A7}" type="presOf" srcId="{75B0B018-A345-4F39-A80C-972E8AD1F953}" destId="{BC1577CD-C1D4-4E8E-96CA-821879E0DB03}" srcOrd="0" destOrd="0" presId="urn:microsoft.com/office/officeart/2005/8/layout/vList2"/>
    <dgm:cxn modelId="{53C35028-EEE3-4BA9-87B2-FBF38E77E557}" type="presOf" srcId="{0095BB5B-6D10-4D67-9C72-0340094AAD0B}" destId="{20464F72-40FE-4224-8E57-2EC6767F44F8}" srcOrd="0" destOrd="0" presId="urn:microsoft.com/office/officeart/2005/8/layout/vList2"/>
    <dgm:cxn modelId="{7D820B9B-3D5A-4677-AF9D-B837B69A1880}" type="presOf" srcId="{EA3FD484-A18D-4236-B474-C209B1F83392}" destId="{FEC9D48A-EC47-42DD-B0B2-817B99B13083}" srcOrd="0" destOrd="0" presId="urn:microsoft.com/office/officeart/2005/8/layout/vList2"/>
    <dgm:cxn modelId="{20B1F5FD-9D9E-4914-97BC-FECACD0CDE01}" type="presParOf" srcId="{20464F72-40FE-4224-8E57-2EC6767F44F8}" destId="{174BBE38-2E51-4BC5-8A2E-52C9982CE871}" srcOrd="0" destOrd="0" presId="urn:microsoft.com/office/officeart/2005/8/layout/vList2"/>
    <dgm:cxn modelId="{CE62EA35-F127-49AB-AF33-B304DC4C55E1}" type="presParOf" srcId="{20464F72-40FE-4224-8E57-2EC6767F44F8}" destId="{8FA88FE0-F437-4316-82CD-5D382C4E4B87}" srcOrd="1" destOrd="0" presId="urn:microsoft.com/office/officeart/2005/8/layout/vList2"/>
    <dgm:cxn modelId="{B847DCFC-D98E-4D92-9721-6878F9835BBE}" type="presParOf" srcId="{20464F72-40FE-4224-8E57-2EC6767F44F8}" destId="{FEC9D48A-EC47-42DD-B0B2-817B99B13083}" srcOrd="2" destOrd="0" presId="urn:microsoft.com/office/officeart/2005/8/layout/vList2"/>
    <dgm:cxn modelId="{E3D9A848-49C7-4C8C-838A-6471609D5B13}" type="presParOf" srcId="{20464F72-40FE-4224-8E57-2EC6767F44F8}" destId="{A76B040E-A3B9-4275-B13D-D165B911214D}" srcOrd="3" destOrd="0" presId="urn:microsoft.com/office/officeart/2005/8/layout/vList2"/>
    <dgm:cxn modelId="{B9E58DF3-4928-43AE-80A6-0998B3FA8424}" type="presParOf" srcId="{20464F72-40FE-4224-8E57-2EC6767F44F8}" destId="{CCAA5239-4BFA-4A81-9F2C-1419E5715A3E}" srcOrd="4" destOrd="0" presId="urn:microsoft.com/office/officeart/2005/8/layout/vList2"/>
    <dgm:cxn modelId="{DBF78157-E4AE-4A82-A446-1D748333725D}" type="presParOf" srcId="{20464F72-40FE-4224-8E57-2EC6767F44F8}" destId="{286111F9-7FA6-4A01-8487-EF2FDF872439}" srcOrd="5" destOrd="0" presId="urn:microsoft.com/office/officeart/2005/8/layout/vList2"/>
    <dgm:cxn modelId="{847A170C-1CE6-417C-8896-B649B5F6AB35}" type="presParOf" srcId="{20464F72-40FE-4224-8E57-2EC6767F44F8}" destId="{0D1180FB-0C92-4299-BE42-836EE22CF5E8}" srcOrd="6" destOrd="0" presId="urn:microsoft.com/office/officeart/2005/8/layout/vList2"/>
    <dgm:cxn modelId="{7A2F574E-847B-4BAB-BF02-F669D014B6F3}" type="presParOf" srcId="{20464F72-40FE-4224-8E57-2EC6767F44F8}" destId="{E7CA2EC6-DCF9-4EE6-BDF2-F41B215EEA21}" srcOrd="7" destOrd="0" presId="urn:microsoft.com/office/officeart/2005/8/layout/vList2"/>
    <dgm:cxn modelId="{DD28B6E3-1B62-44C3-8211-8ABDB851FFA3}" type="presParOf" srcId="{20464F72-40FE-4224-8E57-2EC6767F44F8}" destId="{BC1577CD-C1D4-4E8E-96CA-821879E0DB03}" srcOrd="8" destOrd="0" presId="urn:microsoft.com/office/officeart/2005/8/layout/vList2"/>
    <dgm:cxn modelId="{69C1D71A-8BF1-4718-914B-343BE0A10657}" type="presParOf" srcId="{20464F72-40FE-4224-8E57-2EC6767F44F8}" destId="{A79B2202-5FA3-4268-AFCF-496DF624BC2C}" srcOrd="9" destOrd="0" presId="urn:microsoft.com/office/officeart/2005/8/layout/vList2"/>
    <dgm:cxn modelId="{68C9ACFE-6DF7-4695-A6F9-F6922F00C27B}" type="presParOf" srcId="{20464F72-40FE-4224-8E57-2EC6767F44F8}" destId="{5B54C961-0B43-40E4-8A85-2ACA02886568}" srcOrd="10" destOrd="0" presId="urn:microsoft.com/office/officeart/2005/8/layout/vList2"/>
    <dgm:cxn modelId="{F9ACC8A3-C9BF-488D-B647-5A262A86769C}" type="presParOf" srcId="{20464F72-40FE-4224-8E57-2EC6767F44F8}" destId="{F808F5F1-C8E9-4A42-B949-9038664C72B4}" srcOrd="11" destOrd="0" presId="urn:microsoft.com/office/officeart/2005/8/layout/vList2"/>
    <dgm:cxn modelId="{F0E22916-FF93-45B5-BBB0-E7DD74F03B1A}" type="presParOf" srcId="{20464F72-40FE-4224-8E57-2EC6767F44F8}" destId="{7A41551D-839C-44E5-B3B6-159E4C9B33EC}" srcOrd="1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71B393-208B-4450-999A-62ECECE13800}" type="datetimeFigureOut">
              <a:rPr lang="es-AR" smtClean="0"/>
              <a:t>25/04/2015</a:t>
            </a:fld>
            <a:endParaRPr lang="es-A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6D84F-AB61-4C47-A2E4-3886AC10FBD0}" type="slidenum">
              <a:rPr lang="es-AR" smtClean="0"/>
              <a:t>‹#›</a:t>
            </a:fld>
            <a:endParaRPr lang="es-AR" dirty="0"/>
          </a:p>
        </p:txBody>
      </p:sp>
    </p:spTree>
    <p:extLst>
      <p:ext uri="{BB962C8B-B14F-4D97-AF65-F5344CB8AC3E}">
        <p14:creationId xmlns:p14="http://schemas.microsoft.com/office/powerpoint/2010/main" val="258619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39A26-8DE8-4045-8711-436FCC8D353D}" type="datetimeFigureOut">
              <a:rPr lang="es-AR" smtClean="0"/>
              <a:t>25/04/2015</a:t>
            </a:fld>
            <a:endParaRPr lang="es-A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982AE-AD1B-452D-806C-1925AACB9BB7}" type="slidenum">
              <a:rPr lang="es-AR" smtClean="0"/>
              <a:t>‹#›</a:t>
            </a:fld>
            <a:endParaRPr lang="es-AR" dirty="0"/>
          </a:p>
        </p:txBody>
      </p:sp>
    </p:spTree>
    <p:extLst>
      <p:ext uri="{BB962C8B-B14F-4D97-AF65-F5344CB8AC3E}">
        <p14:creationId xmlns:p14="http://schemas.microsoft.com/office/powerpoint/2010/main" val="5203752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B9E982AE-AD1B-452D-806C-1925AACB9BB7}" type="slidenum">
              <a:rPr lang="es-AR" smtClean="0"/>
              <a:t>1</a:t>
            </a:fld>
            <a:endParaRPr lang="es-AR" dirty="0"/>
          </a:p>
        </p:txBody>
      </p:sp>
    </p:spTree>
    <p:extLst>
      <p:ext uri="{BB962C8B-B14F-4D97-AF65-F5344CB8AC3E}">
        <p14:creationId xmlns:p14="http://schemas.microsoft.com/office/powerpoint/2010/main" val="4056221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2BFA6-59AC-4E4E-BBF8-66A7A25456F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29895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77520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You can use the Transact-SQL ALTER TABLE...SWITCH statement to quickly and efficiently transfer subsets of your data in the following ways:</a:t>
            </a:r>
          </a:p>
          <a:p>
            <a:pPr>
              <a:buFont typeface="Arial" panose="020B0604020202020204" pitchFamily="34" charset="0"/>
              <a:buChar char="•"/>
            </a:pPr>
            <a:r>
              <a:rPr lang="en-US" dirty="0" smtClean="0">
                <a:effectLst/>
              </a:rPr>
              <a:t> Assigning a table as a partition to an already existing partitioned table.</a:t>
            </a:r>
          </a:p>
          <a:p>
            <a:pPr>
              <a:buFont typeface="Arial" panose="020B0604020202020204" pitchFamily="34" charset="0"/>
              <a:buChar char="•"/>
            </a:pPr>
            <a:r>
              <a:rPr lang="en-US" dirty="0" smtClean="0">
                <a:effectLst/>
              </a:rPr>
              <a:t> Switching a partition from one partitioned table to another.</a:t>
            </a:r>
          </a:p>
          <a:p>
            <a:pPr>
              <a:buFont typeface="Arial" panose="020B0604020202020204" pitchFamily="34" charset="0"/>
              <a:buChar char="•"/>
            </a:pPr>
            <a:r>
              <a:rPr lang="en-US" dirty="0" smtClean="0">
                <a:effectLst/>
              </a:rPr>
              <a:t> Reassigning a partition to form a single table.</a:t>
            </a:r>
          </a:p>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27941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46272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052413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575913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948385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61447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24380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4/25/2015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32999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1097219">
              <a:defRP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19404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B9E982AE-AD1B-452D-806C-1925AACB9BB7}" type="slidenum">
              <a:rPr lang="es-AR" smtClean="0"/>
              <a:t>27</a:t>
            </a:fld>
            <a:endParaRPr lang="es-AR" dirty="0"/>
          </a:p>
        </p:txBody>
      </p:sp>
    </p:spTree>
    <p:extLst>
      <p:ext uri="{BB962C8B-B14F-4D97-AF65-F5344CB8AC3E}">
        <p14:creationId xmlns:p14="http://schemas.microsoft.com/office/powerpoint/2010/main" val="518911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B9E982AE-AD1B-452D-806C-1925AACB9BB7}" type="slidenum">
              <a:rPr lang="es-AR" smtClean="0"/>
              <a:t>29</a:t>
            </a:fld>
            <a:endParaRPr lang="es-AR" dirty="0"/>
          </a:p>
        </p:txBody>
      </p:sp>
    </p:spTree>
    <p:extLst>
      <p:ext uri="{BB962C8B-B14F-4D97-AF65-F5344CB8AC3E}">
        <p14:creationId xmlns:p14="http://schemas.microsoft.com/office/powerpoint/2010/main" val="2745808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B9E982AE-AD1B-452D-806C-1925AACB9BB7}" type="slidenum">
              <a:rPr lang="es-AR" smtClean="0"/>
              <a:t>30</a:t>
            </a:fld>
            <a:endParaRPr lang="es-AR" dirty="0"/>
          </a:p>
        </p:txBody>
      </p:sp>
    </p:spTree>
    <p:extLst>
      <p:ext uri="{BB962C8B-B14F-4D97-AF65-F5344CB8AC3E}">
        <p14:creationId xmlns:p14="http://schemas.microsoft.com/office/powerpoint/2010/main" val="419289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4213"/>
            <a:ext cx="6096000" cy="3430587"/>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7227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2FC7D-5681-45B0-8FAC-5CCD071EFC60}" type="slidenum">
              <a:rPr lang="en-US" smtClean="0"/>
              <a:pPr/>
              <a:t>4</a:t>
            </a:fld>
            <a:endParaRPr lang="en-US" dirty="0"/>
          </a:p>
        </p:txBody>
      </p:sp>
    </p:spTree>
    <p:extLst>
      <p:ext uri="{BB962C8B-B14F-4D97-AF65-F5344CB8AC3E}">
        <p14:creationId xmlns:p14="http://schemas.microsoft.com/office/powerpoint/2010/main" val="269627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2FC7D-5681-45B0-8FAC-5CCD071EFC60}" type="slidenum">
              <a:rPr lang="en-US" smtClean="0"/>
              <a:pPr/>
              <a:t>5</a:t>
            </a:fld>
            <a:endParaRPr lang="en-US" dirty="0"/>
          </a:p>
        </p:txBody>
      </p:sp>
    </p:spTree>
    <p:extLst>
      <p:ext uri="{BB962C8B-B14F-4D97-AF65-F5344CB8AC3E}">
        <p14:creationId xmlns:p14="http://schemas.microsoft.com/office/powerpoint/2010/main" val="3709290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6</a:t>
            </a:fld>
            <a:endParaRPr lang="en-US" dirty="0">
              <a:solidFill>
                <a:prstClr val="black"/>
              </a:solidFill>
              <a:latin typeface="Segoe UI"/>
            </a:endParaRPr>
          </a:p>
        </p:txBody>
      </p:sp>
    </p:spTree>
    <p:extLst>
      <p:ext uri="{BB962C8B-B14F-4D97-AF65-F5344CB8AC3E}">
        <p14:creationId xmlns:p14="http://schemas.microsoft.com/office/powerpoint/2010/main" val="185549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7</a:t>
            </a:fld>
            <a:endParaRPr lang="en-US" dirty="0">
              <a:latin typeface="Segoe UI"/>
            </a:endParaRPr>
          </a:p>
        </p:txBody>
      </p:sp>
    </p:spTree>
    <p:extLst>
      <p:ext uri="{BB962C8B-B14F-4D97-AF65-F5344CB8AC3E}">
        <p14:creationId xmlns:p14="http://schemas.microsoft.com/office/powerpoint/2010/main" val="1261940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latin typeface="Segoe UI"/>
              </a:rPr>
              <a:t>8</a:t>
            </a:fld>
            <a:endParaRPr lang="en-US" dirty="0">
              <a:latin typeface="Segoe UI"/>
            </a:endParaRPr>
          </a:p>
        </p:txBody>
      </p:sp>
    </p:spTree>
    <p:extLst>
      <p:ext uri="{BB962C8B-B14F-4D97-AF65-F5344CB8AC3E}">
        <p14:creationId xmlns:p14="http://schemas.microsoft.com/office/powerpoint/2010/main" val="402753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242885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chemeClr val="accent1">
                    <a:lumMod val="75000"/>
                  </a:schemeClr>
                </a:solidFill>
                <a:latin typeface="Arial Black" panose="020B0A04020102020204" pitchFamily="34" charset="0"/>
              </a:defRPr>
            </a:lvl1pPr>
          </a:lstStyle>
          <a:p>
            <a:r>
              <a:rPr lang="en-US" dirty="0" smtClean="0"/>
              <a:t>Click to edit Master title style</a:t>
            </a:r>
            <a:endParaRPr lang="es-A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s-AR" dirty="0"/>
          </a:p>
        </p:txBody>
      </p:sp>
      <p:sp>
        <p:nvSpPr>
          <p:cNvPr id="7" name="Footer Placeholder 4"/>
          <p:cNvSpPr>
            <a:spLocks noGrp="1"/>
          </p:cNvSpPr>
          <p:nvPr>
            <p:ph type="ftr" sz="quarter" idx="11"/>
          </p:nvPr>
        </p:nvSpPr>
        <p:spPr>
          <a:xfrm>
            <a:off x="838200" y="5998579"/>
            <a:ext cx="10515600" cy="739828"/>
          </a:xfrm>
          <a:solidFill>
            <a:srgbClr val="004862"/>
          </a:solidFill>
        </p:spPr>
        <p:txBody>
          <a:bodyPr/>
          <a:lstStyle>
            <a:lvl1pPr>
              <a:defRPr>
                <a:solidFill>
                  <a:srgbClr val="FF0000"/>
                </a:solidFill>
              </a:defRPr>
            </a:lvl1pPr>
          </a:lstStyle>
          <a:p>
            <a:endParaRPr lang="es-AR"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181" y="6046765"/>
            <a:ext cx="1834315" cy="514639"/>
          </a:xfrm>
          <a:prstGeom prst="rect">
            <a:avLst/>
          </a:prstGeom>
          <a:effectLst>
            <a:glow>
              <a:schemeClr val="accent1">
                <a:alpha val="20000"/>
              </a:schemeClr>
            </a:glow>
            <a:softEdge rad="0"/>
          </a:effectLst>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2418" y="6305626"/>
            <a:ext cx="1551382" cy="319322"/>
          </a:xfrm>
          <a:prstGeom prst="rect">
            <a:avLst/>
          </a:prstGeom>
        </p:spPr>
      </p:pic>
    </p:spTree>
    <p:extLst>
      <p:ext uri="{BB962C8B-B14F-4D97-AF65-F5344CB8AC3E}">
        <p14:creationId xmlns:p14="http://schemas.microsoft.com/office/powerpoint/2010/main" val="188611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5E25D922-C095-487E-8494-45FBB2EE5D08}" type="datetimeFigureOut">
              <a:rPr lang="es-AR" smtClean="0"/>
              <a:t>25/04/2015</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3E4D6BF0-17A9-4B7E-B141-58CE4AFCF56D}" type="slidenum">
              <a:rPr lang="es-AR" smtClean="0"/>
              <a:t>‹#›</a:t>
            </a:fld>
            <a:endParaRPr lang="es-AR" dirty="0"/>
          </a:p>
        </p:txBody>
      </p:sp>
    </p:spTree>
    <p:extLst>
      <p:ext uri="{BB962C8B-B14F-4D97-AF65-F5344CB8AC3E}">
        <p14:creationId xmlns:p14="http://schemas.microsoft.com/office/powerpoint/2010/main" val="392095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5E25D922-C095-487E-8494-45FBB2EE5D08}" type="datetimeFigureOut">
              <a:rPr lang="es-AR" smtClean="0"/>
              <a:t>25/04/2015</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3E4D6BF0-17A9-4B7E-B141-58CE4AFCF56D}" type="slidenum">
              <a:rPr lang="es-AR" smtClean="0"/>
              <a:t>‹#›</a:t>
            </a:fld>
            <a:endParaRPr lang="es-AR" dirty="0"/>
          </a:p>
        </p:txBody>
      </p:sp>
    </p:spTree>
    <p:extLst>
      <p:ext uri="{BB962C8B-B14F-4D97-AF65-F5344CB8AC3E}">
        <p14:creationId xmlns:p14="http://schemas.microsoft.com/office/powerpoint/2010/main" val="83285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8" y="1558"/>
          <a:ext cx="1556" cy="1556"/>
        </p:xfrm>
        <a:graphic>
          <a:graphicData uri="http://schemas.openxmlformats.org/presentationml/2006/ole">
            <mc:AlternateContent xmlns:mc="http://schemas.openxmlformats.org/markup-compatibility/2006">
              <mc:Choice xmlns:v="urn:schemas-microsoft-com:vml" Requires="v">
                <p:oleObj spid="_x0000_s104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8"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p:cNvSpPr>
          <p:nvPr>
            <p:ph type="sldNum" sz="quarter" idx="4"/>
          </p:nvPr>
        </p:nvSpPr>
        <p:spPr>
          <a:xfrm>
            <a:off x="8737029" y="6356803"/>
            <a:ext cx="2844904" cy="364224"/>
          </a:xfrm>
          <a:prstGeom prst="rect">
            <a:avLst/>
          </a:prstGeom>
        </p:spPr>
        <p:txBody>
          <a:bodyPr vert="horz" lIns="91440" tIns="45720" rIns="91440" bIns="45720" rtlCol="0" anchor="ctr"/>
          <a:lstStyle>
            <a:lvl1pPr algn="r">
              <a:defRPr sz="735">
                <a:solidFill>
                  <a:schemeClr val="tx1">
                    <a:tint val="75000"/>
                  </a:schemeClr>
                </a:solidFill>
              </a:defRPr>
            </a:lvl1pPr>
          </a:lstStyle>
          <a:p>
            <a:fld id="{FFB82908-4842-4340-9D73-01C813DDC30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78846824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68084"/>
          </a:xfrm>
        </p:spPr>
        <p:txBody>
          <a:bodyPr wrap="square">
            <a:sp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68084"/>
          </a:xfrm>
        </p:spPr>
        <p:txBody>
          <a:bodyPr wrap="square">
            <a:spAutoFit/>
          </a:bodyPr>
          <a:lstStyle>
            <a:lvl1pPr marL="0" indent="0">
              <a:spcBef>
                <a:spcPts val="1200"/>
              </a:spcBef>
              <a:buClr>
                <a:schemeClr val="tx1"/>
              </a:buClr>
              <a:buFont typeface="Wingdings" pitchFamily="2" charset="2"/>
              <a:buNone/>
              <a:defRPr sz="3529">
                <a:solidFill>
                  <a:schemeClr val="tx1"/>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99316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1443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6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vert="horz" wrap="square" lIns="146304" tIns="91440" rIns="146304" bIns="91440" rtlCol="0" anchor="t">
            <a:noAutofit/>
          </a:bodyPr>
          <a:lstStyle>
            <a:lvl1pPr>
              <a:defRPr lang="en-US" sz="2647">
                <a:solidFill>
                  <a:schemeClr val="accent1"/>
                </a:solidFill>
              </a:defRPr>
            </a:lvl1pPr>
          </a:lstStyle>
          <a:p>
            <a:pPr marL="0" lvl="0">
              <a:lnSpc>
                <a:spcPts val="2647"/>
              </a:lnSpc>
              <a:spcBef>
                <a:spcPts val="635"/>
              </a:spcBef>
            </a:pPr>
            <a:r>
              <a:rPr lang="en-US" smtClean="0"/>
              <a:t>Lorem Ipsum Dolor Sit.</a:t>
            </a:r>
            <a:endParaRPr lang="en-US"/>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dirty="0" smtClean="0">
                <a:solidFill>
                  <a:srgbClr val="505050">
                    <a:tint val="75000"/>
                  </a:srgbClr>
                </a:solidFill>
              </a:rPr>
              <a:t>Microsoft Confidential</a:t>
            </a:r>
            <a:endParaRPr dirty="0">
              <a:solidFill>
                <a:srgbClr val="505050">
                  <a:tint val="75000"/>
                </a:srgbClr>
              </a:solidFill>
            </a:endParaRP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lgn="r">
              <a:defRPr/>
            </a:lvl1pPr>
          </a:lstStyle>
          <a:p>
            <a:fld id="{27258FFF-F925-446B-8502-81C933981705}" type="slidenum">
              <a:rPr smtClean="0">
                <a:solidFill>
                  <a:srgbClr val="505050">
                    <a:tint val="75000"/>
                  </a:srgbClr>
                </a:solidFill>
              </a:rPr>
              <a:pPr/>
              <a:t>‹#›</a:t>
            </a:fld>
            <a:endParaRPr dirty="0">
              <a:solidFill>
                <a:srgbClr val="505050">
                  <a:tint val="75000"/>
                </a:srgbClr>
              </a:solidFill>
            </a:endParaRPr>
          </a:p>
        </p:txBody>
      </p:sp>
    </p:spTree>
    <p:extLst>
      <p:ext uri="{BB962C8B-B14F-4D97-AF65-F5344CB8AC3E}">
        <p14:creationId xmlns:p14="http://schemas.microsoft.com/office/powerpoint/2010/main" val="294425043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1"/>
                    </a:gs>
                    <a:gs pos="100000">
                      <a:schemeClr val="tx1"/>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76582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629443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2394"/>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2394"/>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75153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83631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52688"/>
            <a:ext cx="10515600" cy="1325563"/>
          </a:xfrm>
          <a:noFill/>
          <a:ln>
            <a:noFill/>
          </a:ln>
        </p:spPr>
        <p:txBody>
          <a:bodyPr>
            <a:normAutofit/>
          </a:bodyPr>
          <a:lstStyle>
            <a:lvl1pPr>
              <a:defRPr sz="4000" b="1">
                <a:ln>
                  <a:noFill/>
                </a:ln>
                <a:solidFill>
                  <a:srgbClr val="8BC53E"/>
                </a:solidFill>
                <a:effectLst>
                  <a:outerShdw blurRad="38100" dist="38100" dir="2700000" algn="tl">
                    <a:srgbClr val="000000">
                      <a:alpha val="43137"/>
                    </a:srgbClr>
                  </a:outerShdw>
                </a:effectLst>
              </a:defRPr>
            </a:lvl1pPr>
          </a:lstStyle>
          <a:p>
            <a:r>
              <a:rPr lang="en-US" dirty="0" smtClean="0"/>
              <a:t>Click to edit Master title style</a:t>
            </a:r>
            <a:endParaRPr lang="es-AR" dirty="0"/>
          </a:p>
        </p:txBody>
      </p:sp>
      <p:sp>
        <p:nvSpPr>
          <p:cNvPr id="3" name="Content Placeholder 2"/>
          <p:cNvSpPr>
            <a:spLocks noGrp="1"/>
          </p:cNvSpPr>
          <p:nvPr>
            <p:ph idx="1"/>
          </p:nvPr>
        </p:nvSpPr>
        <p:spPr>
          <a:xfrm>
            <a:off x="838200" y="1554280"/>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AR" dirty="0"/>
          </a:p>
        </p:txBody>
      </p:sp>
      <p:sp>
        <p:nvSpPr>
          <p:cNvPr id="5" name="Footer Placeholder 4"/>
          <p:cNvSpPr>
            <a:spLocks noGrp="1"/>
          </p:cNvSpPr>
          <p:nvPr>
            <p:ph type="ftr" sz="quarter" idx="11"/>
          </p:nvPr>
        </p:nvSpPr>
        <p:spPr>
          <a:xfrm>
            <a:off x="838200" y="5998579"/>
            <a:ext cx="10515600" cy="739828"/>
          </a:xfrm>
          <a:solidFill>
            <a:srgbClr val="004862"/>
          </a:solidFill>
        </p:spPr>
        <p:txBody>
          <a:bodyPr/>
          <a:lstStyle>
            <a:lvl1pPr>
              <a:defRPr>
                <a:solidFill>
                  <a:srgbClr val="FF0000"/>
                </a:solidFill>
              </a:defRPr>
            </a:lvl1pPr>
          </a:lstStyle>
          <a:p>
            <a:endParaRPr lang="es-AR"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181" y="6046765"/>
            <a:ext cx="1834315" cy="514639"/>
          </a:xfrm>
          <a:prstGeom prst="rect">
            <a:avLst/>
          </a:prstGeom>
          <a:effectLst>
            <a:glow>
              <a:schemeClr val="accent1">
                <a:alpha val="20000"/>
              </a:schemeClr>
            </a:glow>
            <a:softEdge rad="0"/>
          </a:effec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2418" y="6305626"/>
            <a:ext cx="1551382" cy="319322"/>
          </a:xfrm>
          <a:prstGeom prst="rect">
            <a:avLst/>
          </a:prstGeom>
        </p:spPr>
      </p:pic>
      <p:sp>
        <p:nvSpPr>
          <p:cNvPr id="14" name="Rectangle 13"/>
          <p:cNvSpPr/>
          <p:nvPr userDrawn="1"/>
        </p:nvSpPr>
        <p:spPr>
          <a:xfrm>
            <a:off x="441648" y="6437629"/>
            <a:ext cx="2595418" cy="4158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AR" sz="1400" dirty="0" smtClean="0"/>
              <a:t>www.triggerdb.com</a:t>
            </a:r>
            <a:endParaRPr lang="es-AR" sz="1400" dirty="0"/>
          </a:p>
        </p:txBody>
      </p:sp>
    </p:spTree>
    <p:extLst>
      <p:ext uri="{BB962C8B-B14F-4D97-AF65-F5344CB8AC3E}">
        <p14:creationId xmlns:p14="http://schemas.microsoft.com/office/powerpoint/2010/main" val="41921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Footer Placeholder 4"/>
          <p:cNvSpPr>
            <a:spLocks noGrp="1"/>
          </p:cNvSpPr>
          <p:nvPr>
            <p:ph type="ftr" sz="quarter" idx="11"/>
          </p:nvPr>
        </p:nvSpPr>
        <p:spPr>
          <a:xfrm>
            <a:off x="838200" y="5998579"/>
            <a:ext cx="10515600" cy="739828"/>
          </a:xfrm>
          <a:solidFill>
            <a:srgbClr val="004862"/>
          </a:solidFill>
        </p:spPr>
        <p:txBody>
          <a:bodyPr/>
          <a:lstStyle>
            <a:lvl1pPr>
              <a:defRPr>
                <a:solidFill>
                  <a:srgbClr val="FF0000"/>
                </a:solidFill>
              </a:defRPr>
            </a:lvl1pPr>
          </a:lstStyle>
          <a:p>
            <a:endParaRPr lang="es-AR"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181" y="6046765"/>
            <a:ext cx="1834315" cy="514639"/>
          </a:xfrm>
          <a:prstGeom prst="rect">
            <a:avLst/>
          </a:prstGeom>
          <a:effectLst>
            <a:glow>
              <a:schemeClr val="accent1">
                <a:alpha val="20000"/>
              </a:schemeClr>
            </a:glow>
            <a:softEdge rad="0"/>
          </a:effec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2418" y="6305626"/>
            <a:ext cx="1551382" cy="319322"/>
          </a:xfrm>
          <a:prstGeom prst="rect">
            <a:avLst/>
          </a:prstGeom>
        </p:spPr>
      </p:pic>
    </p:spTree>
    <p:extLst>
      <p:ext uri="{BB962C8B-B14F-4D97-AF65-F5344CB8AC3E}">
        <p14:creationId xmlns:p14="http://schemas.microsoft.com/office/powerpoint/2010/main" val="34099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3329"/>
            <a:ext cx="10515600" cy="1325563"/>
          </a:xfrm>
        </p:spPr>
        <p:txBody>
          <a:bodyPr/>
          <a:lstStyle/>
          <a:p>
            <a:r>
              <a:rPr lang="en-US" smtClean="0"/>
              <a:t>Click to edit Master title style</a:t>
            </a:r>
            <a:endParaRPr lang="es-AR"/>
          </a:p>
        </p:txBody>
      </p:sp>
      <p:sp>
        <p:nvSpPr>
          <p:cNvPr id="3" name="Content Placeholder 2"/>
          <p:cNvSpPr>
            <a:spLocks noGrp="1"/>
          </p:cNvSpPr>
          <p:nvPr>
            <p:ph sz="half" idx="1"/>
          </p:nvPr>
        </p:nvSpPr>
        <p:spPr>
          <a:xfrm>
            <a:off x="838200" y="1541436"/>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6172200" y="153537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8" name="Footer Placeholder 4"/>
          <p:cNvSpPr>
            <a:spLocks noGrp="1"/>
          </p:cNvSpPr>
          <p:nvPr>
            <p:ph type="ftr" sz="quarter" idx="11"/>
          </p:nvPr>
        </p:nvSpPr>
        <p:spPr>
          <a:xfrm>
            <a:off x="838200" y="6118172"/>
            <a:ext cx="10515600" cy="739828"/>
          </a:xfrm>
          <a:solidFill>
            <a:srgbClr val="004862"/>
          </a:solidFill>
        </p:spPr>
        <p:txBody>
          <a:bodyPr/>
          <a:lstStyle>
            <a:lvl1pPr>
              <a:defRPr>
                <a:solidFill>
                  <a:srgbClr val="FF0000"/>
                </a:solidFill>
              </a:defRPr>
            </a:lvl1pPr>
          </a:lstStyle>
          <a:p>
            <a:endParaRPr lang="es-AR"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181" y="6166358"/>
            <a:ext cx="1834315" cy="514639"/>
          </a:xfrm>
          <a:prstGeom prst="rect">
            <a:avLst/>
          </a:prstGeom>
          <a:effectLst>
            <a:glow>
              <a:schemeClr val="accent1">
                <a:alpha val="20000"/>
              </a:schemeClr>
            </a:glow>
            <a:softEdge rad="0"/>
          </a:effec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2418" y="6425219"/>
            <a:ext cx="1551382" cy="319322"/>
          </a:xfrm>
          <a:prstGeom prst="rect">
            <a:avLst/>
          </a:prstGeom>
        </p:spPr>
      </p:pic>
    </p:spTree>
    <p:extLst>
      <p:ext uri="{BB962C8B-B14F-4D97-AF65-F5344CB8AC3E}">
        <p14:creationId xmlns:p14="http://schemas.microsoft.com/office/powerpoint/2010/main" val="39524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10515600" cy="1325563"/>
          </a:xfrm>
        </p:spPr>
        <p:txBody>
          <a:bodyPr/>
          <a:lstStyle/>
          <a:p>
            <a:r>
              <a:rPr lang="en-US" smtClean="0"/>
              <a:t>Click to edit Master title style</a:t>
            </a:r>
            <a:endParaRPr lang="es-AR"/>
          </a:p>
        </p:txBody>
      </p:sp>
      <p:sp>
        <p:nvSpPr>
          <p:cNvPr id="3" name="Text Placeholder 2"/>
          <p:cNvSpPr>
            <a:spLocks noGrp="1"/>
          </p:cNvSpPr>
          <p:nvPr>
            <p:ph type="body" idx="1"/>
          </p:nvPr>
        </p:nvSpPr>
        <p:spPr>
          <a:xfrm>
            <a:off x="839788" y="155575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92236"/>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6172200" y="155575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9223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10" name="Footer Placeholder 4"/>
          <p:cNvSpPr>
            <a:spLocks noGrp="1"/>
          </p:cNvSpPr>
          <p:nvPr>
            <p:ph type="ftr" sz="quarter" idx="11"/>
          </p:nvPr>
        </p:nvSpPr>
        <p:spPr>
          <a:xfrm>
            <a:off x="839788" y="5919482"/>
            <a:ext cx="10515600" cy="739828"/>
          </a:xfrm>
          <a:solidFill>
            <a:srgbClr val="004862"/>
          </a:solidFill>
        </p:spPr>
        <p:txBody>
          <a:bodyPr/>
          <a:lstStyle>
            <a:lvl1pPr>
              <a:defRPr>
                <a:solidFill>
                  <a:srgbClr val="FF0000"/>
                </a:solidFill>
              </a:defRPr>
            </a:lvl1pPr>
          </a:lstStyle>
          <a:p>
            <a:endParaRPr lang="es-AR"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4769" y="5967668"/>
            <a:ext cx="1834315" cy="514639"/>
          </a:xfrm>
          <a:prstGeom prst="rect">
            <a:avLst/>
          </a:prstGeom>
          <a:effectLst>
            <a:glow>
              <a:schemeClr val="accent1">
                <a:alpha val="20000"/>
              </a:schemeClr>
            </a:glow>
            <a:softEdge rad="0"/>
          </a:effec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4006" y="6226529"/>
            <a:ext cx="1551382" cy="319322"/>
          </a:xfrm>
          <a:prstGeom prst="rect">
            <a:avLst/>
          </a:prstGeom>
        </p:spPr>
      </p:pic>
    </p:spTree>
    <p:extLst>
      <p:ext uri="{BB962C8B-B14F-4D97-AF65-F5344CB8AC3E}">
        <p14:creationId xmlns:p14="http://schemas.microsoft.com/office/powerpoint/2010/main" val="176478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5E25D922-C095-487E-8494-45FBB2EE5D08}" type="datetimeFigureOut">
              <a:rPr lang="es-AR" smtClean="0"/>
              <a:t>25/04/2015</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3E4D6BF0-17A9-4B7E-B141-58CE4AFCF56D}" type="slidenum">
              <a:rPr lang="es-AR" smtClean="0"/>
              <a:t>‹#›</a:t>
            </a:fld>
            <a:endParaRPr lang="es-AR" dirty="0"/>
          </a:p>
        </p:txBody>
      </p:sp>
    </p:spTree>
    <p:extLst>
      <p:ext uri="{BB962C8B-B14F-4D97-AF65-F5344CB8AC3E}">
        <p14:creationId xmlns:p14="http://schemas.microsoft.com/office/powerpoint/2010/main" val="216952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D922-C095-487E-8494-45FBB2EE5D08}" type="datetimeFigureOut">
              <a:rPr lang="es-AR" smtClean="0"/>
              <a:t>25/04/2015</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3E4D6BF0-17A9-4B7E-B141-58CE4AFCF56D}" type="slidenum">
              <a:rPr lang="es-AR" smtClean="0"/>
              <a:t>‹#›</a:t>
            </a:fld>
            <a:endParaRPr lang="es-AR" dirty="0"/>
          </a:p>
        </p:txBody>
      </p:sp>
    </p:spTree>
    <p:extLst>
      <p:ext uri="{BB962C8B-B14F-4D97-AF65-F5344CB8AC3E}">
        <p14:creationId xmlns:p14="http://schemas.microsoft.com/office/powerpoint/2010/main" val="123661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5D922-C095-487E-8494-45FBB2EE5D08}" type="datetimeFigureOut">
              <a:rPr lang="es-AR" smtClean="0"/>
              <a:t>25/04/2015</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3E4D6BF0-17A9-4B7E-B141-58CE4AFCF56D}" type="slidenum">
              <a:rPr lang="es-AR" smtClean="0"/>
              <a:t>‹#›</a:t>
            </a:fld>
            <a:endParaRPr lang="es-AR" dirty="0"/>
          </a:p>
        </p:txBody>
      </p:sp>
    </p:spTree>
    <p:extLst>
      <p:ext uri="{BB962C8B-B14F-4D97-AF65-F5344CB8AC3E}">
        <p14:creationId xmlns:p14="http://schemas.microsoft.com/office/powerpoint/2010/main" val="44004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5D922-C095-487E-8494-45FBB2EE5D08}" type="datetimeFigureOut">
              <a:rPr lang="es-AR" smtClean="0"/>
              <a:t>25/04/2015</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3E4D6BF0-17A9-4B7E-B141-58CE4AFCF56D}" type="slidenum">
              <a:rPr lang="es-AR" smtClean="0"/>
              <a:t>‹#›</a:t>
            </a:fld>
            <a:endParaRPr lang="es-AR" dirty="0"/>
          </a:p>
        </p:txBody>
      </p:sp>
    </p:spTree>
    <p:extLst>
      <p:ext uri="{BB962C8B-B14F-4D97-AF65-F5344CB8AC3E}">
        <p14:creationId xmlns:p14="http://schemas.microsoft.com/office/powerpoint/2010/main" val="64571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486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5D922-C095-487E-8494-45FBB2EE5D08}" type="datetimeFigureOut">
              <a:rPr lang="es-AR" smtClean="0"/>
              <a:t>25/04/2015</a:t>
            </a:fld>
            <a:endParaRPr lang="es-A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D6BF0-17A9-4B7E-B141-58CE4AFCF56D}" type="slidenum">
              <a:rPr lang="es-AR" smtClean="0"/>
              <a:t>‹#›</a:t>
            </a:fld>
            <a:endParaRPr lang="es-AR" dirty="0"/>
          </a:p>
        </p:txBody>
      </p:sp>
    </p:spTree>
    <p:extLst>
      <p:ext uri="{BB962C8B-B14F-4D97-AF65-F5344CB8AC3E}">
        <p14:creationId xmlns:p14="http://schemas.microsoft.com/office/powerpoint/2010/main" val="1484779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2.wdp"/><Relationship Id="rId18" Type="http://schemas.microsoft.com/office/2007/relationships/hdphoto" Target="../media/hdphoto4.wdp"/><Relationship Id="rId3" Type="http://schemas.openxmlformats.org/officeDocument/2006/relationships/tags" Target="../tags/tag3.xml"/><Relationship Id="rId21" Type="http://schemas.openxmlformats.org/officeDocument/2006/relationships/image" Target="../media/image15.png"/><Relationship Id="rId7" Type="http://schemas.openxmlformats.org/officeDocument/2006/relationships/image" Target="../media/image3.emf"/><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2.xml"/><Relationship Id="rId16" Type="http://schemas.microsoft.com/office/2007/relationships/hdphoto" Target="../media/hdphoto3.wdp"/><Relationship Id="rId20" Type="http://schemas.openxmlformats.org/officeDocument/2006/relationships/image" Target="../media/image14.emf"/><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8.png"/><Relationship Id="rId5" Type="http://schemas.openxmlformats.org/officeDocument/2006/relationships/notesSlide" Target="../notesSlides/notesSlide2.xml"/><Relationship Id="rId15" Type="http://schemas.openxmlformats.org/officeDocument/2006/relationships/image" Target="../media/image11.png"/><Relationship Id="rId10" Type="http://schemas.microsoft.com/office/2007/relationships/hdphoto" Target="../media/hdphoto1.wdp"/><Relationship Id="rId19" Type="http://schemas.openxmlformats.org/officeDocument/2006/relationships/image" Target="../media/image13.png"/><Relationship Id="rId4" Type="http://schemas.openxmlformats.org/officeDocument/2006/relationships/slideLayout" Target="../slideLayouts/slideLayout6.xml"/><Relationship Id="rId9" Type="http://schemas.openxmlformats.org/officeDocument/2006/relationships/image" Target="../media/image7.png"/><Relationship Id="rId14"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14.xml"/><Relationship Id="rId6" Type="http://schemas.microsoft.com/office/2007/relationships/hdphoto" Target="../media/hdphoto8.wdp"/><Relationship Id="rId5" Type="http://schemas.openxmlformats.org/officeDocument/2006/relationships/image" Target="../media/image36.png"/><Relationship Id="rId4" Type="http://schemas.microsoft.com/office/2007/relationships/hdphoto" Target="../media/hdphoto7.wdp"/><Relationship Id="rId9" Type="http://schemas.openxmlformats.org/officeDocument/2006/relationships/image" Target="../media/image39.jpeg"/></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18.xml"/><Relationship Id="rId6" Type="http://schemas.microsoft.com/office/2007/relationships/hdphoto" Target="../media/hdphoto8.wdp"/><Relationship Id="rId5" Type="http://schemas.openxmlformats.org/officeDocument/2006/relationships/image" Target="../media/image36.png"/><Relationship Id="rId4" Type="http://schemas.microsoft.com/office/2007/relationships/hdphoto" Target="../media/hdphoto7.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5.xml"/><Relationship Id="rId7" Type="http://schemas.openxmlformats.org/officeDocument/2006/relationships/oleObject" Target="../embeddings/oleObject3.bin"/><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tags" Target="../tags/tag6.xml"/><Relationship Id="rId9"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9.xml"/><Relationship Id="rId7"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4.xml"/><Relationship Id="rId7" Type="http://schemas.openxmlformats.org/officeDocument/2006/relationships/image" Target="../media/image3.emf"/><Relationship Id="rId12" Type="http://schemas.microsoft.com/office/2007/relationships/hdphoto" Target="../media/hdphoto6.wdp"/><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19.png"/><Relationship Id="rId5" Type="http://schemas.openxmlformats.org/officeDocument/2006/relationships/notesSlide" Target="../notesSlides/notesSlide6.xml"/><Relationship Id="rId10" Type="http://schemas.microsoft.com/office/2007/relationships/hdphoto" Target="../media/hdphoto5.wdp"/><Relationship Id="rId4" Type="http://schemas.openxmlformats.org/officeDocument/2006/relationships/slideLayout" Target="../slideLayouts/slideLayout6.xml"/><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17.xml"/><Relationship Id="rId7" Type="http://schemas.openxmlformats.org/officeDocument/2006/relationships/oleObject" Target="../embeddings/oleObject6.bin"/><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18.xml"/><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8088"/>
            <a:ext cx="9144000" cy="2387600"/>
          </a:xfrm>
        </p:spPr>
        <p:txBody>
          <a:bodyPr/>
          <a:lstStyle/>
          <a:p>
            <a:r>
              <a:rPr lang="es-AR" dirty="0" err="1" smtClean="0">
                <a:solidFill>
                  <a:schemeClr val="bg1"/>
                </a:solidFill>
              </a:rPr>
              <a:t>Azure</a:t>
            </a:r>
            <a:r>
              <a:rPr lang="es-AR" dirty="0" smtClean="0">
                <a:solidFill>
                  <a:schemeClr val="bg1"/>
                </a:solidFill>
              </a:rPr>
              <a:t> DBA SQL</a:t>
            </a:r>
            <a:endParaRPr lang="es-AR" dirty="0">
              <a:solidFill>
                <a:schemeClr val="bg1"/>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3E4D6BF0-17A9-4B7E-B141-58CE4AFCF56D}" type="slidenum">
              <a:rPr lang="es-AR" smtClean="0"/>
              <a:t>1</a:t>
            </a:fld>
            <a:endParaRPr lang="es-AR" dirty="0"/>
          </a:p>
        </p:txBody>
      </p:sp>
      <p:sp>
        <p:nvSpPr>
          <p:cNvPr id="5" name="Subtitle 4"/>
          <p:cNvSpPr>
            <a:spLocks noGrp="1"/>
          </p:cNvSpPr>
          <p:nvPr>
            <p:ph type="subTitle" idx="1"/>
          </p:nvPr>
        </p:nvSpPr>
        <p:spPr/>
        <p:txBody>
          <a:bodyPr>
            <a:normAutofit fontScale="85000" lnSpcReduction="20000"/>
          </a:bodyPr>
          <a:lstStyle/>
          <a:p>
            <a:pPr algn="l"/>
            <a:r>
              <a:rPr lang="en-US" b="1" dirty="0" smtClean="0">
                <a:solidFill>
                  <a:schemeClr val="bg1"/>
                </a:solidFill>
              </a:rPr>
              <a:t>Maximiliano Accotto </a:t>
            </a:r>
          </a:p>
          <a:p>
            <a:pPr algn="l"/>
            <a:r>
              <a:rPr lang="en-US" sz="1900" dirty="0" smtClean="0">
                <a:solidFill>
                  <a:schemeClr val="bg1"/>
                </a:solidFill>
              </a:rPr>
              <a:t>Microsoft MVP SQL Server </a:t>
            </a:r>
            <a:r>
              <a:rPr lang="en-US" sz="1900" dirty="0" err="1" smtClean="0">
                <a:solidFill>
                  <a:schemeClr val="bg1"/>
                </a:solidFill>
              </a:rPr>
              <a:t>desde</a:t>
            </a:r>
            <a:r>
              <a:rPr lang="en-US" sz="1900" dirty="0" smtClean="0">
                <a:solidFill>
                  <a:schemeClr val="bg1"/>
                </a:solidFill>
              </a:rPr>
              <a:t> 2005</a:t>
            </a:r>
          </a:p>
          <a:p>
            <a:pPr algn="l"/>
            <a:r>
              <a:rPr lang="es-AR" sz="1900" dirty="0" err="1" smtClean="0">
                <a:solidFill>
                  <a:schemeClr val="bg1"/>
                </a:solidFill>
              </a:rPr>
              <a:t>Owner</a:t>
            </a:r>
            <a:r>
              <a:rPr lang="es-AR" sz="1900" dirty="0" smtClean="0">
                <a:solidFill>
                  <a:schemeClr val="bg1"/>
                </a:solidFill>
              </a:rPr>
              <a:t> </a:t>
            </a:r>
            <a:r>
              <a:rPr lang="es-AR" sz="1900" dirty="0" err="1" smtClean="0">
                <a:solidFill>
                  <a:schemeClr val="bg1"/>
                </a:solidFill>
              </a:rPr>
              <a:t>Triggerdb</a:t>
            </a:r>
            <a:r>
              <a:rPr lang="es-AR" sz="1900" dirty="0" smtClean="0">
                <a:solidFill>
                  <a:schemeClr val="bg1"/>
                </a:solidFill>
              </a:rPr>
              <a:t> </a:t>
            </a:r>
            <a:r>
              <a:rPr lang="es-AR" sz="1900" dirty="0" err="1" smtClean="0">
                <a:solidFill>
                  <a:schemeClr val="bg1"/>
                </a:solidFill>
              </a:rPr>
              <a:t>Consulting</a:t>
            </a:r>
            <a:endParaRPr lang="en-US" sz="1900" dirty="0" smtClean="0">
              <a:solidFill>
                <a:schemeClr val="bg1"/>
              </a:solidFill>
            </a:endParaRPr>
          </a:p>
          <a:p>
            <a:pPr algn="l"/>
            <a:r>
              <a:rPr lang="en-US" dirty="0" smtClean="0">
                <a:solidFill>
                  <a:srgbClr val="FFFF00"/>
                </a:solidFill>
              </a:rPr>
              <a:t>http://blog.maxiaccotto.com</a:t>
            </a:r>
          </a:p>
          <a:p>
            <a:pPr algn="l"/>
            <a:r>
              <a:rPr lang="en-US" dirty="0" smtClean="0">
                <a:solidFill>
                  <a:srgbClr val="FFFF00"/>
                </a:solidFill>
              </a:rPr>
              <a:t>http://www.triggerdb.com</a:t>
            </a:r>
          </a:p>
          <a:p>
            <a:pPr algn="l"/>
            <a:endParaRPr lang="en-US"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1923" y="4787958"/>
            <a:ext cx="1841877" cy="753033"/>
          </a:xfrm>
          <a:prstGeom prst="rect">
            <a:avLst/>
          </a:prstGeom>
        </p:spPr>
      </p:pic>
    </p:spTree>
    <p:extLst>
      <p:ext uri="{BB962C8B-B14F-4D97-AF65-F5344CB8AC3E}">
        <p14:creationId xmlns:p14="http://schemas.microsoft.com/office/powerpoint/2010/main" val="824887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95467" y="796989"/>
            <a:ext cx="2991403" cy="5947143"/>
          </a:xfrm>
          <a:prstGeom prst="roundRect">
            <a:avLst/>
          </a:prstGeom>
          <a:gradFill rotWithShape="1">
            <a:gsLst>
              <a:gs pos="0">
                <a:srgbClr val="0072C6">
                  <a:tint val="100000"/>
                  <a:shade val="100000"/>
                  <a:satMod val="130000"/>
                </a:srgbClr>
              </a:gs>
              <a:gs pos="100000">
                <a:srgbClr val="0072C6">
                  <a:tint val="50000"/>
                  <a:shade val="100000"/>
                  <a:satMod val="350000"/>
                </a:srgbClr>
              </a:gs>
            </a:gsLst>
            <a:lin ang="16200000" scaled="0"/>
          </a:gradFill>
          <a:ln w="9525" cap="flat" cmpd="sng" algn="ctr">
            <a:solidFill>
              <a:srgbClr val="0072C6">
                <a:shade val="95000"/>
                <a:satMod val="105000"/>
              </a:srgbClr>
            </a:solidFill>
            <a:prstDash val="solid"/>
          </a:ln>
          <a:effectLst>
            <a:outerShdw blurRad="40000" dist="23000" dir="5400000" rotWithShape="0">
              <a:srgbClr val="000000">
                <a:alpha val="35000"/>
              </a:srgbClr>
            </a:outerShdw>
          </a:effectLst>
        </p:spPr>
        <p:txBody>
          <a:bodyPr lIns="91436" tIns="45717" rIns="91436" bIns="45717" rtlCol="0" anchor="b" anchorCtr="0"/>
          <a:lstStyle/>
          <a:p>
            <a:pPr algn="ctr" defTabSz="609391">
              <a:defRPr/>
            </a:pPr>
            <a:endParaRPr lang="en-US" sz="1176" kern="0" dirty="0">
              <a:solidFill>
                <a:srgbClr val="FFFFFF"/>
              </a:solidFill>
            </a:endParaRPr>
          </a:p>
        </p:txBody>
      </p:sp>
      <p:sp>
        <p:nvSpPr>
          <p:cNvPr id="5" name="Cloud 4"/>
          <p:cNvSpPr/>
          <p:nvPr/>
        </p:nvSpPr>
        <p:spPr>
          <a:xfrm>
            <a:off x="5569528" y="590322"/>
            <a:ext cx="5799298" cy="6153810"/>
          </a:xfrm>
          <a:prstGeom prst="cloud">
            <a:avLst/>
          </a:prstGeom>
          <a:gradFill rotWithShape="1">
            <a:gsLst>
              <a:gs pos="0">
                <a:srgbClr val="00BCF2">
                  <a:tint val="100000"/>
                  <a:shade val="100000"/>
                  <a:satMod val="130000"/>
                </a:srgbClr>
              </a:gs>
              <a:gs pos="100000">
                <a:srgbClr val="00BCF2">
                  <a:tint val="50000"/>
                  <a:shade val="100000"/>
                  <a:satMod val="350000"/>
                </a:srgbClr>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lIns="91436" tIns="45717" rIns="91436" bIns="45717" rtlCol="0" anchor="ctr"/>
          <a:lstStyle/>
          <a:p>
            <a:pPr algn="ctr" defTabSz="609391">
              <a:defRPr/>
            </a:pPr>
            <a:endParaRPr lang="en-US" sz="2353" kern="0" dirty="0">
              <a:solidFill>
                <a:srgbClr val="FFFFFF"/>
              </a:solidFill>
            </a:endParaRPr>
          </a:p>
        </p:txBody>
      </p:sp>
      <p:grpSp>
        <p:nvGrpSpPr>
          <p:cNvPr id="9" name="Group 8"/>
          <p:cNvGrpSpPr/>
          <p:nvPr/>
        </p:nvGrpSpPr>
        <p:grpSpPr>
          <a:xfrm>
            <a:off x="1648627" y="831991"/>
            <a:ext cx="8279419" cy="3792242"/>
            <a:chOff x="1648625" y="2315092"/>
            <a:chExt cx="8279419" cy="3792780"/>
          </a:xfrm>
        </p:grpSpPr>
        <p:grpSp>
          <p:nvGrpSpPr>
            <p:cNvPr id="21" name="Group 20"/>
            <p:cNvGrpSpPr/>
            <p:nvPr/>
          </p:nvGrpSpPr>
          <p:grpSpPr>
            <a:xfrm>
              <a:off x="1648625" y="2315092"/>
              <a:ext cx="1543341" cy="1804089"/>
              <a:chOff x="1749660" y="877840"/>
              <a:chExt cx="1543341" cy="1804089"/>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660" y="877840"/>
                <a:ext cx="1466974" cy="1799968"/>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4024" y="1512154"/>
                <a:ext cx="1108977" cy="1169775"/>
              </a:xfrm>
              <a:prstGeom prst="rect">
                <a:avLst/>
              </a:prstGeom>
            </p:spPr>
          </p:pic>
        </p:grpSp>
        <p:grpSp>
          <p:nvGrpSpPr>
            <p:cNvPr id="41" name="Group 40"/>
            <p:cNvGrpSpPr/>
            <p:nvPr/>
          </p:nvGrpSpPr>
          <p:grpSpPr>
            <a:xfrm>
              <a:off x="7562454" y="2409864"/>
              <a:ext cx="2365590" cy="3698008"/>
              <a:chOff x="9900089" y="2241197"/>
              <a:chExt cx="2365590" cy="2843708"/>
            </a:xfrm>
          </p:grpSpPr>
          <p:sp>
            <p:nvSpPr>
              <p:cNvPr id="39" name="Flowchart: Process 38"/>
              <p:cNvSpPr/>
              <p:nvPr/>
            </p:nvSpPr>
            <p:spPr>
              <a:xfrm>
                <a:off x="9900089" y="2241197"/>
                <a:ext cx="2365590" cy="2455730"/>
              </a:xfrm>
              <a:prstGeom prst="flowChartProcess">
                <a:avLst/>
              </a:prstGeom>
              <a:gradFill rotWithShape="1">
                <a:gsLst>
                  <a:gs pos="34000">
                    <a:srgbClr val="00BCF2">
                      <a:tint val="100000"/>
                      <a:shade val="100000"/>
                      <a:satMod val="130000"/>
                    </a:srgbClr>
                  </a:gs>
                  <a:gs pos="100000">
                    <a:srgbClr val="00BCF2">
                      <a:tint val="50000"/>
                      <a:shade val="100000"/>
                      <a:satMod val="350000"/>
                    </a:srgbClr>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609391"/>
                <a:endParaRPr lang="en-US" sz="2353" kern="0">
                  <a:solidFill>
                    <a:srgbClr val="FFFFFF"/>
                  </a:solidFill>
                </a:endParaRPr>
              </a:p>
            </p:txBody>
          </p:sp>
          <p:sp>
            <p:nvSpPr>
              <p:cNvPr id="40" name="TextBox 39"/>
              <p:cNvSpPr txBox="1"/>
              <p:nvPr/>
            </p:nvSpPr>
            <p:spPr>
              <a:xfrm>
                <a:off x="9914396" y="4692627"/>
                <a:ext cx="2351283" cy="392278"/>
              </a:xfrm>
              <a:prstGeom prst="rect">
                <a:avLst/>
              </a:prstGeom>
              <a:gradFill rotWithShape="1">
                <a:gsLst>
                  <a:gs pos="32000">
                    <a:srgbClr val="00BCF2">
                      <a:tint val="100000"/>
                      <a:shade val="100000"/>
                      <a:satMod val="130000"/>
                    </a:srgbClr>
                  </a:gs>
                  <a:gs pos="100000">
                    <a:srgbClr val="00BCF2">
                      <a:tint val="50000"/>
                      <a:shade val="100000"/>
                      <a:satMod val="350000"/>
                    </a:srgbClr>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marR="0" lvl="0" indent="0" algn="ctr" defTabSz="609448" fontAlgn="auto">
                  <a:lnSpc>
                    <a:spcPct val="100000"/>
                  </a:lnSpc>
                  <a:spcBef>
                    <a:spcPts val="0"/>
                  </a:spcBef>
                  <a:spcAft>
                    <a:spcPts val="0"/>
                  </a:spcAft>
                  <a:buClrTx/>
                  <a:buSzTx/>
                  <a:buFontTx/>
                  <a:buNone/>
                  <a:tabLst/>
                  <a:defRPr kumimoji="0" sz="2399" b="0" i="0" u="none" strike="noStrike" kern="0" cap="none" spc="0" normalizeH="0" baseline="0">
                    <a:ln>
                      <a:noFill/>
                    </a:ln>
                    <a:solidFill>
                      <a:srgbClr val="FFFFFF"/>
                    </a:solidFill>
                    <a:effectLst/>
                    <a:uLnTx/>
                    <a:uFillTx/>
                    <a:latin typeface="Segoe UI"/>
                  </a:defRPr>
                </a:lvl1pPr>
              </a:lstStyle>
              <a:p>
                <a:r>
                  <a:rPr lang="en-US" sz="2352" b="1" dirty="0">
                    <a:effectLst>
                      <a:outerShdw blurRad="38100" dist="38100" dir="2700000" algn="tl">
                        <a:srgbClr val="000000">
                          <a:alpha val="43137"/>
                        </a:srgbClr>
                      </a:outerShdw>
                    </a:effectLst>
                  </a:rPr>
                  <a:t>Azure Storage</a:t>
                </a:r>
              </a:p>
            </p:txBody>
          </p:sp>
        </p:grpSp>
        <p:grpSp>
          <p:nvGrpSpPr>
            <p:cNvPr id="44" name="Group 43"/>
            <p:cNvGrpSpPr/>
            <p:nvPr/>
          </p:nvGrpSpPr>
          <p:grpSpPr>
            <a:xfrm>
              <a:off x="7888245" y="2881107"/>
              <a:ext cx="1682531" cy="1068833"/>
              <a:chOff x="10039070" y="2793573"/>
              <a:chExt cx="1682531" cy="1068833"/>
            </a:xfrm>
          </p:grpSpPr>
          <p:pic>
            <p:nvPicPr>
              <p:cNvPr id="11" name="Picture 2" descr="E:\DVD_Art_Sept-2-2010\DVD_Art_Sept-2-2010\Artwork_Imagery\Icons - Illustrations\_ WINDOWS SERVER ICONS\Hardware\Hard  Drive stor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9070" y="2997722"/>
                <a:ext cx="1055205" cy="6709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E:\DVD_Art_Sept-2-2010\DVD_Art_Sept-2-2010\Artwork_Imagery\Icons - Illustrations\_ WINDOWS SERVER ICONS\Hardware\Hard  Drive stor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6396" y="3191488"/>
                <a:ext cx="1055205" cy="67091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E:\DVD_Art_Sept-2-2010\DVD_Art_Sept-2-2010\Artwork_Imagery\Icons - Illustrations\_ WINDOWS SERVER ICONS\Hardware\Hard  Drive stor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7277" y="2793573"/>
                <a:ext cx="1055205" cy="670918"/>
              </a:xfrm>
              <a:prstGeom prst="rect">
                <a:avLst/>
              </a:prstGeom>
              <a:noFill/>
              <a:extLst>
                <a:ext uri="{909E8E84-426E-40DD-AFC4-6F175D3DCCD1}">
                  <a14:hiddenFill xmlns:a14="http://schemas.microsoft.com/office/drawing/2010/main">
                    <a:solidFill>
                      <a:srgbClr val="FFFFFF"/>
                    </a:solidFill>
                  </a14:hiddenFill>
                </a:ext>
              </a:extLst>
            </p:spPr>
          </p:pic>
        </p:grpSp>
        <p:pic>
          <p:nvPicPr>
            <p:cNvPr id="45" name="Picture 44" descr="\\johnlserver\docs$\Artwork from DVD Website\Shapes\Arrows\Gold Gradient Collection\arrow 0 gold  arrow curved 6.png"/>
            <p:cNvPicPr>
              <a:picLocks noChangeAspect="1" noChangeArrowheads="1"/>
            </p:cNvPicPr>
            <p:nvPr/>
          </p:nvPicPr>
          <p:blipFill>
            <a:blip r:embed="rId6" cstate="print"/>
            <a:srcRect/>
            <a:stretch>
              <a:fillRect/>
            </a:stretch>
          </p:blipFill>
          <p:spPr bwMode="auto">
            <a:xfrm rot="10533111">
              <a:off x="2242110" y="2397741"/>
              <a:ext cx="7294627" cy="967461"/>
            </a:xfrm>
            <a:prstGeom prst="rect">
              <a:avLst/>
            </a:prstGeom>
            <a:noFill/>
            <a:ln w="9525">
              <a:noFill/>
              <a:miter lim="800000"/>
              <a:headEnd/>
              <a:tailEnd/>
            </a:ln>
          </p:spPr>
        </p:pic>
        <p:sp>
          <p:nvSpPr>
            <p:cNvPr id="46" name="TextBox 45"/>
            <p:cNvSpPr txBox="1"/>
            <p:nvPr/>
          </p:nvSpPr>
          <p:spPr>
            <a:xfrm>
              <a:off x="4180879" y="2748745"/>
              <a:ext cx="3231719" cy="454484"/>
            </a:xfrm>
            <a:prstGeom prst="rect">
              <a:avLst/>
            </a:prstGeom>
            <a:noFill/>
          </p:spPr>
          <p:txBody>
            <a:bodyPr wrap="none" rtlCol="0">
              <a:spAutoFit/>
            </a:bodyPr>
            <a:lstStyle/>
            <a:p>
              <a:pPr algn="ctr"/>
              <a:r>
                <a:rPr lang="en-US" sz="2353" b="1" dirty="0">
                  <a:solidFill>
                    <a:srgbClr val="FFFFFF"/>
                  </a:solidFill>
                  <a:effectLst>
                    <a:outerShdw blurRad="38100" dist="38100" dir="2700000" algn="tl">
                      <a:srgbClr val="000000">
                        <a:alpha val="43137"/>
                      </a:srgbClr>
                    </a:outerShdw>
                  </a:effectLst>
                  <a:cs typeface="Andalus" panose="02020603050405020304" pitchFamily="18" charset="-78"/>
                </a:rPr>
                <a:t>Backup to Azure Storage</a:t>
              </a:r>
            </a:p>
          </p:txBody>
        </p:sp>
      </p:grpSp>
      <p:sp>
        <p:nvSpPr>
          <p:cNvPr id="50" name="TextBox 49"/>
          <p:cNvSpPr txBox="1"/>
          <p:nvPr/>
        </p:nvSpPr>
        <p:spPr>
          <a:xfrm rot="16200000">
            <a:off x="-550288" y="3031052"/>
            <a:ext cx="1954723" cy="529831"/>
          </a:xfrm>
          <a:prstGeom prst="rect">
            <a:avLst/>
          </a:prstGeom>
          <a:noFill/>
        </p:spPr>
        <p:txBody>
          <a:bodyPr wrap="none" lIns="91436" tIns="45717" rIns="91436" bIns="45717" rtlCol="0">
            <a:spAutoFit/>
          </a:bodyPr>
          <a:lstStyle/>
          <a:p>
            <a:r>
              <a:rPr lang="en-US" sz="2843" b="1" dirty="0">
                <a:solidFill>
                  <a:srgbClr val="0070C0"/>
                </a:solidFill>
                <a:latin typeface="Segoe UI Light"/>
                <a:cs typeface="Arial" panose="020B0604020202020204" pitchFamily="34" charset="0"/>
              </a:rPr>
              <a:t>On Premise</a:t>
            </a:r>
          </a:p>
        </p:txBody>
      </p:sp>
      <p:grpSp>
        <p:nvGrpSpPr>
          <p:cNvPr id="7" name="Group 6"/>
          <p:cNvGrpSpPr/>
          <p:nvPr/>
        </p:nvGrpSpPr>
        <p:grpSpPr>
          <a:xfrm>
            <a:off x="1648625" y="2560346"/>
            <a:ext cx="8040764" cy="2007899"/>
            <a:chOff x="1648625" y="4043692"/>
            <a:chExt cx="8040764" cy="2008184"/>
          </a:xfrm>
        </p:grpSpPr>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8625" y="4249847"/>
              <a:ext cx="1175412" cy="1802029"/>
            </a:xfrm>
            <a:prstGeom prst="rect">
              <a:avLst/>
            </a:prstGeom>
            <a:noFill/>
          </p:spPr>
        </p:pic>
        <p:sp>
          <p:nvSpPr>
            <p:cNvPr id="51" name="TextBox 50"/>
            <p:cNvSpPr txBox="1"/>
            <p:nvPr/>
          </p:nvSpPr>
          <p:spPr>
            <a:xfrm>
              <a:off x="3997268" y="4423058"/>
              <a:ext cx="3508269" cy="454485"/>
            </a:xfrm>
            <a:prstGeom prst="rect">
              <a:avLst/>
            </a:prstGeom>
            <a:noFill/>
          </p:spPr>
          <p:txBody>
            <a:bodyPr wrap="none" rtlCol="0">
              <a:spAutoFit/>
            </a:bodyPr>
            <a:lstStyle>
              <a:defPPr>
                <a:defRPr lang="en-US"/>
              </a:defPPr>
              <a:lvl1pPr algn="ctr">
                <a:defRPr sz="2400" b="1">
                  <a:effectLst>
                    <a:outerShdw blurRad="38100" dist="38100" dir="2700000" algn="tl">
                      <a:srgbClr val="000000">
                        <a:alpha val="43137"/>
                      </a:srgbClr>
                    </a:outerShdw>
                  </a:effectLst>
                  <a:cs typeface="Andalus" panose="02020603050405020304" pitchFamily="18" charset="-78"/>
                </a:defRPr>
              </a:lvl1pPr>
            </a:lstStyle>
            <a:p>
              <a:r>
                <a:rPr lang="en-US" sz="2353" dirty="0">
                  <a:solidFill>
                    <a:srgbClr val="FFFFFF"/>
                  </a:solidFill>
                </a:rPr>
                <a:t>Data Files in Azure Storage</a:t>
              </a:r>
            </a:p>
          </p:txBody>
        </p:sp>
        <p:pic>
          <p:nvPicPr>
            <p:cNvPr id="49" name="Picture 48" descr="\\johnlserver\docs$\Artwork from DVD Website\Shapes\Arrows\Gold Gradient Collection\arrow 0 gold  arrow curved 6.png"/>
            <p:cNvPicPr>
              <a:picLocks noChangeAspect="1" noChangeArrowheads="1"/>
            </p:cNvPicPr>
            <p:nvPr/>
          </p:nvPicPr>
          <p:blipFill>
            <a:blip r:embed="rId6" cstate="print"/>
            <a:srcRect/>
            <a:stretch>
              <a:fillRect/>
            </a:stretch>
          </p:blipFill>
          <p:spPr bwMode="auto">
            <a:xfrm rot="10533111">
              <a:off x="2227242" y="4043692"/>
              <a:ext cx="7462147" cy="967461"/>
            </a:xfrm>
            <a:prstGeom prst="rect">
              <a:avLst/>
            </a:prstGeom>
            <a:noFill/>
          </p:spPr>
        </p:pic>
      </p:gr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699" y="3295968"/>
            <a:ext cx="1101268" cy="1179862"/>
          </a:xfrm>
          <a:prstGeom prst="rect">
            <a:avLst/>
          </a:prstGeom>
        </p:spPr>
      </p:pic>
      <p:sp>
        <p:nvSpPr>
          <p:cNvPr id="3" name="Rectangle 2"/>
          <p:cNvSpPr/>
          <p:nvPr/>
        </p:nvSpPr>
        <p:spPr>
          <a:xfrm>
            <a:off x="4644923" y="1731847"/>
            <a:ext cx="2103333" cy="363946"/>
          </a:xfrm>
          <a:prstGeom prst="rect">
            <a:avLst/>
          </a:prstGeom>
        </p:spPr>
        <p:txBody>
          <a:bodyPr wrap="none">
            <a:spAutoFit/>
          </a:bodyPr>
          <a:lstStyle/>
          <a:p>
            <a:pPr algn="ctr"/>
            <a:r>
              <a:rPr lang="en-US" sz="1765" b="1" dirty="0">
                <a:solidFill>
                  <a:srgbClr val="FFFF00"/>
                </a:solidFill>
                <a:effectLst>
                  <a:outerShdw blurRad="38100" dist="38100" dir="2700000" algn="tl">
                    <a:srgbClr val="000000">
                      <a:alpha val="43137"/>
                    </a:srgbClr>
                  </a:outerShdw>
                </a:effectLst>
                <a:cs typeface="Andalus" panose="02020603050405020304" pitchFamily="18" charset="-78"/>
              </a:rPr>
              <a:t>Optionally Managed</a:t>
            </a:r>
          </a:p>
        </p:txBody>
      </p:sp>
      <p:sp>
        <p:nvSpPr>
          <p:cNvPr id="53" name="TextBox 52"/>
          <p:cNvSpPr txBox="1"/>
          <p:nvPr/>
        </p:nvSpPr>
        <p:spPr>
          <a:xfrm rot="5400000">
            <a:off x="10444197" y="3288339"/>
            <a:ext cx="2590170" cy="529831"/>
          </a:xfrm>
          <a:prstGeom prst="rect">
            <a:avLst/>
          </a:prstGeom>
          <a:noFill/>
        </p:spPr>
        <p:txBody>
          <a:bodyPr wrap="none" lIns="91436" tIns="45717" rIns="91436" bIns="45717" rtlCol="0">
            <a:spAutoFit/>
          </a:bodyPr>
          <a:lstStyle/>
          <a:p>
            <a:r>
              <a:rPr lang="en-US" sz="2843" b="1" dirty="0">
                <a:solidFill>
                  <a:srgbClr val="00B294">
                    <a:lumMod val="60000"/>
                    <a:lumOff val="40000"/>
                  </a:srgbClr>
                </a:solidFill>
                <a:latin typeface="Segoe UI Light"/>
                <a:cs typeface="Arial" panose="020B0604020202020204" pitchFamily="34" charset="0"/>
              </a:rPr>
              <a:t>Microsoft Azure</a:t>
            </a:r>
          </a:p>
        </p:txBody>
      </p:sp>
      <p:sp>
        <p:nvSpPr>
          <p:cNvPr id="54" name="Title 3"/>
          <p:cNvSpPr txBox="1">
            <a:spLocks/>
          </p:cNvSpPr>
          <p:nvPr/>
        </p:nvSpPr>
        <p:spPr>
          <a:xfrm>
            <a:off x="120630" y="17399"/>
            <a:ext cx="11151917" cy="597419"/>
          </a:xfrm>
          <a:prstGeom prst="rect">
            <a:avLst/>
          </a:prstGeom>
        </p:spPr>
        <p:txBody>
          <a:bodyPr vert="horz" wrap="square" lIns="0" tIns="0" rIns="0" bIns="0" rtlCol="0" anchor="t">
            <a:spAutoFit/>
          </a:bodyPr>
          <a:lstStyle>
            <a:lvl1pPr algn="ctr" defTabSz="932742" rtl="0" eaLnBrk="1" latinLnBrk="0" hangingPunct="1">
              <a:lnSpc>
                <a:spcPct val="90000"/>
              </a:lnSpc>
              <a:spcBef>
                <a:spcPct val="0"/>
              </a:spcBef>
              <a:buNone/>
              <a:defRPr lang="en-US" sz="61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sz="4313" dirty="0">
                <a:gradFill>
                  <a:gsLst>
                    <a:gs pos="1250">
                      <a:srgbClr val="FFFFFF"/>
                    </a:gs>
                    <a:gs pos="100000">
                      <a:srgbClr val="FFFFFF"/>
                    </a:gs>
                  </a:gsLst>
                  <a:lin ang="5400000" scaled="0"/>
                </a:gradFill>
              </a:rPr>
              <a:t>SQL Server </a:t>
            </a:r>
            <a:r>
              <a:rPr sz="4313" dirty="0" err="1">
                <a:gradFill>
                  <a:gsLst>
                    <a:gs pos="1250">
                      <a:srgbClr val="FFFFFF"/>
                    </a:gs>
                    <a:gs pos="100000">
                      <a:srgbClr val="FFFFFF"/>
                    </a:gs>
                  </a:gsLst>
                  <a:lin ang="5400000" scaled="0"/>
                </a:gradFill>
              </a:rPr>
              <a:t>on-premise</a:t>
            </a:r>
            <a:r>
              <a:rPr sz="4313" dirty="0">
                <a:gradFill>
                  <a:gsLst>
                    <a:gs pos="1250">
                      <a:srgbClr val="FFFFFF"/>
                    </a:gs>
                    <a:gs pos="100000">
                      <a:srgbClr val="FFFFFF"/>
                    </a:gs>
                  </a:gsLst>
                  <a:lin ang="5400000" scaled="0"/>
                </a:gradFill>
              </a:rPr>
              <a:t> using cloud resources</a:t>
            </a:r>
          </a:p>
        </p:txBody>
      </p:sp>
      <p:grpSp>
        <p:nvGrpSpPr>
          <p:cNvPr id="55" name="Group 54"/>
          <p:cNvGrpSpPr/>
          <p:nvPr/>
        </p:nvGrpSpPr>
        <p:grpSpPr>
          <a:xfrm>
            <a:off x="1650807" y="4698935"/>
            <a:ext cx="8708171" cy="1803833"/>
            <a:chOff x="1650806" y="362720"/>
            <a:chExt cx="8708171" cy="1804089"/>
          </a:xfrm>
        </p:grpSpPr>
        <p:grpSp>
          <p:nvGrpSpPr>
            <p:cNvPr id="58" name="Group 57"/>
            <p:cNvGrpSpPr/>
            <p:nvPr/>
          </p:nvGrpSpPr>
          <p:grpSpPr>
            <a:xfrm>
              <a:off x="1650806" y="362720"/>
              <a:ext cx="1543341" cy="1804089"/>
              <a:chOff x="1749660" y="877840"/>
              <a:chExt cx="1543341" cy="1804089"/>
            </a:xfrm>
          </p:grpSpPr>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660" y="877840"/>
                <a:ext cx="1466974" cy="1799968"/>
              </a:xfrm>
              <a:prstGeom prst="rect">
                <a:avLst/>
              </a:prstGeom>
            </p:spPr>
          </p:pic>
          <p:pic>
            <p:nvPicPr>
              <p:cNvPr id="71" name="Picture 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4024" y="1512154"/>
                <a:ext cx="1108977" cy="1169775"/>
              </a:xfrm>
              <a:prstGeom prst="rect">
                <a:avLst/>
              </a:prstGeom>
            </p:spPr>
          </p:pic>
        </p:grpSp>
        <p:grpSp>
          <p:nvGrpSpPr>
            <p:cNvPr id="60" name="Group 59"/>
            <p:cNvGrpSpPr/>
            <p:nvPr/>
          </p:nvGrpSpPr>
          <p:grpSpPr>
            <a:xfrm>
              <a:off x="7805789" y="362720"/>
              <a:ext cx="1543341" cy="1804089"/>
              <a:chOff x="1749660" y="877840"/>
              <a:chExt cx="1543341" cy="1804089"/>
            </a:xfrm>
          </p:grpSpPr>
          <p:pic>
            <p:nvPicPr>
              <p:cNvPr id="68" name="Picture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660" y="877840"/>
                <a:ext cx="1466974" cy="1799968"/>
              </a:xfrm>
              <a:prstGeom prst="rect">
                <a:avLst/>
              </a:prstGeom>
            </p:spPr>
          </p:pic>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4024" y="1512154"/>
                <a:ext cx="1108977" cy="1169775"/>
              </a:xfrm>
              <a:prstGeom prst="rect">
                <a:avLst/>
              </a:prstGeom>
            </p:spPr>
          </p:pic>
        </p:grpSp>
        <p:sp>
          <p:nvSpPr>
            <p:cNvPr id="61" name="Flowchart: Punched Tape 60"/>
            <p:cNvSpPr/>
            <p:nvPr/>
          </p:nvSpPr>
          <p:spPr bwMode="auto">
            <a:xfrm>
              <a:off x="8143168" y="1059233"/>
              <a:ext cx="1037777" cy="689457"/>
            </a:xfrm>
            <a:prstGeom prst="flowChartPunchedTape">
              <a:avLst/>
            </a:prstGeom>
            <a:solidFill>
              <a:srgbClr val="A86ED4"/>
            </a:solidFill>
            <a:ln>
              <a:noFill/>
              <a:headEnd type="none" w="med" len="med"/>
              <a:tailEnd type="none" w="med" len="med"/>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93A299">
                  <a:shade val="30000"/>
                  <a:satMod val="130000"/>
                </a:srgbClr>
              </a:contourClr>
            </a:sp3d>
          </p:spPr>
          <p:txBody>
            <a:bodyPr lIns="89617" tIns="44808" rIns="89617" bIns="44808"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80">
                <a:defRPr/>
              </a:pPr>
              <a:r>
                <a:rPr lang="en-US" sz="1372" dirty="0">
                  <a:solidFill>
                    <a:srgbClr val="FFFFFF"/>
                  </a:solidFill>
                  <a:latin typeface="Arial"/>
                </a:rPr>
                <a:t>Secondary</a:t>
              </a:r>
            </a:p>
          </p:txBody>
        </p:sp>
        <p:sp>
          <p:nvSpPr>
            <p:cNvPr id="62" name="Flowchart: Punched Tape 61"/>
            <p:cNvSpPr/>
            <p:nvPr/>
          </p:nvSpPr>
          <p:spPr bwMode="auto">
            <a:xfrm>
              <a:off x="2008803" y="1093009"/>
              <a:ext cx="946833" cy="711497"/>
            </a:xfrm>
            <a:prstGeom prst="flowChartPunchedTape">
              <a:avLst/>
            </a:prstGeom>
            <a:solidFill>
              <a:srgbClr val="A86ED4"/>
            </a:solidFill>
            <a:ln>
              <a:noFill/>
              <a:headEnd type="none" w="med" len="med"/>
              <a:tailEnd type="none" w="med" len="med"/>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rgbClr val="93A299">
                  <a:shade val="30000"/>
                  <a:satMod val="130000"/>
                </a:srgbClr>
              </a:contourClr>
            </a:sp3d>
          </p:spPr>
          <p:txBody>
            <a:bodyPr lIns="89617" tIns="44808" rIns="89617" bIns="44808"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80">
                <a:defRPr/>
              </a:pPr>
              <a:r>
                <a:rPr lang="en-US" sz="1470" dirty="0">
                  <a:solidFill>
                    <a:srgbClr val="FFFFFF"/>
                  </a:solidFill>
                  <a:latin typeface="Arial"/>
                </a:rPr>
                <a:t>Primary</a:t>
              </a:r>
            </a:p>
          </p:txBody>
        </p:sp>
        <p:pic>
          <p:nvPicPr>
            <p:cNvPr id="63" name="Picture 62" descr="\\johnlserver\docs$\Artwork from DVD Website\Shapes\Arrows\Gold Gradient Collection\arrow 0 gold  arrow curved 6.png"/>
            <p:cNvPicPr>
              <a:picLocks noChangeAspect="1" noChangeArrowheads="1"/>
            </p:cNvPicPr>
            <p:nvPr/>
          </p:nvPicPr>
          <p:blipFill>
            <a:blip r:embed="rId6" cstate="print"/>
            <a:srcRect/>
            <a:stretch>
              <a:fillRect/>
            </a:stretch>
          </p:blipFill>
          <p:spPr bwMode="auto">
            <a:xfrm rot="10533111">
              <a:off x="2265009" y="526672"/>
              <a:ext cx="7294627" cy="967461"/>
            </a:xfrm>
            <a:prstGeom prst="rect">
              <a:avLst/>
            </a:prstGeom>
            <a:noFill/>
            <a:ln w="9525">
              <a:noFill/>
              <a:miter lim="800000"/>
              <a:headEnd/>
              <a:tailEnd/>
            </a:ln>
          </p:spPr>
        </p:pic>
        <p:sp>
          <p:nvSpPr>
            <p:cNvPr id="64" name="TextBox 63"/>
            <p:cNvSpPr txBox="1"/>
            <p:nvPr/>
          </p:nvSpPr>
          <p:spPr>
            <a:xfrm>
              <a:off x="4424683" y="810362"/>
              <a:ext cx="2690288" cy="816622"/>
            </a:xfrm>
            <a:prstGeom prst="rect">
              <a:avLst/>
            </a:prstGeom>
            <a:noFill/>
          </p:spPr>
          <p:txBody>
            <a:bodyPr wrap="none" rtlCol="0">
              <a:spAutoFit/>
            </a:bodyPr>
            <a:lstStyle>
              <a:defPPr>
                <a:defRPr lang="en-US"/>
              </a:defPPr>
              <a:lvl1pPr algn="ctr">
                <a:defRPr sz="2400" b="1">
                  <a:effectLst>
                    <a:outerShdw blurRad="38100" dist="38100" dir="2700000" algn="tl">
                      <a:srgbClr val="000000">
                        <a:alpha val="43137"/>
                      </a:srgbClr>
                    </a:outerShdw>
                  </a:effectLst>
                  <a:cs typeface="Andalus" panose="02020603050405020304" pitchFamily="18" charset="-78"/>
                </a:defRPr>
              </a:lvl1pPr>
            </a:lstStyle>
            <a:p>
              <a:r>
                <a:rPr lang="en-US" sz="2353" dirty="0" err="1">
                  <a:solidFill>
                    <a:srgbClr val="FFFFFF"/>
                  </a:solidFill>
                </a:rPr>
                <a:t>AlwaysOn</a:t>
              </a:r>
              <a:endParaRPr lang="en-US" sz="2353" dirty="0">
                <a:solidFill>
                  <a:srgbClr val="FFFFFF"/>
                </a:solidFill>
              </a:endParaRPr>
            </a:p>
            <a:p>
              <a:r>
                <a:rPr lang="en-US" sz="2353" dirty="0">
                  <a:solidFill>
                    <a:srgbClr val="FFFFFF"/>
                  </a:solidFill>
                </a:rPr>
                <a:t>Replica in Azure VM</a:t>
              </a:r>
            </a:p>
          </p:txBody>
        </p:sp>
        <p:grpSp>
          <p:nvGrpSpPr>
            <p:cNvPr id="65" name="Group 64"/>
            <p:cNvGrpSpPr/>
            <p:nvPr/>
          </p:nvGrpSpPr>
          <p:grpSpPr>
            <a:xfrm>
              <a:off x="9206907" y="962792"/>
              <a:ext cx="1152070" cy="698691"/>
              <a:chOff x="9229193" y="948620"/>
              <a:chExt cx="963910" cy="554841"/>
            </a:xfrm>
          </p:grpSpPr>
          <p:pic>
            <p:nvPicPr>
              <p:cNvPr id="66" name="Picture 4" descr="C:\Users\gopala\Pictures\DVD_ART35\Artwork_Imagery\Icons - Illustrations\charts - diagrams\3d pie char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38649" y="1121971"/>
                <a:ext cx="954454" cy="38149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descr="C:\Users\gopala\Pictures\DVD_ART35\Artwork_Imagery\Icons - Illustrations\charts - diagrams\3d pie char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29193" y="948620"/>
                <a:ext cx="954454" cy="38149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685661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41" dirty="0">
                <a:solidFill>
                  <a:schemeClr val="bg1"/>
                </a:solidFill>
              </a:rPr>
              <a:t>Backup to Windows Azure</a:t>
            </a:r>
          </a:p>
        </p:txBody>
      </p:sp>
      <p:sp>
        <p:nvSpPr>
          <p:cNvPr id="3" name="Text Placeholder 2"/>
          <p:cNvSpPr>
            <a:spLocks noGrp="1"/>
          </p:cNvSpPr>
          <p:nvPr>
            <p:ph type="body" sz="quarter" idx="4294967295"/>
          </p:nvPr>
        </p:nvSpPr>
        <p:spPr>
          <a:xfrm>
            <a:off x="534572" y="1167618"/>
            <a:ext cx="9827399" cy="2552021"/>
          </a:xfrm>
        </p:spPr>
        <p:txBody>
          <a:bodyPr>
            <a:noAutofit/>
          </a:bodyPr>
          <a:lstStyle/>
          <a:p>
            <a:pPr marL="0" indent="0" defTabSz="685567">
              <a:buSzPct val="100000"/>
              <a:buNone/>
            </a:pPr>
            <a:r>
              <a:rPr lang="en-US" sz="2400" dirty="0">
                <a:solidFill>
                  <a:schemeClr val="bg1"/>
                </a:solidFill>
              </a:rPr>
              <a:t>What’s being delivered</a:t>
            </a:r>
          </a:p>
          <a:p>
            <a:pPr marL="599936" lvl="1" indent="-257152" defTabSz="685567">
              <a:buSzPct val="110000"/>
            </a:pPr>
            <a:r>
              <a:rPr lang="en-US" sz="2000" dirty="0">
                <a:solidFill>
                  <a:schemeClr val="bg1"/>
                </a:solidFill>
              </a:rPr>
              <a:t>SQL Server supports backups to and restores from the Windows Azure Blob storage service </a:t>
            </a:r>
            <a:br>
              <a:rPr lang="en-US" sz="2000" dirty="0">
                <a:solidFill>
                  <a:schemeClr val="bg1"/>
                </a:solidFill>
              </a:rPr>
            </a:br>
            <a:r>
              <a:rPr lang="en-US" sz="2000" dirty="0">
                <a:solidFill>
                  <a:schemeClr val="bg1"/>
                </a:solidFill>
              </a:rPr>
              <a:t>(UI, T-SQL, PowerShell commandlets) </a:t>
            </a:r>
            <a:endParaRPr lang="en-US" sz="2000" b="1" dirty="0">
              <a:solidFill>
                <a:schemeClr val="bg1"/>
              </a:solidFill>
            </a:endParaRPr>
          </a:p>
          <a:p>
            <a:pPr marL="0" indent="0" defTabSz="685567">
              <a:buSzPct val="100000"/>
              <a:buNone/>
            </a:pPr>
            <a:r>
              <a:rPr lang="en-US" sz="2400" dirty="0">
                <a:solidFill>
                  <a:schemeClr val="bg1"/>
                </a:solidFill>
              </a:rPr>
              <a:t>Main benefit: Take advantage of Windows Azure Blob storage</a:t>
            </a:r>
          </a:p>
          <a:p>
            <a:pPr marL="599936" lvl="1" indent="-257152" defTabSz="685567">
              <a:buSzPct val="110000"/>
            </a:pPr>
            <a:r>
              <a:rPr lang="en-US" sz="2000" dirty="0">
                <a:solidFill>
                  <a:schemeClr val="bg1"/>
                </a:solidFill>
              </a:rPr>
              <a:t>Flexible, reliable (3-copies geo-DR), and limitless off-site storage</a:t>
            </a:r>
          </a:p>
          <a:p>
            <a:pPr marL="599936" lvl="1" indent="-257152" defTabSz="685567">
              <a:buSzPct val="110000"/>
            </a:pPr>
            <a:r>
              <a:rPr lang="en-US" sz="2000" dirty="0">
                <a:solidFill>
                  <a:schemeClr val="bg1"/>
                </a:solidFill>
              </a:rPr>
              <a:t>No need of backup media management</a:t>
            </a:r>
          </a:p>
          <a:p>
            <a:pPr marL="599936" lvl="1" indent="-257152" defTabSz="685567">
              <a:buSzPct val="110000"/>
            </a:pPr>
            <a:r>
              <a:rPr lang="en-US" sz="2000" dirty="0">
                <a:solidFill>
                  <a:schemeClr val="bg1"/>
                </a:solidFill>
              </a:rPr>
              <a:t>No overhead of hardware management</a:t>
            </a:r>
          </a:p>
        </p:txBody>
      </p:sp>
      <p:sp>
        <p:nvSpPr>
          <p:cNvPr id="4" name="Rectangle 3"/>
          <p:cNvSpPr/>
          <p:nvPr/>
        </p:nvSpPr>
        <p:spPr>
          <a:xfrm>
            <a:off x="700366" y="4133334"/>
            <a:ext cx="9329899" cy="1539909"/>
          </a:xfrm>
          <a:prstGeom prst="rect">
            <a:avLst/>
          </a:prstGeom>
          <a:solidFill>
            <a:schemeClr val="bg2"/>
          </a:solidFill>
          <a:ln>
            <a:noFill/>
          </a:ln>
        </p:spPr>
        <p:txBody>
          <a:bodyPr wrap="square">
            <a:spAutoFit/>
          </a:bodyPr>
          <a:lstStyle/>
          <a:p>
            <a:pPr defTabSz="685567"/>
            <a:r>
              <a:rPr lang="en-US" sz="1176" dirty="0">
                <a:solidFill>
                  <a:srgbClr val="0000FF"/>
                </a:solidFill>
                <a:latin typeface="Consolas" panose="020B0609020204030204" pitchFamily="49" charset="0"/>
              </a:rPr>
              <a:t>CREATE</a:t>
            </a:r>
            <a:r>
              <a:rPr lang="en-US" sz="1176" dirty="0">
                <a:solidFill>
                  <a:prstClr val="black"/>
                </a:solidFill>
                <a:latin typeface="Consolas" panose="020B0609020204030204" pitchFamily="49" charset="0"/>
              </a:rPr>
              <a:t> </a:t>
            </a:r>
            <a:r>
              <a:rPr lang="en-US" sz="1176" dirty="0">
                <a:solidFill>
                  <a:srgbClr val="0000FF"/>
                </a:solidFill>
                <a:latin typeface="Consolas" panose="020B0609020204030204" pitchFamily="49" charset="0"/>
              </a:rPr>
              <a:t>CREDENTIAL</a:t>
            </a:r>
            <a:r>
              <a:rPr lang="en-US" sz="1176" dirty="0">
                <a:solidFill>
                  <a:prstClr val="black"/>
                </a:solidFill>
                <a:latin typeface="Consolas" panose="020B0609020204030204" pitchFamily="49" charset="0"/>
              </a:rPr>
              <a:t> </a:t>
            </a:r>
            <a:r>
              <a:rPr lang="en-US" sz="1176" dirty="0">
                <a:solidFill>
                  <a:srgbClr val="008080"/>
                </a:solidFill>
                <a:latin typeface="Consolas" panose="020B0609020204030204" pitchFamily="49" charset="0"/>
              </a:rPr>
              <a:t>mystoragecred</a:t>
            </a:r>
            <a:endParaRPr lang="en-US" sz="1176" dirty="0">
              <a:solidFill>
                <a:prstClr val="black"/>
              </a:solidFill>
              <a:latin typeface="Consolas" panose="020B0609020204030204" pitchFamily="49" charset="0"/>
            </a:endParaRPr>
          </a:p>
          <a:p>
            <a:pPr defTabSz="685567"/>
            <a:r>
              <a:rPr lang="en-US" sz="1176" dirty="0">
                <a:solidFill>
                  <a:srgbClr val="0000FF"/>
                </a:solidFill>
                <a:latin typeface="Consolas" panose="020B0609020204030204" pitchFamily="49" charset="0"/>
              </a:rPr>
              <a:t>WITH</a:t>
            </a:r>
            <a:r>
              <a:rPr lang="en-US" sz="1176" dirty="0">
                <a:solidFill>
                  <a:prstClr val="black"/>
                </a:solidFill>
                <a:latin typeface="Consolas" panose="020B0609020204030204" pitchFamily="49" charset="0"/>
              </a:rPr>
              <a:t> </a:t>
            </a:r>
            <a:r>
              <a:rPr lang="en-US" sz="1176" dirty="0">
                <a:solidFill>
                  <a:srgbClr val="0000FF"/>
                </a:solidFill>
                <a:latin typeface="Consolas" panose="020B0609020204030204" pitchFamily="49" charset="0"/>
              </a:rPr>
              <a:t>IDENTITY</a:t>
            </a:r>
            <a:r>
              <a:rPr lang="en-US" sz="1176" dirty="0">
                <a:solidFill>
                  <a:prstClr val="black"/>
                </a:solidFill>
                <a:latin typeface="Consolas" panose="020B0609020204030204" pitchFamily="49" charset="0"/>
              </a:rPr>
              <a:t> </a:t>
            </a:r>
            <a:r>
              <a:rPr lang="en-US" sz="1176" dirty="0">
                <a:solidFill>
                  <a:srgbClr val="808080"/>
                </a:solidFill>
                <a:latin typeface="Consolas" panose="020B0609020204030204" pitchFamily="49" charset="0"/>
              </a:rPr>
              <a:t>=</a:t>
            </a:r>
            <a:r>
              <a:rPr lang="en-US" sz="1176" dirty="0">
                <a:solidFill>
                  <a:prstClr val="black"/>
                </a:solidFill>
                <a:latin typeface="Consolas" panose="020B0609020204030204" pitchFamily="49" charset="0"/>
              </a:rPr>
              <a:t> </a:t>
            </a:r>
            <a:r>
              <a:rPr lang="en-US" sz="1176" dirty="0">
                <a:solidFill>
                  <a:srgbClr val="FF0000"/>
                </a:solidFill>
                <a:latin typeface="Consolas" panose="020B0609020204030204" pitchFamily="49" charset="0"/>
              </a:rPr>
              <a:t>‘mystorage'</a:t>
            </a:r>
            <a:r>
              <a:rPr lang="en-US" sz="1176" dirty="0">
                <a:solidFill>
                  <a:srgbClr val="808080"/>
                </a:solidFill>
                <a:latin typeface="Consolas" panose="020B0609020204030204" pitchFamily="49" charset="0"/>
              </a:rPr>
              <a:t>,</a:t>
            </a:r>
            <a:endParaRPr lang="en-US" sz="1176" dirty="0">
              <a:solidFill>
                <a:prstClr val="black"/>
              </a:solidFill>
              <a:latin typeface="Consolas" panose="020B0609020204030204" pitchFamily="49" charset="0"/>
            </a:endParaRPr>
          </a:p>
          <a:p>
            <a:pPr defTabSz="685567"/>
            <a:r>
              <a:rPr lang="en-US" sz="1176" dirty="0">
                <a:solidFill>
                  <a:srgbClr val="0000FF"/>
                </a:solidFill>
                <a:latin typeface="Consolas" panose="020B0609020204030204" pitchFamily="49" charset="0"/>
              </a:rPr>
              <a:t>SECRET</a:t>
            </a:r>
            <a:r>
              <a:rPr lang="en-US" sz="1176" dirty="0">
                <a:solidFill>
                  <a:prstClr val="black"/>
                </a:solidFill>
                <a:latin typeface="Consolas" panose="020B0609020204030204" pitchFamily="49" charset="0"/>
              </a:rPr>
              <a:t> </a:t>
            </a:r>
            <a:r>
              <a:rPr lang="en-US" sz="1176" dirty="0">
                <a:solidFill>
                  <a:srgbClr val="808080"/>
                </a:solidFill>
                <a:latin typeface="Consolas" panose="020B0609020204030204" pitchFamily="49" charset="0"/>
              </a:rPr>
              <a:t>=</a:t>
            </a:r>
            <a:r>
              <a:rPr lang="en-US" sz="1176" dirty="0">
                <a:solidFill>
                  <a:prstClr val="black"/>
                </a:solidFill>
                <a:latin typeface="Consolas" panose="020B0609020204030204" pitchFamily="49" charset="0"/>
              </a:rPr>
              <a:t> </a:t>
            </a:r>
            <a:r>
              <a:rPr lang="en-US" sz="1176" dirty="0">
                <a:solidFill>
                  <a:srgbClr val="FF0000"/>
                </a:solidFill>
                <a:latin typeface="Consolas" panose="020B0609020204030204" pitchFamily="49" charset="0"/>
              </a:rPr>
              <a:t>‘&lt;your storage access key&gt;</a:t>
            </a:r>
            <a:endParaRPr lang="en-US" sz="1176" dirty="0">
              <a:solidFill>
                <a:prstClr val="black"/>
              </a:solidFill>
              <a:latin typeface="Consolas" panose="020B0609020204030204" pitchFamily="49" charset="0"/>
            </a:endParaRPr>
          </a:p>
          <a:p>
            <a:pPr defTabSz="685567"/>
            <a:r>
              <a:rPr lang="en-US" sz="1176" dirty="0">
                <a:solidFill>
                  <a:srgbClr val="FF0000"/>
                </a:solidFill>
                <a:latin typeface="Consolas" panose="020B0609020204030204" pitchFamily="49" charset="0"/>
              </a:rPr>
              <a:t>  </a:t>
            </a:r>
            <a:endParaRPr lang="en-US" sz="1176" dirty="0">
              <a:solidFill>
                <a:prstClr val="black"/>
              </a:solidFill>
              <a:latin typeface="Consolas" panose="020B0609020204030204" pitchFamily="49" charset="0"/>
            </a:endParaRPr>
          </a:p>
          <a:p>
            <a:pPr defTabSz="685567"/>
            <a:r>
              <a:rPr lang="en-US" sz="1176" dirty="0">
                <a:solidFill>
                  <a:srgbClr val="0000FF"/>
                </a:solidFill>
                <a:latin typeface="Consolas" panose="020B0609020204030204" pitchFamily="49" charset="0"/>
              </a:rPr>
              <a:t>BACKUP</a:t>
            </a:r>
            <a:r>
              <a:rPr lang="en-US" sz="1176" dirty="0">
                <a:solidFill>
                  <a:prstClr val="black"/>
                </a:solidFill>
                <a:latin typeface="Consolas" panose="020B0609020204030204" pitchFamily="49" charset="0"/>
              </a:rPr>
              <a:t> </a:t>
            </a:r>
            <a:r>
              <a:rPr lang="en-US" sz="1176" dirty="0">
                <a:solidFill>
                  <a:srgbClr val="0000FF"/>
                </a:solidFill>
                <a:latin typeface="Consolas" panose="020B0609020204030204" pitchFamily="49" charset="0"/>
              </a:rPr>
              <a:t>DATABASE</a:t>
            </a:r>
            <a:r>
              <a:rPr lang="en-US" sz="1176" dirty="0">
                <a:solidFill>
                  <a:prstClr val="black"/>
                </a:solidFill>
                <a:latin typeface="Consolas" panose="020B0609020204030204" pitchFamily="49" charset="0"/>
              </a:rPr>
              <a:t> </a:t>
            </a:r>
            <a:r>
              <a:rPr lang="en-US" sz="1176" dirty="0">
                <a:solidFill>
                  <a:srgbClr val="008080"/>
                </a:solidFill>
                <a:latin typeface="Consolas" panose="020B0609020204030204" pitchFamily="49" charset="0"/>
              </a:rPr>
              <a:t>mydb</a:t>
            </a:r>
            <a:r>
              <a:rPr lang="en-US" sz="1176" dirty="0">
                <a:solidFill>
                  <a:prstClr val="black"/>
                </a:solidFill>
                <a:latin typeface="Consolas" panose="020B0609020204030204" pitchFamily="49" charset="0"/>
              </a:rPr>
              <a:t> </a:t>
            </a:r>
            <a:r>
              <a:rPr lang="en-US" sz="1176" dirty="0">
                <a:solidFill>
                  <a:srgbClr val="0000FF"/>
                </a:solidFill>
                <a:latin typeface="Consolas" panose="020B0609020204030204" pitchFamily="49" charset="0"/>
              </a:rPr>
              <a:t>TO</a:t>
            </a:r>
            <a:r>
              <a:rPr lang="en-US" sz="1176" dirty="0">
                <a:solidFill>
                  <a:prstClr val="black"/>
                </a:solidFill>
                <a:latin typeface="Consolas" panose="020B0609020204030204" pitchFamily="49" charset="0"/>
              </a:rPr>
              <a:t> </a:t>
            </a:r>
            <a:r>
              <a:rPr lang="en-US" sz="1176" dirty="0">
                <a:solidFill>
                  <a:srgbClr val="008080"/>
                </a:solidFill>
                <a:latin typeface="Consolas" panose="020B0609020204030204" pitchFamily="49" charset="0"/>
              </a:rPr>
              <a:t>URL</a:t>
            </a:r>
            <a:r>
              <a:rPr lang="en-US" sz="1176" dirty="0">
                <a:solidFill>
                  <a:prstClr val="black"/>
                </a:solidFill>
                <a:latin typeface="Consolas" panose="020B0609020204030204" pitchFamily="49" charset="0"/>
              </a:rPr>
              <a:t> </a:t>
            </a:r>
            <a:r>
              <a:rPr lang="en-US" sz="1176" dirty="0">
                <a:solidFill>
                  <a:srgbClr val="808080"/>
                </a:solidFill>
                <a:latin typeface="Consolas" panose="020B0609020204030204" pitchFamily="49" charset="0"/>
              </a:rPr>
              <a:t>=</a:t>
            </a:r>
            <a:r>
              <a:rPr lang="en-US" sz="1176" dirty="0">
                <a:solidFill>
                  <a:srgbClr val="FF0000"/>
                </a:solidFill>
                <a:latin typeface="Consolas" panose="020B0609020204030204" pitchFamily="49" charset="0"/>
              </a:rPr>
              <a:t>'https://mystorage.blob.core.windows.net/backup-container/mydb-20130411.bak'</a:t>
            </a:r>
            <a:endParaRPr lang="en-US" sz="1176" dirty="0">
              <a:solidFill>
                <a:prstClr val="black"/>
              </a:solidFill>
              <a:latin typeface="Consolas" panose="020B0609020204030204" pitchFamily="49" charset="0"/>
            </a:endParaRPr>
          </a:p>
          <a:p>
            <a:pPr defTabSz="685567"/>
            <a:r>
              <a:rPr lang="en-US" sz="1176" dirty="0">
                <a:solidFill>
                  <a:srgbClr val="0000FF"/>
                </a:solidFill>
                <a:latin typeface="Consolas" panose="020B0609020204030204" pitchFamily="49" charset="0"/>
              </a:rPr>
              <a:t>WITH</a:t>
            </a:r>
            <a:r>
              <a:rPr lang="en-US" sz="1176" dirty="0">
                <a:solidFill>
                  <a:prstClr val="black"/>
                </a:solidFill>
                <a:latin typeface="Consolas" panose="020B0609020204030204" pitchFamily="49" charset="0"/>
              </a:rPr>
              <a:t> </a:t>
            </a:r>
            <a:r>
              <a:rPr lang="en-US" sz="1176" dirty="0">
                <a:solidFill>
                  <a:srgbClr val="0000FF"/>
                </a:solidFill>
                <a:latin typeface="Consolas" panose="020B0609020204030204" pitchFamily="49" charset="0"/>
              </a:rPr>
              <a:t>CREDENTIAL</a:t>
            </a:r>
            <a:r>
              <a:rPr lang="en-US" sz="1176" dirty="0">
                <a:solidFill>
                  <a:prstClr val="black"/>
                </a:solidFill>
                <a:latin typeface="Consolas" panose="020B0609020204030204" pitchFamily="49" charset="0"/>
              </a:rPr>
              <a:t> </a:t>
            </a:r>
            <a:r>
              <a:rPr lang="en-US" sz="1176" dirty="0">
                <a:solidFill>
                  <a:srgbClr val="808080"/>
                </a:solidFill>
                <a:latin typeface="Consolas" panose="020B0609020204030204" pitchFamily="49" charset="0"/>
              </a:rPr>
              <a:t>=</a:t>
            </a:r>
            <a:r>
              <a:rPr lang="en-US" sz="1176" dirty="0">
                <a:solidFill>
                  <a:prstClr val="black"/>
                </a:solidFill>
                <a:latin typeface="Consolas" panose="020B0609020204030204" pitchFamily="49" charset="0"/>
              </a:rPr>
              <a:t> </a:t>
            </a:r>
            <a:r>
              <a:rPr lang="en-US" sz="1176" dirty="0">
                <a:solidFill>
                  <a:srgbClr val="FF0000"/>
                </a:solidFill>
                <a:latin typeface="Consolas" panose="020B0609020204030204" pitchFamily="49" charset="0"/>
              </a:rPr>
              <a:t>‘mystoragecred'</a:t>
            </a:r>
            <a:r>
              <a:rPr lang="en-US" sz="1176" dirty="0">
                <a:solidFill>
                  <a:srgbClr val="808080"/>
                </a:solidFill>
                <a:latin typeface="Consolas" panose="020B0609020204030204" pitchFamily="49" charset="0"/>
              </a:rPr>
              <a:t>,</a:t>
            </a:r>
            <a:r>
              <a:rPr lang="en-US" sz="1176" dirty="0">
                <a:solidFill>
                  <a:prstClr val="black"/>
                </a:solidFill>
                <a:latin typeface="Consolas" panose="020B0609020204030204" pitchFamily="49" charset="0"/>
              </a:rPr>
              <a:t> </a:t>
            </a:r>
            <a:br>
              <a:rPr lang="en-US" sz="1176" dirty="0">
                <a:solidFill>
                  <a:prstClr val="black"/>
                </a:solidFill>
                <a:latin typeface="Consolas" panose="020B0609020204030204" pitchFamily="49" charset="0"/>
              </a:rPr>
            </a:br>
            <a:r>
              <a:rPr lang="en-US" sz="1176" dirty="0">
                <a:solidFill>
                  <a:srgbClr val="FF00FF"/>
                </a:solidFill>
                <a:latin typeface="Consolas" panose="020B0609020204030204" pitchFamily="49" charset="0"/>
              </a:rPr>
              <a:t>FORMAT</a:t>
            </a:r>
            <a:r>
              <a:rPr lang="en-US" sz="1176" dirty="0">
                <a:solidFill>
                  <a:srgbClr val="808080"/>
                </a:solidFill>
                <a:latin typeface="Consolas" panose="020B0609020204030204" pitchFamily="49" charset="0"/>
              </a:rPr>
              <a:t>,</a:t>
            </a:r>
            <a:r>
              <a:rPr lang="en-US" sz="1176" dirty="0">
                <a:solidFill>
                  <a:prstClr val="black"/>
                </a:solidFill>
                <a:latin typeface="Consolas" panose="020B0609020204030204" pitchFamily="49" charset="0"/>
              </a:rPr>
              <a:t> </a:t>
            </a:r>
            <a:r>
              <a:rPr lang="en-US" sz="1176" dirty="0">
                <a:solidFill>
                  <a:srgbClr val="0000FF"/>
                </a:solidFill>
                <a:latin typeface="Consolas" panose="020B0609020204030204" pitchFamily="49" charset="0"/>
              </a:rPr>
              <a:t>COMPRESSION, STATS = 5,</a:t>
            </a:r>
            <a:endParaRPr lang="en-US" sz="1176" dirty="0">
              <a:solidFill>
                <a:prstClr val="black"/>
              </a:solidFill>
              <a:latin typeface="Consolas" panose="020B0609020204030204" pitchFamily="49" charset="0"/>
            </a:endParaRPr>
          </a:p>
          <a:p>
            <a:pPr defTabSz="685567"/>
            <a:r>
              <a:rPr lang="en-US" sz="1176" dirty="0">
                <a:solidFill>
                  <a:srgbClr val="0000FF"/>
                </a:solidFill>
                <a:latin typeface="Consolas" panose="020B0609020204030204" pitchFamily="49" charset="0"/>
              </a:rPr>
              <a:t>MEDIANAME</a:t>
            </a:r>
            <a:r>
              <a:rPr lang="en-US" sz="1176" dirty="0">
                <a:solidFill>
                  <a:prstClr val="black"/>
                </a:solidFill>
                <a:latin typeface="Consolas" panose="020B0609020204030204" pitchFamily="49" charset="0"/>
              </a:rPr>
              <a:t> </a:t>
            </a:r>
            <a:r>
              <a:rPr lang="en-US" sz="1176" dirty="0">
                <a:solidFill>
                  <a:srgbClr val="808080"/>
                </a:solidFill>
                <a:latin typeface="Consolas" panose="020B0609020204030204" pitchFamily="49" charset="0"/>
              </a:rPr>
              <a:t>=</a:t>
            </a:r>
            <a:r>
              <a:rPr lang="en-US" sz="1176" dirty="0">
                <a:solidFill>
                  <a:prstClr val="black"/>
                </a:solidFill>
                <a:latin typeface="Consolas" panose="020B0609020204030204" pitchFamily="49" charset="0"/>
              </a:rPr>
              <a:t> </a:t>
            </a:r>
            <a:r>
              <a:rPr lang="en-US" sz="1176" dirty="0">
                <a:solidFill>
                  <a:srgbClr val="FF0000"/>
                </a:solidFill>
                <a:latin typeface="Consolas" panose="020B0609020204030204" pitchFamily="49" charset="0"/>
              </a:rPr>
              <a:t>‘mydb backup 20130411'</a:t>
            </a:r>
            <a:r>
              <a:rPr lang="en-US" sz="1176" dirty="0">
                <a:solidFill>
                  <a:srgbClr val="808080"/>
                </a:solidFill>
                <a:latin typeface="Consolas" panose="020B0609020204030204" pitchFamily="49" charset="0"/>
              </a:rPr>
              <a:t>,</a:t>
            </a:r>
            <a:r>
              <a:rPr lang="en-US" sz="1176" dirty="0">
                <a:solidFill>
                  <a:prstClr val="black"/>
                </a:solidFill>
                <a:latin typeface="Consolas" panose="020B0609020204030204" pitchFamily="49" charset="0"/>
              </a:rPr>
              <a:t> </a:t>
            </a:r>
            <a:r>
              <a:rPr lang="en-US" sz="1176" dirty="0">
                <a:solidFill>
                  <a:srgbClr val="0000FF"/>
                </a:solidFill>
                <a:latin typeface="Consolas" panose="020B0609020204030204" pitchFamily="49" charset="0"/>
              </a:rPr>
              <a:t>MEDIADESCRIPTION</a:t>
            </a:r>
            <a:r>
              <a:rPr lang="en-US" sz="1176" dirty="0">
                <a:solidFill>
                  <a:prstClr val="black"/>
                </a:solidFill>
                <a:latin typeface="Consolas" panose="020B0609020204030204" pitchFamily="49" charset="0"/>
              </a:rPr>
              <a:t> </a:t>
            </a:r>
            <a:r>
              <a:rPr lang="en-US" sz="1176" dirty="0">
                <a:solidFill>
                  <a:srgbClr val="808080"/>
                </a:solidFill>
                <a:latin typeface="Consolas" panose="020B0609020204030204" pitchFamily="49" charset="0"/>
              </a:rPr>
              <a:t>=</a:t>
            </a:r>
            <a:r>
              <a:rPr lang="en-US" sz="1176" dirty="0">
                <a:solidFill>
                  <a:prstClr val="black"/>
                </a:solidFill>
                <a:latin typeface="Consolas" panose="020B0609020204030204" pitchFamily="49" charset="0"/>
              </a:rPr>
              <a:t> </a:t>
            </a:r>
            <a:r>
              <a:rPr lang="en-US" sz="1176" dirty="0">
                <a:solidFill>
                  <a:srgbClr val="FF0000"/>
                </a:solidFill>
                <a:latin typeface="Consolas" panose="020B0609020204030204" pitchFamily="49" charset="0"/>
              </a:rPr>
              <a:t>'Backup of mydb'</a:t>
            </a:r>
          </a:p>
        </p:txBody>
      </p:sp>
    </p:spTree>
    <p:extLst>
      <p:ext uri="{BB962C8B-B14F-4D97-AF65-F5344CB8AC3E}">
        <p14:creationId xmlns:p14="http://schemas.microsoft.com/office/powerpoint/2010/main" val="38277154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Backup to Windows Azure</a:t>
            </a:r>
            <a:endParaRPr lang="en-US" dirty="0">
              <a:solidFill>
                <a:schemeClr val="bg1"/>
              </a:solidFill>
            </a:endParaRPr>
          </a:p>
        </p:txBody>
      </p:sp>
      <p:sp>
        <p:nvSpPr>
          <p:cNvPr id="30" name="Cloud 29"/>
          <p:cNvSpPr/>
          <p:nvPr/>
        </p:nvSpPr>
        <p:spPr>
          <a:xfrm>
            <a:off x="5358975" y="1959048"/>
            <a:ext cx="3346710" cy="2090395"/>
          </a:xfrm>
          <a:prstGeom prst="cloud">
            <a:avLst/>
          </a:prstGeom>
          <a:solidFill>
            <a:schemeClr val="accent3">
              <a:lumMod val="60000"/>
              <a:lumOff val="4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57045">
              <a:defRPr/>
            </a:pPr>
            <a:r>
              <a:rPr lang="en-US" sz="1799" kern="0" dirty="0">
                <a:latin typeface="Segoe UI Light"/>
              </a:rPr>
              <a:t>Windows Azure storage</a:t>
            </a:r>
          </a:p>
        </p:txBody>
      </p:sp>
      <p:sp>
        <p:nvSpPr>
          <p:cNvPr id="31" name="Can 30"/>
          <p:cNvSpPr/>
          <p:nvPr/>
        </p:nvSpPr>
        <p:spPr>
          <a:xfrm>
            <a:off x="6122326" y="3115506"/>
            <a:ext cx="255697" cy="288635"/>
          </a:xfrm>
          <a:prstGeom prst="can">
            <a:avLst/>
          </a:prstGeom>
          <a:solidFill>
            <a:schemeClr val="bg1"/>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57045">
              <a:defRPr/>
            </a:pPr>
            <a:endParaRPr lang="en-US" sz="1799" kern="0" dirty="0">
              <a:solidFill>
                <a:srgbClr val="FFFFFF"/>
              </a:solidFill>
            </a:endParaRPr>
          </a:p>
        </p:txBody>
      </p:sp>
      <p:sp>
        <p:nvSpPr>
          <p:cNvPr id="32" name="Can 31"/>
          <p:cNvSpPr/>
          <p:nvPr/>
        </p:nvSpPr>
        <p:spPr>
          <a:xfrm>
            <a:off x="6263782" y="3302935"/>
            <a:ext cx="255697" cy="288635"/>
          </a:xfrm>
          <a:prstGeom prst="can">
            <a:avLst/>
          </a:prstGeom>
          <a:solidFill>
            <a:schemeClr val="bg1"/>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57045">
              <a:defRPr/>
            </a:pPr>
            <a:endParaRPr lang="en-US" sz="1799" kern="0" dirty="0">
              <a:solidFill>
                <a:srgbClr val="FFFFFF"/>
              </a:solidFill>
            </a:endParaRPr>
          </a:p>
        </p:txBody>
      </p:sp>
      <p:cxnSp>
        <p:nvCxnSpPr>
          <p:cNvPr id="33" name="Straight Arrow Connector 32"/>
          <p:cNvCxnSpPr>
            <a:stCxn id="28" idx="3"/>
          </p:cNvCxnSpPr>
          <p:nvPr/>
        </p:nvCxnSpPr>
        <p:spPr>
          <a:xfrm>
            <a:off x="3816004" y="2374039"/>
            <a:ext cx="2306321" cy="901146"/>
          </a:xfrm>
          <a:prstGeom prst="straightConnector1">
            <a:avLst/>
          </a:prstGeom>
          <a:noFill/>
          <a:ln w="25400" cap="flat" cmpd="sng" algn="ctr">
            <a:solidFill>
              <a:schemeClr val="tx2"/>
            </a:solidFill>
            <a:prstDash val="solid"/>
            <a:tailEnd type="triangle" w="lg" len="lg"/>
          </a:ln>
          <a:effectLst>
            <a:outerShdw blurRad="40000" dist="20000" dir="5400000" rotWithShape="0">
              <a:srgbClr val="000000">
                <a:alpha val="38000"/>
              </a:srgbClr>
            </a:outerShdw>
          </a:effectLst>
        </p:spPr>
      </p:cxnSp>
      <p:cxnSp>
        <p:nvCxnSpPr>
          <p:cNvPr id="34" name="Straight Arrow Connector 33"/>
          <p:cNvCxnSpPr>
            <a:stCxn id="5" idx="3"/>
          </p:cNvCxnSpPr>
          <p:nvPr/>
        </p:nvCxnSpPr>
        <p:spPr>
          <a:xfrm flipV="1">
            <a:off x="3816004" y="3519824"/>
            <a:ext cx="2447779" cy="119776"/>
          </a:xfrm>
          <a:prstGeom prst="straightConnector1">
            <a:avLst/>
          </a:prstGeom>
          <a:noFill/>
          <a:ln w="25400" cap="flat" cmpd="sng" algn="ctr">
            <a:solidFill>
              <a:schemeClr val="tx2"/>
            </a:solidFill>
            <a:prstDash val="solid"/>
            <a:tailEnd type="triangle" w="lg" len="lg"/>
          </a:ln>
          <a:effectLst>
            <a:outerShdw blurRad="40000" dist="20000" dir="5400000" rotWithShape="0">
              <a:srgbClr val="000000">
                <a:alpha val="38000"/>
              </a:srgbClr>
            </a:outerShdw>
          </a:effectLst>
        </p:spPr>
      </p:cxnSp>
      <p:sp>
        <p:nvSpPr>
          <p:cNvPr id="36" name="Rectangle 35"/>
          <p:cNvSpPr/>
          <p:nvPr/>
        </p:nvSpPr>
        <p:spPr>
          <a:xfrm>
            <a:off x="2277259" y="4966889"/>
            <a:ext cx="3265763" cy="670519"/>
          </a:xfrm>
          <a:prstGeom prst="rect">
            <a:avLst/>
          </a:prstGeom>
          <a:noFill/>
          <a:ln w="9525" cap="flat" cmpd="sng" algn="ctr">
            <a:noFill/>
            <a:prstDash val="solid"/>
          </a:ln>
          <a:effectLst/>
        </p:spPr>
        <p:txBody>
          <a:bodyPr vert="vert270" rtlCol="0" anchor="b" anchorCtr="0"/>
          <a:lstStyle/>
          <a:p>
            <a:pPr algn="ctr" defTabSz="457045">
              <a:defRPr/>
            </a:pPr>
            <a:r>
              <a:rPr lang="en-US" sz="1799" kern="0" dirty="0">
                <a:solidFill>
                  <a:srgbClr val="FFFFFF"/>
                </a:solidFill>
              </a:rPr>
              <a:t>WA</a:t>
            </a:r>
          </a:p>
        </p:txBody>
      </p:sp>
      <p:sp>
        <p:nvSpPr>
          <p:cNvPr id="37" name="Rectangle 36"/>
          <p:cNvSpPr/>
          <p:nvPr/>
        </p:nvSpPr>
        <p:spPr>
          <a:xfrm>
            <a:off x="6032055" y="4283733"/>
            <a:ext cx="3196930" cy="1667430"/>
          </a:xfrm>
          <a:prstGeom prst="rect">
            <a:avLst/>
          </a:prstGeom>
          <a:noFill/>
          <a:ln w="9525" cap="flat" cmpd="sng" algn="ctr">
            <a:noFill/>
            <a:prstDash val="solid"/>
          </a:ln>
          <a:effectLst/>
        </p:spPr>
        <p:txBody>
          <a:bodyPr vert="vert270" rtlCol="0" anchor="b" anchorCtr="0"/>
          <a:lstStyle/>
          <a:p>
            <a:pPr algn="ctr" defTabSz="457045">
              <a:defRPr/>
            </a:pPr>
            <a:r>
              <a:rPr lang="en-US" sz="1799" kern="0" dirty="0">
                <a:solidFill>
                  <a:srgbClr val="FFFFFF"/>
                </a:solidFill>
              </a:rPr>
              <a:t>Windows Azure Blobs</a:t>
            </a:r>
          </a:p>
        </p:txBody>
      </p:sp>
      <p:sp>
        <p:nvSpPr>
          <p:cNvPr id="38" name="TextBox 37"/>
          <p:cNvSpPr txBox="1"/>
          <p:nvPr/>
        </p:nvSpPr>
        <p:spPr>
          <a:xfrm>
            <a:off x="2384903" y="4325856"/>
            <a:ext cx="2629214" cy="499880"/>
          </a:xfrm>
          <a:prstGeom prst="rect">
            <a:avLst/>
          </a:prstGeom>
          <a:noFill/>
        </p:spPr>
        <p:txBody>
          <a:bodyPr wrap="square" rtlCol="0">
            <a:spAutoFit/>
          </a:bodyPr>
          <a:lstStyle/>
          <a:p>
            <a:pPr marL="285653" indent="-285653" defTabSz="457045">
              <a:buFont typeface="Arial" panose="020B0604020202020204" pitchFamily="34" charset="0"/>
              <a:buChar char="•"/>
              <a:defRPr/>
            </a:pPr>
            <a:r>
              <a:rPr lang="en-US" sz="1324" kern="0" dirty="0">
                <a:solidFill>
                  <a:schemeClr val="bg1"/>
                </a:solidFill>
              </a:rPr>
              <a:t>On-site/off-site storage costs</a:t>
            </a:r>
          </a:p>
          <a:p>
            <a:pPr marL="285653" indent="-285653" defTabSz="457045">
              <a:buFont typeface="Arial" panose="020B0604020202020204" pitchFamily="34" charset="0"/>
              <a:buChar char="•"/>
              <a:defRPr/>
            </a:pPr>
            <a:r>
              <a:rPr lang="en-US" sz="1324" kern="0" dirty="0">
                <a:solidFill>
                  <a:schemeClr val="bg1"/>
                </a:solidFill>
              </a:rPr>
              <a:t>Device management costs</a:t>
            </a:r>
          </a:p>
        </p:txBody>
      </p:sp>
      <p:grpSp>
        <p:nvGrpSpPr>
          <p:cNvPr id="3" name="Group 2"/>
          <p:cNvGrpSpPr/>
          <p:nvPr/>
        </p:nvGrpSpPr>
        <p:grpSpPr>
          <a:xfrm>
            <a:off x="2331081" y="4381066"/>
            <a:ext cx="3265763" cy="1300613"/>
            <a:chOff x="1024483" y="4555422"/>
            <a:chExt cx="4441664" cy="1768925"/>
          </a:xfrm>
        </p:grpSpPr>
        <p:sp>
          <p:nvSpPr>
            <p:cNvPr id="35" name="Rectangle 34"/>
            <p:cNvSpPr/>
            <p:nvPr/>
          </p:nvSpPr>
          <p:spPr>
            <a:xfrm>
              <a:off x="1024483" y="4555422"/>
              <a:ext cx="4441664" cy="1013538"/>
            </a:xfrm>
            <a:prstGeom prst="rect">
              <a:avLst/>
            </a:prstGeom>
            <a:noFill/>
            <a:ln w="9525" cap="flat" cmpd="sng" algn="ctr">
              <a:noFill/>
              <a:prstDash val="solid"/>
            </a:ln>
            <a:effectLst/>
          </p:spPr>
          <p:txBody>
            <a:bodyPr vert="vert270" rtlCol="0" anchor="b" anchorCtr="0"/>
            <a:lstStyle/>
            <a:p>
              <a:pPr algn="ctr" defTabSz="457045">
                <a:defRPr/>
              </a:pPr>
              <a:r>
                <a:rPr lang="en-US" sz="1799" kern="0" dirty="0">
                  <a:solidFill>
                    <a:srgbClr val="FFFFFF"/>
                  </a:solidFill>
                </a:rPr>
                <a:t>Box</a:t>
              </a:r>
            </a:p>
          </p:txBody>
        </p:sp>
        <p:sp>
          <p:nvSpPr>
            <p:cNvPr id="39" name="TextBox 38"/>
            <p:cNvSpPr txBox="1"/>
            <p:nvPr/>
          </p:nvSpPr>
          <p:spPr>
            <a:xfrm>
              <a:off x="1097685" y="5367328"/>
              <a:ext cx="3575915" cy="957019"/>
            </a:xfrm>
            <a:prstGeom prst="rect">
              <a:avLst/>
            </a:prstGeom>
            <a:noFill/>
          </p:spPr>
          <p:txBody>
            <a:bodyPr wrap="square" rtlCol="0">
              <a:spAutoFit/>
            </a:bodyPr>
            <a:lstStyle/>
            <a:p>
              <a:pPr marL="285653" indent="-285653" defTabSz="457045">
                <a:buFont typeface="Arial" panose="020B0604020202020204" pitchFamily="34" charset="0"/>
                <a:buChar char="•"/>
                <a:defRPr/>
              </a:pPr>
              <a:r>
                <a:rPr lang="en-US" sz="1324" kern="0" dirty="0">
                  <a:solidFill>
                    <a:schemeClr val="bg1"/>
                  </a:solidFill>
                </a:rPr>
                <a:t>XDrives limited to 1 terabyte</a:t>
              </a:r>
            </a:p>
            <a:p>
              <a:pPr marL="285653" indent="-285653" defTabSz="457045">
                <a:buFont typeface="Arial" panose="020B0604020202020204" pitchFamily="34" charset="0"/>
                <a:buChar char="•"/>
                <a:defRPr/>
              </a:pPr>
              <a:r>
                <a:rPr lang="en-US" sz="1324" kern="0" dirty="0">
                  <a:solidFill>
                    <a:schemeClr val="bg1"/>
                  </a:solidFill>
                </a:rPr>
                <a:t>Max 16 drives</a:t>
              </a:r>
            </a:p>
            <a:p>
              <a:pPr marL="285653" indent="-285653" defTabSz="457045">
                <a:buFont typeface="Arial" panose="020B0604020202020204" pitchFamily="34" charset="0"/>
                <a:buChar char="•"/>
                <a:defRPr/>
              </a:pPr>
              <a:r>
                <a:rPr lang="en-US" sz="1324" kern="0" dirty="0">
                  <a:solidFill>
                    <a:schemeClr val="bg1"/>
                  </a:solidFill>
                </a:rPr>
                <a:t>Manage drives and policy</a:t>
              </a:r>
            </a:p>
          </p:txBody>
        </p:sp>
      </p:grpSp>
      <p:sp>
        <p:nvSpPr>
          <p:cNvPr id="40" name="TextBox 39"/>
          <p:cNvSpPr txBox="1"/>
          <p:nvPr/>
        </p:nvSpPr>
        <p:spPr>
          <a:xfrm>
            <a:off x="6082278" y="4341478"/>
            <a:ext cx="2474007" cy="1314975"/>
          </a:xfrm>
          <a:prstGeom prst="rect">
            <a:avLst/>
          </a:prstGeom>
          <a:noFill/>
        </p:spPr>
        <p:txBody>
          <a:bodyPr wrap="square" rtlCol="0">
            <a:spAutoFit/>
          </a:bodyPr>
          <a:lstStyle/>
          <a:p>
            <a:pPr marL="285653" indent="-285653" defTabSz="457045">
              <a:buFont typeface="Arial" panose="020B0604020202020204" pitchFamily="34" charset="0"/>
              <a:buChar char="•"/>
              <a:defRPr/>
            </a:pPr>
            <a:r>
              <a:rPr lang="en-US" sz="1324" kern="0" dirty="0">
                <a:solidFill>
                  <a:schemeClr val="bg1"/>
                </a:solidFill>
              </a:rPr>
              <a:t>Near “bottomless” storage</a:t>
            </a:r>
          </a:p>
          <a:p>
            <a:pPr marL="285653" indent="-285653" defTabSz="457045">
              <a:buFont typeface="Arial" panose="020B0604020202020204" pitchFamily="34" charset="0"/>
              <a:buChar char="•"/>
              <a:defRPr/>
            </a:pPr>
            <a:r>
              <a:rPr lang="en-US" sz="1324" kern="0" dirty="0">
                <a:solidFill>
                  <a:schemeClr val="bg1"/>
                </a:solidFill>
              </a:rPr>
              <a:t>Off-site, geo-redundant</a:t>
            </a:r>
          </a:p>
          <a:p>
            <a:pPr marL="285653" indent="-285653" defTabSz="457045">
              <a:buFont typeface="Arial" panose="020B0604020202020204" pitchFamily="34" charset="0"/>
              <a:buChar char="•"/>
              <a:defRPr/>
            </a:pPr>
            <a:r>
              <a:rPr lang="en-US" sz="1324" kern="0" dirty="0">
                <a:solidFill>
                  <a:schemeClr val="bg1"/>
                </a:solidFill>
              </a:rPr>
              <a:t>No provisioning</a:t>
            </a:r>
          </a:p>
          <a:p>
            <a:pPr marL="285653" indent="-285653" defTabSz="457045">
              <a:buFont typeface="Arial" panose="020B0604020202020204" pitchFamily="34" charset="0"/>
              <a:buChar char="•"/>
              <a:defRPr/>
            </a:pPr>
            <a:r>
              <a:rPr lang="en-US" sz="1324" kern="0" dirty="0">
                <a:solidFill>
                  <a:schemeClr val="bg1"/>
                </a:solidFill>
              </a:rPr>
              <a:t>No device management</a:t>
            </a:r>
          </a:p>
          <a:p>
            <a:pPr marL="285653" indent="-285653" defTabSz="457045">
              <a:buFont typeface="Arial" panose="020B0604020202020204" pitchFamily="34" charset="0"/>
              <a:buChar char="•"/>
              <a:defRPr/>
            </a:pPr>
            <a:r>
              <a:rPr lang="en-US" sz="1324" kern="0" dirty="0">
                <a:solidFill>
                  <a:schemeClr val="bg1"/>
                </a:solidFill>
              </a:rPr>
              <a:t>Media safety (decay-free)</a:t>
            </a:r>
          </a:p>
          <a:p>
            <a:pPr marL="285653" indent="-285653" defTabSz="457045">
              <a:buFont typeface="Arial" panose="020B0604020202020204" pitchFamily="34" charset="0"/>
              <a:buChar char="•"/>
              <a:defRPr/>
            </a:pPr>
            <a:r>
              <a:rPr lang="en-US" sz="1324" kern="0" dirty="0">
                <a:solidFill>
                  <a:schemeClr val="bg1"/>
                </a:solidFill>
              </a:rPr>
              <a:t>Remote accessibility</a:t>
            </a:r>
          </a:p>
        </p:txBody>
      </p:sp>
      <p:grpSp>
        <p:nvGrpSpPr>
          <p:cNvPr id="6" name="Group 5"/>
          <p:cNvGrpSpPr/>
          <p:nvPr/>
        </p:nvGrpSpPr>
        <p:grpSpPr>
          <a:xfrm>
            <a:off x="2785937" y="3115506"/>
            <a:ext cx="1030066" cy="1048191"/>
            <a:chOff x="399248" y="3070887"/>
            <a:chExt cx="1400961" cy="1425612"/>
          </a:xfrm>
        </p:grpSpPr>
        <p:sp>
          <p:nvSpPr>
            <p:cNvPr id="5" name="Rectangle 4"/>
            <p:cNvSpPr/>
            <p:nvPr/>
          </p:nvSpPr>
          <p:spPr bwMode="auto">
            <a:xfrm>
              <a:off x="399248" y="3070887"/>
              <a:ext cx="1400961" cy="142561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67232" numCol="1" rtlCol="0" anchor="t" anchorCtr="0" compatLnSpc="1">
              <a:prstTxWarp prst="textNoShape">
                <a:avLst/>
              </a:prstTxWarp>
            </a:bodyPr>
            <a:lstStyle/>
            <a:p>
              <a:pPr defTabSz="685647" fontAlgn="base">
                <a:spcBef>
                  <a:spcPct val="0"/>
                </a:spcBef>
                <a:spcAft>
                  <a:spcPct val="0"/>
                </a:spcAft>
              </a:pPr>
              <a:r>
                <a:rPr lang="en-US" sz="882" dirty="0">
                  <a:solidFill>
                    <a:schemeClr val="tx1"/>
                  </a:solidFill>
                </a:rPr>
                <a:t>On-premises server</a:t>
              </a: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434" y="3620789"/>
              <a:ext cx="1322588" cy="365760"/>
            </a:xfrm>
            <a:prstGeom prst="rect">
              <a:avLst/>
            </a:prstGeom>
          </p:spPr>
        </p:pic>
      </p:grpSp>
      <p:grpSp>
        <p:nvGrpSpPr>
          <p:cNvPr id="7" name="Group 6"/>
          <p:cNvGrpSpPr/>
          <p:nvPr/>
        </p:nvGrpSpPr>
        <p:grpSpPr>
          <a:xfrm>
            <a:off x="2785937" y="1849945"/>
            <a:ext cx="1030066" cy="1048191"/>
            <a:chOff x="399248" y="1349636"/>
            <a:chExt cx="1400961" cy="1425612"/>
          </a:xfrm>
        </p:grpSpPr>
        <p:sp>
          <p:nvSpPr>
            <p:cNvPr id="28" name="Rectangle 27"/>
            <p:cNvSpPr/>
            <p:nvPr/>
          </p:nvSpPr>
          <p:spPr bwMode="auto">
            <a:xfrm>
              <a:off x="399248" y="1349636"/>
              <a:ext cx="1400961" cy="1425612"/>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67232" numCol="1" rtlCol="0" anchor="t" anchorCtr="0" compatLnSpc="1">
              <a:prstTxWarp prst="textNoShape">
                <a:avLst/>
              </a:prstTxWarp>
            </a:bodyPr>
            <a:lstStyle/>
            <a:p>
              <a:pPr defTabSz="685647" fontAlgn="base">
                <a:spcBef>
                  <a:spcPct val="0"/>
                </a:spcBef>
                <a:spcAft>
                  <a:spcPct val="0"/>
                </a:spcAft>
              </a:pPr>
              <a:r>
                <a:rPr lang="en-US" sz="882" dirty="0">
                  <a:solidFill>
                    <a:schemeClr val="tx1"/>
                  </a:solidFill>
                </a:rPr>
                <a:t>Windows Azure VM</a:t>
              </a: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434" y="1859586"/>
              <a:ext cx="1322588" cy="365760"/>
            </a:xfrm>
            <a:prstGeom prst="rect">
              <a:avLst/>
            </a:prstGeom>
          </p:spPr>
        </p:pic>
      </p:grpSp>
    </p:spTree>
    <p:extLst>
      <p:ext uri="{BB962C8B-B14F-4D97-AF65-F5344CB8AC3E}">
        <p14:creationId xmlns:p14="http://schemas.microsoft.com/office/powerpoint/2010/main" val="90965567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Backup to Windows Azure</a:t>
            </a:r>
            <a:endParaRPr lang="en-US" dirty="0">
              <a:solidFill>
                <a:schemeClr val="bg1"/>
              </a:solidFill>
            </a:endParaRPr>
          </a:p>
        </p:txBody>
      </p:sp>
      <p:sp>
        <p:nvSpPr>
          <p:cNvPr id="2" name="Text Placeholder 1"/>
          <p:cNvSpPr>
            <a:spLocks noGrp="1"/>
          </p:cNvSpPr>
          <p:nvPr>
            <p:ph type="body" sz="quarter" idx="4294967295"/>
          </p:nvPr>
        </p:nvSpPr>
        <p:spPr>
          <a:xfrm>
            <a:off x="1725930" y="1749373"/>
            <a:ext cx="4261518" cy="1981939"/>
          </a:xfrm>
        </p:spPr>
        <p:txBody>
          <a:bodyPr/>
          <a:lstStyle/>
          <a:p>
            <a:r>
              <a:rPr lang="en-US" sz="1765" dirty="0">
                <a:solidFill>
                  <a:schemeClr val="bg1"/>
                </a:solidFill>
              </a:rPr>
              <a:t>Simple configuration UI</a:t>
            </a:r>
          </a:p>
          <a:p>
            <a:r>
              <a:rPr lang="en-US" sz="1765" dirty="0">
                <a:solidFill>
                  <a:schemeClr val="bg1"/>
                </a:solidFill>
              </a:rPr>
              <a:t>Easy creation of Azure credential</a:t>
            </a:r>
          </a:p>
          <a:p>
            <a:r>
              <a:rPr lang="en-US" sz="1765" dirty="0">
                <a:solidFill>
                  <a:schemeClr val="bg1"/>
                </a:solidFill>
              </a:rPr>
              <a:t>No overhead</a:t>
            </a:r>
          </a:p>
        </p:txBody>
      </p:sp>
      <p:pic>
        <p:nvPicPr>
          <p:cNvPr id="4" name="Picture 3"/>
          <p:cNvPicPr>
            <a:picLocks noChangeAspect="1"/>
          </p:cNvPicPr>
          <p:nvPr/>
        </p:nvPicPr>
        <p:blipFill>
          <a:blip r:embed="rId2"/>
          <a:stretch>
            <a:fillRect/>
          </a:stretch>
        </p:blipFill>
        <p:spPr>
          <a:xfrm>
            <a:off x="6125789" y="1749370"/>
            <a:ext cx="5536328" cy="4985841"/>
          </a:xfrm>
          <a:prstGeom prst="rect">
            <a:avLst/>
          </a:prstGeom>
        </p:spPr>
      </p:pic>
      <p:sp>
        <p:nvSpPr>
          <p:cNvPr id="5" name="Rectangle 4"/>
          <p:cNvSpPr/>
          <p:nvPr/>
        </p:nvSpPr>
        <p:spPr bwMode="auto">
          <a:xfrm>
            <a:off x="7299828" y="3414465"/>
            <a:ext cx="3015248" cy="1222397"/>
          </a:xfrm>
          <a:prstGeom prst="rect">
            <a:avLst/>
          </a:prstGeom>
          <a:noFill/>
          <a:ln w="571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484692" y="3848321"/>
            <a:ext cx="4971318" cy="2496207"/>
          </a:xfrm>
          <a:prstGeom prst="rect">
            <a:avLst/>
          </a:prstGeom>
        </p:spPr>
      </p:pic>
      <p:sp>
        <p:nvSpPr>
          <p:cNvPr id="7" name="TextBox 6"/>
          <p:cNvSpPr txBox="1"/>
          <p:nvPr/>
        </p:nvSpPr>
        <p:spPr>
          <a:xfrm>
            <a:off x="3233637" y="5538744"/>
            <a:ext cx="1010539" cy="380108"/>
          </a:xfrm>
          <a:prstGeom prst="rect">
            <a:avLst/>
          </a:prstGeom>
          <a:noFill/>
        </p:spPr>
        <p:txBody>
          <a:bodyPr wrap="none" lIns="134464" tIns="107571" rIns="134464" bIns="107571" rtlCol="0">
            <a:spAutoFit/>
          </a:bodyPr>
          <a:lstStyle/>
          <a:p>
            <a:pPr defTabSz="685597">
              <a:lnSpc>
                <a:spcPct val="90000"/>
              </a:lnSpc>
            </a:pPr>
            <a:r>
              <a:rPr lang="en-US" sz="1176" dirty="0">
                <a:gradFill>
                  <a:gsLst>
                    <a:gs pos="2917">
                      <a:srgbClr val="505050"/>
                    </a:gs>
                    <a:gs pos="30000">
                      <a:srgbClr val="505050"/>
                    </a:gs>
                  </a:gsLst>
                  <a:lin ang="5400000" scaled="0"/>
                </a:gradFill>
              </a:rPr>
              <a:t>Restore GUI</a:t>
            </a:r>
          </a:p>
        </p:txBody>
      </p:sp>
      <p:sp>
        <p:nvSpPr>
          <p:cNvPr id="8" name="TextBox 7"/>
          <p:cNvSpPr txBox="1"/>
          <p:nvPr/>
        </p:nvSpPr>
        <p:spPr>
          <a:xfrm>
            <a:off x="7756058" y="5532752"/>
            <a:ext cx="978479" cy="380108"/>
          </a:xfrm>
          <a:prstGeom prst="rect">
            <a:avLst/>
          </a:prstGeom>
          <a:noFill/>
        </p:spPr>
        <p:txBody>
          <a:bodyPr wrap="none" lIns="134464" tIns="107571" rIns="134464" bIns="107571" rtlCol="0">
            <a:spAutoFit/>
          </a:bodyPr>
          <a:lstStyle/>
          <a:p>
            <a:pPr defTabSz="685597">
              <a:lnSpc>
                <a:spcPct val="90000"/>
              </a:lnSpc>
            </a:pPr>
            <a:r>
              <a:rPr lang="en-US" sz="1176" dirty="0">
                <a:gradFill>
                  <a:gsLst>
                    <a:gs pos="2917">
                      <a:srgbClr val="505050"/>
                    </a:gs>
                    <a:gs pos="30000">
                      <a:srgbClr val="505050"/>
                    </a:gs>
                  </a:gsLst>
                  <a:lin ang="5400000" scaled="0"/>
                </a:gradFill>
              </a:rPr>
              <a:t>Backup GUI</a:t>
            </a:r>
          </a:p>
        </p:txBody>
      </p:sp>
    </p:spTree>
    <p:extLst>
      <p:ext uri="{BB962C8B-B14F-4D97-AF65-F5344CB8AC3E}">
        <p14:creationId xmlns:p14="http://schemas.microsoft.com/office/powerpoint/2010/main" val="35094285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Predictable Performance</a:t>
            </a:r>
            <a:endParaRPr lang="en-US" dirty="0"/>
          </a:p>
        </p:txBody>
      </p:sp>
      <p:sp>
        <p:nvSpPr>
          <p:cNvPr id="6" name="Text Placeholder 5"/>
          <p:cNvSpPr>
            <a:spLocks noGrp="1"/>
          </p:cNvSpPr>
          <p:nvPr>
            <p:ph type="body" sz="quarter" idx="10"/>
          </p:nvPr>
        </p:nvSpPr>
        <p:spPr>
          <a:xfrm>
            <a:off x="636965" y="1233630"/>
            <a:ext cx="5378548" cy="581121"/>
          </a:xfrm>
        </p:spPr>
        <p:txBody>
          <a:bodyPr/>
          <a:lstStyle/>
          <a:p>
            <a:pPr algn="ctr"/>
            <a:r>
              <a:rPr lang="en-US" dirty="0" smtClean="0"/>
              <a:t>Web / Business</a:t>
            </a:r>
            <a:endParaRPr lang="en-US" dirty="0"/>
          </a:p>
        </p:txBody>
      </p:sp>
      <p:sp>
        <p:nvSpPr>
          <p:cNvPr id="11" name="Text Placeholder 10"/>
          <p:cNvSpPr>
            <a:spLocks noGrp="1"/>
          </p:cNvSpPr>
          <p:nvPr>
            <p:ph type="body" sz="quarter" idx="11"/>
          </p:nvPr>
        </p:nvSpPr>
        <p:spPr>
          <a:xfrm>
            <a:off x="6265738" y="1339828"/>
            <a:ext cx="5609265" cy="581121"/>
          </a:xfrm>
        </p:spPr>
        <p:txBody>
          <a:bodyPr/>
          <a:lstStyle/>
          <a:p>
            <a:pPr algn="ctr"/>
            <a:r>
              <a:rPr lang="en-US" dirty="0" smtClean="0"/>
              <a:t>Basic / Standard / Premium</a:t>
            </a:r>
            <a:endParaRPr lang="en-US" dirty="0"/>
          </a:p>
        </p:txBody>
      </p:sp>
      <p:grpSp>
        <p:nvGrpSpPr>
          <p:cNvPr id="64" name="Group 63"/>
          <p:cNvGrpSpPr/>
          <p:nvPr/>
        </p:nvGrpSpPr>
        <p:grpSpPr>
          <a:xfrm>
            <a:off x="780131" y="2038283"/>
            <a:ext cx="3955896" cy="4416043"/>
            <a:chOff x="372766" y="1923620"/>
            <a:chExt cx="4035793" cy="5069673"/>
          </a:xfrm>
        </p:grpSpPr>
        <p:sp>
          <p:nvSpPr>
            <p:cNvPr id="65" name="Rectangle 64"/>
            <p:cNvSpPr/>
            <p:nvPr/>
          </p:nvSpPr>
          <p:spPr>
            <a:xfrm>
              <a:off x="666206" y="2597383"/>
              <a:ext cx="3422468" cy="4077738"/>
            </a:xfrm>
            <a:prstGeom prst="rect">
              <a:avLst/>
            </a:prstGeom>
            <a:noFill/>
            <a:ln w="28575">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sp>
          <p:nvSpPr>
            <p:cNvPr id="66" name="TextBox 65"/>
            <p:cNvSpPr txBox="1"/>
            <p:nvPr/>
          </p:nvSpPr>
          <p:spPr>
            <a:xfrm>
              <a:off x="1866217" y="1923620"/>
              <a:ext cx="1022439" cy="417815"/>
            </a:xfrm>
            <a:prstGeom prst="rect">
              <a:avLst/>
            </a:prstGeom>
            <a:noFill/>
          </p:spPr>
          <p:txBody>
            <a:bodyPr wrap="none" rtlCol="0">
              <a:spAutoFit/>
            </a:bodyPr>
            <a:lstStyle/>
            <a:p>
              <a:pPr algn="ctr"/>
              <a:r>
                <a:rPr lang="en-US" sz="1765" b="1" dirty="0"/>
                <a:t>Machine</a:t>
              </a:r>
              <a:endParaRPr lang="en-US" sz="1765" dirty="0"/>
            </a:p>
          </p:txBody>
        </p:sp>
        <p:sp>
          <p:nvSpPr>
            <p:cNvPr id="67" name="TextBox 66"/>
            <p:cNvSpPr txBox="1"/>
            <p:nvPr/>
          </p:nvSpPr>
          <p:spPr>
            <a:xfrm>
              <a:off x="1940791" y="2237047"/>
              <a:ext cx="873293" cy="353332"/>
            </a:xfrm>
            <a:prstGeom prst="rect">
              <a:avLst/>
            </a:prstGeom>
            <a:noFill/>
          </p:spPr>
          <p:txBody>
            <a:bodyPr wrap="none" rtlCol="0">
              <a:spAutoFit/>
            </a:bodyPr>
            <a:lstStyle/>
            <a:p>
              <a:pPr algn="ctr"/>
              <a:r>
                <a:rPr lang="en-US" sz="1400" dirty="0"/>
                <a:t>Compute</a:t>
              </a:r>
            </a:p>
          </p:txBody>
        </p:sp>
        <p:sp>
          <p:nvSpPr>
            <p:cNvPr id="68" name="TextBox 67"/>
            <p:cNvSpPr txBox="1"/>
            <p:nvPr/>
          </p:nvSpPr>
          <p:spPr>
            <a:xfrm rot="16200000">
              <a:off x="149085" y="4471570"/>
              <a:ext cx="761356" cy="313993"/>
            </a:xfrm>
            <a:prstGeom prst="rect">
              <a:avLst/>
            </a:prstGeom>
            <a:noFill/>
          </p:spPr>
          <p:txBody>
            <a:bodyPr wrap="none" rtlCol="0">
              <a:spAutoFit/>
            </a:bodyPr>
            <a:lstStyle/>
            <a:p>
              <a:pPr algn="ctr"/>
              <a:r>
                <a:rPr lang="en-US" sz="1400" dirty="0"/>
                <a:t>Writes</a:t>
              </a:r>
            </a:p>
          </p:txBody>
        </p:sp>
        <p:sp>
          <p:nvSpPr>
            <p:cNvPr id="69" name="TextBox 68"/>
            <p:cNvSpPr txBox="1"/>
            <p:nvPr/>
          </p:nvSpPr>
          <p:spPr>
            <a:xfrm rot="5400000">
              <a:off x="3895250" y="4479253"/>
              <a:ext cx="712625" cy="313993"/>
            </a:xfrm>
            <a:prstGeom prst="rect">
              <a:avLst/>
            </a:prstGeom>
            <a:noFill/>
          </p:spPr>
          <p:txBody>
            <a:bodyPr wrap="none" rtlCol="0">
              <a:spAutoFit/>
            </a:bodyPr>
            <a:lstStyle/>
            <a:p>
              <a:pPr algn="ctr"/>
              <a:r>
                <a:rPr lang="en-US" sz="1400" dirty="0"/>
                <a:t>Reads</a:t>
              </a:r>
            </a:p>
          </p:txBody>
        </p:sp>
        <p:sp>
          <p:nvSpPr>
            <p:cNvPr id="70" name="TextBox 69"/>
            <p:cNvSpPr txBox="1"/>
            <p:nvPr/>
          </p:nvSpPr>
          <p:spPr>
            <a:xfrm>
              <a:off x="1963881" y="6639961"/>
              <a:ext cx="827110" cy="353332"/>
            </a:xfrm>
            <a:prstGeom prst="rect">
              <a:avLst/>
            </a:prstGeom>
            <a:noFill/>
          </p:spPr>
          <p:txBody>
            <a:bodyPr wrap="none" rtlCol="0">
              <a:spAutoFit/>
            </a:bodyPr>
            <a:lstStyle/>
            <a:p>
              <a:pPr algn="ctr"/>
              <a:r>
                <a:rPr lang="en-US" sz="1400" dirty="0"/>
                <a:t>Memory</a:t>
              </a:r>
              <a:endParaRPr lang="en-US" sz="1400" i="1" dirty="0"/>
            </a:p>
          </p:txBody>
        </p:sp>
      </p:grpSp>
      <p:sp>
        <p:nvSpPr>
          <p:cNvPr id="85" name="Oval 84"/>
          <p:cNvSpPr/>
          <p:nvPr/>
        </p:nvSpPr>
        <p:spPr bwMode="auto">
          <a:xfrm>
            <a:off x="1309371" y="3055489"/>
            <a:ext cx="639494" cy="581546"/>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1</a:t>
            </a:r>
          </a:p>
        </p:txBody>
      </p:sp>
      <p:sp>
        <p:nvSpPr>
          <p:cNvPr id="86" name="Oval 85"/>
          <p:cNvSpPr/>
          <p:nvPr/>
        </p:nvSpPr>
        <p:spPr bwMode="auto">
          <a:xfrm>
            <a:off x="2508773" y="2871462"/>
            <a:ext cx="714313" cy="557538"/>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2</a:t>
            </a:r>
          </a:p>
        </p:txBody>
      </p:sp>
      <p:sp>
        <p:nvSpPr>
          <p:cNvPr id="87" name="Oval 86"/>
          <p:cNvSpPr/>
          <p:nvPr/>
        </p:nvSpPr>
        <p:spPr bwMode="auto">
          <a:xfrm>
            <a:off x="3547375" y="2980788"/>
            <a:ext cx="755775" cy="574913"/>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FFFFFF"/>
                </a:solidFill>
                <a:ea typeface="Segoe UI" pitchFamily="34" charset="0"/>
                <a:cs typeface="Segoe UI" pitchFamily="34" charset="0"/>
              </a:rPr>
              <a:t>DB 3</a:t>
            </a:r>
          </a:p>
        </p:txBody>
      </p:sp>
      <p:sp>
        <p:nvSpPr>
          <p:cNvPr id="88" name="Oval 87"/>
          <p:cNvSpPr/>
          <p:nvPr/>
        </p:nvSpPr>
        <p:spPr bwMode="auto">
          <a:xfrm>
            <a:off x="1309371" y="3963371"/>
            <a:ext cx="894235" cy="875610"/>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4</a:t>
            </a:r>
          </a:p>
        </p:txBody>
      </p:sp>
      <p:sp>
        <p:nvSpPr>
          <p:cNvPr id="89" name="Oval 88"/>
          <p:cNvSpPr/>
          <p:nvPr/>
        </p:nvSpPr>
        <p:spPr bwMode="auto">
          <a:xfrm>
            <a:off x="1383921" y="5296552"/>
            <a:ext cx="745135" cy="487605"/>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7</a:t>
            </a:r>
          </a:p>
        </p:txBody>
      </p:sp>
      <p:sp>
        <p:nvSpPr>
          <p:cNvPr id="90" name="Oval 89"/>
          <p:cNvSpPr/>
          <p:nvPr/>
        </p:nvSpPr>
        <p:spPr bwMode="auto">
          <a:xfrm>
            <a:off x="2435599" y="3887814"/>
            <a:ext cx="764004" cy="909646"/>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FFFFFF"/>
                </a:solidFill>
                <a:ea typeface="Segoe UI" pitchFamily="34" charset="0"/>
                <a:cs typeface="Segoe UI" pitchFamily="34" charset="0"/>
              </a:rPr>
              <a:t>DB 5</a:t>
            </a:r>
          </a:p>
        </p:txBody>
      </p:sp>
      <p:sp>
        <p:nvSpPr>
          <p:cNvPr id="91" name="Oval 90"/>
          <p:cNvSpPr/>
          <p:nvPr/>
        </p:nvSpPr>
        <p:spPr bwMode="auto">
          <a:xfrm>
            <a:off x="3555849" y="3911767"/>
            <a:ext cx="686545" cy="875610"/>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6</a:t>
            </a:r>
          </a:p>
        </p:txBody>
      </p:sp>
      <p:sp>
        <p:nvSpPr>
          <p:cNvPr id="92" name="Oval 91"/>
          <p:cNvSpPr/>
          <p:nvPr/>
        </p:nvSpPr>
        <p:spPr bwMode="auto">
          <a:xfrm>
            <a:off x="2418812" y="5263890"/>
            <a:ext cx="894235" cy="704980"/>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8</a:t>
            </a:r>
          </a:p>
        </p:txBody>
      </p:sp>
      <p:sp>
        <p:nvSpPr>
          <p:cNvPr id="93" name="Oval 92"/>
          <p:cNvSpPr/>
          <p:nvPr/>
        </p:nvSpPr>
        <p:spPr bwMode="auto">
          <a:xfrm>
            <a:off x="3602804" y="5039785"/>
            <a:ext cx="753295" cy="875610"/>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FFFFFF"/>
                </a:solidFill>
                <a:ea typeface="Segoe UI" pitchFamily="34" charset="0"/>
                <a:cs typeface="Segoe UI" pitchFamily="34" charset="0"/>
              </a:rPr>
              <a:t>DB 9</a:t>
            </a:r>
          </a:p>
        </p:txBody>
      </p:sp>
      <p:grpSp>
        <p:nvGrpSpPr>
          <p:cNvPr id="120" name="Group 119"/>
          <p:cNvGrpSpPr/>
          <p:nvPr/>
        </p:nvGrpSpPr>
        <p:grpSpPr>
          <a:xfrm>
            <a:off x="6994551" y="2038283"/>
            <a:ext cx="3955896" cy="4416043"/>
            <a:chOff x="372766" y="1923620"/>
            <a:chExt cx="4035793" cy="5069673"/>
          </a:xfrm>
        </p:grpSpPr>
        <p:sp>
          <p:nvSpPr>
            <p:cNvPr id="121" name="Rectangle 120"/>
            <p:cNvSpPr/>
            <p:nvPr/>
          </p:nvSpPr>
          <p:spPr>
            <a:xfrm>
              <a:off x="666206" y="2597383"/>
              <a:ext cx="3422468" cy="4077738"/>
            </a:xfrm>
            <a:prstGeom prst="rect">
              <a:avLst/>
            </a:prstGeom>
            <a:noFill/>
            <a:ln w="28575">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sp>
          <p:nvSpPr>
            <p:cNvPr id="122" name="TextBox 121"/>
            <p:cNvSpPr txBox="1"/>
            <p:nvPr/>
          </p:nvSpPr>
          <p:spPr>
            <a:xfrm>
              <a:off x="1866217" y="1923620"/>
              <a:ext cx="1022439" cy="417815"/>
            </a:xfrm>
            <a:prstGeom prst="rect">
              <a:avLst/>
            </a:prstGeom>
            <a:noFill/>
          </p:spPr>
          <p:txBody>
            <a:bodyPr wrap="none" rtlCol="0">
              <a:spAutoFit/>
            </a:bodyPr>
            <a:lstStyle/>
            <a:p>
              <a:pPr algn="ctr"/>
              <a:r>
                <a:rPr lang="en-US" sz="1765" b="1" dirty="0"/>
                <a:t>Machine</a:t>
              </a:r>
              <a:endParaRPr lang="en-US" sz="1765" dirty="0"/>
            </a:p>
          </p:txBody>
        </p:sp>
        <p:sp>
          <p:nvSpPr>
            <p:cNvPr id="123" name="TextBox 122"/>
            <p:cNvSpPr txBox="1"/>
            <p:nvPr/>
          </p:nvSpPr>
          <p:spPr>
            <a:xfrm>
              <a:off x="1940791" y="2237047"/>
              <a:ext cx="873293" cy="353332"/>
            </a:xfrm>
            <a:prstGeom prst="rect">
              <a:avLst/>
            </a:prstGeom>
            <a:noFill/>
          </p:spPr>
          <p:txBody>
            <a:bodyPr wrap="none" rtlCol="0">
              <a:spAutoFit/>
            </a:bodyPr>
            <a:lstStyle/>
            <a:p>
              <a:pPr algn="ctr"/>
              <a:r>
                <a:rPr lang="en-US" sz="1400" dirty="0"/>
                <a:t>Compute</a:t>
              </a:r>
            </a:p>
          </p:txBody>
        </p:sp>
        <p:sp>
          <p:nvSpPr>
            <p:cNvPr id="124" name="TextBox 123"/>
            <p:cNvSpPr txBox="1"/>
            <p:nvPr/>
          </p:nvSpPr>
          <p:spPr>
            <a:xfrm rot="16200000">
              <a:off x="149085" y="4471570"/>
              <a:ext cx="761356" cy="313993"/>
            </a:xfrm>
            <a:prstGeom prst="rect">
              <a:avLst/>
            </a:prstGeom>
            <a:noFill/>
          </p:spPr>
          <p:txBody>
            <a:bodyPr wrap="none" rtlCol="0">
              <a:spAutoFit/>
            </a:bodyPr>
            <a:lstStyle/>
            <a:p>
              <a:pPr algn="ctr"/>
              <a:r>
                <a:rPr lang="en-US" sz="1400" dirty="0">
                  <a:solidFill>
                    <a:srgbClr val="FFFFFF"/>
                  </a:solidFill>
                </a:rPr>
                <a:t>Writes</a:t>
              </a:r>
            </a:p>
          </p:txBody>
        </p:sp>
        <p:sp>
          <p:nvSpPr>
            <p:cNvPr id="125" name="TextBox 124"/>
            <p:cNvSpPr txBox="1"/>
            <p:nvPr/>
          </p:nvSpPr>
          <p:spPr>
            <a:xfrm rot="5400000">
              <a:off x="3895250" y="4479253"/>
              <a:ext cx="712625" cy="313993"/>
            </a:xfrm>
            <a:prstGeom prst="rect">
              <a:avLst/>
            </a:prstGeom>
            <a:noFill/>
          </p:spPr>
          <p:txBody>
            <a:bodyPr wrap="none" rtlCol="0">
              <a:spAutoFit/>
            </a:bodyPr>
            <a:lstStyle/>
            <a:p>
              <a:pPr algn="ctr"/>
              <a:r>
                <a:rPr lang="en-US" sz="1400" dirty="0">
                  <a:solidFill>
                    <a:srgbClr val="FFFFFF"/>
                  </a:solidFill>
                </a:rPr>
                <a:t>Reads</a:t>
              </a:r>
            </a:p>
          </p:txBody>
        </p:sp>
        <p:sp>
          <p:nvSpPr>
            <p:cNvPr id="126" name="TextBox 125"/>
            <p:cNvSpPr txBox="1"/>
            <p:nvPr/>
          </p:nvSpPr>
          <p:spPr>
            <a:xfrm>
              <a:off x="1963881" y="6639961"/>
              <a:ext cx="827110" cy="353332"/>
            </a:xfrm>
            <a:prstGeom prst="rect">
              <a:avLst/>
            </a:prstGeom>
            <a:noFill/>
          </p:spPr>
          <p:txBody>
            <a:bodyPr wrap="none" rtlCol="0">
              <a:spAutoFit/>
            </a:bodyPr>
            <a:lstStyle/>
            <a:p>
              <a:pPr algn="ctr"/>
              <a:r>
                <a:rPr lang="en-US" sz="1400" dirty="0">
                  <a:solidFill>
                    <a:srgbClr val="FFFFFF"/>
                  </a:solidFill>
                </a:rPr>
                <a:t>Memory</a:t>
              </a:r>
              <a:endParaRPr lang="en-US" sz="1400" i="1" dirty="0">
                <a:solidFill>
                  <a:srgbClr val="FFFFFF"/>
                </a:solidFill>
              </a:endParaRPr>
            </a:p>
          </p:txBody>
        </p:sp>
        <p:sp>
          <p:nvSpPr>
            <p:cNvPr id="151" name="Rectangle 150"/>
            <p:cNvSpPr/>
            <p:nvPr/>
          </p:nvSpPr>
          <p:spPr>
            <a:xfrm>
              <a:off x="732603" y="2662593"/>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170" name="Rectangle 169"/>
            <p:cNvSpPr/>
            <p:nvPr/>
          </p:nvSpPr>
          <p:spPr>
            <a:xfrm>
              <a:off x="732603" y="3994718"/>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171" name="Rectangle 170"/>
            <p:cNvSpPr/>
            <p:nvPr/>
          </p:nvSpPr>
          <p:spPr>
            <a:xfrm>
              <a:off x="732603" y="5330521"/>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172" name="Rectangle 171"/>
            <p:cNvSpPr/>
            <p:nvPr/>
          </p:nvSpPr>
          <p:spPr>
            <a:xfrm>
              <a:off x="1849959" y="2662593"/>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173" name="Rectangle 172"/>
            <p:cNvSpPr/>
            <p:nvPr/>
          </p:nvSpPr>
          <p:spPr>
            <a:xfrm>
              <a:off x="2967316" y="2662593"/>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174" name="Rectangle 173"/>
            <p:cNvSpPr/>
            <p:nvPr/>
          </p:nvSpPr>
          <p:spPr>
            <a:xfrm>
              <a:off x="1849959" y="4000895"/>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175" name="Rectangle 174"/>
            <p:cNvSpPr/>
            <p:nvPr/>
          </p:nvSpPr>
          <p:spPr>
            <a:xfrm>
              <a:off x="1849959" y="5330521"/>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176" name="Rectangle 175"/>
            <p:cNvSpPr/>
            <p:nvPr/>
          </p:nvSpPr>
          <p:spPr>
            <a:xfrm>
              <a:off x="2967316" y="4000895"/>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177" name="Rectangle 176"/>
            <p:cNvSpPr/>
            <p:nvPr/>
          </p:nvSpPr>
          <p:spPr>
            <a:xfrm>
              <a:off x="2967316" y="5330521"/>
              <a:ext cx="1061401" cy="1283066"/>
            </a:xfrm>
            <a:prstGeom prst="rect">
              <a:avLst/>
            </a:prstGeom>
            <a:noFill/>
            <a:ln w="28575">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grpSp>
      <p:sp>
        <p:nvSpPr>
          <p:cNvPr id="136" name="Oval 135"/>
          <p:cNvSpPr/>
          <p:nvPr/>
        </p:nvSpPr>
        <p:spPr bwMode="auto">
          <a:xfrm>
            <a:off x="7515201" y="3016674"/>
            <a:ext cx="636717" cy="579019"/>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1</a:t>
            </a:r>
          </a:p>
        </p:txBody>
      </p:sp>
      <p:sp>
        <p:nvSpPr>
          <p:cNvPr id="137" name="Oval 136"/>
          <p:cNvSpPr/>
          <p:nvPr/>
        </p:nvSpPr>
        <p:spPr bwMode="auto">
          <a:xfrm>
            <a:off x="8599770" y="2836725"/>
            <a:ext cx="714313" cy="557538"/>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2</a:t>
            </a:r>
          </a:p>
        </p:txBody>
      </p:sp>
      <p:sp>
        <p:nvSpPr>
          <p:cNvPr id="138" name="Oval 137"/>
          <p:cNvSpPr/>
          <p:nvPr/>
        </p:nvSpPr>
        <p:spPr bwMode="auto">
          <a:xfrm>
            <a:off x="9680043" y="2953343"/>
            <a:ext cx="755775" cy="574913"/>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3</a:t>
            </a:r>
          </a:p>
        </p:txBody>
      </p:sp>
      <p:sp>
        <p:nvSpPr>
          <p:cNvPr id="139" name="Oval 138"/>
          <p:cNvSpPr/>
          <p:nvPr/>
        </p:nvSpPr>
        <p:spPr bwMode="auto">
          <a:xfrm>
            <a:off x="7378699" y="3882081"/>
            <a:ext cx="894235" cy="875610"/>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4</a:t>
            </a:r>
          </a:p>
        </p:txBody>
      </p:sp>
      <p:sp>
        <p:nvSpPr>
          <p:cNvPr id="140" name="Oval 139"/>
          <p:cNvSpPr/>
          <p:nvPr/>
        </p:nvSpPr>
        <p:spPr bwMode="auto">
          <a:xfrm>
            <a:off x="7500658" y="5218725"/>
            <a:ext cx="733602" cy="468669"/>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7</a:t>
            </a:r>
          </a:p>
        </p:txBody>
      </p:sp>
      <p:sp>
        <p:nvSpPr>
          <p:cNvPr id="141" name="Oval 140"/>
          <p:cNvSpPr/>
          <p:nvPr/>
        </p:nvSpPr>
        <p:spPr bwMode="auto">
          <a:xfrm>
            <a:off x="8528331" y="3986430"/>
            <a:ext cx="866164" cy="829489"/>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5</a:t>
            </a:r>
          </a:p>
        </p:txBody>
      </p:sp>
      <p:sp>
        <p:nvSpPr>
          <p:cNvPr id="142" name="Oval 141"/>
          <p:cNvSpPr/>
          <p:nvPr/>
        </p:nvSpPr>
        <p:spPr bwMode="auto">
          <a:xfrm>
            <a:off x="9772644" y="3989639"/>
            <a:ext cx="644791" cy="823072"/>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6</a:t>
            </a:r>
          </a:p>
        </p:txBody>
      </p:sp>
      <p:sp>
        <p:nvSpPr>
          <p:cNvPr id="143" name="Oval 142"/>
          <p:cNvSpPr/>
          <p:nvPr/>
        </p:nvSpPr>
        <p:spPr bwMode="auto">
          <a:xfrm>
            <a:off x="8509809" y="5263890"/>
            <a:ext cx="894235" cy="704980"/>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8</a:t>
            </a:r>
          </a:p>
        </p:txBody>
      </p:sp>
      <p:sp>
        <p:nvSpPr>
          <p:cNvPr id="179" name="Oval 178"/>
          <p:cNvSpPr/>
          <p:nvPr/>
        </p:nvSpPr>
        <p:spPr bwMode="auto">
          <a:xfrm>
            <a:off x="9610813" y="5091102"/>
            <a:ext cx="894235" cy="704980"/>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9</a:t>
            </a:r>
          </a:p>
        </p:txBody>
      </p:sp>
      <p:sp>
        <p:nvSpPr>
          <p:cNvPr id="46" name="Oval 45"/>
          <p:cNvSpPr/>
          <p:nvPr/>
        </p:nvSpPr>
        <p:spPr bwMode="auto">
          <a:xfrm>
            <a:off x="1218848" y="2765221"/>
            <a:ext cx="503174" cy="492063"/>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1</a:t>
            </a:r>
          </a:p>
        </p:txBody>
      </p:sp>
      <p:sp>
        <p:nvSpPr>
          <p:cNvPr id="47" name="Oval 46"/>
          <p:cNvSpPr/>
          <p:nvPr/>
        </p:nvSpPr>
        <p:spPr bwMode="auto">
          <a:xfrm>
            <a:off x="2447267" y="2736125"/>
            <a:ext cx="714313" cy="319364"/>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2</a:t>
            </a:r>
          </a:p>
        </p:txBody>
      </p:sp>
      <p:sp>
        <p:nvSpPr>
          <p:cNvPr id="48" name="Oval 47"/>
          <p:cNvSpPr/>
          <p:nvPr/>
        </p:nvSpPr>
        <p:spPr bwMode="auto">
          <a:xfrm>
            <a:off x="3659984" y="2795209"/>
            <a:ext cx="677768" cy="462075"/>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3</a:t>
            </a:r>
          </a:p>
        </p:txBody>
      </p:sp>
      <p:sp>
        <p:nvSpPr>
          <p:cNvPr id="49" name="Oval 48"/>
          <p:cNvSpPr/>
          <p:nvPr/>
        </p:nvSpPr>
        <p:spPr bwMode="auto">
          <a:xfrm>
            <a:off x="1165664" y="3986430"/>
            <a:ext cx="363205" cy="875610"/>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4</a:t>
            </a:r>
          </a:p>
        </p:txBody>
      </p:sp>
      <p:sp>
        <p:nvSpPr>
          <p:cNvPr id="50" name="Oval 49"/>
          <p:cNvSpPr/>
          <p:nvPr/>
        </p:nvSpPr>
        <p:spPr bwMode="auto">
          <a:xfrm>
            <a:off x="1237606" y="5496062"/>
            <a:ext cx="711259" cy="487605"/>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7</a:t>
            </a:r>
          </a:p>
        </p:txBody>
      </p:sp>
      <p:sp>
        <p:nvSpPr>
          <p:cNvPr id="51" name="Oval 50"/>
          <p:cNvSpPr/>
          <p:nvPr/>
        </p:nvSpPr>
        <p:spPr bwMode="auto">
          <a:xfrm>
            <a:off x="1692254" y="3187523"/>
            <a:ext cx="2237170" cy="2403443"/>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5</a:t>
            </a:r>
          </a:p>
        </p:txBody>
      </p:sp>
      <p:sp>
        <p:nvSpPr>
          <p:cNvPr id="52" name="Oval 51"/>
          <p:cNvSpPr/>
          <p:nvPr/>
        </p:nvSpPr>
        <p:spPr bwMode="auto">
          <a:xfrm>
            <a:off x="4045023" y="3963370"/>
            <a:ext cx="358917" cy="835843"/>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6</a:t>
            </a:r>
          </a:p>
        </p:txBody>
      </p:sp>
      <p:sp>
        <p:nvSpPr>
          <p:cNvPr id="53" name="Oval 52"/>
          <p:cNvSpPr/>
          <p:nvPr/>
        </p:nvSpPr>
        <p:spPr bwMode="auto">
          <a:xfrm>
            <a:off x="2432004" y="5687393"/>
            <a:ext cx="894235" cy="393355"/>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8</a:t>
            </a:r>
          </a:p>
        </p:txBody>
      </p:sp>
      <p:sp>
        <p:nvSpPr>
          <p:cNvPr id="54" name="Oval 53"/>
          <p:cNvSpPr/>
          <p:nvPr/>
        </p:nvSpPr>
        <p:spPr bwMode="auto">
          <a:xfrm>
            <a:off x="3659984" y="5255313"/>
            <a:ext cx="666404" cy="713557"/>
          </a:xfrm>
          <a:prstGeom prst="ellipse">
            <a:avLst/>
          </a:prstGeom>
          <a:solidFill>
            <a:schemeClr val="accent3">
              <a:lumMod val="50000"/>
              <a:lumOff val="5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chemeClr val="tx1"/>
                </a:solidFill>
                <a:ea typeface="Segoe UI" pitchFamily="34" charset="0"/>
                <a:cs typeface="Segoe UI" pitchFamily="34" charset="0"/>
              </a:rPr>
              <a:t>DB 9</a:t>
            </a:r>
          </a:p>
        </p:txBody>
      </p:sp>
      <p:sp>
        <p:nvSpPr>
          <p:cNvPr id="3" name="Rectangle 2"/>
          <p:cNvSpPr/>
          <p:nvPr/>
        </p:nvSpPr>
        <p:spPr>
          <a:xfrm>
            <a:off x="4495414" y="2681979"/>
            <a:ext cx="2150529" cy="454420"/>
          </a:xfrm>
          <a:prstGeom prst="rect">
            <a:avLst/>
          </a:prstGeom>
        </p:spPr>
        <p:txBody>
          <a:bodyPr wrap="square">
            <a:spAutoFit/>
          </a:bodyPr>
          <a:lstStyle/>
          <a:p>
            <a:r>
              <a:rPr lang="en-US" sz="2353" dirty="0">
                <a:solidFill>
                  <a:srgbClr val="0072C6">
                    <a:lumMod val="60000"/>
                    <a:lumOff val="40000"/>
                  </a:srgbClr>
                </a:solidFill>
              </a:rPr>
              <a:t>Noisy neighbor!</a:t>
            </a:r>
          </a:p>
        </p:txBody>
      </p:sp>
      <p:sp>
        <p:nvSpPr>
          <p:cNvPr id="57" name="Rectangle 56"/>
          <p:cNvSpPr/>
          <p:nvPr/>
        </p:nvSpPr>
        <p:spPr>
          <a:xfrm>
            <a:off x="4903714" y="4973592"/>
            <a:ext cx="2312817" cy="1176733"/>
          </a:xfrm>
          <a:prstGeom prst="rect">
            <a:avLst/>
          </a:prstGeom>
        </p:spPr>
        <p:txBody>
          <a:bodyPr wrap="square">
            <a:spAutoFit/>
          </a:bodyPr>
          <a:lstStyle/>
          <a:p>
            <a:pPr algn="r"/>
            <a:r>
              <a:rPr lang="en-US" sz="2353" dirty="0">
                <a:solidFill>
                  <a:srgbClr val="0072C6">
                    <a:lumMod val="60000"/>
                    <a:lumOff val="40000"/>
                  </a:srgbClr>
                </a:solidFill>
              </a:rPr>
              <a:t>Bounding boxes eliminates noisy neighbors</a:t>
            </a:r>
          </a:p>
        </p:txBody>
      </p:sp>
      <p:sp>
        <p:nvSpPr>
          <p:cNvPr id="8" name="Right Arrow 7"/>
          <p:cNvSpPr/>
          <p:nvPr/>
        </p:nvSpPr>
        <p:spPr bwMode="auto">
          <a:xfrm>
            <a:off x="5000157" y="4031274"/>
            <a:ext cx="1792850" cy="673941"/>
          </a:xfrm>
          <a:prstGeom prst="rightArrow">
            <a:avLst>
              <a:gd name="adj1" fmla="val 50000"/>
              <a:gd name="adj2" fmla="val 61084"/>
            </a:avLst>
          </a:prstGeom>
          <a:solidFill>
            <a:srgbClr val="582D7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80633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grpId="0" nodeType="withEffect">
                                  <p:stCondLst>
                                    <p:cond delay="0"/>
                                  </p:stCondLst>
                                  <p:endCondLst>
                                    <p:cond evt="onNext" delay="0">
                                      <p:tgtEl>
                                        <p:sldTgt/>
                                      </p:tgtEl>
                                    </p:cond>
                                  </p:endCondLst>
                                  <p:childTnLst>
                                    <p:animScale>
                                      <p:cBhvr>
                                        <p:cTn id="6" dur="2000" fill="hold"/>
                                        <p:tgtEl>
                                          <p:spTgt spid="85"/>
                                        </p:tgtEl>
                                      </p:cBhvr>
                                      <p:by x="150000" y="150000"/>
                                    </p:animScale>
                                  </p:childTnLst>
                                </p:cTn>
                              </p:par>
                              <p:par>
                                <p:cTn id="7" presetID="6" presetClass="emph" presetSubtype="0" repeatCount="indefinite" autoRev="1" fill="hold" grpId="0" nodeType="withEffect">
                                  <p:stCondLst>
                                    <p:cond delay="100"/>
                                  </p:stCondLst>
                                  <p:endCondLst>
                                    <p:cond evt="onNext" delay="0">
                                      <p:tgtEl>
                                        <p:sldTgt/>
                                      </p:tgtEl>
                                    </p:cond>
                                  </p:endCondLst>
                                  <p:childTnLst>
                                    <p:animScale>
                                      <p:cBhvr>
                                        <p:cTn id="8" dur="5000" fill="hold"/>
                                        <p:tgtEl>
                                          <p:spTgt spid="86"/>
                                        </p:tgtEl>
                                      </p:cBhvr>
                                      <p:by x="150000" y="150000"/>
                                    </p:animScale>
                                  </p:childTnLst>
                                </p:cTn>
                              </p:par>
                              <p:par>
                                <p:cTn id="9" presetID="6" presetClass="emph" presetSubtype="0" repeatCount="indefinite" autoRev="1" fill="hold" grpId="0" nodeType="withEffect">
                                  <p:stCondLst>
                                    <p:cond delay="50"/>
                                  </p:stCondLst>
                                  <p:endCondLst>
                                    <p:cond evt="onNext" delay="0">
                                      <p:tgtEl>
                                        <p:sldTgt/>
                                      </p:tgtEl>
                                    </p:cond>
                                  </p:endCondLst>
                                  <p:childTnLst>
                                    <p:animScale>
                                      <p:cBhvr>
                                        <p:cTn id="10" dur="1000" fill="hold"/>
                                        <p:tgtEl>
                                          <p:spTgt spid="87"/>
                                        </p:tgtEl>
                                      </p:cBhvr>
                                      <p:by x="130000" y="130000"/>
                                    </p:animScale>
                                  </p:childTnLst>
                                </p:cTn>
                              </p:par>
                              <p:par>
                                <p:cTn id="11" presetID="6" presetClass="emph" presetSubtype="0" repeatCount="indefinite" autoRev="1" fill="hold" grpId="0" nodeType="withEffect">
                                  <p:stCondLst>
                                    <p:cond delay="600"/>
                                  </p:stCondLst>
                                  <p:endCondLst>
                                    <p:cond evt="onNext" delay="0">
                                      <p:tgtEl>
                                        <p:sldTgt/>
                                      </p:tgtEl>
                                    </p:cond>
                                  </p:endCondLst>
                                  <p:childTnLst>
                                    <p:animScale>
                                      <p:cBhvr>
                                        <p:cTn id="12" dur="1000" fill="hold"/>
                                        <p:tgtEl>
                                          <p:spTgt spid="88"/>
                                        </p:tgtEl>
                                      </p:cBhvr>
                                      <p:by x="50000" y="50000"/>
                                    </p:animScale>
                                  </p:childTnLst>
                                </p:cTn>
                              </p:par>
                              <p:par>
                                <p:cTn id="13" presetID="6" presetClass="emph" presetSubtype="0" repeatCount="indefinite" autoRev="1" fill="hold" grpId="0" nodeType="withEffect">
                                  <p:stCondLst>
                                    <p:cond delay="0"/>
                                  </p:stCondLst>
                                  <p:endCondLst>
                                    <p:cond evt="onNext" delay="0">
                                      <p:tgtEl>
                                        <p:sldTgt/>
                                      </p:tgtEl>
                                    </p:cond>
                                  </p:endCondLst>
                                  <p:childTnLst>
                                    <p:animScale>
                                      <p:cBhvr>
                                        <p:cTn id="14" dur="2000" fill="hold"/>
                                        <p:tgtEl>
                                          <p:spTgt spid="89"/>
                                        </p:tgtEl>
                                      </p:cBhvr>
                                      <p:by x="150000" y="100000"/>
                                    </p:animScale>
                                  </p:childTnLst>
                                </p:cTn>
                              </p:par>
                              <p:par>
                                <p:cTn id="15" presetID="6" presetClass="emph" presetSubtype="0" repeatCount="indefinite" autoRev="1" fill="hold" grpId="0" nodeType="withEffect">
                                  <p:stCondLst>
                                    <p:cond delay="150"/>
                                  </p:stCondLst>
                                  <p:endCondLst>
                                    <p:cond evt="onNext" delay="0">
                                      <p:tgtEl>
                                        <p:sldTgt/>
                                      </p:tgtEl>
                                    </p:cond>
                                  </p:endCondLst>
                                  <p:childTnLst>
                                    <p:animScale>
                                      <p:cBhvr>
                                        <p:cTn id="16" dur="2000" fill="hold"/>
                                        <p:tgtEl>
                                          <p:spTgt spid="90"/>
                                        </p:tgtEl>
                                      </p:cBhvr>
                                      <p:by x="150000" y="150000"/>
                                    </p:animScale>
                                  </p:childTnLst>
                                </p:cTn>
                              </p:par>
                              <p:par>
                                <p:cTn id="17" presetID="6" presetClass="emph" presetSubtype="0" repeatCount="indefinite" autoRev="1" fill="hold" grpId="0" nodeType="withEffect">
                                  <p:stCondLst>
                                    <p:cond delay="300"/>
                                  </p:stCondLst>
                                  <p:endCondLst>
                                    <p:cond evt="onNext" delay="0">
                                      <p:tgtEl>
                                        <p:sldTgt/>
                                      </p:tgtEl>
                                    </p:cond>
                                  </p:endCondLst>
                                  <p:childTnLst>
                                    <p:animScale>
                                      <p:cBhvr>
                                        <p:cTn id="18" dur="3000" fill="hold"/>
                                        <p:tgtEl>
                                          <p:spTgt spid="91"/>
                                        </p:tgtEl>
                                      </p:cBhvr>
                                      <p:by x="150000" y="150000"/>
                                    </p:animScale>
                                  </p:childTnLst>
                                </p:cTn>
                              </p:par>
                              <p:par>
                                <p:cTn id="19" presetID="6" presetClass="emph" presetSubtype="0" repeatCount="indefinite" autoRev="1" fill="hold" grpId="0" nodeType="withEffect">
                                  <p:stCondLst>
                                    <p:cond delay="0"/>
                                  </p:stCondLst>
                                  <p:endCondLst>
                                    <p:cond evt="onNext" delay="0">
                                      <p:tgtEl>
                                        <p:sldTgt/>
                                      </p:tgtEl>
                                    </p:cond>
                                  </p:endCondLst>
                                  <p:childTnLst>
                                    <p:animScale>
                                      <p:cBhvr>
                                        <p:cTn id="20" dur="3000" fill="hold"/>
                                        <p:tgtEl>
                                          <p:spTgt spid="92"/>
                                        </p:tgtEl>
                                      </p:cBhvr>
                                      <p:by x="50000" y="50000"/>
                                    </p:animScale>
                                  </p:childTnLst>
                                </p:cTn>
                              </p:par>
                              <p:par>
                                <p:cTn id="21" presetID="6" presetClass="emph" presetSubtype="0" repeatCount="indefinite" autoRev="1" fill="hold" grpId="0" nodeType="withEffect">
                                  <p:stCondLst>
                                    <p:cond delay="0"/>
                                  </p:stCondLst>
                                  <p:endCondLst>
                                    <p:cond evt="onNext" delay="0">
                                      <p:tgtEl>
                                        <p:sldTgt/>
                                      </p:tgtEl>
                                    </p:cond>
                                  </p:endCondLst>
                                  <p:childTnLst>
                                    <p:animScale>
                                      <p:cBhvr>
                                        <p:cTn id="22" dur="2000" fill="hold"/>
                                        <p:tgtEl>
                                          <p:spTgt spid="93"/>
                                        </p:tgtEl>
                                      </p:cBhvr>
                                      <p:by x="100000" y="25000"/>
                                    </p:animScale>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85"/>
                                        </p:tgtEl>
                                      </p:cBhvr>
                                    </p:animEffect>
                                    <p:set>
                                      <p:cBhvr>
                                        <p:cTn id="27" dur="1" fill="hold">
                                          <p:stCondLst>
                                            <p:cond delay="499"/>
                                          </p:stCondLst>
                                        </p:cTn>
                                        <p:tgtEl>
                                          <p:spTgt spid="85"/>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0" presetClass="exit" presetSubtype="0" fill="hold" grpId="1" nodeType="withEffect">
                                  <p:stCondLst>
                                    <p:cond delay="0"/>
                                  </p:stCondLst>
                                  <p:childTnLst>
                                    <p:animEffect transition="out" filter="fade">
                                      <p:cBhvr>
                                        <p:cTn id="31" dur="500"/>
                                        <p:tgtEl>
                                          <p:spTgt spid="86"/>
                                        </p:tgtEl>
                                      </p:cBhvr>
                                    </p:animEffect>
                                    <p:set>
                                      <p:cBhvr>
                                        <p:cTn id="32" dur="1" fill="hold">
                                          <p:stCondLst>
                                            <p:cond delay="499"/>
                                          </p:stCondLst>
                                        </p:cTn>
                                        <p:tgtEl>
                                          <p:spTgt spid="8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87"/>
                                        </p:tgtEl>
                                      </p:cBhvr>
                                    </p:animEffect>
                                    <p:set>
                                      <p:cBhvr>
                                        <p:cTn id="35" dur="1" fill="hold">
                                          <p:stCondLst>
                                            <p:cond delay="499"/>
                                          </p:stCondLst>
                                        </p:cTn>
                                        <p:tgtEl>
                                          <p:spTgt spid="8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8"/>
                                        </p:tgtEl>
                                      </p:cBhvr>
                                    </p:animEffect>
                                    <p:set>
                                      <p:cBhvr>
                                        <p:cTn id="38" dur="1" fill="hold">
                                          <p:stCondLst>
                                            <p:cond delay="499"/>
                                          </p:stCondLst>
                                        </p:cTn>
                                        <p:tgtEl>
                                          <p:spTgt spid="8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9"/>
                                        </p:tgtEl>
                                      </p:cBhvr>
                                    </p:animEffect>
                                    <p:set>
                                      <p:cBhvr>
                                        <p:cTn id="41" dur="1" fill="hold">
                                          <p:stCondLst>
                                            <p:cond delay="499"/>
                                          </p:stCondLst>
                                        </p:cTn>
                                        <p:tgtEl>
                                          <p:spTgt spid="8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0"/>
                                        </p:tgtEl>
                                      </p:cBhvr>
                                    </p:animEffect>
                                    <p:set>
                                      <p:cBhvr>
                                        <p:cTn id="44" dur="1" fill="hold">
                                          <p:stCondLst>
                                            <p:cond delay="499"/>
                                          </p:stCondLst>
                                        </p:cTn>
                                        <p:tgtEl>
                                          <p:spTgt spid="90"/>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91"/>
                                        </p:tgtEl>
                                      </p:cBhvr>
                                    </p:animEffect>
                                    <p:set>
                                      <p:cBhvr>
                                        <p:cTn id="47" dur="1" fill="hold">
                                          <p:stCondLst>
                                            <p:cond delay="499"/>
                                          </p:stCondLst>
                                        </p:cTn>
                                        <p:tgtEl>
                                          <p:spTgt spid="91"/>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92"/>
                                        </p:tgtEl>
                                      </p:cBhvr>
                                    </p:animEffect>
                                    <p:set>
                                      <p:cBhvr>
                                        <p:cTn id="50" dur="1" fill="hold">
                                          <p:stCondLst>
                                            <p:cond delay="499"/>
                                          </p:stCondLst>
                                        </p:cTn>
                                        <p:tgtEl>
                                          <p:spTgt spid="9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93"/>
                                        </p:tgtEl>
                                      </p:cBhvr>
                                    </p:animEffect>
                                    <p:set>
                                      <p:cBhvr>
                                        <p:cTn id="53" dur="1" fill="hold">
                                          <p:stCondLst>
                                            <p:cond delay="499"/>
                                          </p:stCondLst>
                                        </p:cTn>
                                        <p:tgtEl>
                                          <p:spTgt spid="93"/>
                                        </p:tgtEl>
                                        <p:attrNameLst>
                                          <p:attrName>style.visibility</p:attrName>
                                        </p:attrNameLst>
                                      </p:cBhvr>
                                      <p:to>
                                        <p:strVal val="hidden"/>
                                      </p:to>
                                    </p:set>
                                  </p:childTnLst>
                                </p:cTn>
                              </p:par>
                              <p:par>
                                <p:cTn id="54" presetID="10" presetClass="entr" presetSubtype="0" fill="hold" grpId="1"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1"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par>
                                <p:cTn id="60" presetID="10" presetClass="entr" presetSubtype="0" fill="hold" grpId="1"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1"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fade">
                                      <p:cBhvr>
                                        <p:cTn id="80" dur="500"/>
                                        <p:tgtEl>
                                          <p:spTgt spid="54"/>
                                        </p:tgtEl>
                                      </p:cBhvr>
                                    </p:animEffect>
                                  </p:childTnLst>
                                </p:cTn>
                              </p:par>
                              <p:par>
                                <p:cTn id="81" presetID="6" presetClass="emph" presetSubtype="0" repeatCount="indefinite" autoRev="1" fill="hold" grpId="0" nodeType="withEffect">
                                  <p:stCondLst>
                                    <p:cond delay="0"/>
                                  </p:stCondLst>
                                  <p:endCondLst>
                                    <p:cond evt="onNext" delay="0">
                                      <p:tgtEl>
                                        <p:sldTgt/>
                                      </p:tgtEl>
                                    </p:cond>
                                  </p:endCondLst>
                                  <p:childTnLst>
                                    <p:animScale>
                                      <p:cBhvr>
                                        <p:cTn id="82" dur="2000" fill="hold"/>
                                        <p:tgtEl>
                                          <p:spTgt spid="46"/>
                                        </p:tgtEl>
                                      </p:cBhvr>
                                      <p:by x="130000" y="130000"/>
                                    </p:animScale>
                                  </p:childTnLst>
                                </p:cTn>
                              </p:par>
                              <p:par>
                                <p:cTn id="83" presetID="6" presetClass="emph" presetSubtype="0" repeatCount="indefinite" autoRev="1" fill="hold" grpId="0" nodeType="withEffect">
                                  <p:stCondLst>
                                    <p:cond delay="100"/>
                                  </p:stCondLst>
                                  <p:endCondLst>
                                    <p:cond evt="onNext" delay="0">
                                      <p:tgtEl>
                                        <p:sldTgt/>
                                      </p:tgtEl>
                                    </p:cond>
                                  </p:endCondLst>
                                  <p:childTnLst>
                                    <p:animScale>
                                      <p:cBhvr>
                                        <p:cTn id="84" dur="5000" fill="hold"/>
                                        <p:tgtEl>
                                          <p:spTgt spid="47"/>
                                        </p:tgtEl>
                                      </p:cBhvr>
                                      <p:by x="120000" y="120000"/>
                                    </p:animScale>
                                  </p:childTnLst>
                                </p:cTn>
                              </p:par>
                              <p:par>
                                <p:cTn id="85" presetID="6" presetClass="emph" presetSubtype="0" repeatCount="indefinite" autoRev="1" fill="hold" grpId="0" nodeType="withEffect">
                                  <p:stCondLst>
                                    <p:cond delay="50"/>
                                  </p:stCondLst>
                                  <p:endCondLst>
                                    <p:cond evt="onNext" delay="0">
                                      <p:tgtEl>
                                        <p:sldTgt/>
                                      </p:tgtEl>
                                    </p:cond>
                                  </p:endCondLst>
                                  <p:childTnLst>
                                    <p:animScale>
                                      <p:cBhvr>
                                        <p:cTn id="86" dur="1000" fill="hold"/>
                                        <p:tgtEl>
                                          <p:spTgt spid="48"/>
                                        </p:tgtEl>
                                      </p:cBhvr>
                                      <p:by x="120000" y="120000"/>
                                    </p:animScale>
                                  </p:childTnLst>
                                </p:cTn>
                              </p:par>
                              <p:par>
                                <p:cTn id="87" presetID="6" presetClass="emph" presetSubtype="0" repeatCount="indefinite" autoRev="1" fill="hold" grpId="0" nodeType="withEffect">
                                  <p:stCondLst>
                                    <p:cond delay="600"/>
                                  </p:stCondLst>
                                  <p:endCondLst>
                                    <p:cond evt="onNext" delay="0">
                                      <p:tgtEl>
                                        <p:sldTgt/>
                                      </p:tgtEl>
                                    </p:cond>
                                  </p:endCondLst>
                                  <p:childTnLst>
                                    <p:animScale>
                                      <p:cBhvr>
                                        <p:cTn id="88" dur="1000" fill="hold"/>
                                        <p:tgtEl>
                                          <p:spTgt spid="49"/>
                                        </p:tgtEl>
                                      </p:cBhvr>
                                      <p:by x="75000" y="75000"/>
                                    </p:animScale>
                                  </p:childTnLst>
                                </p:cTn>
                              </p:par>
                              <p:par>
                                <p:cTn id="89" presetID="6" presetClass="emph" presetSubtype="0" repeatCount="indefinite" autoRev="1" fill="hold" grpId="0" nodeType="withEffect">
                                  <p:stCondLst>
                                    <p:cond delay="0"/>
                                  </p:stCondLst>
                                  <p:endCondLst>
                                    <p:cond evt="onNext" delay="0">
                                      <p:tgtEl>
                                        <p:sldTgt/>
                                      </p:tgtEl>
                                    </p:cond>
                                  </p:endCondLst>
                                  <p:childTnLst>
                                    <p:animScale>
                                      <p:cBhvr>
                                        <p:cTn id="90" dur="2000" fill="hold"/>
                                        <p:tgtEl>
                                          <p:spTgt spid="50"/>
                                        </p:tgtEl>
                                      </p:cBhvr>
                                      <p:by x="115000" y="100000"/>
                                    </p:animScale>
                                  </p:childTnLst>
                                </p:cTn>
                              </p:par>
                              <p:par>
                                <p:cTn id="91" presetID="6" presetClass="emph" presetSubtype="0" repeatCount="indefinite" autoRev="1" fill="hold" grpId="0" nodeType="withEffect">
                                  <p:stCondLst>
                                    <p:cond delay="150"/>
                                  </p:stCondLst>
                                  <p:endCondLst>
                                    <p:cond evt="onNext" delay="0">
                                      <p:tgtEl>
                                        <p:sldTgt/>
                                      </p:tgtEl>
                                    </p:cond>
                                  </p:endCondLst>
                                  <p:childTnLst>
                                    <p:animScale>
                                      <p:cBhvr>
                                        <p:cTn id="92" dur="2000" fill="hold"/>
                                        <p:tgtEl>
                                          <p:spTgt spid="51"/>
                                        </p:tgtEl>
                                      </p:cBhvr>
                                      <p:by x="105000" y="105000"/>
                                    </p:animScale>
                                  </p:childTnLst>
                                </p:cTn>
                              </p:par>
                              <p:par>
                                <p:cTn id="93" presetID="6" presetClass="emph" presetSubtype="0" repeatCount="indefinite" autoRev="1" fill="hold" grpId="0" nodeType="withEffect">
                                  <p:stCondLst>
                                    <p:cond delay="300"/>
                                  </p:stCondLst>
                                  <p:endCondLst>
                                    <p:cond evt="onNext" delay="0">
                                      <p:tgtEl>
                                        <p:sldTgt/>
                                      </p:tgtEl>
                                    </p:cond>
                                  </p:endCondLst>
                                  <p:childTnLst>
                                    <p:animScale>
                                      <p:cBhvr>
                                        <p:cTn id="94" dur="3000" fill="hold"/>
                                        <p:tgtEl>
                                          <p:spTgt spid="52"/>
                                        </p:tgtEl>
                                      </p:cBhvr>
                                      <p:by x="110000" y="110000"/>
                                    </p:animScale>
                                  </p:childTnLst>
                                </p:cTn>
                              </p:par>
                              <p:par>
                                <p:cTn id="95" presetID="6" presetClass="emph" presetSubtype="0" repeatCount="indefinite" autoRev="1" fill="hold" grpId="0" nodeType="withEffect">
                                  <p:stCondLst>
                                    <p:cond delay="0"/>
                                  </p:stCondLst>
                                  <p:endCondLst>
                                    <p:cond evt="onNext" delay="0">
                                      <p:tgtEl>
                                        <p:sldTgt/>
                                      </p:tgtEl>
                                    </p:cond>
                                  </p:endCondLst>
                                  <p:childTnLst>
                                    <p:animScale>
                                      <p:cBhvr>
                                        <p:cTn id="96" dur="3000" fill="hold"/>
                                        <p:tgtEl>
                                          <p:spTgt spid="53"/>
                                        </p:tgtEl>
                                      </p:cBhvr>
                                      <p:by x="80000" y="80000"/>
                                    </p:animScale>
                                  </p:childTnLst>
                                </p:cTn>
                              </p:par>
                              <p:par>
                                <p:cTn id="97" presetID="6" presetClass="emph" presetSubtype="0" repeatCount="indefinite" autoRev="1" fill="hold" grpId="0" nodeType="withEffect">
                                  <p:stCondLst>
                                    <p:cond delay="0"/>
                                  </p:stCondLst>
                                  <p:endCondLst>
                                    <p:cond evt="onNext" delay="0">
                                      <p:tgtEl>
                                        <p:sldTgt/>
                                      </p:tgtEl>
                                    </p:cond>
                                  </p:endCondLst>
                                  <p:childTnLst>
                                    <p:animScale>
                                      <p:cBhvr>
                                        <p:cTn id="98" dur="2000" fill="hold"/>
                                        <p:tgtEl>
                                          <p:spTgt spid="54"/>
                                        </p:tgtEl>
                                      </p:cBhvr>
                                      <p:by x="100000" y="75000"/>
                                    </p:animScale>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136"/>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137"/>
                                        </p:tgtEl>
                                        <p:attrNameLst>
                                          <p:attrName>style.visibility</p:attrName>
                                        </p:attrNameLst>
                                      </p:cBhvr>
                                      <p:to>
                                        <p:strVal val="visible"/>
                                      </p:to>
                                    </p:set>
                                  </p:childTnLst>
                                </p:cTn>
                              </p:par>
                              <p:par>
                                <p:cTn id="107" presetID="1" presetClass="entr" presetSubtype="0" fill="hold" grpId="1" nodeType="withEffect">
                                  <p:stCondLst>
                                    <p:cond delay="0"/>
                                  </p:stCondLst>
                                  <p:childTnLst>
                                    <p:set>
                                      <p:cBhvr>
                                        <p:cTn id="108" dur="1" fill="hold">
                                          <p:stCondLst>
                                            <p:cond delay="0"/>
                                          </p:stCondLst>
                                        </p:cTn>
                                        <p:tgtEl>
                                          <p:spTgt spid="138"/>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139"/>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140"/>
                                        </p:tgtEl>
                                        <p:attrNameLst>
                                          <p:attrName>style.visibility</p:attrName>
                                        </p:attrNameLst>
                                      </p:cBhvr>
                                      <p:to>
                                        <p:strVal val="visible"/>
                                      </p:to>
                                    </p:set>
                                  </p:childTnLst>
                                </p:cTn>
                              </p:par>
                              <p:par>
                                <p:cTn id="113" presetID="1" presetClass="entr" presetSubtype="0" fill="hold" grpId="1" nodeType="withEffect">
                                  <p:stCondLst>
                                    <p:cond delay="0"/>
                                  </p:stCondLst>
                                  <p:childTnLst>
                                    <p:set>
                                      <p:cBhvr>
                                        <p:cTn id="114" dur="1" fill="hold">
                                          <p:stCondLst>
                                            <p:cond delay="0"/>
                                          </p:stCondLst>
                                        </p:cTn>
                                        <p:tgtEl>
                                          <p:spTgt spid="141"/>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142"/>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143"/>
                                        </p:tgtEl>
                                        <p:attrNameLst>
                                          <p:attrName>style.visibility</p:attrName>
                                        </p:attrNameLst>
                                      </p:cBhvr>
                                      <p:to>
                                        <p:strVal val="visible"/>
                                      </p:to>
                                    </p:set>
                                  </p:childTnLst>
                                </p:cTn>
                              </p:par>
                              <p:par>
                                <p:cTn id="119" presetID="1" presetClass="entr" presetSubtype="0" fill="hold" grpId="1" nodeType="withEffect">
                                  <p:stCondLst>
                                    <p:cond delay="0"/>
                                  </p:stCondLst>
                                  <p:childTnLst>
                                    <p:set>
                                      <p:cBhvr>
                                        <p:cTn id="120" dur="1" fill="hold">
                                          <p:stCondLst>
                                            <p:cond delay="0"/>
                                          </p:stCondLst>
                                        </p:cTn>
                                        <p:tgtEl>
                                          <p:spTgt spid="17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
                                            <p:txEl>
                                              <p:pRg st="0" end="0"/>
                                            </p:txEl>
                                          </p:spTgt>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par>
                          <p:cTn id="129" fill="hold">
                            <p:stCondLst>
                              <p:cond delay="0"/>
                            </p:stCondLst>
                            <p:childTnLst>
                              <p:par>
                                <p:cTn id="130" presetID="6" presetClass="emph" presetSubtype="0" repeatCount="indefinite" autoRev="1" fill="hold" grpId="0" nodeType="afterEffect">
                                  <p:stCondLst>
                                    <p:cond delay="0"/>
                                  </p:stCondLst>
                                  <p:endCondLst>
                                    <p:cond evt="onNext" delay="0">
                                      <p:tgtEl>
                                        <p:sldTgt/>
                                      </p:tgtEl>
                                    </p:cond>
                                  </p:endCondLst>
                                  <p:childTnLst>
                                    <p:animScale>
                                      <p:cBhvr>
                                        <p:cTn id="131" dur="2000" fill="hold"/>
                                        <p:tgtEl>
                                          <p:spTgt spid="136"/>
                                        </p:tgtEl>
                                      </p:cBhvr>
                                      <p:by x="145000" y="145000"/>
                                    </p:animScale>
                                  </p:childTnLst>
                                </p:cTn>
                              </p:par>
                              <p:par>
                                <p:cTn id="132" presetID="6" presetClass="emph" presetSubtype="0" repeatCount="indefinite" autoRev="1" fill="hold" grpId="0" nodeType="withEffect">
                                  <p:stCondLst>
                                    <p:cond delay="100"/>
                                  </p:stCondLst>
                                  <p:endCondLst>
                                    <p:cond evt="onNext" delay="0">
                                      <p:tgtEl>
                                        <p:sldTgt/>
                                      </p:tgtEl>
                                    </p:cond>
                                  </p:endCondLst>
                                  <p:childTnLst>
                                    <p:animScale>
                                      <p:cBhvr>
                                        <p:cTn id="133" dur="5000" fill="hold"/>
                                        <p:tgtEl>
                                          <p:spTgt spid="137"/>
                                        </p:tgtEl>
                                      </p:cBhvr>
                                      <p:by x="140000" y="140000"/>
                                    </p:animScale>
                                  </p:childTnLst>
                                </p:cTn>
                              </p:par>
                              <p:par>
                                <p:cTn id="134" presetID="6" presetClass="emph" presetSubtype="0" repeatCount="indefinite" autoRev="1" fill="hold" grpId="0" nodeType="withEffect">
                                  <p:stCondLst>
                                    <p:cond delay="50"/>
                                  </p:stCondLst>
                                  <p:endCondLst>
                                    <p:cond evt="onNext" delay="0">
                                      <p:tgtEl>
                                        <p:sldTgt/>
                                      </p:tgtEl>
                                    </p:cond>
                                  </p:endCondLst>
                                  <p:childTnLst>
                                    <p:animScale>
                                      <p:cBhvr>
                                        <p:cTn id="135" dur="1000" fill="hold"/>
                                        <p:tgtEl>
                                          <p:spTgt spid="138"/>
                                        </p:tgtEl>
                                      </p:cBhvr>
                                      <p:by x="130000" y="130000"/>
                                    </p:animScale>
                                  </p:childTnLst>
                                </p:cTn>
                              </p:par>
                              <p:par>
                                <p:cTn id="136" presetID="6" presetClass="emph" presetSubtype="0" repeatCount="indefinite" autoRev="1" fill="hold" grpId="0" nodeType="withEffect">
                                  <p:stCondLst>
                                    <p:cond delay="600"/>
                                  </p:stCondLst>
                                  <p:endCondLst>
                                    <p:cond evt="onNext" delay="0">
                                      <p:tgtEl>
                                        <p:sldTgt/>
                                      </p:tgtEl>
                                    </p:cond>
                                  </p:endCondLst>
                                  <p:childTnLst>
                                    <p:animScale>
                                      <p:cBhvr>
                                        <p:cTn id="137" dur="1000" fill="hold"/>
                                        <p:tgtEl>
                                          <p:spTgt spid="139"/>
                                        </p:tgtEl>
                                      </p:cBhvr>
                                      <p:by x="50000" y="50000"/>
                                    </p:animScale>
                                  </p:childTnLst>
                                </p:cTn>
                              </p:par>
                              <p:par>
                                <p:cTn id="138" presetID="6" presetClass="emph" presetSubtype="0" repeatCount="indefinite" autoRev="1" fill="hold" grpId="0" nodeType="withEffect">
                                  <p:stCondLst>
                                    <p:cond delay="0"/>
                                  </p:stCondLst>
                                  <p:endCondLst>
                                    <p:cond evt="onNext" delay="0">
                                      <p:tgtEl>
                                        <p:sldTgt/>
                                      </p:tgtEl>
                                    </p:cond>
                                  </p:endCondLst>
                                  <p:childTnLst>
                                    <p:animScale>
                                      <p:cBhvr>
                                        <p:cTn id="139" dur="2000" fill="hold"/>
                                        <p:tgtEl>
                                          <p:spTgt spid="140"/>
                                        </p:tgtEl>
                                      </p:cBhvr>
                                      <p:by x="135000" y="100000"/>
                                    </p:animScale>
                                  </p:childTnLst>
                                </p:cTn>
                              </p:par>
                              <p:par>
                                <p:cTn id="140" presetID="6" presetClass="emph" presetSubtype="0" repeatCount="indefinite" autoRev="1" fill="hold" grpId="0" nodeType="withEffect">
                                  <p:stCondLst>
                                    <p:cond delay="150"/>
                                  </p:stCondLst>
                                  <p:endCondLst>
                                    <p:cond evt="onNext" delay="0">
                                      <p:tgtEl>
                                        <p:sldTgt/>
                                      </p:tgtEl>
                                    </p:cond>
                                  </p:endCondLst>
                                  <p:childTnLst>
                                    <p:animScale>
                                      <p:cBhvr>
                                        <p:cTn id="141" dur="2000" fill="hold"/>
                                        <p:tgtEl>
                                          <p:spTgt spid="141"/>
                                        </p:tgtEl>
                                      </p:cBhvr>
                                      <p:by x="118000" y="118000"/>
                                    </p:animScale>
                                  </p:childTnLst>
                                </p:cTn>
                              </p:par>
                              <p:par>
                                <p:cTn id="142" presetID="6" presetClass="emph" presetSubtype="0" repeatCount="indefinite" autoRev="1" fill="hold" grpId="0" nodeType="withEffect">
                                  <p:stCondLst>
                                    <p:cond delay="300"/>
                                  </p:stCondLst>
                                  <p:endCondLst>
                                    <p:cond evt="onNext" delay="0">
                                      <p:tgtEl>
                                        <p:sldTgt/>
                                      </p:tgtEl>
                                    </p:cond>
                                  </p:endCondLst>
                                  <p:childTnLst>
                                    <p:animScale>
                                      <p:cBhvr>
                                        <p:cTn id="143" dur="3000" fill="hold"/>
                                        <p:tgtEl>
                                          <p:spTgt spid="142"/>
                                        </p:tgtEl>
                                      </p:cBhvr>
                                      <p:by x="125000" y="125000"/>
                                    </p:animScale>
                                  </p:childTnLst>
                                </p:cTn>
                              </p:par>
                              <p:par>
                                <p:cTn id="144" presetID="6" presetClass="emph" presetSubtype="0" repeatCount="indefinite" autoRev="1" fill="hold" grpId="0" nodeType="withEffect">
                                  <p:stCondLst>
                                    <p:cond delay="0"/>
                                  </p:stCondLst>
                                  <p:endCondLst>
                                    <p:cond evt="onNext" delay="0">
                                      <p:tgtEl>
                                        <p:sldTgt/>
                                      </p:tgtEl>
                                    </p:cond>
                                  </p:endCondLst>
                                  <p:childTnLst>
                                    <p:animScale>
                                      <p:cBhvr>
                                        <p:cTn id="145" dur="3000" fill="hold"/>
                                        <p:tgtEl>
                                          <p:spTgt spid="143"/>
                                        </p:tgtEl>
                                      </p:cBhvr>
                                      <p:by x="50000" y="50000"/>
                                    </p:animScale>
                                  </p:childTnLst>
                                </p:cTn>
                              </p:par>
                              <p:par>
                                <p:cTn id="146" presetID="6" presetClass="emph" presetSubtype="0" repeatCount="indefinite" autoRev="1" fill="hold" grpId="0" nodeType="withEffect">
                                  <p:stCondLst>
                                    <p:cond delay="0"/>
                                  </p:stCondLst>
                                  <p:endCondLst>
                                    <p:cond evt="onNext" delay="0">
                                      <p:tgtEl>
                                        <p:sldTgt/>
                                      </p:tgtEl>
                                    </p:cond>
                                  </p:endCondLst>
                                  <p:childTnLst>
                                    <p:animScale>
                                      <p:cBhvr>
                                        <p:cTn id="147" dur="3000" fill="hold"/>
                                        <p:tgtEl>
                                          <p:spTgt spid="17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79" grpId="0" animBg="1"/>
      <p:bldP spid="179"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3" grpId="0"/>
      <p:bldP spid="3" grpId="1"/>
      <p:bldP spid="57"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Database Throughput Unit – DTU</a:t>
            </a:r>
          </a:p>
        </p:txBody>
      </p:sp>
      <p:sp>
        <p:nvSpPr>
          <p:cNvPr id="7" name="Text Placeholder 6"/>
          <p:cNvSpPr>
            <a:spLocks noGrp="1"/>
          </p:cNvSpPr>
          <p:nvPr>
            <p:ph sz="quarter" idx="4294967295"/>
          </p:nvPr>
        </p:nvSpPr>
        <p:spPr>
          <a:xfrm>
            <a:off x="380223" y="4096328"/>
            <a:ext cx="11523616" cy="2261133"/>
          </a:xfrm>
          <a:prstGeom prst="rect">
            <a:avLst/>
          </a:prstGeom>
        </p:spPr>
        <p:txBody>
          <a:bodyPr/>
          <a:lstStyle/>
          <a:p>
            <a:pPr marL="448107" indent="-448107">
              <a:spcAft>
                <a:spcPts val="600"/>
              </a:spcAft>
              <a:buFont typeface="Wingdings" panose="05000000000000000000" pitchFamily="2" charset="2"/>
              <a:buChar char="§"/>
            </a:pPr>
            <a:r>
              <a:rPr lang="en-US" sz="1800" dirty="0">
                <a:solidFill>
                  <a:schemeClr val="bg1"/>
                </a:solidFill>
              </a:rPr>
              <a:t>Represents the relative power (resources) assigned to the database</a:t>
            </a:r>
          </a:p>
          <a:p>
            <a:pPr marL="448107" indent="-448107">
              <a:spcAft>
                <a:spcPts val="600"/>
              </a:spcAft>
              <a:buFont typeface="Wingdings" panose="05000000000000000000" pitchFamily="2" charset="2"/>
              <a:buChar char="§"/>
            </a:pPr>
            <a:r>
              <a:rPr lang="en-US" sz="1800" dirty="0">
                <a:solidFill>
                  <a:schemeClr val="bg1"/>
                </a:solidFill>
              </a:rPr>
              <a:t>Blended measure of CPU, memory, and read and write rates</a:t>
            </a:r>
          </a:p>
          <a:p>
            <a:pPr marL="448107" indent="-448107">
              <a:spcAft>
                <a:spcPts val="600"/>
              </a:spcAft>
              <a:buFont typeface="Wingdings" panose="05000000000000000000" pitchFamily="2" charset="2"/>
              <a:buChar char="§"/>
            </a:pPr>
            <a:r>
              <a:rPr lang="en-US" sz="1800" dirty="0">
                <a:solidFill>
                  <a:schemeClr val="bg1"/>
                </a:solidFill>
              </a:rPr>
              <a:t>Compare the power across performance levels</a:t>
            </a:r>
          </a:p>
          <a:p>
            <a:pPr marL="448107" indent="-448107">
              <a:spcAft>
                <a:spcPts val="600"/>
              </a:spcAft>
              <a:buFont typeface="Wingdings" panose="05000000000000000000" pitchFamily="2" charset="2"/>
              <a:buChar char="§"/>
            </a:pPr>
            <a:r>
              <a:rPr lang="en-US" sz="1800" dirty="0">
                <a:solidFill>
                  <a:schemeClr val="bg1"/>
                </a:solidFill>
              </a:rPr>
              <a:t>Simplifies talking about performance, think IOPS vs. %</a:t>
            </a:r>
          </a:p>
        </p:txBody>
      </p:sp>
      <p:grpSp>
        <p:nvGrpSpPr>
          <p:cNvPr id="29" name="Group 28"/>
          <p:cNvGrpSpPr/>
          <p:nvPr/>
        </p:nvGrpSpPr>
        <p:grpSpPr>
          <a:xfrm>
            <a:off x="6524086" y="1321978"/>
            <a:ext cx="3063596" cy="2464019"/>
            <a:chOff x="2741941" y="4037243"/>
            <a:chExt cx="3125472" cy="2513785"/>
          </a:xfrm>
        </p:grpSpPr>
        <p:sp>
          <p:nvSpPr>
            <p:cNvPr id="30" name="TextBox 29"/>
            <p:cNvSpPr txBox="1"/>
            <p:nvPr/>
          </p:nvSpPr>
          <p:spPr>
            <a:xfrm>
              <a:off x="2741941" y="4037243"/>
              <a:ext cx="3125472" cy="648395"/>
            </a:xfrm>
            <a:prstGeom prst="rect">
              <a:avLst/>
            </a:prstGeom>
            <a:noFill/>
          </p:spPr>
          <p:txBody>
            <a:bodyPr wrap="none" rtlCol="0">
              <a:spAutoFit/>
            </a:bodyPr>
            <a:lstStyle/>
            <a:p>
              <a:pPr algn="ctr"/>
              <a:r>
                <a:rPr lang="en-US" sz="1765" b="1" dirty="0">
                  <a:solidFill>
                    <a:srgbClr val="FFFFFF"/>
                  </a:solidFill>
                </a:rPr>
                <a:t>Monitoring</a:t>
              </a:r>
              <a:endParaRPr lang="en-US" sz="1765" dirty="0">
                <a:solidFill>
                  <a:srgbClr val="FFFFFF"/>
                </a:solidFill>
              </a:endParaRPr>
            </a:p>
            <a:p>
              <a:pPr algn="ctr"/>
              <a:r>
                <a:rPr lang="en-US" sz="1765" dirty="0">
                  <a:solidFill>
                    <a:srgbClr val="FFFFFF"/>
                  </a:solidFill>
                </a:rPr>
                <a:t>% of current Performance Level</a:t>
              </a:r>
            </a:p>
          </p:txBody>
        </p:sp>
        <p:sp>
          <p:nvSpPr>
            <p:cNvPr id="31" name="Rectangle 30"/>
            <p:cNvSpPr/>
            <p:nvPr/>
          </p:nvSpPr>
          <p:spPr>
            <a:xfrm>
              <a:off x="3095643" y="4738157"/>
              <a:ext cx="2371241" cy="1812871"/>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sz="1371" dirty="0">
                  <a:solidFill>
                    <a:srgbClr val="FFFFFF"/>
                  </a:solidFill>
                </a:rPr>
                <a:t>Utilization</a:t>
              </a:r>
              <a:endParaRPr lang="en-US" sz="1765" dirty="0">
                <a:solidFill>
                  <a:srgbClr val="FFFFFF"/>
                </a:solidFill>
              </a:endParaRPr>
            </a:p>
          </p:txBody>
        </p:sp>
        <p:sp>
          <p:nvSpPr>
            <p:cNvPr id="32" name="Rectangle 31"/>
            <p:cNvSpPr/>
            <p:nvPr/>
          </p:nvSpPr>
          <p:spPr>
            <a:xfrm>
              <a:off x="3276458" y="5065362"/>
              <a:ext cx="441701" cy="109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dirty="0">
                <a:solidFill>
                  <a:srgbClr val="FFFFFF"/>
                </a:solidFill>
              </a:endParaRPr>
            </a:p>
          </p:txBody>
        </p:sp>
        <p:sp>
          <p:nvSpPr>
            <p:cNvPr id="33" name="Rectangle 32"/>
            <p:cNvSpPr/>
            <p:nvPr/>
          </p:nvSpPr>
          <p:spPr>
            <a:xfrm>
              <a:off x="3326826" y="5390827"/>
              <a:ext cx="356461" cy="767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567" dirty="0">
                  <a:solidFill>
                    <a:srgbClr val="FFFFFF"/>
                  </a:solidFill>
                </a:rPr>
                <a:t>75%</a:t>
              </a:r>
            </a:p>
          </p:txBody>
        </p:sp>
        <p:sp>
          <p:nvSpPr>
            <p:cNvPr id="34" name="TextBox 33"/>
            <p:cNvSpPr txBox="1"/>
            <p:nvPr/>
          </p:nvSpPr>
          <p:spPr>
            <a:xfrm>
              <a:off x="3285486" y="6153201"/>
              <a:ext cx="463140" cy="255578"/>
            </a:xfrm>
            <a:prstGeom prst="rect">
              <a:avLst/>
            </a:prstGeom>
            <a:noFill/>
          </p:spPr>
          <p:txBody>
            <a:bodyPr wrap="none" rtlCol="0">
              <a:spAutoFit/>
            </a:bodyPr>
            <a:lstStyle/>
            <a:p>
              <a:pPr algn="ctr"/>
              <a:r>
                <a:rPr lang="en-US" sz="1028" dirty="0">
                  <a:solidFill>
                    <a:srgbClr val="FFFFFF"/>
                  </a:solidFill>
                </a:rPr>
                <a:t>Read</a:t>
              </a:r>
              <a:endParaRPr lang="en-US" sz="1371" dirty="0">
                <a:solidFill>
                  <a:srgbClr val="FFFFFF"/>
                </a:solidFill>
              </a:endParaRPr>
            </a:p>
          </p:txBody>
        </p:sp>
        <p:sp>
          <p:nvSpPr>
            <p:cNvPr id="35" name="Rectangle 34"/>
            <p:cNvSpPr/>
            <p:nvPr/>
          </p:nvSpPr>
          <p:spPr>
            <a:xfrm>
              <a:off x="3802340" y="5062348"/>
              <a:ext cx="441701" cy="10990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dirty="0">
                <a:solidFill>
                  <a:srgbClr val="FFFFFF"/>
                </a:solidFill>
              </a:endParaRPr>
            </a:p>
          </p:txBody>
        </p:sp>
        <p:sp>
          <p:nvSpPr>
            <p:cNvPr id="36" name="Rectangle 35"/>
            <p:cNvSpPr/>
            <p:nvPr/>
          </p:nvSpPr>
          <p:spPr>
            <a:xfrm>
              <a:off x="3852708" y="5664631"/>
              <a:ext cx="356461" cy="496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dirty="0">
                  <a:solidFill>
                    <a:srgbClr val="FFFFFF"/>
                  </a:solidFill>
                </a:rPr>
                <a:t>50%</a:t>
              </a:r>
            </a:p>
          </p:txBody>
        </p:sp>
        <p:sp>
          <p:nvSpPr>
            <p:cNvPr id="37" name="TextBox 36"/>
            <p:cNvSpPr txBox="1"/>
            <p:nvPr/>
          </p:nvSpPr>
          <p:spPr>
            <a:xfrm>
              <a:off x="3779721" y="6157275"/>
              <a:ext cx="499117" cy="255578"/>
            </a:xfrm>
            <a:prstGeom prst="rect">
              <a:avLst/>
            </a:prstGeom>
            <a:noFill/>
          </p:spPr>
          <p:txBody>
            <a:bodyPr wrap="none" rtlCol="0">
              <a:spAutoFit/>
            </a:bodyPr>
            <a:lstStyle/>
            <a:p>
              <a:pPr algn="ctr"/>
              <a:r>
                <a:rPr lang="en-US" sz="1028" dirty="0">
                  <a:solidFill>
                    <a:srgbClr val="FFFFFF"/>
                  </a:solidFill>
                </a:rPr>
                <a:t>Write</a:t>
              </a:r>
              <a:endParaRPr lang="en-US" sz="1371" dirty="0">
                <a:solidFill>
                  <a:srgbClr val="FFFFFF"/>
                </a:solidFill>
              </a:endParaRPr>
            </a:p>
          </p:txBody>
        </p:sp>
        <p:sp>
          <p:nvSpPr>
            <p:cNvPr id="38" name="Rectangle 37"/>
            <p:cNvSpPr/>
            <p:nvPr/>
          </p:nvSpPr>
          <p:spPr>
            <a:xfrm>
              <a:off x="4328221" y="5065362"/>
              <a:ext cx="441701" cy="10951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dirty="0">
                <a:solidFill>
                  <a:srgbClr val="FFFFFF"/>
                </a:solidFill>
              </a:endParaRPr>
            </a:p>
          </p:txBody>
        </p:sp>
        <p:sp>
          <p:nvSpPr>
            <p:cNvPr id="39" name="Rectangle 38"/>
            <p:cNvSpPr/>
            <p:nvPr/>
          </p:nvSpPr>
          <p:spPr>
            <a:xfrm>
              <a:off x="4378589" y="5664631"/>
              <a:ext cx="356461" cy="493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dirty="0">
                  <a:solidFill>
                    <a:srgbClr val="FFFFFF"/>
                  </a:solidFill>
                </a:rPr>
                <a:t>50%</a:t>
              </a:r>
            </a:p>
          </p:txBody>
        </p:sp>
        <p:sp>
          <p:nvSpPr>
            <p:cNvPr id="40" name="TextBox 39"/>
            <p:cNvSpPr txBox="1"/>
            <p:nvPr/>
          </p:nvSpPr>
          <p:spPr>
            <a:xfrm>
              <a:off x="4346107" y="6154399"/>
              <a:ext cx="415714" cy="255578"/>
            </a:xfrm>
            <a:prstGeom prst="rect">
              <a:avLst/>
            </a:prstGeom>
            <a:noFill/>
          </p:spPr>
          <p:txBody>
            <a:bodyPr wrap="none" rtlCol="0">
              <a:spAutoFit/>
            </a:bodyPr>
            <a:lstStyle/>
            <a:p>
              <a:pPr algn="ctr"/>
              <a:r>
                <a:rPr lang="en-US" sz="1028" dirty="0">
                  <a:solidFill>
                    <a:srgbClr val="FFFFFF"/>
                  </a:solidFill>
                </a:rPr>
                <a:t>CPU</a:t>
              </a:r>
              <a:endParaRPr lang="en-US" sz="1371" dirty="0">
                <a:solidFill>
                  <a:srgbClr val="FFFFFF"/>
                </a:solidFill>
              </a:endParaRPr>
            </a:p>
          </p:txBody>
        </p:sp>
        <p:sp>
          <p:nvSpPr>
            <p:cNvPr id="41" name="Rectangle 40"/>
            <p:cNvSpPr/>
            <p:nvPr/>
          </p:nvSpPr>
          <p:spPr>
            <a:xfrm>
              <a:off x="4854101" y="5062348"/>
              <a:ext cx="441701" cy="10981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dirty="0">
                <a:solidFill>
                  <a:srgbClr val="FFFFFF"/>
                </a:solidFill>
              </a:endParaRPr>
            </a:p>
          </p:txBody>
        </p:sp>
        <p:sp>
          <p:nvSpPr>
            <p:cNvPr id="42" name="Rectangle 41"/>
            <p:cNvSpPr/>
            <p:nvPr/>
          </p:nvSpPr>
          <p:spPr>
            <a:xfrm>
              <a:off x="4904469" y="5571641"/>
              <a:ext cx="356461" cy="588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567" dirty="0">
                  <a:solidFill>
                    <a:srgbClr val="FFFFFF"/>
                  </a:solidFill>
                </a:rPr>
                <a:t>60%</a:t>
              </a:r>
            </a:p>
          </p:txBody>
        </p:sp>
        <p:sp>
          <p:nvSpPr>
            <p:cNvPr id="43" name="TextBox 42"/>
            <p:cNvSpPr txBox="1"/>
            <p:nvPr/>
          </p:nvSpPr>
          <p:spPr>
            <a:xfrm>
              <a:off x="4738221" y="6155410"/>
              <a:ext cx="656114" cy="255578"/>
            </a:xfrm>
            <a:prstGeom prst="rect">
              <a:avLst/>
            </a:prstGeom>
            <a:noFill/>
          </p:spPr>
          <p:txBody>
            <a:bodyPr wrap="none" rtlCol="0">
              <a:spAutoFit/>
            </a:bodyPr>
            <a:lstStyle/>
            <a:p>
              <a:pPr algn="ctr"/>
              <a:r>
                <a:rPr lang="en-US" sz="1028" dirty="0">
                  <a:solidFill>
                    <a:srgbClr val="FFFFFF"/>
                  </a:solidFill>
                </a:rPr>
                <a:t>Memory</a:t>
              </a:r>
              <a:endParaRPr lang="en-US" sz="1371" i="1" dirty="0">
                <a:solidFill>
                  <a:srgbClr val="FFFFFF"/>
                </a:solidFill>
              </a:endParaRPr>
            </a:p>
          </p:txBody>
        </p:sp>
      </p:grpSp>
      <p:grpSp>
        <p:nvGrpSpPr>
          <p:cNvPr id="10" name="Group 9"/>
          <p:cNvGrpSpPr/>
          <p:nvPr/>
        </p:nvGrpSpPr>
        <p:grpSpPr>
          <a:xfrm>
            <a:off x="2152346" y="1323264"/>
            <a:ext cx="2544636" cy="2764610"/>
            <a:chOff x="2188058" y="4161631"/>
            <a:chExt cx="2596029" cy="2820446"/>
          </a:xfrm>
        </p:grpSpPr>
        <p:grpSp>
          <p:nvGrpSpPr>
            <p:cNvPr id="22" name="Group 10"/>
            <p:cNvGrpSpPr/>
            <p:nvPr/>
          </p:nvGrpSpPr>
          <p:grpSpPr>
            <a:xfrm>
              <a:off x="2188058" y="4553694"/>
              <a:ext cx="2596029" cy="2428383"/>
              <a:chOff x="640606" y="3397520"/>
              <a:chExt cx="1765781" cy="1648299"/>
            </a:xfrm>
          </p:grpSpPr>
          <p:sp>
            <p:nvSpPr>
              <p:cNvPr id="23" name="Rectangle 22"/>
              <p:cNvSpPr/>
              <p:nvPr/>
            </p:nvSpPr>
            <p:spPr>
              <a:xfrm>
                <a:off x="831273" y="3602181"/>
                <a:ext cx="1366982" cy="12376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FFFF"/>
                  </a:solidFill>
                </a:endParaRPr>
              </a:p>
            </p:txBody>
          </p:sp>
          <p:sp>
            <p:nvSpPr>
              <p:cNvPr id="24" name="TextBox 23"/>
              <p:cNvSpPr txBox="1"/>
              <p:nvPr/>
            </p:nvSpPr>
            <p:spPr>
              <a:xfrm>
                <a:off x="1217765" y="3397520"/>
                <a:ext cx="594001" cy="213127"/>
              </a:xfrm>
              <a:prstGeom prst="rect">
                <a:avLst/>
              </a:prstGeom>
              <a:noFill/>
            </p:spPr>
            <p:txBody>
              <a:bodyPr wrap="none" rtlCol="0">
                <a:spAutoFit/>
              </a:bodyPr>
              <a:lstStyle/>
              <a:p>
                <a:pPr algn="ctr"/>
                <a:r>
                  <a:rPr lang="en-US" sz="1400" dirty="0">
                    <a:solidFill>
                      <a:srgbClr val="FFFFFF"/>
                    </a:solidFill>
                  </a:rPr>
                  <a:t>Compute</a:t>
                </a:r>
              </a:p>
            </p:txBody>
          </p:sp>
          <p:sp>
            <p:nvSpPr>
              <p:cNvPr id="25" name="TextBox 24"/>
              <p:cNvSpPr txBox="1"/>
              <p:nvPr/>
            </p:nvSpPr>
            <p:spPr>
              <a:xfrm rot="16200000">
                <a:off x="517770" y="4114231"/>
                <a:ext cx="459245" cy="213573"/>
              </a:xfrm>
              <a:prstGeom prst="rect">
                <a:avLst/>
              </a:prstGeom>
              <a:noFill/>
            </p:spPr>
            <p:txBody>
              <a:bodyPr wrap="none" rtlCol="0">
                <a:spAutoFit/>
              </a:bodyPr>
              <a:lstStyle/>
              <a:p>
                <a:pPr algn="ctr"/>
                <a:r>
                  <a:rPr lang="en-US" sz="1400" dirty="0">
                    <a:solidFill>
                      <a:srgbClr val="FFFFFF"/>
                    </a:solidFill>
                  </a:rPr>
                  <a:t>Writes</a:t>
                </a:r>
              </a:p>
            </p:txBody>
          </p:sp>
          <p:sp>
            <p:nvSpPr>
              <p:cNvPr id="26" name="TextBox 25"/>
              <p:cNvSpPr txBox="1"/>
              <p:nvPr/>
            </p:nvSpPr>
            <p:spPr>
              <a:xfrm rot="5400000">
                <a:off x="2084676" y="4114231"/>
                <a:ext cx="429850" cy="213573"/>
              </a:xfrm>
              <a:prstGeom prst="rect">
                <a:avLst/>
              </a:prstGeom>
              <a:noFill/>
            </p:spPr>
            <p:txBody>
              <a:bodyPr wrap="none" rtlCol="0">
                <a:spAutoFit/>
              </a:bodyPr>
              <a:lstStyle/>
              <a:p>
                <a:pPr algn="ctr"/>
                <a:r>
                  <a:rPr lang="en-US" sz="1400" dirty="0">
                    <a:solidFill>
                      <a:srgbClr val="FFFFFF"/>
                    </a:solidFill>
                  </a:rPr>
                  <a:t>Reads</a:t>
                </a:r>
              </a:p>
            </p:txBody>
          </p:sp>
          <p:sp>
            <p:nvSpPr>
              <p:cNvPr id="27" name="TextBox 26"/>
              <p:cNvSpPr txBox="1"/>
              <p:nvPr/>
            </p:nvSpPr>
            <p:spPr>
              <a:xfrm>
                <a:off x="1234457" y="4832692"/>
                <a:ext cx="562588" cy="213127"/>
              </a:xfrm>
              <a:prstGeom prst="rect">
                <a:avLst/>
              </a:prstGeom>
              <a:noFill/>
            </p:spPr>
            <p:txBody>
              <a:bodyPr wrap="none" rtlCol="0">
                <a:spAutoFit/>
              </a:bodyPr>
              <a:lstStyle/>
              <a:p>
                <a:pPr algn="ctr"/>
                <a:r>
                  <a:rPr lang="en-US" sz="1400" dirty="0">
                    <a:solidFill>
                      <a:srgbClr val="FFFFFF"/>
                    </a:solidFill>
                  </a:rPr>
                  <a:t>Memory</a:t>
                </a:r>
                <a:endParaRPr lang="en-US" sz="1400" i="1" dirty="0">
                  <a:solidFill>
                    <a:srgbClr val="FFFFFF"/>
                  </a:solidFill>
                </a:endParaRPr>
              </a:p>
            </p:txBody>
          </p:sp>
        </p:grpSp>
        <p:grpSp>
          <p:nvGrpSpPr>
            <p:cNvPr id="9" name="Group 8"/>
            <p:cNvGrpSpPr/>
            <p:nvPr/>
          </p:nvGrpSpPr>
          <p:grpSpPr>
            <a:xfrm>
              <a:off x="2468375" y="4161631"/>
              <a:ext cx="2009719" cy="2517005"/>
              <a:chOff x="2468375" y="4161631"/>
              <a:chExt cx="2009719" cy="2517005"/>
            </a:xfrm>
          </p:grpSpPr>
          <p:sp>
            <p:nvSpPr>
              <p:cNvPr id="3" name="Oval 2"/>
              <p:cNvSpPr/>
              <p:nvPr/>
            </p:nvSpPr>
            <p:spPr bwMode="auto">
              <a:xfrm>
                <a:off x="2847602" y="5262387"/>
                <a:ext cx="1485098" cy="1187533"/>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FFFFFF"/>
                    </a:solidFill>
                    <a:ea typeface="Segoe UI" pitchFamily="34" charset="0"/>
                    <a:cs typeface="Segoe UI" pitchFamily="34" charset="0"/>
                  </a:rPr>
                  <a:t>DB workload</a:t>
                </a:r>
              </a:p>
            </p:txBody>
          </p:sp>
          <p:cxnSp>
            <p:nvCxnSpPr>
              <p:cNvPr id="5" name="Straight Connector 4"/>
              <p:cNvCxnSpPr>
                <a:stCxn id="23" idx="1"/>
                <a:endCxn id="23" idx="3"/>
              </p:cNvCxnSpPr>
              <p:nvPr/>
            </p:nvCxnSpPr>
            <p:spPr>
              <a:xfrm>
                <a:off x="2468375" y="5766925"/>
                <a:ext cx="200971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3" idx="2"/>
                <a:endCxn id="23" idx="0"/>
              </p:cNvCxnSpPr>
              <p:nvPr/>
            </p:nvCxnSpPr>
            <p:spPr>
              <a:xfrm flipV="1">
                <a:off x="3473235" y="4855214"/>
                <a:ext cx="0" cy="18234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16576" y="4161631"/>
                <a:ext cx="1513315" cy="371297"/>
              </a:xfrm>
              <a:prstGeom prst="rect">
                <a:avLst/>
              </a:prstGeom>
              <a:noFill/>
            </p:spPr>
            <p:txBody>
              <a:bodyPr wrap="none" rtlCol="0">
                <a:spAutoFit/>
              </a:bodyPr>
              <a:lstStyle/>
              <a:p>
                <a:pPr algn="ctr"/>
                <a:r>
                  <a:rPr lang="en-US" sz="1765" b="1" dirty="0">
                    <a:solidFill>
                      <a:srgbClr val="FFFFFF"/>
                    </a:solidFill>
                  </a:rPr>
                  <a:t>Bounding Box</a:t>
                </a:r>
                <a:endParaRPr lang="en-US" sz="1765" dirty="0">
                  <a:solidFill>
                    <a:srgbClr val="FFFFFF"/>
                  </a:solidFill>
                </a:endParaRPr>
              </a:p>
            </p:txBody>
          </p:sp>
        </p:grpSp>
      </p:grpSp>
    </p:spTree>
    <p:extLst>
      <p:ext uri="{BB962C8B-B14F-4D97-AF65-F5344CB8AC3E}">
        <p14:creationId xmlns:p14="http://schemas.microsoft.com/office/powerpoint/2010/main" val="2328832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 Benchmark – ASDB </a:t>
            </a:r>
          </a:p>
        </p:txBody>
      </p:sp>
      <p:sp>
        <p:nvSpPr>
          <p:cNvPr id="5" name="Text Placeholder 4"/>
          <p:cNvSpPr>
            <a:spLocks noGrp="1"/>
          </p:cNvSpPr>
          <p:nvPr>
            <p:ph sz="quarter" idx="4294967295"/>
          </p:nvPr>
        </p:nvSpPr>
        <p:spPr>
          <a:xfrm>
            <a:off x="269239" y="1189495"/>
            <a:ext cx="11653523" cy="5008657"/>
          </a:xfrm>
          <a:prstGeom prst="rect">
            <a:avLst/>
          </a:prstGeom>
        </p:spPr>
        <p:txBody>
          <a:bodyPr/>
          <a:lstStyle/>
          <a:p>
            <a:r>
              <a:rPr lang="en-US" dirty="0" smtClean="0">
                <a:solidFill>
                  <a:schemeClr val="bg1"/>
                </a:solidFill>
              </a:rPr>
              <a:t>An </a:t>
            </a:r>
            <a:r>
              <a:rPr lang="en-US" b="1" i="1" dirty="0" smtClean="0">
                <a:solidFill>
                  <a:schemeClr val="bg1"/>
                </a:solidFill>
              </a:rPr>
              <a:t>example</a:t>
            </a:r>
            <a:r>
              <a:rPr lang="en-US" b="1" dirty="0" smtClean="0">
                <a:solidFill>
                  <a:schemeClr val="bg1"/>
                </a:solidFill>
              </a:rPr>
              <a:t> </a:t>
            </a:r>
            <a:r>
              <a:rPr lang="en-US" dirty="0" smtClean="0">
                <a:solidFill>
                  <a:schemeClr val="bg1"/>
                </a:solidFill>
              </a:rPr>
              <a:t>representing meaningful OLTP-workload</a:t>
            </a:r>
          </a:p>
          <a:p>
            <a:r>
              <a:rPr lang="en-US" dirty="0">
                <a:solidFill>
                  <a:schemeClr val="bg1"/>
                </a:solidFill>
              </a:rPr>
              <a:t>Uses six tables of varying sizes some of which are always larger than </a:t>
            </a:r>
            <a:r>
              <a:rPr lang="en-US" dirty="0" smtClean="0">
                <a:solidFill>
                  <a:schemeClr val="bg1"/>
                </a:solidFill>
              </a:rPr>
              <a:t>available memory </a:t>
            </a:r>
            <a:r>
              <a:rPr lang="en-US" dirty="0">
                <a:solidFill>
                  <a:schemeClr val="bg1"/>
                </a:solidFill>
              </a:rPr>
              <a:t>and scale with the throughput</a:t>
            </a:r>
          </a:p>
          <a:p>
            <a:r>
              <a:rPr lang="en-US" dirty="0" smtClean="0">
                <a:solidFill>
                  <a:schemeClr val="bg1"/>
                </a:solidFill>
              </a:rPr>
              <a:t>Uses nine transaction types</a:t>
            </a:r>
          </a:p>
          <a:p>
            <a:r>
              <a:rPr lang="en-US" dirty="0" smtClean="0">
                <a:solidFill>
                  <a:schemeClr val="bg1"/>
                </a:solidFill>
              </a:rPr>
              <a:t>A </a:t>
            </a:r>
            <a:r>
              <a:rPr lang="en-US" dirty="0">
                <a:solidFill>
                  <a:schemeClr val="bg1"/>
                </a:solidFill>
              </a:rPr>
              <a:t>transaction is a combination of multiple SELECT, DELETE, INSERT, UPDATE </a:t>
            </a:r>
            <a:r>
              <a:rPr lang="en-US" dirty="0" smtClean="0">
                <a:solidFill>
                  <a:schemeClr val="bg1"/>
                </a:solidFill>
              </a:rPr>
              <a:t>statements</a:t>
            </a:r>
          </a:p>
          <a:p>
            <a:pPr marL="0" indent="0">
              <a:buNone/>
            </a:pPr>
            <a:endParaRPr lang="en-US" dirty="0" smtClean="0">
              <a:solidFill>
                <a:schemeClr val="bg1"/>
              </a:solidFill>
            </a:endParaRPr>
          </a:p>
        </p:txBody>
      </p:sp>
    </p:spTree>
    <p:extLst>
      <p:ext uri="{BB962C8B-B14F-4D97-AF65-F5344CB8AC3E}">
        <p14:creationId xmlns:p14="http://schemas.microsoft.com/office/powerpoint/2010/main" val="4081791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4577188"/>
          </a:xfrm>
          <a:prstGeom prst="rect">
            <a:avLst/>
          </a:prstGeom>
        </p:spPr>
        <p:txBody>
          <a:bodyPr/>
          <a:lstStyle/>
          <a:p>
            <a:r>
              <a:rPr lang="en-US" sz="3529" dirty="0" err="1">
                <a:solidFill>
                  <a:schemeClr val="bg1"/>
                </a:solidFill>
              </a:rPr>
              <a:t>master.sys.resource_stats</a:t>
            </a:r>
            <a:endParaRPr lang="en-US" sz="3529" dirty="0">
              <a:solidFill>
                <a:schemeClr val="bg1"/>
              </a:solidFill>
            </a:endParaRPr>
          </a:p>
          <a:p>
            <a:pPr lvl="1"/>
            <a:r>
              <a:rPr lang="en-US" sz="1961" dirty="0">
                <a:solidFill>
                  <a:schemeClr val="bg1"/>
                </a:solidFill>
              </a:rPr>
              <a:t>Based on </a:t>
            </a:r>
            <a:r>
              <a:rPr lang="en-US" sz="1961" b="1" dirty="0">
                <a:solidFill>
                  <a:schemeClr val="bg1"/>
                </a:solidFill>
              </a:rPr>
              <a:t>5 minute averages</a:t>
            </a:r>
          </a:p>
          <a:p>
            <a:r>
              <a:rPr lang="en-US" sz="3529" dirty="0" err="1">
                <a:solidFill>
                  <a:schemeClr val="bg1"/>
                </a:solidFill>
              </a:rPr>
              <a:t>userdb.sys.dm_db_resource_stats</a:t>
            </a:r>
            <a:endParaRPr lang="en-US" sz="3529" dirty="0">
              <a:solidFill>
                <a:schemeClr val="bg1"/>
              </a:solidFill>
            </a:endParaRPr>
          </a:p>
          <a:p>
            <a:pPr lvl="1"/>
            <a:r>
              <a:rPr lang="en-US" sz="1961" dirty="0">
                <a:solidFill>
                  <a:schemeClr val="bg1"/>
                </a:solidFill>
              </a:rPr>
              <a:t>Based on </a:t>
            </a:r>
            <a:r>
              <a:rPr lang="en-US" sz="1961" b="1" dirty="0">
                <a:solidFill>
                  <a:schemeClr val="bg1"/>
                </a:solidFill>
              </a:rPr>
              <a:t>15 second averages</a:t>
            </a:r>
          </a:p>
          <a:p>
            <a:r>
              <a:rPr lang="en-US" sz="3529" dirty="0">
                <a:solidFill>
                  <a:schemeClr val="bg1"/>
                </a:solidFill>
              </a:rPr>
              <a:t>Percentages relative to </a:t>
            </a:r>
            <a:br>
              <a:rPr lang="en-US" sz="3529" dirty="0">
                <a:solidFill>
                  <a:schemeClr val="bg1"/>
                </a:solidFill>
              </a:rPr>
            </a:br>
            <a:r>
              <a:rPr lang="en-US" sz="3529" dirty="0">
                <a:solidFill>
                  <a:schemeClr val="bg1"/>
                </a:solidFill>
              </a:rPr>
              <a:t>performance level</a:t>
            </a:r>
          </a:p>
          <a:p>
            <a:r>
              <a:rPr lang="en-US" sz="3529" dirty="0">
                <a:solidFill>
                  <a:schemeClr val="bg1"/>
                </a:solidFill>
              </a:rPr>
              <a:t>Accessible though Azure Portal</a:t>
            </a:r>
          </a:p>
          <a:p>
            <a:pPr lvl="1"/>
            <a:r>
              <a:rPr lang="en-US" sz="1961" dirty="0">
                <a:solidFill>
                  <a:schemeClr val="bg1"/>
                </a:solidFill>
              </a:rPr>
              <a:t>Allows to configure alerting!</a:t>
            </a:r>
          </a:p>
          <a:p>
            <a:endParaRPr lang="en-US" dirty="0" smtClean="0">
              <a:solidFill>
                <a:schemeClr val="bg1"/>
              </a:solidFill>
            </a:endParaRPr>
          </a:p>
        </p:txBody>
      </p:sp>
      <p:sp>
        <p:nvSpPr>
          <p:cNvPr id="3" name="Title 2"/>
          <p:cNvSpPr>
            <a:spLocks noGrp="1"/>
          </p:cNvSpPr>
          <p:nvPr>
            <p:ph type="title"/>
          </p:nvPr>
        </p:nvSpPr>
        <p:spPr/>
        <p:txBody>
          <a:bodyPr/>
          <a:lstStyle/>
          <a:p>
            <a:r>
              <a:rPr lang="en-US" dirty="0" smtClean="0"/>
              <a:t>Resource Monitoring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367" y="3055490"/>
            <a:ext cx="5281503" cy="3016051"/>
          </a:xfrm>
          <a:prstGeom prst="rect">
            <a:avLst/>
          </a:prstGeom>
        </p:spPr>
      </p:pic>
    </p:spTree>
    <p:extLst>
      <p:ext uri="{BB962C8B-B14F-4D97-AF65-F5344CB8AC3E}">
        <p14:creationId xmlns:p14="http://schemas.microsoft.com/office/powerpoint/2010/main" val="709578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Changing Performance Level</a:t>
            </a:r>
            <a:endParaRPr lang="en-US" dirty="0"/>
          </a:p>
        </p:txBody>
      </p:sp>
      <p:sp>
        <p:nvSpPr>
          <p:cNvPr id="2" name="Text Placeholder 1"/>
          <p:cNvSpPr>
            <a:spLocks noGrp="1"/>
          </p:cNvSpPr>
          <p:nvPr>
            <p:ph sz="quarter" idx="4294967295"/>
          </p:nvPr>
        </p:nvSpPr>
        <p:spPr>
          <a:xfrm>
            <a:off x="275464" y="1213165"/>
            <a:ext cx="11885514" cy="4302875"/>
          </a:xfrm>
          <a:prstGeom prst="rect">
            <a:avLst/>
          </a:prstGeom>
        </p:spPr>
        <p:txBody>
          <a:bodyPr/>
          <a:lstStyle/>
          <a:p>
            <a:r>
              <a:rPr lang="en-US" sz="3200" dirty="0">
                <a:solidFill>
                  <a:schemeClr val="bg1"/>
                </a:solidFill>
              </a:rPr>
              <a:t>PowerShell</a:t>
            </a:r>
          </a:p>
          <a:p>
            <a:pPr lvl="1"/>
            <a:r>
              <a:rPr lang="en-US" sz="2000" dirty="0">
                <a:solidFill>
                  <a:schemeClr val="bg1"/>
                </a:solidFill>
              </a:rPr>
              <a:t>Set-</a:t>
            </a:r>
            <a:r>
              <a:rPr lang="en-US" sz="2000" dirty="0" err="1">
                <a:solidFill>
                  <a:schemeClr val="bg1"/>
                </a:solidFill>
              </a:rPr>
              <a:t>AzureSqlDatabase</a:t>
            </a:r>
            <a:endParaRPr lang="en-US" sz="2000" dirty="0">
              <a:solidFill>
                <a:schemeClr val="bg1"/>
              </a:solidFill>
            </a:endParaRPr>
          </a:p>
          <a:p>
            <a:r>
              <a:rPr lang="en-US" sz="3200" dirty="0">
                <a:solidFill>
                  <a:schemeClr val="bg1"/>
                </a:solidFill>
              </a:rPr>
              <a:t>REST</a:t>
            </a:r>
          </a:p>
          <a:p>
            <a:pPr lvl="1"/>
            <a:r>
              <a:rPr lang="en-US" sz="2000" dirty="0">
                <a:solidFill>
                  <a:schemeClr val="bg1"/>
                </a:solidFill>
              </a:rPr>
              <a:t>Update Database / </a:t>
            </a:r>
            <a:r>
              <a:rPr lang="en-US" sz="2000" dirty="0" err="1">
                <a:solidFill>
                  <a:schemeClr val="bg1"/>
                </a:solidFill>
              </a:rPr>
              <a:t>ServiceLevelObjectiveId</a:t>
            </a:r>
            <a:endParaRPr lang="en-US" sz="2000" dirty="0">
              <a:solidFill>
                <a:schemeClr val="bg1"/>
              </a:solidFill>
            </a:endParaRPr>
          </a:p>
          <a:p>
            <a:r>
              <a:rPr lang="en-US" sz="3200" dirty="0">
                <a:solidFill>
                  <a:schemeClr val="bg1"/>
                </a:solidFill>
              </a:rPr>
              <a:t>.NET</a:t>
            </a:r>
          </a:p>
          <a:p>
            <a:pPr lvl="1"/>
            <a:r>
              <a:rPr lang="en-US" sz="2000" dirty="0" err="1">
                <a:solidFill>
                  <a:schemeClr val="bg1"/>
                </a:solidFill>
              </a:rPr>
              <a:t>Microsoft.WindowsAzure.Management.Sql</a:t>
            </a:r>
            <a:r>
              <a:rPr lang="en-US" sz="2000" dirty="0">
                <a:solidFill>
                  <a:schemeClr val="bg1"/>
                </a:solidFill>
              </a:rPr>
              <a:t>.</a:t>
            </a:r>
            <a:br>
              <a:rPr lang="en-US" sz="2000" dirty="0">
                <a:solidFill>
                  <a:schemeClr val="bg1"/>
                </a:solidFill>
              </a:rPr>
            </a:br>
            <a:r>
              <a:rPr lang="en-US" sz="2000" dirty="0" err="1">
                <a:solidFill>
                  <a:schemeClr val="bg1"/>
                </a:solidFill>
              </a:rPr>
              <a:t>SqlManagementClient</a:t>
            </a:r>
            <a:endParaRPr lang="en-US" sz="2000" dirty="0">
              <a:solidFill>
                <a:schemeClr val="bg1"/>
              </a:solidFill>
            </a:endParaRPr>
          </a:p>
          <a:p>
            <a:pPr lvl="1"/>
            <a:r>
              <a:rPr lang="en-US" sz="2000" dirty="0" err="1">
                <a:solidFill>
                  <a:schemeClr val="bg1"/>
                </a:solidFill>
              </a:rPr>
              <a:t>client.Databases.Update</a:t>
            </a:r>
            <a:r>
              <a:rPr lang="en-US" sz="2000" dirty="0">
                <a:solidFill>
                  <a:schemeClr val="bg1"/>
                </a:solidFill>
              </a:rPr>
              <a:t>(…)</a:t>
            </a:r>
          </a:p>
          <a:p>
            <a:r>
              <a:rPr lang="en-US" sz="3200" dirty="0">
                <a:solidFill>
                  <a:schemeClr val="bg1"/>
                </a:solidFill>
              </a:rPr>
              <a:t>T-SQL</a:t>
            </a:r>
          </a:p>
          <a:p>
            <a:pPr lvl="1"/>
            <a:r>
              <a:rPr lang="en-US" sz="2000" dirty="0">
                <a:solidFill>
                  <a:schemeClr val="bg1"/>
                </a:solidFill>
              </a:rPr>
              <a:t>ALTER DATABASE … MODIFY (EDITION =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856" y="1545005"/>
            <a:ext cx="6422644" cy="3723032"/>
          </a:xfrm>
          <a:prstGeom prst="rect">
            <a:avLst/>
          </a:prstGeom>
        </p:spPr>
      </p:pic>
    </p:spTree>
    <p:extLst>
      <p:ext uri="{BB962C8B-B14F-4D97-AF65-F5344CB8AC3E}">
        <p14:creationId xmlns:p14="http://schemas.microsoft.com/office/powerpoint/2010/main" val="405150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51226" y="5501172"/>
            <a:ext cx="7694313" cy="1068111"/>
          </a:xfrm>
          <a:prstGeom prst="rect">
            <a:avLst/>
          </a:prstGeom>
        </p:spPr>
        <p:txBody>
          <a:bodyPr wrap="square">
            <a:spAutoFit/>
          </a:bodyPr>
          <a:lstStyle/>
          <a:p>
            <a:pPr>
              <a:lnSpc>
                <a:spcPct val="90000"/>
              </a:lnSpc>
            </a:pPr>
            <a:r>
              <a:rPr lang="en-US" sz="3529" dirty="0">
                <a:solidFill>
                  <a:schemeClr val="bg1"/>
                </a:solidFill>
                <a:latin typeface="Segoe UI Light"/>
              </a:rPr>
              <a:t>Incremental performance and features with easy upgrade and downgrade</a:t>
            </a:r>
          </a:p>
        </p:txBody>
      </p:sp>
      <p:sp>
        <p:nvSpPr>
          <p:cNvPr id="5" name="Title 4"/>
          <p:cNvSpPr>
            <a:spLocks noGrp="1"/>
          </p:cNvSpPr>
          <p:nvPr>
            <p:ph type="title"/>
          </p:nvPr>
        </p:nvSpPr>
        <p:spPr>
          <a:xfrm>
            <a:off x="269241" y="289957"/>
            <a:ext cx="9935373" cy="899537"/>
          </a:xfrm>
        </p:spPr>
        <p:txBody>
          <a:bodyPr/>
          <a:lstStyle/>
          <a:p>
            <a:r>
              <a:rPr lang="en-US" dirty="0" smtClean="0">
                <a:solidFill>
                  <a:schemeClr val="bg1"/>
                </a:solidFill>
              </a:rPr>
              <a:t>Azure SQL Database Service Tiers</a:t>
            </a:r>
            <a:endParaRPr lang="en-US" dirty="0">
              <a:solidFill>
                <a:schemeClr val="bg1"/>
              </a:solidFill>
            </a:endParaRPr>
          </a:p>
        </p:txBody>
      </p:sp>
      <p:sp>
        <p:nvSpPr>
          <p:cNvPr id="7" name="Rectangle 6"/>
          <p:cNvSpPr/>
          <p:nvPr/>
        </p:nvSpPr>
        <p:spPr>
          <a:xfrm>
            <a:off x="13600" y="6569283"/>
            <a:ext cx="10446654" cy="271554"/>
          </a:xfrm>
          <a:prstGeom prst="rect">
            <a:avLst/>
          </a:prstGeom>
        </p:spPr>
        <p:txBody>
          <a:bodyPr wrap="square">
            <a:spAutoFit/>
          </a:bodyPr>
          <a:lstStyle/>
          <a:p>
            <a:pPr defTabSz="896042"/>
            <a:r>
              <a:rPr lang="en-US" sz="1176" dirty="0">
                <a:solidFill>
                  <a:srgbClr val="0072C6">
                    <a:lumMod val="20000"/>
                    <a:lumOff val="80000"/>
                  </a:srgbClr>
                </a:solidFill>
                <a:latin typeface="Segoe UI Light"/>
                <a:ea typeface="Times New Roman" panose="02020603050405020304" pitchFamily="18" charset="0"/>
              </a:rPr>
              <a:t>*The 99.99% availability SLA does not apply to Web and Business editions, which continue to be supported at 99.9% availability.</a:t>
            </a:r>
          </a:p>
        </p:txBody>
      </p:sp>
      <p:sp>
        <p:nvSpPr>
          <p:cNvPr id="3" name="Rectangle 2"/>
          <p:cNvSpPr/>
          <p:nvPr/>
        </p:nvSpPr>
        <p:spPr bwMode="auto">
          <a:xfrm>
            <a:off x="3033215" y="1466712"/>
            <a:ext cx="2465168" cy="542949"/>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Basic</a:t>
            </a:r>
          </a:p>
        </p:txBody>
      </p:sp>
      <p:sp>
        <p:nvSpPr>
          <p:cNvPr id="9" name="Rectangle 8"/>
          <p:cNvSpPr/>
          <p:nvPr/>
        </p:nvSpPr>
        <p:spPr bwMode="auto">
          <a:xfrm>
            <a:off x="5534978" y="1466712"/>
            <a:ext cx="2465168" cy="54294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Standard</a:t>
            </a:r>
          </a:p>
        </p:txBody>
      </p:sp>
      <p:sp>
        <p:nvSpPr>
          <p:cNvPr id="10" name="Rectangle 9"/>
          <p:cNvSpPr/>
          <p:nvPr/>
        </p:nvSpPr>
        <p:spPr bwMode="auto">
          <a:xfrm>
            <a:off x="8040253" y="1466712"/>
            <a:ext cx="2892482" cy="542949"/>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Premium</a:t>
            </a:r>
          </a:p>
        </p:txBody>
      </p:sp>
      <p:sp>
        <p:nvSpPr>
          <p:cNvPr id="12" name="Rectangle 11"/>
          <p:cNvSpPr/>
          <p:nvPr/>
        </p:nvSpPr>
        <p:spPr bwMode="auto">
          <a:xfrm>
            <a:off x="3033215" y="205586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Light transactional loads</a:t>
            </a:r>
          </a:p>
        </p:txBody>
      </p:sp>
      <p:sp>
        <p:nvSpPr>
          <p:cNvPr id="13" name="Rectangle 12"/>
          <p:cNvSpPr/>
          <p:nvPr/>
        </p:nvSpPr>
        <p:spPr bwMode="auto">
          <a:xfrm>
            <a:off x="5534978" y="205586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Go-to option for most business applications</a:t>
            </a:r>
          </a:p>
        </p:txBody>
      </p:sp>
      <p:sp>
        <p:nvSpPr>
          <p:cNvPr id="14" name="Rectangle 13"/>
          <p:cNvSpPr/>
          <p:nvPr/>
        </p:nvSpPr>
        <p:spPr bwMode="auto">
          <a:xfrm>
            <a:off x="8040253" y="2055867"/>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High throughput and business-critical databases </a:t>
            </a:r>
          </a:p>
        </p:txBody>
      </p:sp>
      <p:sp>
        <p:nvSpPr>
          <p:cNvPr id="15" name="Rectangle 14"/>
          <p:cNvSpPr/>
          <p:nvPr/>
        </p:nvSpPr>
        <p:spPr bwMode="auto">
          <a:xfrm>
            <a:off x="1090962" y="2055867"/>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solidFill>
                  <a:schemeClr val="tx1"/>
                </a:solidFill>
                <a:ea typeface="Segoe UI" pitchFamily="34" charset="0"/>
                <a:cs typeface="Segoe UI" pitchFamily="34" charset="0"/>
              </a:rPr>
              <a:t>Intended Use</a:t>
            </a:r>
          </a:p>
        </p:txBody>
      </p:sp>
      <p:sp>
        <p:nvSpPr>
          <p:cNvPr id="16" name="Rectangle 15"/>
          <p:cNvSpPr/>
          <p:nvPr/>
        </p:nvSpPr>
        <p:spPr bwMode="auto">
          <a:xfrm>
            <a:off x="3033215" y="2645022"/>
            <a:ext cx="7899519"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99.99%</a:t>
            </a:r>
            <a:r>
              <a:rPr lang="en-US" sz="1765" baseline="30000" dirty="0">
                <a:solidFill>
                  <a:schemeClr val="tx1"/>
                </a:solidFill>
                <a:ea typeface="Segoe UI" pitchFamily="34" charset="0"/>
                <a:cs typeface="Segoe UI" pitchFamily="34" charset="0"/>
              </a:rPr>
              <a:t>*</a:t>
            </a:r>
          </a:p>
        </p:txBody>
      </p:sp>
      <p:sp>
        <p:nvSpPr>
          <p:cNvPr id="19" name="Rectangle 18"/>
          <p:cNvSpPr/>
          <p:nvPr/>
        </p:nvSpPr>
        <p:spPr bwMode="auto">
          <a:xfrm>
            <a:off x="1090962" y="2645022"/>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solidFill>
                  <a:schemeClr val="tx1"/>
                </a:solidFill>
                <a:ea typeface="Segoe UI" pitchFamily="34" charset="0"/>
                <a:cs typeface="Segoe UI" pitchFamily="34" charset="0"/>
              </a:rPr>
              <a:t>Availability</a:t>
            </a:r>
          </a:p>
        </p:txBody>
      </p:sp>
      <p:sp>
        <p:nvSpPr>
          <p:cNvPr id="20" name="Rectangle 19"/>
          <p:cNvSpPr/>
          <p:nvPr/>
        </p:nvSpPr>
        <p:spPr bwMode="auto">
          <a:xfrm>
            <a:off x="3033215" y="323417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2 GB</a:t>
            </a:r>
          </a:p>
        </p:txBody>
      </p:sp>
      <p:sp>
        <p:nvSpPr>
          <p:cNvPr id="21" name="Rectangle 20"/>
          <p:cNvSpPr/>
          <p:nvPr/>
        </p:nvSpPr>
        <p:spPr bwMode="auto">
          <a:xfrm>
            <a:off x="5534978" y="323417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250 GB</a:t>
            </a:r>
          </a:p>
        </p:txBody>
      </p:sp>
      <p:sp>
        <p:nvSpPr>
          <p:cNvPr id="22" name="Rectangle 21"/>
          <p:cNvSpPr/>
          <p:nvPr/>
        </p:nvSpPr>
        <p:spPr bwMode="auto">
          <a:xfrm>
            <a:off x="8040253" y="3234177"/>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500 GB</a:t>
            </a:r>
          </a:p>
        </p:txBody>
      </p:sp>
      <p:sp>
        <p:nvSpPr>
          <p:cNvPr id="23" name="Rectangle 22"/>
          <p:cNvSpPr/>
          <p:nvPr/>
        </p:nvSpPr>
        <p:spPr bwMode="auto">
          <a:xfrm>
            <a:off x="1090962" y="3234177"/>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solidFill>
                  <a:schemeClr val="tx1"/>
                </a:solidFill>
                <a:ea typeface="Segoe UI" pitchFamily="34" charset="0"/>
                <a:cs typeface="Segoe UI" pitchFamily="34" charset="0"/>
              </a:rPr>
              <a:t>Size</a:t>
            </a:r>
          </a:p>
        </p:txBody>
      </p:sp>
      <p:sp>
        <p:nvSpPr>
          <p:cNvPr id="24" name="Rectangle 23"/>
          <p:cNvSpPr/>
          <p:nvPr/>
        </p:nvSpPr>
        <p:spPr bwMode="auto">
          <a:xfrm>
            <a:off x="3033215" y="3828288"/>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chemeClr val="tx1"/>
                </a:solidFill>
              </a:rPr>
              <a:t>•</a:t>
            </a:r>
          </a:p>
        </p:txBody>
      </p:sp>
      <p:sp>
        <p:nvSpPr>
          <p:cNvPr id="25" name="Rectangle 24"/>
          <p:cNvSpPr/>
          <p:nvPr/>
        </p:nvSpPr>
        <p:spPr bwMode="auto">
          <a:xfrm>
            <a:off x="5534978" y="3828288"/>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chemeClr val="tx1"/>
                </a:solidFill>
              </a:rPr>
              <a:t>••</a:t>
            </a:r>
          </a:p>
        </p:txBody>
      </p:sp>
      <p:sp>
        <p:nvSpPr>
          <p:cNvPr id="26" name="Rectangle 25"/>
          <p:cNvSpPr/>
          <p:nvPr/>
        </p:nvSpPr>
        <p:spPr bwMode="auto">
          <a:xfrm>
            <a:off x="8040253" y="3828288"/>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a:solidFill>
                  <a:schemeClr val="tx1"/>
                </a:solidFill>
              </a:rPr>
              <a:t>•••</a:t>
            </a:r>
            <a:endParaRPr lang="en-US" sz="3137" dirty="0">
              <a:solidFill>
                <a:schemeClr val="tx1"/>
              </a:solidFill>
            </a:endParaRPr>
          </a:p>
        </p:txBody>
      </p:sp>
      <p:sp>
        <p:nvSpPr>
          <p:cNvPr id="27" name="Rectangle 26"/>
          <p:cNvSpPr/>
          <p:nvPr/>
        </p:nvSpPr>
        <p:spPr bwMode="auto">
          <a:xfrm>
            <a:off x="1090962" y="3828288"/>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solidFill>
                  <a:schemeClr val="tx1"/>
                </a:solidFill>
                <a:ea typeface="Segoe UI" pitchFamily="34" charset="0"/>
                <a:cs typeface="Segoe UI" pitchFamily="34" charset="0"/>
              </a:rPr>
              <a:t>Performance</a:t>
            </a:r>
          </a:p>
        </p:txBody>
      </p:sp>
      <p:sp>
        <p:nvSpPr>
          <p:cNvPr id="28" name="Rectangle 27"/>
          <p:cNvSpPr/>
          <p:nvPr/>
        </p:nvSpPr>
        <p:spPr bwMode="auto">
          <a:xfrm>
            <a:off x="3033215" y="4417444"/>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chemeClr val="tx1"/>
                </a:solidFill>
              </a:rPr>
              <a:t>•</a:t>
            </a:r>
          </a:p>
        </p:txBody>
      </p:sp>
      <p:sp>
        <p:nvSpPr>
          <p:cNvPr id="29" name="Rectangle 28"/>
          <p:cNvSpPr/>
          <p:nvPr/>
        </p:nvSpPr>
        <p:spPr bwMode="auto">
          <a:xfrm>
            <a:off x="5534978" y="4417444"/>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chemeClr val="tx1"/>
                </a:solidFill>
              </a:rPr>
              <a:t>••</a:t>
            </a:r>
          </a:p>
        </p:txBody>
      </p:sp>
      <p:sp>
        <p:nvSpPr>
          <p:cNvPr id="30" name="Rectangle 29"/>
          <p:cNvSpPr/>
          <p:nvPr/>
        </p:nvSpPr>
        <p:spPr bwMode="auto">
          <a:xfrm>
            <a:off x="8040253" y="4417444"/>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a:solidFill>
                  <a:schemeClr val="tx1"/>
                </a:solidFill>
              </a:rPr>
              <a:t>•••</a:t>
            </a:r>
            <a:endParaRPr lang="en-US" sz="3137" dirty="0">
              <a:solidFill>
                <a:schemeClr val="tx1"/>
              </a:solidFill>
            </a:endParaRPr>
          </a:p>
        </p:txBody>
      </p:sp>
      <p:sp>
        <p:nvSpPr>
          <p:cNvPr id="31" name="Rectangle 30"/>
          <p:cNvSpPr/>
          <p:nvPr/>
        </p:nvSpPr>
        <p:spPr bwMode="auto">
          <a:xfrm>
            <a:off x="1090962" y="4417444"/>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solidFill>
                  <a:schemeClr val="tx1"/>
                </a:solidFill>
                <a:ea typeface="Segoe UI" pitchFamily="34" charset="0"/>
                <a:cs typeface="Segoe UI" pitchFamily="34" charset="0"/>
              </a:rPr>
              <a:t>Business Continuity</a:t>
            </a:r>
          </a:p>
        </p:txBody>
      </p:sp>
    </p:spTree>
    <p:extLst>
      <p:ext uri="{BB962C8B-B14F-4D97-AF65-F5344CB8AC3E}">
        <p14:creationId xmlns:p14="http://schemas.microsoft.com/office/powerpoint/2010/main" val="762677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6" name="Rectangle 3935"/>
          <p:cNvSpPr/>
          <p:nvPr/>
        </p:nvSpPr>
        <p:spPr>
          <a:xfrm>
            <a:off x="590435" y="2286325"/>
            <a:ext cx="4983480" cy="13763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548" tIns="65274" rIns="130548" bIns="65274" rtlCol="0" anchor="t"/>
          <a:lstStyle/>
          <a:p>
            <a:pPr algn="ctr" defTabSz="1218217"/>
            <a:r>
              <a:rPr lang="en-US" dirty="0">
                <a:ln>
                  <a:solidFill>
                    <a:srgbClr val="FFFFFF">
                      <a:alpha val="0"/>
                    </a:srgbClr>
                  </a:solidFill>
                </a:ln>
                <a:solidFill>
                  <a:srgbClr val="FFFFFF"/>
                </a:solidFill>
                <a:latin typeface="Segoe UI Semibold" pitchFamily="34" charset="0"/>
                <a:ea typeface="Segoe UI" pitchFamily="34" charset="0"/>
                <a:cs typeface="Segoe UI Semibold" panose="020B0702040204020203" pitchFamily="34" charset="0"/>
              </a:rPr>
              <a:t>Compute</a:t>
            </a:r>
            <a:endParaRPr lang="en-US" dirty="0">
              <a:ln>
                <a:solidFill>
                  <a:srgbClr val="FFFFFF">
                    <a:alpha val="0"/>
                  </a:srgbClr>
                </a:solidFill>
              </a:ln>
              <a:solidFill>
                <a:srgbClr val="FFFFFF"/>
              </a:solidFill>
              <a:latin typeface="Segoe UI Semibold" pitchFamily="34" charset="0"/>
            </a:endParaRPr>
          </a:p>
        </p:txBody>
      </p:sp>
      <p:sp>
        <p:nvSpPr>
          <p:cNvPr id="274" name="TextBox 273"/>
          <p:cNvSpPr txBox="1"/>
          <p:nvPr/>
        </p:nvSpPr>
        <p:spPr>
          <a:xfrm>
            <a:off x="4337004" y="2669309"/>
            <a:ext cx="1170432" cy="931332"/>
          </a:xfrm>
          <a:prstGeom prst="rect">
            <a:avLst/>
          </a:prstGeom>
          <a:solidFill>
            <a:schemeClr val="tx2">
              <a:lumMod val="60000"/>
              <a:lumOff val="40000"/>
            </a:schemeClr>
          </a:solidFill>
          <a:ln w="12700">
            <a:noFill/>
            <a:prstDash val="sysDot"/>
          </a:ln>
        </p:spPr>
        <p:txBody>
          <a:bodyPr wrap="square" lIns="45720" tIns="45720" rIns="45720" bIns="45720" rtlCol="0" anchor="b">
            <a:noAutofit/>
          </a:bodyPr>
          <a:lstStyle/>
          <a:p>
            <a:pPr algn="ctr" defTabSz="1218217">
              <a:lnSpc>
                <a:spcPct val="90000"/>
              </a:lnSpc>
              <a:spcBef>
                <a:spcPct val="20000"/>
              </a:spcBef>
              <a:buSzPct val="80000"/>
            </a:pPr>
            <a:r>
              <a:rPr lang="en-US" sz="1100" dirty="0">
                <a:ln>
                  <a:solidFill>
                    <a:srgbClr val="FFFFFF">
                      <a:alpha val="0"/>
                    </a:srgbClr>
                  </a:solidFill>
                </a:ln>
                <a:solidFill>
                  <a:srgbClr val="FFFFFF"/>
                </a:solidFill>
              </a:rPr>
              <a:t>Cloud Services</a:t>
            </a:r>
          </a:p>
        </p:txBody>
      </p:sp>
      <p:graphicFrame>
        <p:nvGraphicFramePr>
          <p:cNvPr id="7" name="Object 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332" name="Rectangle 1331"/>
          <p:cNvSpPr/>
          <p:nvPr/>
        </p:nvSpPr>
        <p:spPr>
          <a:xfrm>
            <a:off x="590436" y="3720594"/>
            <a:ext cx="11356848" cy="286308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endParaRPr lang="en-US" sz="1100" dirty="0">
              <a:solidFill>
                <a:srgbClr val="505050"/>
              </a:solidFill>
            </a:endParaRPr>
          </a:p>
        </p:txBody>
      </p:sp>
      <p:pic>
        <p:nvPicPr>
          <p:cNvPr id="109" name="Picture 3"/>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6262815" y="3815486"/>
            <a:ext cx="5304041" cy="267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 name="Rectangle 131"/>
          <p:cNvSpPr/>
          <p:nvPr/>
        </p:nvSpPr>
        <p:spPr>
          <a:xfrm>
            <a:off x="9436300" y="2286325"/>
            <a:ext cx="2506461" cy="13763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548" tIns="65274" rIns="130548" bIns="65274" rtlCol="0" anchor="t"/>
          <a:lstStyle/>
          <a:p>
            <a:pPr algn="ctr" defTabSz="1218217"/>
            <a:r>
              <a:rPr lang="en-US" dirty="0">
                <a:ln>
                  <a:solidFill>
                    <a:srgbClr val="FFFFFF">
                      <a:alpha val="0"/>
                    </a:srgbClr>
                  </a:solidFill>
                </a:ln>
                <a:solidFill>
                  <a:srgbClr val="FFFFFF"/>
                </a:solidFill>
                <a:latin typeface="Segoe UI Semibold" pitchFamily="34" charset="0"/>
                <a:cs typeface="Segoe UI Semibold" panose="020B0702040204020203" pitchFamily="34" charset="0"/>
              </a:rPr>
              <a:t>Networking</a:t>
            </a:r>
            <a:endParaRPr lang="en-US" dirty="0">
              <a:ln>
                <a:solidFill>
                  <a:srgbClr val="FFFFFF">
                    <a:alpha val="0"/>
                  </a:srgbClr>
                </a:solidFill>
              </a:ln>
              <a:solidFill>
                <a:srgbClr val="FFFFFF"/>
              </a:solidFill>
              <a:latin typeface="Segoe UI Semibold" pitchFamily="34" charset="0"/>
            </a:endParaRPr>
          </a:p>
        </p:txBody>
      </p:sp>
      <p:sp>
        <p:nvSpPr>
          <p:cNvPr id="141" name="Rectangle 140"/>
          <p:cNvSpPr/>
          <p:nvPr/>
        </p:nvSpPr>
        <p:spPr>
          <a:xfrm>
            <a:off x="5635159" y="2286325"/>
            <a:ext cx="3739896" cy="13763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548" tIns="65274" rIns="130548" bIns="65274" rtlCol="0" anchor="t"/>
          <a:lstStyle/>
          <a:p>
            <a:pPr algn="ctr" defTabSz="1218217"/>
            <a:r>
              <a:rPr lang="en-US" dirty="0">
                <a:ln>
                  <a:solidFill>
                    <a:srgbClr val="FFFFFF">
                      <a:alpha val="0"/>
                    </a:srgbClr>
                  </a:solidFill>
                </a:ln>
                <a:solidFill>
                  <a:srgbClr val="FFFFFF"/>
                </a:solidFill>
                <a:latin typeface="Segoe UI Semibold" pitchFamily="34" charset="0"/>
                <a:cs typeface="Segoe UI Semibold" panose="020B0702040204020203" pitchFamily="34" charset="0"/>
              </a:rPr>
              <a:t>Storage</a:t>
            </a:r>
            <a:endParaRPr lang="en-US" dirty="0">
              <a:ln>
                <a:solidFill>
                  <a:srgbClr val="FFFFFF">
                    <a:alpha val="0"/>
                  </a:srgbClr>
                </a:solidFill>
              </a:ln>
              <a:solidFill>
                <a:srgbClr val="FFFFFF"/>
              </a:solidFill>
              <a:latin typeface="Segoe UI Semibold" pitchFamily="34" charset="0"/>
            </a:endParaRPr>
          </a:p>
        </p:txBody>
      </p:sp>
      <p:sp>
        <p:nvSpPr>
          <p:cNvPr id="1326" name="TextBox 1325"/>
          <p:cNvSpPr txBox="1"/>
          <p:nvPr/>
        </p:nvSpPr>
        <p:spPr>
          <a:xfrm>
            <a:off x="5685902" y="2669309"/>
            <a:ext cx="1188720" cy="931332"/>
          </a:xfrm>
          <a:prstGeom prst="rect">
            <a:avLst/>
          </a:prstGeom>
          <a:solidFill>
            <a:srgbClr val="002060"/>
          </a:solidFill>
          <a:ln w="12700">
            <a:solidFill>
              <a:schemeClr val="tx2">
                <a:lumMod val="60000"/>
                <a:lumOff val="40000"/>
              </a:schemeClr>
            </a:solidFill>
            <a:prstDash val="sysDot"/>
          </a:ln>
        </p:spPr>
        <p:txBody>
          <a:bodyPr wrap="square" lIns="45720" tIns="45720" rIns="45720" bIns="45720" rtlCol="0" anchor="b">
            <a:noAutofit/>
          </a:bodyPr>
          <a:lstStyle>
            <a:defPPr>
              <a:defRPr lang="en-US"/>
            </a:defPPr>
            <a:lvl1pPr algn="ctr">
              <a:lnSpc>
                <a:spcPct val="90000"/>
              </a:lnSpc>
              <a:spcBef>
                <a:spcPct val="20000"/>
              </a:spcBef>
              <a:buSzPct val="80000"/>
              <a:defRPr sz="1100">
                <a:ln>
                  <a:solidFill>
                    <a:schemeClr val="bg1">
                      <a:alpha val="0"/>
                    </a:schemeClr>
                  </a:solidFill>
                </a:ln>
                <a:solidFill>
                  <a:schemeClr val="bg1"/>
                </a:solidFill>
              </a:defRPr>
            </a:lvl1pPr>
          </a:lstStyle>
          <a:p>
            <a:pPr defTabSz="1218217"/>
            <a:r>
              <a:rPr lang="en-US" b="1" dirty="0">
                <a:ln>
                  <a:solidFill>
                    <a:srgbClr val="FFFFFF">
                      <a:alpha val="0"/>
                    </a:srgbClr>
                  </a:solidFill>
                </a:ln>
                <a:solidFill>
                  <a:srgbClr val="FFFFFF"/>
                </a:solidFill>
              </a:rPr>
              <a:t>SQL Database</a:t>
            </a:r>
          </a:p>
        </p:txBody>
      </p:sp>
      <p:sp>
        <p:nvSpPr>
          <p:cNvPr id="5" name="TextBox 4"/>
          <p:cNvSpPr txBox="1"/>
          <p:nvPr/>
        </p:nvSpPr>
        <p:spPr>
          <a:xfrm>
            <a:off x="643040" y="2669309"/>
            <a:ext cx="1170432" cy="931332"/>
          </a:xfrm>
          <a:prstGeom prst="rect">
            <a:avLst/>
          </a:prstGeom>
          <a:solidFill>
            <a:srgbClr val="002060"/>
          </a:solidFill>
          <a:ln w="12700">
            <a:solidFill>
              <a:schemeClr val="tx2">
                <a:lumMod val="60000"/>
                <a:lumOff val="40000"/>
              </a:schemeClr>
            </a:solidFill>
            <a:prstDash val="sysDot"/>
          </a:ln>
        </p:spPr>
        <p:txBody>
          <a:bodyPr wrap="square" lIns="45720" tIns="45720" rIns="45720" bIns="45720" rtlCol="0" anchor="b">
            <a:noAutofit/>
          </a:bodyPr>
          <a:lstStyle/>
          <a:p>
            <a:pPr algn="ctr" defTabSz="1218217">
              <a:lnSpc>
                <a:spcPct val="90000"/>
              </a:lnSpc>
              <a:spcBef>
                <a:spcPct val="20000"/>
              </a:spcBef>
              <a:buSzPct val="80000"/>
            </a:pPr>
            <a:r>
              <a:rPr lang="en-US" sz="1100" b="1" dirty="0" smtClean="0">
                <a:ln>
                  <a:solidFill>
                    <a:srgbClr val="FFFFFF">
                      <a:alpha val="0"/>
                    </a:srgbClr>
                  </a:solidFill>
                </a:ln>
                <a:solidFill>
                  <a:srgbClr val="FFFFFF"/>
                </a:solidFill>
              </a:rPr>
              <a:t>Virtual Machines</a:t>
            </a:r>
            <a:endParaRPr lang="en-US" sz="1100" b="1" dirty="0">
              <a:ln>
                <a:solidFill>
                  <a:srgbClr val="FFFFFF">
                    <a:alpha val="0"/>
                  </a:srgbClr>
                </a:solidFill>
              </a:ln>
              <a:solidFill>
                <a:srgbClr val="FFFFFF"/>
              </a:solidFill>
            </a:endParaRPr>
          </a:p>
        </p:txBody>
      </p:sp>
      <p:sp>
        <p:nvSpPr>
          <p:cNvPr id="1458" name="Rectangle 1457"/>
          <p:cNvSpPr/>
          <p:nvPr/>
        </p:nvSpPr>
        <p:spPr bwMode="auto">
          <a:xfrm>
            <a:off x="590435"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Caching</a:t>
            </a:r>
            <a:endParaRPr lang="en-US" sz="1200" dirty="0">
              <a:ln>
                <a:solidFill>
                  <a:srgbClr val="FFFFFF">
                    <a:alpha val="0"/>
                  </a:srgbClr>
                </a:solidFill>
              </a:ln>
              <a:solidFill>
                <a:srgbClr val="505050"/>
              </a:solidFill>
            </a:endParaRPr>
          </a:p>
        </p:txBody>
      </p:sp>
      <p:sp>
        <p:nvSpPr>
          <p:cNvPr id="1460" name="Rectangle 1459"/>
          <p:cNvSpPr/>
          <p:nvPr/>
        </p:nvSpPr>
        <p:spPr bwMode="auto">
          <a:xfrm>
            <a:off x="1629643"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Identity</a:t>
            </a:r>
            <a:endParaRPr lang="en-US" sz="1200" dirty="0">
              <a:ln>
                <a:solidFill>
                  <a:srgbClr val="FFFFFF">
                    <a:alpha val="0"/>
                  </a:srgbClr>
                </a:solidFill>
              </a:ln>
              <a:solidFill>
                <a:srgbClr val="505050"/>
              </a:solidFill>
            </a:endParaRPr>
          </a:p>
        </p:txBody>
      </p:sp>
      <p:sp>
        <p:nvSpPr>
          <p:cNvPr id="1461" name="Rectangle 1460"/>
          <p:cNvSpPr/>
          <p:nvPr/>
        </p:nvSpPr>
        <p:spPr bwMode="auto">
          <a:xfrm>
            <a:off x="2668850"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Service Bus</a:t>
            </a:r>
            <a:endParaRPr lang="en-US" sz="1200" dirty="0">
              <a:ln>
                <a:solidFill>
                  <a:srgbClr val="FFFFFF">
                    <a:alpha val="0"/>
                  </a:srgbClr>
                </a:solidFill>
              </a:ln>
              <a:solidFill>
                <a:srgbClr val="505050"/>
              </a:solidFill>
            </a:endParaRPr>
          </a:p>
        </p:txBody>
      </p:sp>
      <p:sp>
        <p:nvSpPr>
          <p:cNvPr id="1462" name="Rectangle 1461"/>
          <p:cNvSpPr/>
          <p:nvPr/>
        </p:nvSpPr>
        <p:spPr bwMode="auto">
          <a:xfrm>
            <a:off x="3708057"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Media</a:t>
            </a:r>
            <a:endParaRPr lang="en-US" sz="1200" dirty="0">
              <a:ln>
                <a:solidFill>
                  <a:srgbClr val="FFFFFF">
                    <a:alpha val="0"/>
                  </a:srgbClr>
                </a:solidFill>
              </a:ln>
              <a:solidFill>
                <a:srgbClr val="505050"/>
              </a:solidFill>
            </a:endParaRPr>
          </a:p>
        </p:txBody>
      </p:sp>
      <p:sp>
        <p:nvSpPr>
          <p:cNvPr id="1463" name="Rectangle 1462"/>
          <p:cNvSpPr/>
          <p:nvPr/>
        </p:nvSpPr>
        <p:spPr bwMode="auto">
          <a:xfrm>
            <a:off x="4747264"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CDN</a:t>
            </a:r>
            <a:endParaRPr lang="en-US" sz="1200" dirty="0">
              <a:ln>
                <a:solidFill>
                  <a:srgbClr val="FFFFFF">
                    <a:alpha val="0"/>
                  </a:srgbClr>
                </a:solidFill>
              </a:ln>
              <a:solidFill>
                <a:srgbClr val="505050"/>
              </a:solidFill>
            </a:endParaRPr>
          </a:p>
        </p:txBody>
      </p:sp>
      <p:sp>
        <p:nvSpPr>
          <p:cNvPr id="2711" name="Rectangle 2710"/>
          <p:cNvSpPr/>
          <p:nvPr/>
        </p:nvSpPr>
        <p:spPr bwMode="auto">
          <a:xfrm>
            <a:off x="5786471"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
            </a:r>
            <a:br>
              <a:rPr lang="en-US" sz="1200" dirty="0" smtClean="0">
                <a:ln>
                  <a:solidFill>
                    <a:srgbClr val="FFFFFF">
                      <a:alpha val="0"/>
                    </a:srgbClr>
                  </a:solidFill>
                </a:ln>
                <a:solidFill>
                  <a:srgbClr val="505050"/>
                </a:solidFill>
              </a:rPr>
            </a:br>
            <a:r>
              <a:rPr lang="en-US" sz="1200" dirty="0" smtClean="0">
                <a:ln>
                  <a:solidFill>
                    <a:srgbClr val="FFFFFF">
                      <a:alpha val="0"/>
                    </a:srgbClr>
                  </a:solidFill>
                </a:ln>
                <a:solidFill>
                  <a:srgbClr val="505050"/>
                </a:solidFill>
              </a:rPr>
              <a:t>HD Insight/ Big Data</a:t>
            </a:r>
            <a:endParaRPr lang="en-US" sz="1200" dirty="0">
              <a:ln>
                <a:solidFill>
                  <a:srgbClr val="FFFFFF">
                    <a:alpha val="0"/>
                  </a:srgbClr>
                </a:solidFill>
              </a:ln>
              <a:solidFill>
                <a:srgbClr val="505050"/>
              </a:solidFill>
            </a:endParaRPr>
          </a:p>
        </p:txBody>
      </p:sp>
      <p:sp>
        <p:nvSpPr>
          <p:cNvPr id="2714" name="Rectangle 2713"/>
          <p:cNvSpPr/>
          <p:nvPr/>
        </p:nvSpPr>
        <p:spPr bwMode="auto">
          <a:xfrm>
            <a:off x="6825678"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Commerce</a:t>
            </a:r>
            <a:endParaRPr lang="en-US" sz="1200" dirty="0">
              <a:ln>
                <a:solidFill>
                  <a:srgbClr val="FFFFFF">
                    <a:alpha val="0"/>
                  </a:srgbClr>
                </a:solidFill>
              </a:ln>
              <a:solidFill>
                <a:srgbClr val="505050"/>
              </a:solidFill>
            </a:endParaRPr>
          </a:p>
        </p:txBody>
      </p:sp>
      <p:sp>
        <p:nvSpPr>
          <p:cNvPr id="2715" name="Rectangle 2714"/>
          <p:cNvSpPr/>
          <p:nvPr/>
        </p:nvSpPr>
        <p:spPr bwMode="auto">
          <a:xfrm>
            <a:off x="7864885"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Integration</a:t>
            </a:r>
            <a:endParaRPr lang="en-US" sz="1200" dirty="0">
              <a:ln>
                <a:solidFill>
                  <a:srgbClr val="FFFFFF">
                    <a:alpha val="0"/>
                  </a:srgbClr>
                </a:solidFill>
              </a:ln>
              <a:solidFill>
                <a:srgbClr val="505050"/>
              </a:solidFill>
            </a:endParaRPr>
          </a:p>
        </p:txBody>
      </p:sp>
      <p:sp>
        <p:nvSpPr>
          <p:cNvPr id="2716" name="Rectangle 2715"/>
          <p:cNvSpPr/>
          <p:nvPr/>
        </p:nvSpPr>
        <p:spPr bwMode="auto">
          <a:xfrm>
            <a:off x="8904092"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Analytics</a:t>
            </a:r>
            <a:endParaRPr lang="en-US" sz="1200" dirty="0">
              <a:ln>
                <a:solidFill>
                  <a:srgbClr val="FFFFFF">
                    <a:alpha val="0"/>
                  </a:srgbClr>
                </a:solidFill>
              </a:ln>
              <a:solidFill>
                <a:srgbClr val="505050"/>
              </a:solidFill>
            </a:endParaRPr>
          </a:p>
        </p:txBody>
      </p:sp>
      <p:sp>
        <p:nvSpPr>
          <p:cNvPr id="2717" name="Rectangle 2716"/>
          <p:cNvSpPr/>
          <p:nvPr/>
        </p:nvSpPr>
        <p:spPr bwMode="auto">
          <a:xfrm>
            <a:off x="9943299"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HPC</a:t>
            </a:r>
            <a:endParaRPr lang="en-US" sz="1200" dirty="0">
              <a:ln>
                <a:solidFill>
                  <a:srgbClr val="FFFFFF">
                    <a:alpha val="0"/>
                  </a:srgbClr>
                </a:solidFill>
              </a:ln>
              <a:solidFill>
                <a:srgbClr val="505050"/>
              </a:solidFill>
            </a:endParaRPr>
          </a:p>
        </p:txBody>
      </p:sp>
      <p:sp>
        <p:nvSpPr>
          <p:cNvPr id="2726" name="Rectangle 2725"/>
          <p:cNvSpPr/>
          <p:nvPr/>
        </p:nvSpPr>
        <p:spPr bwMode="auto">
          <a:xfrm>
            <a:off x="10982504" y="1318807"/>
            <a:ext cx="964780" cy="9096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3" tIns="45708" rIns="91413" bIns="45708" numCol="1" rtlCol="0" anchor="b" anchorCtr="0" compatLnSpc="1">
            <a:prstTxWarp prst="textNoShape">
              <a:avLst/>
            </a:prstTxWarp>
          </a:bodyPr>
          <a:lstStyle/>
          <a:p>
            <a:pPr algn="ctr" defTabSz="913880" fontAlgn="base">
              <a:spcBef>
                <a:spcPct val="0"/>
              </a:spcBef>
              <a:spcAft>
                <a:spcPct val="0"/>
              </a:spcAft>
            </a:pPr>
            <a:r>
              <a:rPr lang="en-US" sz="1200" dirty="0" smtClean="0">
                <a:ln>
                  <a:solidFill>
                    <a:srgbClr val="FFFFFF">
                      <a:alpha val="0"/>
                    </a:srgbClr>
                  </a:solidFill>
                </a:ln>
                <a:solidFill>
                  <a:srgbClr val="505050"/>
                </a:solidFill>
              </a:rPr>
              <a:t>Mobile</a:t>
            </a:r>
            <a:endParaRPr lang="en-US" sz="1200" dirty="0">
              <a:ln>
                <a:solidFill>
                  <a:srgbClr val="FFFFFF">
                    <a:alpha val="0"/>
                  </a:srgbClr>
                </a:solidFill>
              </a:ln>
              <a:solidFill>
                <a:srgbClr val="505050"/>
              </a:solidFill>
            </a:endParaRPr>
          </a:p>
        </p:txBody>
      </p:sp>
      <p:sp>
        <p:nvSpPr>
          <p:cNvPr id="1375" name="Rectangle 1374"/>
          <p:cNvSpPr/>
          <p:nvPr/>
        </p:nvSpPr>
        <p:spPr bwMode="auto">
          <a:xfrm>
            <a:off x="590435" y="311208"/>
            <a:ext cx="11356848" cy="949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548" tIns="65274" rIns="130548" bIns="65274" rtlCol="0" anchor="ctr"/>
          <a:lstStyle/>
          <a:p>
            <a:pPr algn="ctr" defTabSz="1218217"/>
            <a:endParaRPr lang="en-US" sz="2400" dirty="0">
              <a:solidFill>
                <a:srgbClr val="505050"/>
              </a:solidFill>
              <a:ea typeface="Segoe UI" pitchFamily="34" charset="0"/>
              <a:cs typeface="Segoe UI" pitchFamily="34" charset="0"/>
            </a:endParaRPr>
          </a:p>
        </p:txBody>
      </p:sp>
      <p:pic>
        <p:nvPicPr>
          <p:cNvPr id="1376" name="Picture 4" descr="http://www.jbase.com/new/products/images/java.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a:ext>
            </a:extLst>
          </a:blip>
          <a:stretch>
            <a:fillRect/>
          </a:stretch>
        </p:blipFill>
        <p:spPr bwMode="auto">
          <a:xfrm>
            <a:off x="3979136" y="444358"/>
            <a:ext cx="367986" cy="683402"/>
          </a:xfrm>
          <a:prstGeom prst="rect">
            <a:avLst/>
          </a:prstGeom>
          <a:noFill/>
          <a:ln>
            <a:noFill/>
          </a:ln>
        </p:spPr>
      </p:pic>
      <p:pic>
        <p:nvPicPr>
          <p:cNvPr id="1377" name="Picture 1376" descr="PHP.png"/>
          <p:cNvPicPr>
            <a:picLocks noChangeAspect="1"/>
          </p:cNvPicPr>
          <p:nvPr/>
        </p:nvPicPr>
        <p:blipFill>
          <a:blip r:embed="rId11" cstate="print"/>
          <a:stretch>
            <a:fillRect/>
          </a:stretch>
        </p:blipFill>
        <p:spPr>
          <a:xfrm>
            <a:off x="5346319" y="581178"/>
            <a:ext cx="779056" cy="409762"/>
          </a:xfrm>
          <a:prstGeom prst="rect">
            <a:avLst/>
          </a:prstGeom>
          <a:noFill/>
          <a:ln>
            <a:noFill/>
          </a:ln>
        </p:spPr>
      </p:pic>
      <p:pic>
        <p:nvPicPr>
          <p:cNvPr id="1378" name="Picture 2" descr="https://mediabank.partners.extranet.microsoft.com/Assets/Active/M-Q/Microsoft_.NET/Microsoft_NET_ADO_.NET/Logos+Logotypes/NET-ADO_bL.png"/>
          <p:cNvPicPr>
            <a:picLocks noChangeAspect="1" noChangeArrowheads="1"/>
          </p:cNvPicPr>
          <p:nvPr/>
        </p:nvPicPr>
        <p:blipFill rotWithShape="1">
          <a:blip r:embed="rId12" cstate="screen">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rcRect/>
          <a:stretch/>
        </p:blipFill>
        <p:spPr bwMode="auto">
          <a:xfrm>
            <a:off x="1269721" y="539036"/>
            <a:ext cx="1710218" cy="494046"/>
          </a:xfrm>
          <a:prstGeom prst="rect">
            <a:avLst/>
          </a:prstGeom>
          <a:noFill/>
          <a:ln>
            <a:noFill/>
          </a:ln>
        </p:spPr>
      </p:pic>
      <p:sp>
        <p:nvSpPr>
          <p:cNvPr id="3" name="Rectangle 2"/>
          <p:cNvSpPr/>
          <p:nvPr/>
        </p:nvSpPr>
        <p:spPr>
          <a:xfrm>
            <a:off x="636930" y="3735108"/>
            <a:ext cx="5475453" cy="769441"/>
          </a:xfrm>
          <a:prstGeom prst="rect">
            <a:avLst/>
          </a:prstGeom>
        </p:spPr>
        <p:txBody>
          <a:bodyPr wrap="square" lIns="91417" tIns="45710" rIns="91417" bIns="45710">
            <a:spAutoFit/>
          </a:bodyPr>
          <a:lstStyle/>
          <a:p>
            <a:pPr defTabSz="1449793"/>
            <a:r>
              <a:rPr lang="en-US" sz="2800" dirty="0">
                <a:ln>
                  <a:solidFill>
                    <a:srgbClr val="FFFFFF">
                      <a:alpha val="0"/>
                    </a:srgbClr>
                  </a:solidFill>
                </a:ln>
                <a:solidFill>
                  <a:srgbClr val="FFFFFF"/>
                </a:solidFill>
                <a:latin typeface="Segoe UI Light"/>
                <a:ea typeface="Segoe UI" pitchFamily="34" charset="0"/>
                <a:cs typeface="Segoe UI" pitchFamily="34" charset="0"/>
              </a:rPr>
              <a:t>Global Physical Infrastructure</a:t>
            </a:r>
          </a:p>
          <a:p>
            <a:pPr defTabSz="1449793"/>
            <a:r>
              <a:rPr lang="en-US" sz="1600" i="1" dirty="0" smtClean="0">
                <a:ln>
                  <a:solidFill>
                    <a:srgbClr val="FFFFFF">
                      <a:alpha val="0"/>
                    </a:srgbClr>
                  </a:solidFill>
                </a:ln>
                <a:solidFill>
                  <a:srgbClr val="FFFFFF"/>
                </a:solidFill>
                <a:ea typeface="Segoe UI" pitchFamily="34" charset="0"/>
                <a:cs typeface="Segoe UI" pitchFamily="34" charset="0"/>
              </a:rPr>
              <a:t>servers/network/datacenters</a:t>
            </a:r>
            <a:endParaRPr lang="en-US" sz="1600" i="1" dirty="0">
              <a:ln>
                <a:solidFill>
                  <a:srgbClr val="FFFFFF">
                    <a:alpha val="0"/>
                  </a:srgbClr>
                </a:solidFill>
              </a:ln>
              <a:solidFill>
                <a:srgbClr val="FFFFFF"/>
              </a:solidFill>
              <a:ea typeface="Segoe UI" pitchFamily="34" charset="0"/>
              <a:cs typeface="Segoe UI" pitchFamily="34" charset="0"/>
            </a:endParaRPr>
          </a:p>
        </p:txBody>
      </p:sp>
      <p:sp>
        <p:nvSpPr>
          <p:cNvPr id="2718" name="Freeform 159"/>
          <p:cNvSpPr>
            <a:spLocks noEditPoints="1"/>
          </p:cNvSpPr>
          <p:nvPr/>
        </p:nvSpPr>
        <p:spPr bwMode="black">
          <a:xfrm>
            <a:off x="7157445" y="1428131"/>
            <a:ext cx="301246" cy="453142"/>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chemeClr val="tx2"/>
          </a:solidFill>
          <a:ln>
            <a:noFill/>
          </a:ln>
          <a:extLst/>
        </p:spPr>
        <p:txBody>
          <a:bodyPr vert="horz" wrap="square" lIns="82285" tIns="41143" rIns="82285" bIns="41143" numCol="1" anchor="t" anchorCtr="0" compatLnSpc="1">
            <a:prstTxWarp prst="textNoShape">
              <a:avLst/>
            </a:prstTxWarp>
          </a:bodyPr>
          <a:lstStyle/>
          <a:p>
            <a:pPr defTabSz="912740"/>
            <a:endParaRPr lang="en-US" sz="1300" dirty="0">
              <a:solidFill>
                <a:srgbClr val="505050"/>
              </a:solidFill>
            </a:endParaRPr>
          </a:p>
        </p:txBody>
      </p:sp>
      <p:sp>
        <p:nvSpPr>
          <p:cNvPr id="2720" name="Freeform 21"/>
          <p:cNvSpPr>
            <a:spLocks noEditPoints="1"/>
          </p:cNvSpPr>
          <p:nvPr/>
        </p:nvSpPr>
        <p:spPr bwMode="black">
          <a:xfrm>
            <a:off x="9179603" y="1451385"/>
            <a:ext cx="413759" cy="413652"/>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chemeClr val="accent4"/>
          </a:solidFill>
          <a:ln>
            <a:noFill/>
          </a:ln>
          <a:extLst/>
        </p:spPr>
        <p:txBody>
          <a:bodyPr vert="horz" wrap="square" lIns="82285" tIns="41143" rIns="82285" bIns="41143" numCol="1" anchor="t" anchorCtr="0" compatLnSpc="1">
            <a:prstTxWarp prst="textNoShape">
              <a:avLst/>
            </a:prstTxWarp>
          </a:bodyPr>
          <a:lstStyle/>
          <a:p>
            <a:pPr defTabSz="912740"/>
            <a:endParaRPr lang="en-US" sz="1300" dirty="0">
              <a:solidFill>
                <a:srgbClr val="505050"/>
              </a:solidFill>
            </a:endParaRPr>
          </a:p>
        </p:txBody>
      </p:sp>
      <p:pic>
        <p:nvPicPr>
          <p:cNvPr id="2" name="Picture 1"/>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9573408" y="601879"/>
            <a:ext cx="1500358" cy="368360"/>
          </a:xfrm>
          <a:prstGeom prst="rect">
            <a:avLst/>
          </a:prstGeom>
        </p:spPr>
      </p:pic>
      <p:pic>
        <p:nvPicPr>
          <p:cNvPr id="1434" name="Picture 1433"/>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124572" y="594500"/>
            <a:ext cx="1449640" cy="383118"/>
          </a:xfrm>
          <a:prstGeom prst="rect">
            <a:avLst/>
          </a:prstGeom>
          <a:noFill/>
          <a:ln>
            <a:noFill/>
          </a:ln>
        </p:spPr>
      </p:pic>
      <p:sp>
        <p:nvSpPr>
          <p:cNvPr id="88" name="TextBox 87"/>
          <p:cNvSpPr txBox="1"/>
          <p:nvPr/>
        </p:nvSpPr>
        <p:spPr>
          <a:xfrm>
            <a:off x="906235" y="5525292"/>
            <a:ext cx="3561796" cy="338554"/>
          </a:xfrm>
          <a:prstGeom prst="rect">
            <a:avLst/>
          </a:prstGeom>
          <a:noFill/>
        </p:spPr>
        <p:txBody>
          <a:bodyPr wrap="square" lIns="0" tIns="0" rIns="0" bIns="0" rtlCol="0">
            <a:spAutoFit/>
          </a:bodyPr>
          <a:lstStyle/>
          <a:p>
            <a:pPr defTabSz="1218217">
              <a:spcBef>
                <a:spcPct val="20000"/>
              </a:spcBef>
              <a:buSzPct val="80000"/>
            </a:pPr>
            <a:r>
              <a:rPr lang="en-US" sz="1100" dirty="0">
                <a:ln>
                  <a:solidFill>
                    <a:srgbClr val="FFFFFF">
                      <a:alpha val="0"/>
                    </a:srgbClr>
                  </a:solidFill>
                </a:ln>
                <a:solidFill>
                  <a:srgbClr val="FFFFFF"/>
                </a:solidFill>
              </a:rPr>
              <a:t>N Central US, S Central US, </a:t>
            </a:r>
            <a:r>
              <a:rPr lang="en-US" sz="1100" dirty="0" smtClean="0">
                <a:ln>
                  <a:solidFill>
                    <a:srgbClr val="FFFFFF">
                      <a:alpha val="0"/>
                    </a:srgbClr>
                  </a:solidFill>
                </a:ln>
                <a:solidFill>
                  <a:srgbClr val="FFFFFF"/>
                </a:solidFill>
              </a:rPr>
              <a:t>W US, E US, N </a:t>
            </a:r>
            <a:r>
              <a:rPr lang="en-US" sz="1100" dirty="0">
                <a:ln>
                  <a:solidFill>
                    <a:srgbClr val="FFFFFF">
                      <a:alpha val="0"/>
                    </a:srgbClr>
                  </a:solidFill>
                </a:ln>
                <a:solidFill>
                  <a:srgbClr val="FFFFFF"/>
                </a:solidFill>
              </a:rPr>
              <a:t>Europe, W Europe, E Asia, SE Asia + 24 Edge CDN Locations</a:t>
            </a:r>
          </a:p>
        </p:txBody>
      </p:sp>
      <p:sp>
        <p:nvSpPr>
          <p:cNvPr id="129" name="Freeform 25"/>
          <p:cNvSpPr>
            <a:spLocks noEditPoints="1"/>
          </p:cNvSpPr>
          <p:nvPr/>
        </p:nvSpPr>
        <p:spPr bwMode="black">
          <a:xfrm>
            <a:off x="8181358" y="1476741"/>
            <a:ext cx="331834" cy="33221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chemeClr val="accent3"/>
          </a:solidFill>
          <a:ln>
            <a:noFill/>
          </a:ln>
          <a:extLst/>
        </p:spPr>
        <p:txBody>
          <a:bodyPr vert="horz" wrap="square" lIns="82285" tIns="41143" rIns="82285" bIns="41143" numCol="1" anchor="t" anchorCtr="0" compatLnSpc="1">
            <a:prstTxWarp prst="textNoShape">
              <a:avLst/>
            </a:prstTxWarp>
          </a:bodyPr>
          <a:lstStyle/>
          <a:p>
            <a:pPr defTabSz="1218217"/>
            <a:endParaRPr lang="en-US" sz="1600" dirty="0">
              <a:solidFill>
                <a:srgbClr val="505050"/>
              </a:solidFill>
            </a:endParaRPr>
          </a:p>
        </p:txBody>
      </p:sp>
      <p:sp>
        <p:nvSpPr>
          <p:cNvPr id="131" name="Freeform 43"/>
          <p:cNvSpPr>
            <a:spLocks noEditPoints="1"/>
          </p:cNvSpPr>
          <p:nvPr/>
        </p:nvSpPr>
        <p:spPr bwMode="black">
          <a:xfrm>
            <a:off x="11362933" y="1458576"/>
            <a:ext cx="203923" cy="393104"/>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chemeClr val="accent2"/>
          </a:solidFill>
          <a:ln>
            <a:noFill/>
          </a:ln>
        </p:spPr>
        <p:txBody>
          <a:bodyPr vert="horz" wrap="square" lIns="91417" tIns="45710" rIns="91417" bIns="45710" numCol="1" anchor="t" anchorCtr="0" compatLnSpc="1">
            <a:prstTxWarp prst="textNoShape">
              <a:avLst/>
            </a:prstTxWarp>
          </a:bodyPr>
          <a:lstStyle/>
          <a:p>
            <a:pPr defTabSz="1218217"/>
            <a:endParaRPr lang="en-US" sz="2400" dirty="0">
              <a:solidFill>
                <a:srgbClr val="505050"/>
              </a:solidFill>
            </a:endParaRPr>
          </a:p>
        </p:txBody>
      </p:sp>
      <p:sp>
        <p:nvSpPr>
          <p:cNvPr id="133" name="Freeform 24"/>
          <p:cNvSpPr>
            <a:spLocks noEditPoints="1"/>
          </p:cNvSpPr>
          <p:nvPr/>
        </p:nvSpPr>
        <p:spPr bwMode="black">
          <a:xfrm>
            <a:off x="10160431" y="1446348"/>
            <a:ext cx="530516" cy="409771"/>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17" tIns="45710" rIns="91417" bIns="45710" numCol="1" anchor="t" anchorCtr="0" compatLnSpc="1">
            <a:prstTxWarp prst="textNoShape">
              <a:avLst/>
            </a:prstTxWarp>
          </a:bodyPr>
          <a:lstStyle/>
          <a:p>
            <a:pPr defTabSz="1218217"/>
            <a:endParaRPr lang="en-US" sz="2400" dirty="0">
              <a:solidFill>
                <a:srgbClr val="505050"/>
              </a:solidFill>
            </a:endParaRPr>
          </a:p>
        </p:txBody>
      </p:sp>
      <p:sp>
        <p:nvSpPr>
          <p:cNvPr id="134" name="Freeform 164"/>
          <p:cNvSpPr>
            <a:spLocks noEditPoints="1"/>
          </p:cNvSpPr>
          <p:nvPr/>
        </p:nvSpPr>
        <p:spPr bwMode="black">
          <a:xfrm>
            <a:off x="1963366" y="1439462"/>
            <a:ext cx="297334" cy="41222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2"/>
          </a:solidFill>
          <a:ln>
            <a:noFill/>
          </a:ln>
          <a:extLst/>
        </p:spPr>
        <p:txBody>
          <a:bodyPr vert="horz" wrap="square" lIns="82285" tIns="41143" rIns="82285" bIns="41143" numCol="1" anchor="t" anchorCtr="0" compatLnSpc="1">
            <a:prstTxWarp prst="textNoShape">
              <a:avLst/>
            </a:prstTxWarp>
          </a:bodyPr>
          <a:lstStyle/>
          <a:p>
            <a:pPr defTabSz="1218217"/>
            <a:endParaRPr lang="en-US" sz="1600" dirty="0">
              <a:solidFill>
                <a:srgbClr val="505050"/>
              </a:solidFill>
            </a:endParaRPr>
          </a:p>
        </p:txBody>
      </p:sp>
      <p:sp>
        <p:nvSpPr>
          <p:cNvPr id="135" name="Freeform 125"/>
          <p:cNvSpPr>
            <a:spLocks noEditPoints="1"/>
          </p:cNvSpPr>
          <p:nvPr/>
        </p:nvSpPr>
        <p:spPr bwMode="black">
          <a:xfrm>
            <a:off x="890835" y="1394975"/>
            <a:ext cx="363982" cy="501186"/>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chemeClr val="accent2"/>
          </a:solidFill>
          <a:ln>
            <a:noFill/>
          </a:ln>
          <a:extLst/>
        </p:spPr>
        <p:txBody>
          <a:bodyPr vert="horz" wrap="square" lIns="91417" tIns="45710" rIns="91417" bIns="45710" numCol="1" anchor="t" anchorCtr="0" compatLnSpc="1">
            <a:prstTxWarp prst="textNoShape">
              <a:avLst/>
            </a:prstTxWarp>
          </a:bodyPr>
          <a:lstStyle/>
          <a:p>
            <a:pPr defTabSz="1218217"/>
            <a:endParaRPr lang="en-US" sz="2400" dirty="0">
              <a:solidFill>
                <a:srgbClr val="505050"/>
              </a:solidFill>
            </a:endParaRPr>
          </a:p>
        </p:txBody>
      </p:sp>
      <p:sp>
        <p:nvSpPr>
          <p:cNvPr id="136" name="Freeform 35"/>
          <p:cNvSpPr>
            <a:spLocks noEditPoints="1"/>
          </p:cNvSpPr>
          <p:nvPr/>
        </p:nvSpPr>
        <p:spPr bwMode="black">
          <a:xfrm>
            <a:off x="3993597" y="1470914"/>
            <a:ext cx="393700" cy="393700"/>
          </a:xfrm>
          <a:custGeom>
            <a:avLst/>
            <a:gdLst>
              <a:gd name="T0" fmla="*/ 109 w 150"/>
              <a:gd name="T1" fmla="*/ 75 h 150"/>
              <a:gd name="T2" fmla="*/ 82 w 150"/>
              <a:gd name="T3" fmla="*/ 96 h 150"/>
              <a:gd name="T4" fmla="*/ 82 w 150"/>
              <a:gd name="T5" fmla="*/ 55 h 150"/>
              <a:gd name="T6" fmla="*/ 109 w 150"/>
              <a:gd name="T7" fmla="*/ 75 h 150"/>
              <a:gd name="T8" fmla="*/ 48 w 150"/>
              <a:gd name="T9" fmla="*/ 55 h 150"/>
              <a:gd name="T10" fmla="*/ 48 w 150"/>
              <a:gd name="T11" fmla="*/ 96 h 150"/>
              <a:gd name="T12" fmla="*/ 76 w 150"/>
              <a:gd name="T13" fmla="*/ 75 h 150"/>
              <a:gd name="T14" fmla="*/ 48 w 150"/>
              <a:gd name="T15" fmla="*/ 55 h 150"/>
              <a:gd name="T16" fmla="*/ 75 w 150"/>
              <a:gd name="T17" fmla="*/ 150 h 150"/>
              <a:gd name="T18" fmla="*/ 0 w 150"/>
              <a:gd name="T19" fmla="*/ 75 h 150"/>
              <a:gd name="T20" fmla="*/ 75 w 150"/>
              <a:gd name="T21" fmla="*/ 0 h 150"/>
              <a:gd name="T22" fmla="*/ 150 w 150"/>
              <a:gd name="T23" fmla="*/ 75 h 150"/>
              <a:gd name="T24" fmla="*/ 75 w 150"/>
              <a:gd name="T25" fmla="*/ 150 h 150"/>
              <a:gd name="T26" fmla="*/ 75 w 150"/>
              <a:gd name="T27" fmla="*/ 10 h 150"/>
              <a:gd name="T28" fmla="*/ 10 w 150"/>
              <a:gd name="T29" fmla="*/ 75 h 150"/>
              <a:gd name="T30" fmla="*/ 75 w 150"/>
              <a:gd name="T31" fmla="*/ 141 h 150"/>
              <a:gd name="T32" fmla="*/ 141 w 150"/>
              <a:gd name="T33" fmla="*/ 75 h 150"/>
              <a:gd name="T34" fmla="*/ 75 w 150"/>
              <a:gd name="T35"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50">
                <a:moveTo>
                  <a:pt x="109" y="75"/>
                </a:moveTo>
                <a:cubicBezTo>
                  <a:pt x="82" y="96"/>
                  <a:pt x="82" y="96"/>
                  <a:pt x="82" y="96"/>
                </a:cubicBezTo>
                <a:cubicBezTo>
                  <a:pt x="82" y="55"/>
                  <a:pt x="82" y="55"/>
                  <a:pt x="82" y="55"/>
                </a:cubicBezTo>
                <a:lnTo>
                  <a:pt x="109" y="75"/>
                </a:lnTo>
                <a:close/>
                <a:moveTo>
                  <a:pt x="48" y="55"/>
                </a:moveTo>
                <a:cubicBezTo>
                  <a:pt x="48" y="96"/>
                  <a:pt x="48" y="96"/>
                  <a:pt x="48" y="96"/>
                </a:cubicBezTo>
                <a:cubicBezTo>
                  <a:pt x="76" y="75"/>
                  <a:pt x="76" y="75"/>
                  <a:pt x="76" y="75"/>
                </a:cubicBezTo>
                <a:lnTo>
                  <a:pt x="48" y="55"/>
                </a:lnTo>
                <a:close/>
                <a:moveTo>
                  <a:pt x="75" y="150"/>
                </a:moveTo>
                <a:cubicBezTo>
                  <a:pt x="34" y="150"/>
                  <a:pt x="0" y="117"/>
                  <a:pt x="0" y="75"/>
                </a:cubicBezTo>
                <a:cubicBezTo>
                  <a:pt x="0" y="34"/>
                  <a:pt x="34" y="0"/>
                  <a:pt x="75" y="0"/>
                </a:cubicBezTo>
                <a:cubicBezTo>
                  <a:pt x="117" y="0"/>
                  <a:pt x="150" y="34"/>
                  <a:pt x="150" y="75"/>
                </a:cubicBezTo>
                <a:cubicBezTo>
                  <a:pt x="150" y="117"/>
                  <a:pt x="117" y="150"/>
                  <a:pt x="75" y="150"/>
                </a:cubicBezTo>
                <a:close/>
                <a:moveTo>
                  <a:pt x="75" y="10"/>
                </a:moveTo>
                <a:cubicBezTo>
                  <a:pt x="39" y="10"/>
                  <a:pt x="10" y="39"/>
                  <a:pt x="10" y="75"/>
                </a:cubicBezTo>
                <a:cubicBezTo>
                  <a:pt x="10" y="112"/>
                  <a:pt x="39" y="141"/>
                  <a:pt x="75" y="141"/>
                </a:cubicBezTo>
                <a:cubicBezTo>
                  <a:pt x="111" y="141"/>
                  <a:pt x="141" y="112"/>
                  <a:pt x="141" y="75"/>
                </a:cubicBezTo>
                <a:cubicBezTo>
                  <a:pt x="141" y="39"/>
                  <a:pt x="111" y="10"/>
                  <a:pt x="75" y="10"/>
                </a:cubicBezTo>
                <a:close/>
              </a:path>
            </a:pathLst>
          </a:custGeom>
          <a:solidFill>
            <a:schemeClr val="accent4"/>
          </a:solidFill>
          <a:ln>
            <a:noFill/>
          </a:ln>
          <a:extLst/>
        </p:spPr>
        <p:txBody>
          <a:bodyPr vert="horz" wrap="square" lIns="91417" tIns="45710" rIns="91417" bIns="45710" numCol="1" anchor="t" anchorCtr="0" compatLnSpc="1">
            <a:prstTxWarp prst="textNoShape">
              <a:avLst/>
            </a:prstTxWarp>
          </a:bodyPr>
          <a:lstStyle/>
          <a:p>
            <a:pPr defTabSz="1218217"/>
            <a:endParaRPr lang="en-US" sz="2400" dirty="0">
              <a:solidFill>
                <a:srgbClr val="505050"/>
              </a:solidFill>
            </a:endParaRPr>
          </a:p>
        </p:txBody>
      </p:sp>
      <p:sp>
        <p:nvSpPr>
          <p:cNvPr id="138" name="Freeform 81"/>
          <p:cNvSpPr>
            <a:spLocks/>
          </p:cNvSpPr>
          <p:nvPr/>
        </p:nvSpPr>
        <p:spPr bwMode="black">
          <a:xfrm>
            <a:off x="2983534" y="1439462"/>
            <a:ext cx="335412" cy="456705"/>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chemeClr val="accent3"/>
          </a:solidFill>
          <a:ln>
            <a:noFill/>
          </a:ln>
        </p:spPr>
        <p:txBody>
          <a:bodyPr vert="horz" wrap="square" lIns="82285" tIns="41143" rIns="82285" bIns="41143" numCol="1" anchor="t" anchorCtr="0" compatLnSpc="1">
            <a:prstTxWarp prst="textNoShape">
              <a:avLst/>
            </a:prstTxWarp>
          </a:bodyPr>
          <a:lstStyle/>
          <a:p>
            <a:pPr defTabSz="1218217"/>
            <a:endParaRPr lang="en-US" sz="1600" dirty="0">
              <a:solidFill>
                <a:srgbClr val="505050"/>
              </a:solidFill>
            </a:endParaRPr>
          </a:p>
        </p:txBody>
      </p:sp>
      <p:sp>
        <p:nvSpPr>
          <p:cNvPr id="139" name="Freeform 107"/>
          <p:cNvSpPr>
            <a:spLocks noChangeAspect="1" noEditPoints="1"/>
          </p:cNvSpPr>
          <p:nvPr/>
        </p:nvSpPr>
        <p:spPr bwMode="black">
          <a:xfrm>
            <a:off x="4961397" y="1477297"/>
            <a:ext cx="536514" cy="445158"/>
          </a:xfrm>
          <a:custGeom>
            <a:avLst/>
            <a:gdLst>
              <a:gd name="T0" fmla="*/ 312 w 400"/>
              <a:gd name="T1" fmla="*/ 44 h 332"/>
              <a:gd name="T2" fmla="*/ 270 w 400"/>
              <a:gd name="T3" fmla="*/ 55 h 332"/>
              <a:gd name="T4" fmla="*/ 183 w 400"/>
              <a:gd name="T5" fmla="*/ 0 h 332"/>
              <a:gd name="T6" fmla="*/ 87 w 400"/>
              <a:gd name="T7" fmla="*/ 92 h 332"/>
              <a:gd name="T8" fmla="*/ 34 w 400"/>
              <a:gd name="T9" fmla="*/ 132 h 332"/>
              <a:gd name="T10" fmla="*/ 0 w 400"/>
              <a:gd name="T11" fmla="*/ 176 h 332"/>
              <a:gd name="T12" fmla="*/ 45 w 400"/>
              <a:gd name="T13" fmla="*/ 221 h 332"/>
              <a:gd name="T14" fmla="*/ 156 w 400"/>
              <a:gd name="T15" fmla="*/ 221 h 332"/>
              <a:gd name="T16" fmla="*/ 139 w 400"/>
              <a:gd name="T17" fmla="*/ 255 h 332"/>
              <a:gd name="T18" fmla="*/ 165 w 400"/>
              <a:gd name="T19" fmla="*/ 255 h 332"/>
              <a:gd name="T20" fmla="*/ 115 w 400"/>
              <a:gd name="T21" fmla="*/ 332 h 332"/>
              <a:gd name="T22" fmla="*/ 247 w 400"/>
              <a:gd name="T23" fmla="*/ 238 h 332"/>
              <a:gd name="T24" fmla="*/ 204 w 400"/>
              <a:gd name="T25" fmla="*/ 238 h 332"/>
              <a:gd name="T26" fmla="*/ 220 w 400"/>
              <a:gd name="T27" fmla="*/ 221 h 332"/>
              <a:gd name="T28" fmla="*/ 312 w 400"/>
              <a:gd name="T29" fmla="*/ 221 h 332"/>
              <a:gd name="T30" fmla="*/ 400 w 400"/>
              <a:gd name="T31" fmla="*/ 133 h 332"/>
              <a:gd name="T32" fmla="*/ 312 w 400"/>
              <a:gd name="T33" fmla="*/ 44 h 332"/>
              <a:gd name="T34" fmla="*/ 312 w 400"/>
              <a:gd name="T35" fmla="*/ 190 h 332"/>
              <a:gd name="T36" fmla="*/ 45 w 400"/>
              <a:gd name="T37" fmla="*/ 190 h 332"/>
              <a:gd name="T38" fmla="*/ 31 w 400"/>
              <a:gd name="T39" fmla="*/ 176 h 332"/>
              <a:gd name="T40" fmla="*/ 45 w 400"/>
              <a:gd name="T41" fmla="*/ 162 h 332"/>
              <a:gd name="T42" fmla="*/ 46 w 400"/>
              <a:gd name="T43" fmla="*/ 162 h 332"/>
              <a:gd name="T44" fmla="*/ 59 w 400"/>
              <a:gd name="T45" fmla="*/ 162 h 332"/>
              <a:gd name="T46" fmla="*/ 61 w 400"/>
              <a:gd name="T47" fmla="*/ 149 h 332"/>
              <a:gd name="T48" fmla="*/ 94 w 400"/>
              <a:gd name="T49" fmla="*/ 122 h 332"/>
              <a:gd name="T50" fmla="*/ 100 w 400"/>
              <a:gd name="T51" fmla="*/ 123 h 332"/>
              <a:gd name="T52" fmla="*/ 121 w 400"/>
              <a:gd name="T53" fmla="*/ 126 h 332"/>
              <a:gd name="T54" fmla="*/ 118 w 400"/>
              <a:gd name="T55" fmla="*/ 105 h 332"/>
              <a:gd name="T56" fmla="*/ 118 w 400"/>
              <a:gd name="T57" fmla="*/ 96 h 332"/>
              <a:gd name="T58" fmla="*/ 183 w 400"/>
              <a:gd name="T59" fmla="*/ 31 h 332"/>
              <a:gd name="T60" fmla="*/ 246 w 400"/>
              <a:gd name="T61" fmla="*/ 83 h 332"/>
              <a:gd name="T62" fmla="*/ 252 w 400"/>
              <a:gd name="T63" fmla="*/ 111 h 332"/>
              <a:gd name="T64" fmla="*/ 272 w 400"/>
              <a:gd name="T65" fmla="*/ 91 h 332"/>
              <a:gd name="T66" fmla="*/ 312 w 400"/>
              <a:gd name="T67" fmla="*/ 76 h 332"/>
              <a:gd name="T68" fmla="*/ 369 w 400"/>
              <a:gd name="T69" fmla="*/ 133 h 332"/>
              <a:gd name="T70" fmla="*/ 312 w 400"/>
              <a:gd name="T71" fmla="*/ 19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32">
                <a:moveTo>
                  <a:pt x="312" y="44"/>
                </a:moveTo>
                <a:cubicBezTo>
                  <a:pt x="297" y="44"/>
                  <a:pt x="282" y="48"/>
                  <a:pt x="270" y="55"/>
                </a:cubicBezTo>
                <a:cubicBezTo>
                  <a:pt x="254" y="22"/>
                  <a:pt x="220" y="0"/>
                  <a:pt x="183" y="0"/>
                </a:cubicBezTo>
                <a:cubicBezTo>
                  <a:pt x="131" y="0"/>
                  <a:pt x="89" y="41"/>
                  <a:pt x="87" y="92"/>
                </a:cubicBezTo>
                <a:cubicBezTo>
                  <a:pt x="63" y="94"/>
                  <a:pt x="43" y="110"/>
                  <a:pt x="34" y="132"/>
                </a:cubicBezTo>
                <a:cubicBezTo>
                  <a:pt x="15" y="137"/>
                  <a:pt x="0" y="155"/>
                  <a:pt x="0" y="176"/>
                </a:cubicBezTo>
                <a:cubicBezTo>
                  <a:pt x="0" y="201"/>
                  <a:pt x="20" y="221"/>
                  <a:pt x="45" y="221"/>
                </a:cubicBezTo>
                <a:cubicBezTo>
                  <a:pt x="156" y="221"/>
                  <a:pt x="156" y="221"/>
                  <a:pt x="156" y="221"/>
                </a:cubicBezTo>
                <a:cubicBezTo>
                  <a:pt x="139" y="255"/>
                  <a:pt x="139" y="255"/>
                  <a:pt x="139" y="255"/>
                </a:cubicBezTo>
                <a:cubicBezTo>
                  <a:pt x="165" y="255"/>
                  <a:pt x="165" y="255"/>
                  <a:pt x="165" y="255"/>
                </a:cubicBezTo>
                <a:cubicBezTo>
                  <a:pt x="115" y="332"/>
                  <a:pt x="115" y="332"/>
                  <a:pt x="115" y="332"/>
                </a:cubicBezTo>
                <a:cubicBezTo>
                  <a:pt x="247" y="238"/>
                  <a:pt x="247" y="238"/>
                  <a:pt x="247" y="238"/>
                </a:cubicBezTo>
                <a:cubicBezTo>
                  <a:pt x="204" y="238"/>
                  <a:pt x="204" y="238"/>
                  <a:pt x="204" y="238"/>
                </a:cubicBezTo>
                <a:cubicBezTo>
                  <a:pt x="220" y="221"/>
                  <a:pt x="220" y="221"/>
                  <a:pt x="220" y="221"/>
                </a:cubicBezTo>
                <a:cubicBezTo>
                  <a:pt x="312" y="221"/>
                  <a:pt x="312" y="221"/>
                  <a:pt x="312" y="221"/>
                </a:cubicBezTo>
                <a:cubicBezTo>
                  <a:pt x="360" y="221"/>
                  <a:pt x="400" y="181"/>
                  <a:pt x="400" y="133"/>
                </a:cubicBezTo>
                <a:cubicBezTo>
                  <a:pt x="400" y="84"/>
                  <a:pt x="360" y="44"/>
                  <a:pt x="312" y="44"/>
                </a:cubicBezTo>
                <a:close/>
                <a:moveTo>
                  <a:pt x="312" y="190"/>
                </a:moveTo>
                <a:cubicBezTo>
                  <a:pt x="45" y="190"/>
                  <a:pt x="45" y="190"/>
                  <a:pt x="45" y="190"/>
                </a:cubicBezTo>
                <a:cubicBezTo>
                  <a:pt x="37" y="190"/>
                  <a:pt x="31" y="183"/>
                  <a:pt x="31" y="176"/>
                </a:cubicBezTo>
                <a:cubicBezTo>
                  <a:pt x="31" y="168"/>
                  <a:pt x="37" y="162"/>
                  <a:pt x="45" y="162"/>
                </a:cubicBezTo>
                <a:cubicBezTo>
                  <a:pt x="45" y="162"/>
                  <a:pt x="45" y="162"/>
                  <a:pt x="46" y="162"/>
                </a:cubicBezTo>
                <a:cubicBezTo>
                  <a:pt x="59" y="162"/>
                  <a:pt x="59" y="162"/>
                  <a:pt x="59" y="162"/>
                </a:cubicBezTo>
                <a:cubicBezTo>
                  <a:pt x="61" y="149"/>
                  <a:pt x="61" y="149"/>
                  <a:pt x="61" y="149"/>
                </a:cubicBezTo>
                <a:cubicBezTo>
                  <a:pt x="65" y="134"/>
                  <a:pt x="78" y="122"/>
                  <a:pt x="94" y="122"/>
                </a:cubicBezTo>
                <a:cubicBezTo>
                  <a:pt x="96" y="122"/>
                  <a:pt x="98" y="122"/>
                  <a:pt x="100" y="123"/>
                </a:cubicBezTo>
                <a:cubicBezTo>
                  <a:pt x="121" y="126"/>
                  <a:pt x="121" y="126"/>
                  <a:pt x="121" y="126"/>
                </a:cubicBezTo>
                <a:cubicBezTo>
                  <a:pt x="118" y="105"/>
                  <a:pt x="118" y="105"/>
                  <a:pt x="118" y="105"/>
                </a:cubicBezTo>
                <a:cubicBezTo>
                  <a:pt x="118" y="102"/>
                  <a:pt x="118" y="99"/>
                  <a:pt x="118" y="96"/>
                </a:cubicBezTo>
                <a:cubicBezTo>
                  <a:pt x="118" y="60"/>
                  <a:pt x="147" y="31"/>
                  <a:pt x="183" y="31"/>
                </a:cubicBezTo>
                <a:cubicBezTo>
                  <a:pt x="214" y="31"/>
                  <a:pt x="240" y="53"/>
                  <a:pt x="246" y="83"/>
                </a:cubicBezTo>
                <a:cubicBezTo>
                  <a:pt x="252" y="111"/>
                  <a:pt x="252" y="111"/>
                  <a:pt x="252" y="111"/>
                </a:cubicBezTo>
                <a:cubicBezTo>
                  <a:pt x="272" y="91"/>
                  <a:pt x="272" y="91"/>
                  <a:pt x="272" y="91"/>
                </a:cubicBezTo>
                <a:cubicBezTo>
                  <a:pt x="283" y="81"/>
                  <a:pt x="297" y="76"/>
                  <a:pt x="312" y="76"/>
                </a:cubicBezTo>
                <a:cubicBezTo>
                  <a:pt x="343" y="76"/>
                  <a:pt x="369" y="101"/>
                  <a:pt x="369" y="133"/>
                </a:cubicBezTo>
                <a:cubicBezTo>
                  <a:pt x="369" y="164"/>
                  <a:pt x="343" y="190"/>
                  <a:pt x="312" y="190"/>
                </a:cubicBezTo>
                <a:close/>
              </a:path>
            </a:pathLst>
          </a:custGeom>
          <a:solidFill>
            <a:schemeClr val="accent6"/>
          </a:solidFill>
          <a:ln>
            <a:noFill/>
          </a:ln>
        </p:spPr>
        <p:txBody>
          <a:bodyPr vert="horz" wrap="square" lIns="91417" tIns="45710" rIns="91417" bIns="45710" numCol="1" anchor="t" anchorCtr="0" compatLnSpc="1">
            <a:prstTxWarp prst="textNoShape">
              <a:avLst/>
            </a:prstTxWarp>
          </a:bodyPr>
          <a:lstStyle/>
          <a:p>
            <a:pPr defTabSz="1218217"/>
            <a:endParaRPr lang="en-US" sz="2400" dirty="0">
              <a:solidFill>
                <a:srgbClr val="505050"/>
              </a:solidFill>
            </a:endParaRPr>
          </a:p>
        </p:txBody>
      </p:sp>
      <p:sp>
        <p:nvSpPr>
          <p:cNvPr id="140" name="Freeform 18"/>
          <p:cNvSpPr>
            <a:spLocks noEditPoints="1"/>
          </p:cNvSpPr>
          <p:nvPr/>
        </p:nvSpPr>
        <p:spPr bwMode="black">
          <a:xfrm>
            <a:off x="6083031" y="1388778"/>
            <a:ext cx="374489" cy="420180"/>
          </a:xfrm>
          <a:custGeom>
            <a:avLst/>
            <a:gdLst>
              <a:gd name="T0" fmla="*/ 977 w 983"/>
              <a:gd name="T1" fmla="*/ 759 h 1105"/>
              <a:gd name="T2" fmla="*/ 931 w 983"/>
              <a:gd name="T3" fmla="*/ 1067 h 1105"/>
              <a:gd name="T4" fmla="*/ 736 w 983"/>
              <a:gd name="T5" fmla="*/ 1062 h 1105"/>
              <a:gd name="T6" fmla="*/ 700 w 983"/>
              <a:gd name="T7" fmla="*/ 867 h 1105"/>
              <a:gd name="T8" fmla="*/ 777 w 983"/>
              <a:gd name="T9" fmla="*/ 966 h 1105"/>
              <a:gd name="T10" fmla="*/ 834 w 983"/>
              <a:gd name="T11" fmla="*/ 1026 h 1105"/>
              <a:gd name="T12" fmla="*/ 894 w 983"/>
              <a:gd name="T13" fmla="*/ 969 h 1105"/>
              <a:gd name="T14" fmla="*/ 898 w 983"/>
              <a:gd name="T15" fmla="*/ 788 h 1105"/>
              <a:gd name="T16" fmla="*/ 882 w 983"/>
              <a:gd name="T17" fmla="*/ 715 h 1105"/>
              <a:gd name="T18" fmla="*/ 821 w 983"/>
              <a:gd name="T19" fmla="*/ 701 h 1105"/>
              <a:gd name="T20" fmla="*/ 844 w 983"/>
              <a:gd name="T21" fmla="*/ 618 h 1105"/>
              <a:gd name="T22" fmla="*/ 944 w 983"/>
              <a:gd name="T23" fmla="*/ 458 h 1105"/>
              <a:gd name="T24" fmla="*/ 750 w 983"/>
              <a:gd name="T25" fmla="*/ 453 h 1105"/>
              <a:gd name="T26" fmla="*/ 707 w 983"/>
              <a:gd name="T27" fmla="*/ 550 h 1105"/>
              <a:gd name="T28" fmla="*/ 740 w 983"/>
              <a:gd name="T29" fmla="*/ 860 h 1105"/>
              <a:gd name="T30" fmla="*/ 857 w 983"/>
              <a:gd name="T31" fmla="*/ 900 h 1105"/>
              <a:gd name="T32" fmla="*/ 839 w 983"/>
              <a:gd name="T33" fmla="*/ 823 h 1105"/>
              <a:gd name="T34" fmla="*/ 781 w 983"/>
              <a:gd name="T35" fmla="*/ 764 h 1105"/>
              <a:gd name="T36" fmla="*/ 785 w 983"/>
              <a:gd name="T37" fmla="*/ 591 h 1105"/>
              <a:gd name="T38" fmla="*/ 804 w 983"/>
              <a:gd name="T39" fmla="*/ 511 h 1105"/>
              <a:gd name="T40" fmla="*/ 887 w 983"/>
              <a:gd name="T41" fmla="*/ 512 h 1105"/>
              <a:gd name="T42" fmla="*/ 902 w 983"/>
              <a:gd name="T43" fmla="*/ 586 h 1105"/>
              <a:gd name="T44" fmla="*/ 982 w 983"/>
              <a:gd name="T45" fmla="*/ 556 h 1105"/>
              <a:gd name="T46" fmla="*/ 543 w 983"/>
              <a:gd name="T47" fmla="*/ 902 h 1105"/>
              <a:gd name="T48" fmla="*/ 55 w 983"/>
              <a:gd name="T49" fmla="*/ 620 h 1105"/>
              <a:gd name="T50" fmla="*/ 27 w 983"/>
              <a:gd name="T51" fmla="*/ 170 h 1105"/>
              <a:gd name="T52" fmla="*/ 0 w 983"/>
              <a:gd name="T53" fmla="*/ 620 h 1105"/>
              <a:gd name="T54" fmla="*/ 541 w 983"/>
              <a:gd name="T55" fmla="*/ 957 h 1105"/>
              <a:gd name="T56" fmla="*/ 569 w 983"/>
              <a:gd name="T57" fmla="*/ 930 h 1105"/>
              <a:gd name="T58" fmla="*/ 193 w 983"/>
              <a:gd name="T59" fmla="*/ 498 h 1105"/>
              <a:gd name="T60" fmla="*/ 540 w 983"/>
              <a:gd name="T61" fmla="*/ 602 h 1105"/>
              <a:gd name="T62" fmla="*/ 661 w 983"/>
              <a:gd name="T63" fmla="*/ 641 h 1105"/>
              <a:gd name="T64" fmla="*/ 221 w 983"/>
              <a:gd name="T65" fmla="*/ 585 h 1105"/>
              <a:gd name="T66" fmla="*/ 193 w 983"/>
              <a:gd name="T67" fmla="*/ 620 h 1105"/>
              <a:gd name="T68" fmla="*/ 660 w 983"/>
              <a:gd name="T69" fmla="*/ 757 h 1105"/>
              <a:gd name="T70" fmla="*/ 659 w 983"/>
              <a:gd name="T71" fmla="*/ 837 h 1105"/>
              <a:gd name="T72" fmla="*/ 165 w 983"/>
              <a:gd name="T73" fmla="*/ 733 h 1105"/>
              <a:gd name="T74" fmla="*/ 114 w 983"/>
              <a:gd name="T75" fmla="*/ 199 h 1105"/>
              <a:gd name="T76" fmla="*/ 270 w 983"/>
              <a:gd name="T77" fmla="*/ 39 h 1105"/>
              <a:gd name="T78" fmla="*/ 916 w 983"/>
              <a:gd name="T79" fmla="*/ 91 h 1105"/>
              <a:gd name="T80" fmla="*/ 972 w 983"/>
              <a:gd name="T81" fmla="*/ 395 h 1105"/>
              <a:gd name="T82" fmla="*/ 894 w 983"/>
              <a:gd name="T83" fmla="*/ 368 h 1105"/>
              <a:gd name="T84" fmla="*/ 892 w 983"/>
              <a:gd name="T85" fmla="*/ 284 h 1105"/>
              <a:gd name="T86" fmla="*/ 544 w 983"/>
              <a:gd name="T87" fmla="*/ 366 h 1105"/>
              <a:gd name="T88" fmla="*/ 193 w 983"/>
              <a:gd name="T89" fmla="*/ 281 h 1105"/>
              <a:gd name="T90" fmla="*/ 542 w 983"/>
              <a:gd name="T91" fmla="*/ 456 h 1105"/>
              <a:gd name="T92" fmla="*/ 676 w 983"/>
              <a:gd name="T93" fmla="*/ 493 h 1105"/>
              <a:gd name="T94" fmla="*/ 222 w 983"/>
              <a:gd name="T95" fmla="*/ 440 h 1105"/>
              <a:gd name="T96" fmla="*/ 193 w 983"/>
              <a:gd name="T97" fmla="*/ 498 h 1105"/>
              <a:gd name="T98" fmla="*/ 544 w 983"/>
              <a:gd name="T99" fmla="*/ 319 h 1105"/>
              <a:gd name="T100" fmla="*/ 544 w 983"/>
              <a:gd name="T101" fmla="*/ 7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1105">
                <a:moveTo>
                  <a:pt x="940" y="661"/>
                </a:moveTo>
                <a:cubicBezTo>
                  <a:pt x="964" y="686"/>
                  <a:pt x="978" y="721"/>
                  <a:pt x="977" y="759"/>
                </a:cubicBezTo>
                <a:cubicBezTo>
                  <a:pt x="977" y="759"/>
                  <a:pt x="977" y="759"/>
                  <a:pt x="973" y="971"/>
                </a:cubicBezTo>
                <a:cubicBezTo>
                  <a:pt x="972" y="1009"/>
                  <a:pt x="956" y="1042"/>
                  <a:pt x="931" y="1067"/>
                </a:cubicBezTo>
                <a:cubicBezTo>
                  <a:pt x="905" y="1091"/>
                  <a:pt x="870" y="1105"/>
                  <a:pt x="832" y="1105"/>
                </a:cubicBezTo>
                <a:cubicBezTo>
                  <a:pt x="795" y="1104"/>
                  <a:pt x="760" y="1088"/>
                  <a:pt x="736" y="1062"/>
                </a:cubicBezTo>
                <a:cubicBezTo>
                  <a:pt x="711" y="1037"/>
                  <a:pt x="697" y="1002"/>
                  <a:pt x="698" y="965"/>
                </a:cubicBezTo>
                <a:cubicBezTo>
                  <a:pt x="698" y="965"/>
                  <a:pt x="698" y="965"/>
                  <a:pt x="700" y="867"/>
                </a:cubicBezTo>
                <a:cubicBezTo>
                  <a:pt x="710" y="889"/>
                  <a:pt x="731" y="918"/>
                  <a:pt x="778" y="934"/>
                </a:cubicBezTo>
                <a:cubicBezTo>
                  <a:pt x="778" y="934"/>
                  <a:pt x="778" y="934"/>
                  <a:pt x="777" y="966"/>
                </a:cubicBezTo>
                <a:cubicBezTo>
                  <a:pt x="776" y="982"/>
                  <a:pt x="783" y="997"/>
                  <a:pt x="793" y="1008"/>
                </a:cubicBezTo>
                <a:cubicBezTo>
                  <a:pt x="804" y="1019"/>
                  <a:pt x="818" y="1025"/>
                  <a:pt x="834" y="1026"/>
                </a:cubicBezTo>
                <a:cubicBezTo>
                  <a:pt x="850" y="1026"/>
                  <a:pt x="865" y="1020"/>
                  <a:pt x="876" y="1009"/>
                </a:cubicBezTo>
                <a:cubicBezTo>
                  <a:pt x="887" y="999"/>
                  <a:pt x="893" y="985"/>
                  <a:pt x="894" y="969"/>
                </a:cubicBezTo>
                <a:cubicBezTo>
                  <a:pt x="894" y="969"/>
                  <a:pt x="894" y="969"/>
                  <a:pt x="895" y="928"/>
                </a:cubicBezTo>
                <a:cubicBezTo>
                  <a:pt x="895" y="928"/>
                  <a:pt x="895" y="928"/>
                  <a:pt x="898" y="788"/>
                </a:cubicBezTo>
                <a:cubicBezTo>
                  <a:pt x="898" y="788"/>
                  <a:pt x="898" y="788"/>
                  <a:pt x="899" y="757"/>
                </a:cubicBezTo>
                <a:cubicBezTo>
                  <a:pt x="899" y="741"/>
                  <a:pt x="892" y="726"/>
                  <a:pt x="882" y="715"/>
                </a:cubicBezTo>
                <a:cubicBezTo>
                  <a:pt x="872" y="705"/>
                  <a:pt x="858" y="697"/>
                  <a:pt x="841" y="697"/>
                </a:cubicBezTo>
                <a:cubicBezTo>
                  <a:pt x="834" y="697"/>
                  <a:pt x="828" y="699"/>
                  <a:pt x="821" y="701"/>
                </a:cubicBezTo>
                <a:cubicBezTo>
                  <a:pt x="821" y="701"/>
                  <a:pt x="821" y="701"/>
                  <a:pt x="823" y="620"/>
                </a:cubicBezTo>
                <a:cubicBezTo>
                  <a:pt x="829" y="619"/>
                  <a:pt x="836" y="618"/>
                  <a:pt x="844" y="618"/>
                </a:cubicBezTo>
                <a:cubicBezTo>
                  <a:pt x="881" y="619"/>
                  <a:pt x="916" y="636"/>
                  <a:pt x="940" y="661"/>
                </a:cubicBezTo>
                <a:close/>
                <a:moveTo>
                  <a:pt x="944" y="458"/>
                </a:moveTo>
                <a:cubicBezTo>
                  <a:pt x="920" y="432"/>
                  <a:pt x="885" y="416"/>
                  <a:pt x="848" y="416"/>
                </a:cubicBezTo>
                <a:cubicBezTo>
                  <a:pt x="810" y="415"/>
                  <a:pt x="775" y="429"/>
                  <a:pt x="750" y="453"/>
                </a:cubicBezTo>
                <a:cubicBezTo>
                  <a:pt x="750" y="454"/>
                  <a:pt x="750" y="454"/>
                  <a:pt x="750" y="454"/>
                </a:cubicBezTo>
                <a:cubicBezTo>
                  <a:pt x="724" y="478"/>
                  <a:pt x="708" y="512"/>
                  <a:pt x="707" y="550"/>
                </a:cubicBezTo>
                <a:cubicBezTo>
                  <a:pt x="703" y="761"/>
                  <a:pt x="703" y="761"/>
                  <a:pt x="703" y="761"/>
                </a:cubicBezTo>
                <a:cubicBezTo>
                  <a:pt x="702" y="800"/>
                  <a:pt x="716" y="834"/>
                  <a:pt x="740" y="860"/>
                </a:cubicBezTo>
                <a:cubicBezTo>
                  <a:pt x="765" y="885"/>
                  <a:pt x="799" y="901"/>
                  <a:pt x="837" y="902"/>
                </a:cubicBezTo>
                <a:cubicBezTo>
                  <a:pt x="844" y="902"/>
                  <a:pt x="851" y="901"/>
                  <a:pt x="857" y="900"/>
                </a:cubicBezTo>
                <a:cubicBezTo>
                  <a:pt x="860" y="819"/>
                  <a:pt x="860" y="819"/>
                  <a:pt x="860" y="819"/>
                </a:cubicBezTo>
                <a:cubicBezTo>
                  <a:pt x="853" y="821"/>
                  <a:pt x="846" y="823"/>
                  <a:pt x="839" y="823"/>
                </a:cubicBezTo>
                <a:cubicBezTo>
                  <a:pt x="823" y="823"/>
                  <a:pt x="808" y="816"/>
                  <a:pt x="798" y="805"/>
                </a:cubicBezTo>
                <a:cubicBezTo>
                  <a:pt x="787" y="794"/>
                  <a:pt x="781" y="780"/>
                  <a:pt x="781" y="764"/>
                </a:cubicBezTo>
                <a:cubicBezTo>
                  <a:pt x="785" y="596"/>
                  <a:pt x="785" y="596"/>
                  <a:pt x="785" y="596"/>
                </a:cubicBezTo>
                <a:cubicBezTo>
                  <a:pt x="785" y="591"/>
                  <a:pt x="785" y="591"/>
                  <a:pt x="785" y="591"/>
                </a:cubicBezTo>
                <a:cubicBezTo>
                  <a:pt x="786" y="552"/>
                  <a:pt x="786" y="552"/>
                  <a:pt x="786" y="552"/>
                </a:cubicBezTo>
                <a:cubicBezTo>
                  <a:pt x="787" y="536"/>
                  <a:pt x="793" y="521"/>
                  <a:pt x="804" y="511"/>
                </a:cubicBezTo>
                <a:cubicBezTo>
                  <a:pt x="816" y="500"/>
                  <a:pt x="830" y="494"/>
                  <a:pt x="846" y="494"/>
                </a:cubicBezTo>
                <a:cubicBezTo>
                  <a:pt x="862" y="495"/>
                  <a:pt x="876" y="501"/>
                  <a:pt x="887" y="512"/>
                </a:cubicBezTo>
                <a:cubicBezTo>
                  <a:pt x="897" y="524"/>
                  <a:pt x="904" y="538"/>
                  <a:pt x="903" y="554"/>
                </a:cubicBezTo>
                <a:cubicBezTo>
                  <a:pt x="902" y="586"/>
                  <a:pt x="902" y="586"/>
                  <a:pt x="902" y="586"/>
                </a:cubicBezTo>
                <a:cubicBezTo>
                  <a:pt x="949" y="602"/>
                  <a:pt x="970" y="632"/>
                  <a:pt x="980" y="654"/>
                </a:cubicBezTo>
                <a:cubicBezTo>
                  <a:pt x="982" y="556"/>
                  <a:pt x="982" y="556"/>
                  <a:pt x="982" y="556"/>
                </a:cubicBezTo>
                <a:cubicBezTo>
                  <a:pt x="983" y="518"/>
                  <a:pt x="969" y="483"/>
                  <a:pt x="944" y="458"/>
                </a:cubicBezTo>
                <a:close/>
                <a:moveTo>
                  <a:pt x="543" y="902"/>
                </a:moveTo>
                <a:cubicBezTo>
                  <a:pt x="376" y="899"/>
                  <a:pt x="228" y="869"/>
                  <a:pt x="123" y="774"/>
                </a:cubicBezTo>
                <a:cubicBezTo>
                  <a:pt x="88" y="740"/>
                  <a:pt x="55" y="688"/>
                  <a:pt x="55" y="620"/>
                </a:cubicBezTo>
                <a:cubicBezTo>
                  <a:pt x="55" y="197"/>
                  <a:pt x="55" y="197"/>
                  <a:pt x="55" y="197"/>
                </a:cubicBezTo>
                <a:cubicBezTo>
                  <a:pt x="55" y="182"/>
                  <a:pt x="42" y="170"/>
                  <a:pt x="27" y="170"/>
                </a:cubicBezTo>
                <a:cubicBezTo>
                  <a:pt x="13" y="170"/>
                  <a:pt x="0" y="182"/>
                  <a:pt x="0" y="197"/>
                </a:cubicBezTo>
                <a:cubicBezTo>
                  <a:pt x="0" y="620"/>
                  <a:pt x="0" y="620"/>
                  <a:pt x="0" y="620"/>
                </a:cubicBezTo>
                <a:cubicBezTo>
                  <a:pt x="1" y="706"/>
                  <a:pt x="42" y="773"/>
                  <a:pt x="86" y="814"/>
                </a:cubicBezTo>
                <a:cubicBezTo>
                  <a:pt x="207" y="924"/>
                  <a:pt x="370" y="954"/>
                  <a:pt x="541" y="957"/>
                </a:cubicBezTo>
                <a:cubicBezTo>
                  <a:pt x="542" y="957"/>
                  <a:pt x="542" y="957"/>
                  <a:pt x="542" y="957"/>
                </a:cubicBezTo>
                <a:cubicBezTo>
                  <a:pt x="556" y="957"/>
                  <a:pt x="569" y="945"/>
                  <a:pt x="569" y="930"/>
                </a:cubicBezTo>
                <a:cubicBezTo>
                  <a:pt x="569" y="915"/>
                  <a:pt x="558" y="902"/>
                  <a:pt x="543" y="902"/>
                </a:cubicBezTo>
                <a:close/>
                <a:moveTo>
                  <a:pt x="193" y="498"/>
                </a:moveTo>
                <a:cubicBezTo>
                  <a:pt x="193" y="498"/>
                  <a:pt x="193" y="498"/>
                  <a:pt x="193" y="498"/>
                </a:cubicBezTo>
                <a:cubicBezTo>
                  <a:pt x="217" y="556"/>
                  <a:pt x="363" y="602"/>
                  <a:pt x="540" y="602"/>
                </a:cubicBezTo>
                <a:cubicBezTo>
                  <a:pt x="583" y="602"/>
                  <a:pt x="624" y="599"/>
                  <a:pt x="662" y="594"/>
                </a:cubicBezTo>
                <a:cubicBezTo>
                  <a:pt x="661" y="641"/>
                  <a:pt x="661" y="641"/>
                  <a:pt x="661" y="641"/>
                </a:cubicBezTo>
                <a:cubicBezTo>
                  <a:pt x="623" y="646"/>
                  <a:pt x="583" y="648"/>
                  <a:pt x="540" y="648"/>
                </a:cubicBezTo>
                <a:cubicBezTo>
                  <a:pt x="408" y="648"/>
                  <a:pt x="293" y="626"/>
                  <a:pt x="221" y="585"/>
                </a:cubicBezTo>
                <a:cubicBezTo>
                  <a:pt x="211" y="580"/>
                  <a:pt x="202" y="574"/>
                  <a:pt x="193" y="567"/>
                </a:cubicBezTo>
                <a:cubicBezTo>
                  <a:pt x="193" y="582"/>
                  <a:pt x="193" y="599"/>
                  <a:pt x="193" y="620"/>
                </a:cubicBezTo>
                <a:cubicBezTo>
                  <a:pt x="193" y="700"/>
                  <a:pt x="350" y="765"/>
                  <a:pt x="544" y="765"/>
                </a:cubicBezTo>
                <a:cubicBezTo>
                  <a:pt x="584" y="765"/>
                  <a:pt x="624" y="763"/>
                  <a:pt x="660" y="757"/>
                </a:cubicBezTo>
                <a:cubicBezTo>
                  <a:pt x="660" y="757"/>
                  <a:pt x="660" y="757"/>
                  <a:pt x="660" y="760"/>
                </a:cubicBezTo>
                <a:cubicBezTo>
                  <a:pt x="659" y="837"/>
                  <a:pt x="659" y="837"/>
                  <a:pt x="659" y="837"/>
                </a:cubicBezTo>
                <a:cubicBezTo>
                  <a:pt x="623" y="842"/>
                  <a:pt x="583" y="844"/>
                  <a:pt x="544" y="844"/>
                </a:cubicBezTo>
                <a:cubicBezTo>
                  <a:pt x="384" y="842"/>
                  <a:pt x="249" y="811"/>
                  <a:pt x="165" y="733"/>
                </a:cubicBezTo>
                <a:cubicBezTo>
                  <a:pt x="137" y="707"/>
                  <a:pt x="114" y="668"/>
                  <a:pt x="114" y="620"/>
                </a:cubicBezTo>
                <a:cubicBezTo>
                  <a:pt x="114" y="620"/>
                  <a:pt x="114" y="620"/>
                  <a:pt x="114" y="199"/>
                </a:cubicBezTo>
                <a:cubicBezTo>
                  <a:pt x="114" y="149"/>
                  <a:pt x="143" y="112"/>
                  <a:pt x="171" y="91"/>
                </a:cubicBezTo>
                <a:cubicBezTo>
                  <a:pt x="199" y="68"/>
                  <a:pt x="232" y="52"/>
                  <a:pt x="270" y="39"/>
                </a:cubicBezTo>
                <a:cubicBezTo>
                  <a:pt x="344" y="14"/>
                  <a:pt x="439" y="0"/>
                  <a:pt x="544" y="0"/>
                </a:cubicBezTo>
                <a:cubicBezTo>
                  <a:pt x="700" y="2"/>
                  <a:pt x="831" y="26"/>
                  <a:pt x="916" y="91"/>
                </a:cubicBezTo>
                <a:cubicBezTo>
                  <a:pt x="944" y="112"/>
                  <a:pt x="972" y="149"/>
                  <a:pt x="972" y="199"/>
                </a:cubicBezTo>
                <a:cubicBezTo>
                  <a:pt x="972" y="199"/>
                  <a:pt x="972" y="199"/>
                  <a:pt x="972" y="395"/>
                </a:cubicBezTo>
                <a:cubicBezTo>
                  <a:pt x="971" y="394"/>
                  <a:pt x="969" y="394"/>
                  <a:pt x="968" y="394"/>
                </a:cubicBezTo>
                <a:cubicBezTo>
                  <a:pt x="945" y="380"/>
                  <a:pt x="920" y="372"/>
                  <a:pt x="894" y="368"/>
                </a:cubicBezTo>
                <a:cubicBezTo>
                  <a:pt x="894" y="368"/>
                  <a:pt x="894" y="368"/>
                  <a:pt x="894" y="281"/>
                </a:cubicBezTo>
                <a:cubicBezTo>
                  <a:pt x="893" y="282"/>
                  <a:pt x="892" y="283"/>
                  <a:pt x="892" y="284"/>
                </a:cubicBezTo>
                <a:cubicBezTo>
                  <a:pt x="868" y="302"/>
                  <a:pt x="839" y="316"/>
                  <a:pt x="804" y="328"/>
                </a:cubicBezTo>
                <a:cubicBezTo>
                  <a:pt x="735" y="352"/>
                  <a:pt x="644" y="366"/>
                  <a:pt x="544" y="366"/>
                </a:cubicBezTo>
                <a:cubicBezTo>
                  <a:pt x="411" y="365"/>
                  <a:pt x="296" y="343"/>
                  <a:pt x="223" y="303"/>
                </a:cubicBezTo>
                <a:cubicBezTo>
                  <a:pt x="212" y="296"/>
                  <a:pt x="202" y="289"/>
                  <a:pt x="193" y="281"/>
                </a:cubicBezTo>
                <a:cubicBezTo>
                  <a:pt x="193" y="281"/>
                  <a:pt x="193" y="281"/>
                  <a:pt x="193" y="348"/>
                </a:cubicBezTo>
                <a:cubicBezTo>
                  <a:pt x="211" y="408"/>
                  <a:pt x="361" y="456"/>
                  <a:pt x="542" y="456"/>
                </a:cubicBezTo>
                <a:cubicBezTo>
                  <a:pt x="601" y="456"/>
                  <a:pt x="657" y="450"/>
                  <a:pt x="706" y="441"/>
                </a:cubicBezTo>
                <a:cubicBezTo>
                  <a:pt x="694" y="457"/>
                  <a:pt x="684" y="475"/>
                  <a:pt x="676" y="493"/>
                </a:cubicBezTo>
                <a:cubicBezTo>
                  <a:pt x="635" y="499"/>
                  <a:pt x="589" y="502"/>
                  <a:pt x="542" y="502"/>
                </a:cubicBezTo>
                <a:cubicBezTo>
                  <a:pt x="410" y="502"/>
                  <a:pt x="295" y="480"/>
                  <a:pt x="222" y="440"/>
                </a:cubicBezTo>
                <a:cubicBezTo>
                  <a:pt x="212" y="433"/>
                  <a:pt x="202" y="427"/>
                  <a:pt x="193" y="420"/>
                </a:cubicBezTo>
                <a:cubicBezTo>
                  <a:pt x="193" y="426"/>
                  <a:pt x="193" y="446"/>
                  <a:pt x="193" y="498"/>
                </a:cubicBezTo>
                <a:close/>
                <a:moveTo>
                  <a:pt x="193" y="199"/>
                </a:moveTo>
                <a:cubicBezTo>
                  <a:pt x="193" y="265"/>
                  <a:pt x="350" y="319"/>
                  <a:pt x="544" y="319"/>
                </a:cubicBezTo>
                <a:cubicBezTo>
                  <a:pt x="736" y="319"/>
                  <a:pt x="894" y="265"/>
                  <a:pt x="894" y="199"/>
                </a:cubicBezTo>
                <a:cubicBezTo>
                  <a:pt x="894" y="132"/>
                  <a:pt x="736" y="79"/>
                  <a:pt x="544" y="79"/>
                </a:cubicBezTo>
                <a:cubicBezTo>
                  <a:pt x="350" y="79"/>
                  <a:pt x="193" y="132"/>
                  <a:pt x="193" y="199"/>
                </a:cubicBezTo>
                <a:close/>
              </a:path>
            </a:pathLst>
          </a:custGeom>
          <a:solidFill>
            <a:schemeClr val="accent2"/>
          </a:solidFill>
          <a:ln>
            <a:noFill/>
          </a:ln>
          <a:extLst/>
        </p:spPr>
        <p:txBody>
          <a:bodyPr vert="horz" wrap="square" lIns="91417" tIns="45710" rIns="91417" bIns="45710" numCol="1" anchor="t" anchorCtr="0" compatLnSpc="1">
            <a:prstTxWarp prst="textNoShape">
              <a:avLst/>
            </a:prstTxWarp>
          </a:bodyPr>
          <a:lstStyle/>
          <a:p>
            <a:pPr defTabSz="1218217"/>
            <a:endParaRPr lang="en-US" sz="2400" dirty="0">
              <a:solidFill>
                <a:srgbClr val="505050"/>
              </a:solidFill>
            </a:endParaRPr>
          </a:p>
        </p:txBody>
      </p:sp>
      <p:grpSp>
        <p:nvGrpSpPr>
          <p:cNvPr id="152" name="Group 151"/>
          <p:cNvGrpSpPr/>
          <p:nvPr/>
        </p:nvGrpSpPr>
        <p:grpSpPr>
          <a:xfrm>
            <a:off x="6990159" y="4723927"/>
            <a:ext cx="97240" cy="160445"/>
            <a:chOff x="9123237" y="2061146"/>
            <a:chExt cx="168919" cy="279195"/>
          </a:xfrm>
        </p:grpSpPr>
        <p:sp>
          <p:nvSpPr>
            <p:cNvPr id="153" name="Freeform 152"/>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54" name="Freeform 153"/>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55" name="Oval 154"/>
            <p:cNvSpPr/>
            <p:nvPr/>
          </p:nvSpPr>
          <p:spPr>
            <a:xfrm>
              <a:off x="9138617" y="2061146"/>
              <a:ext cx="153539" cy="151865"/>
            </a:xfrm>
            <a:prstGeom prst="ellipse">
              <a:avLst/>
            </a:prstGeom>
            <a:solidFill>
              <a:srgbClr val="C00000"/>
            </a:solidFill>
            <a:ln w="3175" cap="flat" cmpd="sng" algn="ctr">
              <a:solidFill>
                <a:schemeClr val="bg1">
                  <a:lumMod val="95000"/>
                </a:schemeClr>
              </a:solidFill>
              <a:prstDash val="solid"/>
            </a:ln>
            <a:effectLst>
              <a:glow rad="63500">
                <a:srgbClr val="FF0000">
                  <a:alpha val="40000"/>
                </a:srgbClr>
              </a:glow>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rgbClr val="FFFFFF">
                      <a:alpha val="0"/>
                    </a:srgbClr>
                  </a:solidFill>
                </a:ln>
                <a:solidFill>
                  <a:srgbClr val="C00000"/>
                </a:solidFill>
                <a:effectLst>
                  <a:outerShdw blurRad="38100" dist="38100" dir="2700000" algn="tl">
                    <a:srgbClr val="000000">
                      <a:alpha val="43137"/>
                    </a:srgbClr>
                  </a:outerShdw>
                </a:effectLst>
              </a:endParaRPr>
            </a:p>
          </p:txBody>
        </p:sp>
      </p:grpSp>
      <p:grpSp>
        <p:nvGrpSpPr>
          <p:cNvPr id="156" name="Group 155"/>
          <p:cNvGrpSpPr/>
          <p:nvPr/>
        </p:nvGrpSpPr>
        <p:grpSpPr>
          <a:xfrm>
            <a:off x="7461264" y="4663824"/>
            <a:ext cx="97240" cy="160445"/>
            <a:chOff x="9123237" y="2061146"/>
            <a:chExt cx="168919" cy="279195"/>
          </a:xfrm>
        </p:grpSpPr>
        <p:sp>
          <p:nvSpPr>
            <p:cNvPr id="157" name="Freeform 156"/>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58" name="Freeform 157"/>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59" name="Oval 158"/>
            <p:cNvSpPr/>
            <p:nvPr/>
          </p:nvSpPr>
          <p:spPr>
            <a:xfrm>
              <a:off x="9138617" y="2061146"/>
              <a:ext cx="153539" cy="151865"/>
            </a:xfrm>
            <a:prstGeom prst="ellipse">
              <a:avLst/>
            </a:prstGeom>
            <a:solidFill>
              <a:srgbClr val="C00000"/>
            </a:solidFill>
            <a:ln w="3175" cap="flat" cmpd="sng" algn="ctr">
              <a:solidFill>
                <a:schemeClr val="bg1">
                  <a:lumMod val="95000"/>
                </a:schemeClr>
              </a:solidFill>
              <a:prstDash val="solid"/>
            </a:ln>
            <a:effectLst>
              <a:glow rad="63500">
                <a:srgbClr val="FF0000">
                  <a:alpha val="40000"/>
                </a:srgbClr>
              </a:glow>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rgbClr val="FFFFFF">
                      <a:alpha val="0"/>
                    </a:srgbClr>
                  </a:solidFill>
                </a:ln>
                <a:solidFill>
                  <a:srgbClr val="C00000"/>
                </a:solidFill>
                <a:effectLst>
                  <a:outerShdw blurRad="38100" dist="38100" dir="2700000" algn="tl">
                    <a:srgbClr val="000000">
                      <a:alpha val="43137"/>
                    </a:srgbClr>
                  </a:outerShdw>
                </a:effectLst>
              </a:endParaRPr>
            </a:p>
          </p:txBody>
        </p:sp>
      </p:grpSp>
      <p:grpSp>
        <p:nvGrpSpPr>
          <p:cNvPr id="172" name="Group 171"/>
          <p:cNvGrpSpPr/>
          <p:nvPr/>
        </p:nvGrpSpPr>
        <p:grpSpPr>
          <a:xfrm>
            <a:off x="7324303" y="4869724"/>
            <a:ext cx="97240" cy="160445"/>
            <a:chOff x="9123237" y="2061146"/>
            <a:chExt cx="168919" cy="279195"/>
          </a:xfrm>
        </p:grpSpPr>
        <p:sp>
          <p:nvSpPr>
            <p:cNvPr id="173" name="Freeform 172"/>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74" name="Freeform 173"/>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75" name="Oval 174"/>
            <p:cNvSpPr/>
            <p:nvPr/>
          </p:nvSpPr>
          <p:spPr>
            <a:xfrm>
              <a:off x="9138617" y="2061146"/>
              <a:ext cx="153539" cy="151865"/>
            </a:xfrm>
            <a:prstGeom prst="ellipse">
              <a:avLst/>
            </a:prstGeom>
            <a:solidFill>
              <a:srgbClr val="C00000"/>
            </a:solidFill>
            <a:ln w="3175" cap="flat" cmpd="sng" algn="ctr">
              <a:solidFill>
                <a:schemeClr val="bg1">
                  <a:lumMod val="95000"/>
                </a:schemeClr>
              </a:solidFill>
              <a:prstDash val="solid"/>
            </a:ln>
            <a:effectLst>
              <a:glow rad="63500">
                <a:srgbClr val="FF0000">
                  <a:alpha val="40000"/>
                </a:srgbClr>
              </a:glow>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rgbClr val="FFFFFF">
                      <a:alpha val="0"/>
                    </a:srgbClr>
                  </a:solidFill>
                </a:ln>
                <a:solidFill>
                  <a:srgbClr val="C00000"/>
                </a:solidFill>
                <a:effectLst>
                  <a:outerShdw blurRad="38100" dist="38100" dir="2700000" algn="tl">
                    <a:srgbClr val="000000">
                      <a:alpha val="43137"/>
                    </a:srgbClr>
                  </a:outerShdw>
                </a:effectLst>
              </a:endParaRPr>
            </a:p>
          </p:txBody>
        </p:sp>
      </p:grpSp>
      <p:grpSp>
        <p:nvGrpSpPr>
          <p:cNvPr id="180" name="Group 179"/>
          <p:cNvGrpSpPr/>
          <p:nvPr/>
        </p:nvGrpSpPr>
        <p:grpSpPr>
          <a:xfrm>
            <a:off x="8752898" y="4420561"/>
            <a:ext cx="97240" cy="160445"/>
            <a:chOff x="9123237" y="2061146"/>
            <a:chExt cx="168919" cy="279195"/>
          </a:xfrm>
        </p:grpSpPr>
        <p:sp>
          <p:nvSpPr>
            <p:cNvPr id="181" name="Freeform 180"/>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82" name="Freeform 181"/>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83" name="Oval 182"/>
            <p:cNvSpPr/>
            <p:nvPr/>
          </p:nvSpPr>
          <p:spPr>
            <a:xfrm>
              <a:off x="9138617" y="2061146"/>
              <a:ext cx="153539" cy="151865"/>
            </a:xfrm>
            <a:prstGeom prst="ellipse">
              <a:avLst/>
            </a:prstGeom>
            <a:solidFill>
              <a:srgbClr val="C00000"/>
            </a:solidFill>
            <a:ln w="3175" cap="flat" cmpd="sng" algn="ctr">
              <a:solidFill>
                <a:schemeClr val="bg1">
                  <a:lumMod val="95000"/>
                </a:schemeClr>
              </a:solidFill>
              <a:prstDash val="solid"/>
            </a:ln>
            <a:effectLst>
              <a:glow rad="63500">
                <a:srgbClr val="FF0000">
                  <a:alpha val="40000"/>
                </a:srgbClr>
              </a:glow>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rgbClr val="FFFFFF">
                      <a:alpha val="0"/>
                    </a:srgbClr>
                  </a:solidFill>
                </a:ln>
                <a:solidFill>
                  <a:srgbClr val="C00000"/>
                </a:solidFill>
                <a:effectLst>
                  <a:outerShdw blurRad="38100" dist="38100" dir="2700000" algn="tl">
                    <a:srgbClr val="000000">
                      <a:alpha val="43137"/>
                    </a:srgbClr>
                  </a:outerShdw>
                </a:effectLst>
              </a:endParaRPr>
            </a:p>
          </p:txBody>
        </p:sp>
      </p:grpSp>
      <p:grpSp>
        <p:nvGrpSpPr>
          <p:cNvPr id="184" name="Group 183"/>
          <p:cNvGrpSpPr/>
          <p:nvPr/>
        </p:nvGrpSpPr>
        <p:grpSpPr>
          <a:xfrm>
            <a:off x="8835870" y="4466620"/>
            <a:ext cx="97240" cy="160445"/>
            <a:chOff x="9123237" y="2061146"/>
            <a:chExt cx="168919" cy="279195"/>
          </a:xfrm>
        </p:grpSpPr>
        <p:sp>
          <p:nvSpPr>
            <p:cNvPr id="185" name="Freeform 184"/>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86" name="Freeform 185"/>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87" name="Oval 186"/>
            <p:cNvSpPr/>
            <p:nvPr/>
          </p:nvSpPr>
          <p:spPr>
            <a:xfrm>
              <a:off x="9138617" y="2061146"/>
              <a:ext cx="153539" cy="151865"/>
            </a:xfrm>
            <a:prstGeom prst="ellipse">
              <a:avLst/>
            </a:prstGeom>
            <a:solidFill>
              <a:srgbClr val="C00000"/>
            </a:solidFill>
            <a:ln w="3175" cap="flat" cmpd="sng" algn="ctr">
              <a:solidFill>
                <a:schemeClr val="bg1">
                  <a:lumMod val="95000"/>
                </a:schemeClr>
              </a:solidFill>
              <a:prstDash val="solid"/>
            </a:ln>
            <a:effectLst>
              <a:glow rad="63500">
                <a:srgbClr val="FF0000">
                  <a:alpha val="40000"/>
                </a:srgbClr>
              </a:glow>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rgbClr val="FFFFFF">
                      <a:alpha val="0"/>
                    </a:srgbClr>
                  </a:solidFill>
                </a:ln>
                <a:solidFill>
                  <a:srgbClr val="C00000"/>
                </a:solidFill>
                <a:effectLst>
                  <a:outerShdw blurRad="38100" dist="38100" dir="2700000" algn="tl">
                    <a:srgbClr val="000000">
                      <a:alpha val="43137"/>
                    </a:srgbClr>
                  </a:outerShdw>
                </a:effectLst>
              </a:endParaRPr>
            </a:p>
          </p:txBody>
        </p:sp>
      </p:grpSp>
      <p:grpSp>
        <p:nvGrpSpPr>
          <p:cNvPr id="220" name="Group 219"/>
          <p:cNvGrpSpPr/>
          <p:nvPr/>
        </p:nvGrpSpPr>
        <p:grpSpPr>
          <a:xfrm>
            <a:off x="10323587" y="5417280"/>
            <a:ext cx="97240" cy="160445"/>
            <a:chOff x="9123237" y="2061146"/>
            <a:chExt cx="168919" cy="279195"/>
          </a:xfrm>
        </p:grpSpPr>
        <p:sp>
          <p:nvSpPr>
            <p:cNvPr id="221" name="Freeform 220"/>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222" name="Freeform 221"/>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223" name="Oval 222"/>
            <p:cNvSpPr/>
            <p:nvPr/>
          </p:nvSpPr>
          <p:spPr>
            <a:xfrm>
              <a:off x="9138617" y="2061146"/>
              <a:ext cx="153539" cy="151865"/>
            </a:xfrm>
            <a:prstGeom prst="ellipse">
              <a:avLst/>
            </a:prstGeom>
            <a:solidFill>
              <a:srgbClr val="C00000"/>
            </a:solidFill>
            <a:ln w="3175" cap="flat" cmpd="sng" algn="ctr">
              <a:solidFill>
                <a:schemeClr val="bg1">
                  <a:lumMod val="95000"/>
                </a:schemeClr>
              </a:solidFill>
              <a:prstDash val="solid"/>
            </a:ln>
            <a:effectLst>
              <a:glow rad="63500">
                <a:srgbClr val="FF0000">
                  <a:alpha val="40000"/>
                </a:srgbClr>
              </a:glow>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rgbClr val="FFFFFF">
                      <a:alpha val="0"/>
                    </a:srgbClr>
                  </a:solidFill>
                </a:ln>
                <a:solidFill>
                  <a:srgbClr val="C00000"/>
                </a:solidFill>
                <a:effectLst>
                  <a:outerShdw blurRad="38100" dist="38100" dir="2700000" algn="tl">
                    <a:srgbClr val="000000">
                      <a:alpha val="43137"/>
                    </a:srgbClr>
                  </a:outerShdw>
                </a:effectLst>
              </a:endParaRPr>
            </a:p>
          </p:txBody>
        </p:sp>
      </p:grpSp>
      <p:grpSp>
        <p:nvGrpSpPr>
          <p:cNvPr id="160" name="Group 159"/>
          <p:cNvGrpSpPr/>
          <p:nvPr/>
        </p:nvGrpSpPr>
        <p:grpSpPr>
          <a:xfrm>
            <a:off x="7575108" y="4750371"/>
            <a:ext cx="97240" cy="160445"/>
            <a:chOff x="9123237" y="2061146"/>
            <a:chExt cx="168919" cy="279195"/>
          </a:xfrm>
        </p:grpSpPr>
        <p:sp>
          <p:nvSpPr>
            <p:cNvPr id="161" name="Freeform 160"/>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62" name="Freeform 161"/>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163" name="Oval 162"/>
            <p:cNvSpPr/>
            <p:nvPr/>
          </p:nvSpPr>
          <p:spPr>
            <a:xfrm>
              <a:off x="9138617" y="2061146"/>
              <a:ext cx="153539" cy="151865"/>
            </a:xfrm>
            <a:prstGeom prst="ellipse">
              <a:avLst/>
            </a:prstGeom>
            <a:solidFill>
              <a:srgbClr val="C00000"/>
            </a:solidFill>
            <a:ln w="3175" cap="flat" cmpd="sng" algn="ctr">
              <a:solidFill>
                <a:schemeClr val="bg1">
                  <a:lumMod val="95000"/>
                </a:schemeClr>
              </a:solidFill>
              <a:prstDash val="solid"/>
            </a:ln>
            <a:effectLst>
              <a:glow rad="63500">
                <a:srgbClr val="FF0000">
                  <a:alpha val="40000"/>
                </a:srgbClr>
              </a:glow>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rgbClr val="FFFFFF">
                      <a:alpha val="0"/>
                    </a:srgbClr>
                  </a:solidFill>
                </a:ln>
                <a:solidFill>
                  <a:srgbClr val="C00000"/>
                </a:solidFill>
                <a:effectLst>
                  <a:outerShdw blurRad="38100" dist="38100" dir="2700000" algn="tl">
                    <a:srgbClr val="000000">
                      <a:alpha val="43137"/>
                    </a:srgbClr>
                  </a:outerShdw>
                </a:effectLst>
              </a:endParaRPr>
            </a:p>
          </p:txBody>
        </p:sp>
      </p:grpSp>
      <p:grpSp>
        <p:nvGrpSpPr>
          <p:cNvPr id="240" name="Group 239"/>
          <p:cNvGrpSpPr/>
          <p:nvPr/>
        </p:nvGrpSpPr>
        <p:grpSpPr>
          <a:xfrm>
            <a:off x="10443886" y="4987184"/>
            <a:ext cx="97240" cy="160445"/>
            <a:chOff x="9123237" y="2061146"/>
            <a:chExt cx="168919" cy="279195"/>
          </a:xfrm>
        </p:grpSpPr>
        <p:sp>
          <p:nvSpPr>
            <p:cNvPr id="241" name="Freeform 240"/>
            <p:cNvSpPr/>
            <p:nvPr/>
          </p:nvSpPr>
          <p:spPr>
            <a:xfrm>
              <a:off x="9123237" y="2186646"/>
              <a:ext cx="80347" cy="153695"/>
            </a:xfrm>
            <a:custGeom>
              <a:avLst/>
              <a:gdLst>
                <a:gd name="connsiteX0" fmla="*/ 176213 w 245269"/>
                <a:gd name="connsiteY0" fmla="*/ 0 h 492918"/>
                <a:gd name="connsiteX1" fmla="*/ 0 w 245269"/>
                <a:gd name="connsiteY1" fmla="*/ 492918 h 492918"/>
                <a:gd name="connsiteX2" fmla="*/ 245269 w 245269"/>
                <a:gd name="connsiteY2" fmla="*/ 26193 h 492918"/>
                <a:gd name="connsiteX3" fmla="*/ 176213 w 245269"/>
                <a:gd name="connsiteY3" fmla="*/ 0 h 492918"/>
                <a:gd name="connsiteX0" fmla="*/ 176213 w 248193"/>
                <a:gd name="connsiteY0" fmla="*/ 0 h 492918"/>
                <a:gd name="connsiteX1" fmla="*/ 0 w 248193"/>
                <a:gd name="connsiteY1" fmla="*/ 492918 h 492918"/>
                <a:gd name="connsiteX2" fmla="*/ 248193 w 248193"/>
                <a:gd name="connsiteY2" fmla="*/ 40815 h 492918"/>
                <a:gd name="connsiteX3" fmla="*/ 176213 w 248193"/>
                <a:gd name="connsiteY3" fmla="*/ 0 h 492918"/>
                <a:gd name="connsiteX0" fmla="*/ 155743 w 248193"/>
                <a:gd name="connsiteY0" fmla="*/ 0 h 492918"/>
                <a:gd name="connsiteX1" fmla="*/ 0 w 248193"/>
                <a:gd name="connsiteY1" fmla="*/ 492918 h 492918"/>
                <a:gd name="connsiteX2" fmla="*/ 248193 w 248193"/>
                <a:gd name="connsiteY2" fmla="*/ 40815 h 492918"/>
                <a:gd name="connsiteX3" fmla="*/ 155743 w 248193"/>
                <a:gd name="connsiteY3" fmla="*/ 0 h 492918"/>
                <a:gd name="connsiteX0" fmla="*/ 249320 w 341770"/>
                <a:gd name="connsiteY0" fmla="*/ 0 h 653754"/>
                <a:gd name="connsiteX1" fmla="*/ 0 w 341770"/>
                <a:gd name="connsiteY1" fmla="*/ 653754 h 653754"/>
                <a:gd name="connsiteX2" fmla="*/ 341770 w 341770"/>
                <a:gd name="connsiteY2" fmla="*/ 40815 h 653754"/>
                <a:gd name="connsiteX3" fmla="*/ 249320 w 341770"/>
                <a:gd name="connsiteY3" fmla="*/ 0 h 653754"/>
                <a:gd name="connsiteX0" fmla="*/ 249320 w 341770"/>
                <a:gd name="connsiteY0" fmla="*/ 0 h 653754"/>
                <a:gd name="connsiteX1" fmla="*/ 0 w 341770"/>
                <a:gd name="connsiteY1" fmla="*/ 653754 h 653754"/>
                <a:gd name="connsiteX2" fmla="*/ 102258 w 341770"/>
                <a:gd name="connsiteY2" fmla="*/ 509201 h 653754"/>
                <a:gd name="connsiteX3" fmla="*/ 341770 w 341770"/>
                <a:gd name="connsiteY3" fmla="*/ 40815 h 653754"/>
                <a:gd name="connsiteX4" fmla="*/ 249320 w 341770"/>
                <a:gd name="connsiteY4" fmla="*/ 0 h 653754"/>
                <a:gd name="connsiteX0" fmla="*/ 249320 w 341770"/>
                <a:gd name="connsiteY0" fmla="*/ 0 h 653754"/>
                <a:gd name="connsiteX1" fmla="*/ 49622 w 341770"/>
                <a:gd name="connsiteY1" fmla="*/ 474110 h 653754"/>
                <a:gd name="connsiteX2" fmla="*/ 0 w 341770"/>
                <a:gd name="connsiteY2" fmla="*/ 653754 h 653754"/>
                <a:gd name="connsiteX3" fmla="*/ 102258 w 341770"/>
                <a:gd name="connsiteY3" fmla="*/ 509201 h 653754"/>
                <a:gd name="connsiteX4" fmla="*/ 341770 w 341770"/>
                <a:gd name="connsiteY4" fmla="*/ 40815 h 653754"/>
                <a:gd name="connsiteX5" fmla="*/ 249320 w 341770"/>
                <a:gd name="connsiteY5" fmla="*/ 0 h 65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770" h="653754">
                  <a:moveTo>
                    <a:pt x="249320" y="0"/>
                  </a:moveTo>
                  <a:lnTo>
                    <a:pt x="49622" y="474110"/>
                  </a:lnTo>
                  <a:lnTo>
                    <a:pt x="0" y="653754"/>
                  </a:lnTo>
                  <a:lnTo>
                    <a:pt x="102258" y="509201"/>
                  </a:lnTo>
                  <a:lnTo>
                    <a:pt x="341770" y="40815"/>
                  </a:lnTo>
                  <a:lnTo>
                    <a:pt x="249320" y="0"/>
                  </a:lnTo>
                  <a:close/>
                </a:path>
              </a:pathLst>
            </a:custGeom>
            <a:solidFill>
              <a:schemeClr val="bg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242" name="Freeform 241"/>
            <p:cNvSpPr/>
            <p:nvPr/>
          </p:nvSpPr>
          <p:spPr>
            <a:xfrm>
              <a:off x="9158965" y="2196358"/>
              <a:ext cx="39874" cy="86623"/>
            </a:xfrm>
            <a:custGeom>
              <a:avLst/>
              <a:gdLst>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21431 w 95250"/>
                <a:gd name="connsiteY0" fmla="*/ 0 h 180975"/>
                <a:gd name="connsiteX1" fmla="*/ 95250 w 95250"/>
                <a:gd name="connsiteY1" fmla="*/ 30956 h 180975"/>
                <a:gd name="connsiteX2" fmla="*/ 19050 w 95250"/>
                <a:gd name="connsiteY2" fmla="*/ 180975 h 180975"/>
                <a:gd name="connsiteX3" fmla="*/ 57150 w 95250"/>
                <a:gd name="connsiteY3" fmla="*/ 83343 h 180975"/>
                <a:gd name="connsiteX4" fmla="*/ 0 w 95250"/>
                <a:gd name="connsiteY4" fmla="*/ 54768 h 180975"/>
                <a:gd name="connsiteX5" fmla="*/ 21431 w 95250"/>
                <a:gd name="connsiteY5" fmla="*/ 0 h 180975"/>
                <a:gd name="connsiteX0" fmla="*/ 64294 w 138113"/>
                <a:gd name="connsiteY0" fmla="*/ 0 h 300037"/>
                <a:gd name="connsiteX1" fmla="*/ 138113 w 138113"/>
                <a:gd name="connsiteY1" fmla="*/ 30956 h 300037"/>
                <a:gd name="connsiteX2" fmla="*/ 0 w 138113"/>
                <a:gd name="connsiteY2" fmla="*/ 300037 h 300037"/>
                <a:gd name="connsiteX3" fmla="*/ 100013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 name="connsiteX0" fmla="*/ 64294 w 138113"/>
                <a:gd name="connsiteY0" fmla="*/ 0 h 300037"/>
                <a:gd name="connsiteX1" fmla="*/ 138113 w 138113"/>
                <a:gd name="connsiteY1" fmla="*/ 30956 h 300037"/>
                <a:gd name="connsiteX2" fmla="*/ 0 w 138113"/>
                <a:gd name="connsiteY2" fmla="*/ 300037 h 300037"/>
                <a:gd name="connsiteX3" fmla="*/ 90488 w 138113"/>
                <a:gd name="connsiteY3" fmla="*/ 83343 h 300037"/>
                <a:gd name="connsiteX4" fmla="*/ 42863 w 138113"/>
                <a:gd name="connsiteY4" fmla="*/ 54768 h 300037"/>
                <a:gd name="connsiteX5" fmla="*/ 64294 w 138113"/>
                <a:gd name="connsiteY5"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300037">
                  <a:moveTo>
                    <a:pt x="64294" y="0"/>
                  </a:moveTo>
                  <a:cubicBezTo>
                    <a:pt x="105569" y="26988"/>
                    <a:pt x="96838" y="18256"/>
                    <a:pt x="138113" y="30956"/>
                  </a:cubicBezTo>
                  <a:lnTo>
                    <a:pt x="0" y="300037"/>
                  </a:lnTo>
                  <a:lnTo>
                    <a:pt x="90488" y="83343"/>
                  </a:lnTo>
                  <a:cubicBezTo>
                    <a:pt x="66675" y="76200"/>
                    <a:pt x="61913" y="88106"/>
                    <a:pt x="42863" y="54768"/>
                  </a:cubicBezTo>
                  <a:lnTo>
                    <a:pt x="64294" y="0"/>
                  </a:lnTo>
                  <a:close/>
                </a:path>
              </a:pathLst>
            </a:custGeom>
            <a:gradFill>
              <a:gsLst>
                <a:gs pos="63000">
                  <a:schemeClr val="tx1">
                    <a:lumMod val="65000"/>
                    <a:lumOff val="35000"/>
                    <a:alpha val="43000"/>
                  </a:schemeClr>
                </a:gs>
                <a:gs pos="35000">
                  <a:schemeClr val="tx1">
                    <a:lumMod val="85000"/>
                    <a:lumOff val="15000"/>
                    <a:alpha val="5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217">
                <a:defRPr/>
              </a:pPr>
              <a:endParaRPr lang="en-US" sz="1400" dirty="0">
                <a:ln>
                  <a:solidFill>
                    <a:srgbClr val="FFFFFF">
                      <a:alpha val="0"/>
                    </a:srgbClr>
                  </a:solidFill>
                </a:ln>
                <a:solidFill>
                  <a:prstClr val="white"/>
                </a:solidFill>
              </a:endParaRPr>
            </a:p>
          </p:txBody>
        </p:sp>
        <p:sp>
          <p:nvSpPr>
            <p:cNvPr id="243" name="Oval 242"/>
            <p:cNvSpPr/>
            <p:nvPr/>
          </p:nvSpPr>
          <p:spPr>
            <a:xfrm>
              <a:off x="9138617" y="2061146"/>
              <a:ext cx="153539" cy="151865"/>
            </a:xfrm>
            <a:prstGeom prst="ellipse">
              <a:avLst/>
            </a:prstGeom>
            <a:solidFill>
              <a:srgbClr val="C00000"/>
            </a:solidFill>
            <a:ln w="3175" cap="flat" cmpd="sng" algn="ctr">
              <a:solidFill>
                <a:schemeClr val="bg1">
                  <a:lumMod val="95000"/>
                </a:schemeClr>
              </a:solidFill>
              <a:prstDash val="solid"/>
            </a:ln>
            <a:effectLst>
              <a:glow rad="63500">
                <a:srgbClr val="FF0000">
                  <a:alpha val="40000"/>
                </a:srgbClr>
              </a:glow>
              <a:outerShdw blurRad="63500" sx="102000" sy="102000" algn="ctr" rotWithShape="0">
                <a:schemeClr val="bg1">
                  <a:alpha val="40000"/>
                </a:schemeClr>
              </a:outerShdw>
            </a:effectLst>
          </p:spPr>
          <p:txBody>
            <a:bodyPr tIns="54864" bIns="54864" anchor="ctr"/>
            <a:lstStyle/>
            <a:p>
              <a:pPr algn="ctr" defTabSz="1040625">
                <a:buSzPct val="100000"/>
                <a:tabLst>
                  <a:tab pos="4572000" algn="r"/>
                </a:tabLst>
              </a:pPr>
              <a:endParaRPr lang="en-US" sz="1400" b="1" dirty="0">
                <a:ln>
                  <a:solidFill>
                    <a:srgbClr val="FFFFFF">
                      <a:alpha val="0"/>
                    </a:srgbClr>
                  </a:solidFill>
                </a:ln>
                <a:solidFill>
                  <a:srgbClr val="C00000"/>
                </a:solidFill>
                <a:effectLst>
                  <a:outerShdw blurRad="38100" dist="38100" dir="2700000" algn="tl">
                    <a:srgbClr val="000000">
                      <a:alpha val="43137"/>
                    </a:srgbClr>
                  </a:outerShdw>
                </a:effectLst>
              </a:endParaRPr>
            </a:p>
          </p:txBody>
        </p:sp>
      </p:grpSp>
      <p:sp>
        <p:nvSpPr>
          <p:cNvPr id="244" name="TextBox 243"/>
          <p:cNvSpPr txBox="1"/>
          <p:nvPr/>
        </p:nvSpPr>
        <p:spPr>
          <a:xfrm>
            <a:off x="1874361" y="2669309"/>
            <a:ext cx="1170432" cy="931332"/>
          </a:xfrm>
          <a:prstGeom prst="rect">
            <a:avLst/>
          </a:prstGeom>
          <a:solidFill>
            <a:schemeClr val="tx2">
              <a:lumMod val="60000"/>
              <a:lumOff val="40000"/>
            </a:schemeClr>
          </a:solidFill>
          <a:ln w="12700">
            <a:noFill/>
            <a:prstDash val="sysDot"/>
          </a:ln>
        </p:spPr>
        <p:txBody>
          <a:bodyPr wrap="square" lIns="45720" tIns="45720" rIns="45720" bIns="45720" rtlCol="0" anchor="b">
            <a:noAutofit/>
          </a:bodyPr>
          <a:lstStyle/>
          <a:p>
            <a:pPr algn="ctr" defTabSz="1218217">
              <a:lnSpc>
                <a:spcPct val="90000"/>
              </a:lnSpc>
              <a:spcBef>
                <a:spcPct val="20000"/>
              </a:spcBef>
              <a:buSzPct val="80000"/>
            </a:pPr>
            <a:r>
              <a:rPr lang="en-US" sz="1100" dirty="0">
                <a:ln>
                  <a:solidFill>
                    <a:srgbClr val="FFFFFF">
                      <a:alpha val="0"/>
                    </a:srgbClr>
                  </a:solidFill>
                </a:ln>
                <a:solidFill>
                  <a:srgbClr val="FFFFFF"/>
                </a:solidFill>
              </a:rPr>
              <a:t>Web Sites</a:t>
            </a:r>
          </a:p>
        </p:txBody>
      </p:sp>
      <p:sp>
        <p:nvSpPr>
          <p:cNvPr id="245" name="TextBox 244"/>
          <p:cNvSpPr txBox="1"/>
          <p:nvPr/>
        </p:nvSpPr>
        <p:spPr>
          <a:xfrm>
            <a:off x="3105682" y="2669309"/>
            <a:ext cx="1170432" cy="931332"/>
          </a:xfrm>
          <a:prstGeom prst="rect">
            <a:avLst/>
          </a:prstGeom>
          <a:solidFill>
            <a:schemeClr val="tx2">
              <a:lumMod val="60000"/>
              <a:lumOff val="40000"/>
            </a:schemeClr>
          </a:solidFill>
          <a:ln w="12700">
            <a:noFill/>
            <a:prstDash val="sysDot"/>
          </a:ln>
        </p:spPr>
        <p:txBody>
          <a:bodyPr wrap="square" lIns="45720" tIns="45720" rIns="45720" bIns="45720" rtlCol="0" anchor="b">
            <a:noAutofit/>
          </a:bodyPr>
          <a:lstStyle/>
          <a:p>
            <a:pPr algn="ctr" defTabSz="1218217">
              <a:lnSpc>
                <a:spcPct val="90000"/>
              </a:lnSpc>
              <a:spcBef>
                <a:spcPct val="20000"/>
              </a:spcBef>
              <a:buSzPct val="80000"/>
            </a:pPr>
            <a:r>
              <a:rPr lang="en-US" sz="1100" dirty="0" smtClean="0">
                <a:ln>
                  <a:solidFill>
                    <a:srgbClr val="FFFFFF">
                      <a:alpha val="0"/>
                    </a:srgbClr>
                  </a:solidFill>
                </a:ln>
                <a:solidFill>
                  <a:srgbClr val="FFFFFF"/>
                </a:solidFill>
              </a:rPr>
              <a:t>Mobile </a:t>
            </a:r>
            <a:r>
              <a:rPr lang="en-US" sz="1100" dirty="0">
                <a:ln>
                  <a:solidFill>
                    <a:srgbClr val="FFFFFF">
                      <a:alpha val="0"/>
                    </a:srgbClr>
                  </a:solidFill>
                </a:ln>
                <a:solidFill>
                  <a:srgbClr val="FFFFFF"/>
                </a:solidFill>
              </a:rPr>
              <a:t>Services</a:t>
            </a:r>
          </a:p>
        </p:txBody>
      </p:sp>
      <p:pic>
        <p:nvPicPr>
          <p:cNvPr id="4" name="Picture 3"/>
          <p:cNvPicPr>
            <a:picLocks noChangeAspect="1"/>
          </p:cNvPicPr>
          <p:nvPr/>
        </p:nvPicPr>
        <p:blipFill>
          <a:blip r:embed="rId17" cstate="print">
            <a:biLevel thresh="25000"/>
            <a:extLst>
              <a:ext uri="{BEBA8EAE-BF5A-486C-A8C5-ECC9F3942E4B}">
                <a14:imgProps xmlns:a14="http://schemas.microsoft.com/office/drawing/2010/main">
                  <a14:imgLayer r:embed="rId18">
                    <a14:imgEffect>
                      <a14:sharpenSoften amount="-50000"/>
                    </a14:imgEffect>
                    <a14:imgEffect>
                      <a14:saturation sat="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1007842" y="2803547"/>
            <a:ext cx="440828" cy="398758"/>
          </a:xfrm>
          <a:prstGeom prst="rect">
            <a:avLst/>
          </a:prstGeom>
          <a:noFill/>
          <a:ln>
            <a:noFill/>
          </a:ln>
        </p:spPr>
      </p:pic>
      <p:pic>
        <p:nvPicPr>
          <p:cNvPr id="6" name="Picture 5"/>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2262130" y="2873966"/>
            <a:ext cx="384148" cy="384048"/>
          </a:xfrm>
          <a:prstGeom prst="rect">
            <a:avLst/>
          </a:prstGeom>
        </p:spPr>
      </p:pic>
      <p:pic>
        <p:nvPicPr>
          <p:cNvPr id="137" name="Picture 136"/>
          <p:cNvPicPr>
            <a:picLocks noChangeAspect="1"/>
          </p:cNvPicPr>
          <p:nvPr/>
        </p:nvPicPr>
        <p:blipFill>
          <a:blip r:embed="rId20"/>
          <a:stretch>
            <a:fillRect/>
          </a:stretch>
        </p:blipFill>
        <p:spPr>
          <a:xfrm>
            <a:off x="4698215" y="2876497"/>
            <a:ext cx="448010" cy="378986"/>
          </a:xfrm>
          <a:prstGeom prst="rect">
            <a:avLst/>
          </a:prstGeom>
        </p:spPr>
      </p:pic>
      <p:sp>
        <p:nvSpPr>
          <p:cNvPr id="247" name="TextBox 246"/>
          <p:cNvSpPr txBox="1"/>
          <p:nvPr/>
        </p:nvSpPr>
        <p:spPr>
          <a:xfrm>
            <a:off x="8145947" y="2669309"/>
            <a:ext cx="1170432" cy="931332"/>
          </a:xfrm>
          <a:prstGeom prst="rect">
            <a:avLst/>
          </a:prstGeom>
          <a:solidFill>
            <a:schemeClr val="tx2">
              <a:lumMod val="60000"/>
              <a:lumOff val="40000"/>
            </a:schemeClr>
          </a:solidFill>
          <a:ln w="12700">
            <a:noFill/>
            <a:prstDash val="sysDot"/>
          </a:ln>
        </p:spPr>
        <p:txBody>
          <a:bodyPr wrap="square" lIns="45720" tIns="45720" rIns="45720" bIns="45720" rtlCol="0" anchor="b">
            <a:noAutofit/>
          </a:bodyPr>
          <a:lstStyle/>
          <a:p>
            <a:pPr algn="ctr" defTabSz="1218217">
              <a:lnSpc>
                <a:spcPct val="90000"/>
              </a:lnSpc>
              <a:spcBef>
                <a:spcPct val="20000"/>
              </a:spcBef>
              <a:buSzPct val="80000"/>
            </a:pPr>
            <a:r>
              <a:rPr lang="en-US" sz="1100" dirty="0">
                <a:ln>
                  <a:solidFill>
                    <a:srgbClr val="FFFFFF">
                      <a:alpha val="0"/>
                    </a:srgbClr>
                  </a:solidFill>
                </a:ln>
                <a:solidFill>
                  <a:srgbClr val="FFFFFF"/>
                </a:solidFill>
              </a:rPr>
              <a:t>Blob Storage</a:t>
            </a:r>
          </a:p>
        </p:txBody>
      </p:sp>
      <p:sp>
        <p:nvSpPr>
          <p:cNvPr id="246" name="TextBox 245"/>
          <p:cNvSpPr txBox="1"/>
          <p:nvPr/>
        </p:nvSpPr>
        <p:spPr>
          <a:xfrm>
            <a:off x="6925069" y="2669309"/>
            <a:ext cx="1170432" cy="931332"/>
          </a:xfrm>
          <a:prstGeom prst="rect">
            <a:avLst/>
          </a:prstGeom>
          <a:solidFill>
            <a:schemeClr val="tx2">
              <a:lumMod val="60000"/>
              <a:lumOff val="40000"/>
            </a:schemeClr>
          </a:solidFill>
          <a:ln w="12700">
            <a:noFill/>
            <a:prstDash val="sysDot"/>
          </a:ln>
        </p:spPr>
        <p:txBody>
          <a:bodyPr wrap="square" lIns="45720" tIns="45720" rIns="45720" bIns="45720" rtlCol="0" anchor="b">
            <a:noAutofit/>
          </a:bodyPr>
          <a:lstStyle/>
          <a:p>
            <a:pPr algn="ctr" defTabSz="1218217">
              <a:lnSpc>
                <a:spcPct val="90000"/>
              </a:lnSpc>
              <a:spcBef>
                <a:spcPct val="20000"/>
              </a:spcBef>
              <a:buSzPct val="80000"/>
            </a:pPr>
            <a:r>
              <a:rPr lang="en-US" sz="1100" dirty="0">
                <a:ln>
                  <a:solidFill>
                    <a:srgbClr val="FFFFFF">
                      <a:alpha val="0"/>
                    </a:srgbClr>
                  </a:solidFill>
                </a:ln>
                <a:solidFill>
                  <a:srgbClr val="FFFFFF"/>
                </a:solidFill>
              </a:rPr>
              <a:t>Tables</a:t>
            </a:r>
          </a:p>
        </p:txBody>
      </p:sp>
      <p:grpSp>
        <p:nvGrpSpPr>
          <p:cNvPr id="12" name="Group 11"/>
          <p:cNvGrpSpPr>
            <a:grpSpLocks noChangeAspect="1"/>
          </p:cNvGrpSpPr>
          <p:nvPr/>
        </p:nvGrpSpPr>
        <p:grpSpPr>
          <a:xfrm>
            <a:off x="7318211" y="2943671"/>
            <a:ext cx="384148" cy="244639"/>
            <a:chOff x="5931319" y="2893145"/>
            <a:chExt cx="291819" cy="185889"/>
          </a:xfrm>
        </p:grpSpPr>
        <p:sp>
          <p:nvSpPr>
            <p:cNvPr id="2724" name="Rectangle 2723"/>
            <p:cNvSpPr/>
            <p:nvPr/>
          </p:nvSpPr>
          <p:spPr>
            <a:xfrm>
              <a:off x="5931319" y="2893145"/>
              <a:ext cx="291819" cy="18588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4676"/>
              <a:endParaRPr lang="en-US" sz="2400" dirty="0">
                <a:solidFill>
                  <a:srgbClr val="505050"/>
                </a:solidFill>
              </a:endParaRPr>
            </a:p>
          </p:txBody>
        </p:sp>
        <p:sp>
          <p:nvSpPr>
            <p:cNvPr id="2725" name="Rectangle 2724"/>
            <p:cNvSpPr/>
            <p:nvPr/>
          </p:nvSpPr>
          <p:spPr>
            <a:xfrm>
              <a:off x="5931452" y="2893544"/>
              <a:ext cx="87072" cy="18228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4676"/>
              <a:endParaRPr lang="en-US" sz="2400" dirty="0">
                <a:solidFill>
                  <a:srgbClr val="505050"/>
                </a:solidFill>
              </a:endParaRPr>
            </a:p>
          </p:txBody>
        </p:sp>
      </p:grpSp>
      <p:sp>
        <p:nvSpPr>
          <p:cNvPr id="2731" name="Freeform 79"/>
          <p:cNvSpPr>
            <a:spLocks noChangeAspect="1" noEditPoints="1"/>
          </p:cNvSpPr>
          <p:nvPr/>
        </p:nvSpPr>
        <p:spPr bwMode="black">
          <a:xfrm>
            <a:off x="8589084" y="2873966"/>
            <a:ext cx="284159" cy="38404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85" tIns="41143" rIns="82285" bIns="41143" numCol="1" anchor="t" anchorCtr="0" compatLnSpc="1">
            <a:prstTxWarp prst="textNoShape">
              <a:avLst/>
            </a:prstTxWarp>
          </a:bodyPr>
          <a:lstStyle/>
          <a:p>
            <a:pPr defTabSz="684676"/>
            <a:endParaRPr lang="en-US" sz="1000" dirty="0">
              <a:solidFill>
                <a:srgbClr val="505050"/>
              </a:solidFill>
            </a:endParaRPr>
          </a:p>
        </p:txBody>
      </p:sp>
      <p:grpSp>
        <p:nvGrpSpPr>
          <p:cNvPr id="15" name="Group 14"/>
          <p:cNvGrpSpPr/>
          <p:nvPr/>
        </p:nvGrpSpPr>
        <p:grpSpPr>
          <a:xfrm>
            <a:off x="9493839" y="2669309"/>
            <a:ext cx="2395446" cy="931332"/>
            <a:chOff x="9493839" y="2669309"/>
            <a:chExt cx="2395446" cy="931332"/>
          </a:xfrm>
        </p:grpSpPr>
        <p:sp>
          <p:nvSpPr>
            <p:cNvPr id="248" name="TextBox 247"/>
            <p:cNvSpPr txBox="1"/>
            <p:nvPr/>
          </p:nvSpPr>
          <p:spPr>
            <a:xfrm>
              <a:off x="9493839" y="2669309"/>
              <a:ext cx="1170432" cy="931332"/>
            </a:xfrm>
            <a:prstGeom prst="rect">
              <a:avLst/>
            </a:prstGeom>
            <a:solidFill>
              <a:schemeClr val="tx2">
                <a:lumMod val="60000"/>
                <a:lumOff val="40000"/>
              </a:schemeClr>
            </a:solidFill>
            <a:ln w="12700">
              <a:noFill/>
              <a:prstDash val="sysDot"/>
            </a:ln>
          </p:spPr>
          <p:txBody>
            <a:bodyPr wrap="square" lIns="45720" tIns="45720" rIns="45720" bIns="45720" rtlCol="0" anchor="b">
              <a:noAutofit/>
            </a:bodyPr>
            <a:lstStyle/>
            <a:p>
              <a:pPr algn="ctr" defTabSz="1218217">
                <a:lnSpc>
                  <a:spcPct val="90000"/>
                </a:lnSpc>
                <a:spcBef>
                  <a:spcPct val="20000"/>
                </a:spcBef>
                <a:buSzPct val="80000"/>
              </a:pPr>
              <a:r>
                <a:rPr lang="en-US" sz="1100" dirty="0">
                  <a:ln>
                    <a:solidFill>
                      <a:srgbClr val="FFFFFF">
                        <a:alpha val="0"/>
                      </a:srgbClr>
                    </a:solidFill>
                  </a:ln>
                  <a:solidFill>
                    <a:srgbClr val="FFFFFF"/>
                  </a:solidFill>
                </a:rPr>
                <a:t>Virtual Network</a:t>
              </a:r>
            </a:p>
          </p:txBody>
        </p:sp>
        <p:sp>
          <p:nvSpPr>
            <p:cNvPr id="249" name="TextBox 248"/>
            <p:cNvSpPr txBox="1"/>
            <p:nvPr/>
          </p:nvSpPr>
          <p:spPr>
            <a:xfrm>
              <a:off x="10718853" y="2669309"/>
              <a:ext cx="1170432" cy="931332"/>
            </a:xfrm>
            <a:prstGeom prst="rect">
              <a:avLst/>
            </a:prstGeom>
            <a:solidFill>
              <a:schemeClr val="tx2">
                <a:lumMod val="60000"/>
                <a:lumOff val="40000"/>
              </a:schemeClr>
            </a:solidFill>
            <a:ln w="12700">
              <a:noFill/>
              <a:prstDash val="sysDot"/>
            </a:ln>
          </p:spPr>
          <p:txBody>
            <a:bodyPr wrap="square" lIns="45720" tIns="45720" rIns="45720" bIns="45720" rtlCol="0" anchor="b">
              <a:noAutofit/>
            </a:bodyPr>
            <a:lstStyle/>
            <a:p>
              <a:pPr algn="ctr" defTabSz="1218217">
                <a:lnSpc>
                  <a:spcPct val="90000"/>
                </a:lnSpc>
                <a:spcBef>
                  <a:spcPct val="20000"/>
                </a:spcBef>
                <a:buSzPct val="80000"/>
              </a:pPr>
              <a:r>
                <a:rPr lang="en-US" sz="1100" dirty="0">
                  <a:ln>
                    <a:solidFill>
                      <a:srgbClr val="FFFFFF">
                        <a:alpha val="0"/>
                      </a:srgbClr>
                    </a:solidFill>
                  </a:ln>
                  <a:solidFill>
                    <a:srgbClr val="FFFFFF"/>
                  </a:solidFill>
                </a:rPr>
                <a:t>Traffic Manager</a:t>
              </a:r>
            </a:p>
          </p:txBody>
        </p:sp>
      </p:grpSp>
      <p:sp>
        <p:nvSpPr>
          <p:cNvPr id="1457" name="Freeform 78"/>
          <p:cNvSpPr>
            <a:spLocks noEditPoints="1"/>
          </p:cNvSpPr>
          <p:nvPr/>
        </p:nvSpPr>
        <p:spPr bwMode="black">
          <a:xfrm>
            <a:off x="9867118" y="2863216"/>
            <a:ext cx="423874" cy="40554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285" tIns="41143" rIns="82285" bIns="41143" numCol="1" anchor="t" anchorCtr="0" compatLnSpc="1">
            <a:prstTxWarp prst="textNoShape">
              <a:avLst/>
            </a:prstTxWarp>
          </a:bodyPr>
          <a:lstStyle/>
          <a:p>
            <a:pPr defTabSz="684676"/>
            <a:endParaRPr lang="en-US" sz="1000" dirty="0">
              <a:solidFill>
                <a:srgbClr val="505050"/>
              </a:solidFill>
            </a:endParaRPr>
          </a:p>
        </p:txBody>
      </p:sp>
      <p:pic>
        <p:nvPicPr>
          <p:cNvPr id="126" name="Picture 2"/>
          <p:cNvPicPr>
            <a:picLocks noChangeAspect="1" noChangeArrowheads="1"/>
          </p:cNvPicPr>
          <p:nvPr/>
        </p:nvPicPr>
        <p:blipFill>
          <a:blip r:embed="rId21" cstate="print">
            <a:extLst>
              <a:ext uri="{28A0092B-C50C-407E-A947-70E740481C1C}">
                <a14:useLocalDpi xmlns:a14="http://schemas.microsoft.com/office/drawing/2010/main"/>
              </a:ext>
            </a:extLst>
          </a:blip>
          <a:stretch>
            <a:fillRect/>
          </a:stretch>
        </p:blipFill>
        <p:spPr bwMode="auto">
          <a:xfrm>
            <a:off x="11113112" y="2875082"/>
            <a:ext cx="381915" cy="381816"/>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4294967295"/>
          </p:nvPr>
        </p:nvSpPr>
        <p:spPr>
          <a:xfrm>
            <a:off x="9102725" y="6492875"/>
            <a:ext cx="2844800" cy="365125"/>
          </a:xfrm>
          <a:prstGeom prst="rect">
            <a:avLst/>
          </a:prstGeom>
        </p:spPr>
        <p:txBody>
          <a:bodyPr/>
          <a:lstStyle/>
          <a:p>
            <a:fld id="{EDBAFD04-E5E7-459F-B325-3B7A30332015}" type="slidenum">
              <a:rPr lang="en-US" smtClean="0">
                <a:solidFill>
                  <a:srgbClr val="505050">
                    <a:tint val="75000"/>
                  </a:srgbClr>
                </a:solidFill>
              </a:rPr>
              <a:pPr/>
              <a:t>2</a:t>
            </a:fld>
            <a:endParaRPr lang="en-US" dirty="0">
              <a:solidFill>
                <a:srgbClr val="505050">
                  <a:tint val="75000"/>
                </a:srgbClr>
              </a:solidFill>
            </a:endParaRPr>
          </a:p>
        </p:txBody>
      </p:sp>
      <p:grpSp>
        <p:nvGrpSpPr>
          <p:cNvPr id="165" name="Group 164"/>
          <p:cNvGrpSpPr/>
          <p:nvPr/>
        </p:nvGrpSpPr>
        <p:grpSpPr>
          <a:xfrm>
            <a:off x="917741" y="4628652"/>
            <a:ext cx="1940417" cy="697627"/>
            <a:chOff x="917741" y="4628652"/>
            <a:chExt cx="1940417" cy="697627"/>
          </a:xfrm>
        </p:grpSpPr>
        <p:sp>
          <p:nvSpPr>
            <p:cNvPr id="166" name="Freeform 123"/>
            <p:cNvSpPr>
              <a:spLocks noEditPoints="1"/>
            </p:cNvSpPr>
            <p:nvPr/>
          </p:nvSpPr>
          <p:spPr bwMode="black">
            <a:xfrm>
              <a:off x="917741" y="4697438"/>
              <a:ext cx="173095" cy="191359"/>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FFFFFF"/>
            </a:solidFill>
            <a:ln>
              <a:noFill/>
            </a:ln>
            <a:extLst/>
          </p:spPr>
          <p:txBody>
            <a:bodyPr vert="horz" wrap="square" lIns="130578" tIns="65290" rIns="130578" bIns="65290" numCol="1" anchor="t" anchorCtr="0" compatLnSpc="1">
              <a:prstTxWarp prst="textNoShape">
                <a:avLst/>
              </a:prstTxWarp>
            </a:bodyPr>
            <a:lstStyle/>
            <a:p>
              <a:pPr defTabSz="684676"/>
              <a:endParaRPr lang="en-US" sz="2400" dirty="0">
                <a:ln>
                  <a:solidFill>
                    <a:srgbClr val="FFFFFF">
                      <a:alpha val="0"/>
                    </a:srgbClr>
                  </a:solidFill>
                </a:ln>
                <a:solidFill>
                  <a:srgbClr val="FFFFFF"/>
                </a:solidFill>
              </a:endParaRPr>
            </a:p>
          </p:txBody>
        </p:sp>
        <p:sp>
          <p:nvSpPr>
            <p:cNvPr id="167" name="TextBox 166"/>
            <p:cNvSpPr txBox="1"/>
            <p:nvPr/>
          </p:nvSpPr>
          <p:spPr>
            <a:xfrm>
              <a:off x="1227753" y="4628652"/>
              <a:ext cx="1630405" cy="697627"/>
            </a:xfrm>
            <a:prstGeom prst="rect">
              <a:avLst/>
            </a:prstGeom>
            <a:noFill/>
          </p:spPr>
          <p:txBody>
            <a:bodyPr wrap="square" lIns="0" tIns="0" rIns="0" bIns="0" rtlCol="0">
              <a:spAutoFit/>
            </a:bodyPr>
            <a:lstStyle/>
            <a:p>
              <a:pPr defTabSz="1218217">
                <a:lnSpc>
                  <a:spcPct val="150000"/>
                </a:lnSpc>
                <a:spcBef>
                  <a:spcPct val="20000"/>
                </a:spcBef>
                <a:buSzPct val="80000"/>
              </a:pPr>
              <a:r>
                <a:rPr lang="en-US" sz="1400" dirty="0">
                  <a:ln>
                    <a:solidFill>
                      <a:srgbClr val="FFFFFF">
                        <a:alpha val="0"/>
                      </a:srgbClr>
                    </a:solidFill>
                  </a:ln>
                  <a:solidFill>
                    <a:srgbClr val="FFFFFF"/>
                  </a:solidFill>
                </a:rPr>
                <a:t>Automated</a:t>
              </a:r>
            </a:p>
            <a:p>
              <a:pPr defTabSz="1218217">
                <a:lnSpc>
                  <a:spcPct val="150000"/>
                </a:lnSpc>
                <a:spcBef>
                  <a:spcPct val="20000"/>
                </a:spcBef>
                <a:buSzPct val="80000"/>
              </a:pPr>
              <a:r>
                <a:rPr lang="en-US" sz="1400" dirty="0">
                  <a:ln>
                    <a:solidFill>
                      <a:srgbClr val="FFFFFF">
                        <a:alpha val="0"/>
                      </a:srgbClr>
                    </a:solidFill>
                  </a:ln>
                  <a:solidFill>
                    <a:srgbClr val="FFFFFF"/>
                  </a:solidFill>
                </a:rPr>
                <a:t>Managed Resources</a:t>
              </a:r>
            </a:p>
          </p:txBody>
        </p:sp>
        <p:grpSp>
          <p:nvGrpSpPr>
            <p:cNvPr id="168" name="Group 167"/>
            <p:cNvGrpSpPr/>
            <p:nvPr/>
          </p:nvGrpSpPr>
          <p:grpSpPr>
            <a:xfrm>
              <a:off x="925396" y="5005084"/>
              <a:ext cx="183624" cy="250135"/>
              <a:chOff x="809170" y="4460033"/>
              <a:chExt cx="1034305" cy="1408943"/>
            </a:xfrm>
            <a:solidFill>
              <a:schemeClr val="bg1"/>
            </a:solidFill>
          </p:grpSpPr>
          <p:sp>
            <p:nvSpPr>
              <p:cNvPr id="169" name="Rectangle 168"/>
              <p:cNvSpPr/>
              <p:nvPr/>
            </p:nvSpPr>
            <p:spPr>
              <a:xfrm>
                <a:off x="809170" y="4907902"/>
                <a:ext cx="262020" cy="662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700" dirty="0">
                  <a:solidFill>
                    <a:srgbClr val="FFFFFF"/>
                  </a:solidFill>
                </a:endParaRPr>
              </a:p>
            </p:txBody>
          </p:sp>
          <p:sp>
            <p:nvSpPr>
              <p:cNvPr id="170" name="Rectangle 169"/>
              <p:cNvSpPr/>
              <p:nvPr/>
            </p:nvSpPr>
            <p:spPr>
              <a:xfrm>
                <a:off x="1195312" y="4460033"/>
                <a:ext cx="262020" cy="1110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700" dirty="0">
                  <a:solidFill>
                    <a:srgbClr val="FFFFFF"/>
                  </a:solidFill>
                </a:endParaRPr>
              </a:p>
            </p:txBody>
          </p:sp>
          <p:sp>
            <p:nvSpPr>
              <p:cNvPr id="171" name="Rectangle 170"/>
              <p:cNvSpPr/>
              <p:nvPr/>
            </p:nvSpPr>
            <p:spPr>
              <a:xfrm>
                <a:off x="1581455" y="5239139"/>
                <a:ext cx="262020" cy="3312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700" dirty="0">
                  <a:solidFill>
                    <a:srgbClr val="FFFFFF"/>
                  </a:solidFill>
                </a:endParaRPr>
              </a:p>
            </p:txBody>
          </p:sp>
          <p:sp>
            <p:nvSpPr>
              <p:cNvPr id="250" name="Rectangle 249"/>
              <p:cNvSpPr/>
              <p:nvPr/>
            </p:nvSpPr>
            <p:spPr>
              <a:xfrm>
                <a:off x="809170" y="5682803"/>
                <a:ext cx="262018" cy="186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defTabSz="1218217"/>
                <a:r>
                  <a:rPr lang="en-US" sz="400" dirty="0" smtClean="0">
                    <a:solidFill>
                      <a:srgbClr val="FFFFFF"/>
                    </a:solidFill>
                  </a:rPr>
                  <a:t>1</a:t>
                </a:r>
                <a:endParaRPr lang="en-US" sz="400" dirty="0">
                  <a:solidFill>
                    <a:srgbClr val="FFFFFF"/>
                  </a:solidFill>
                </a:endParaRPr>
              </a:p>
            </p:txBody>
          </p:sp>
          <p:sp>
            <p:nvSpPr>
              <p:cNvPr id="251" name="Rectangle 250"/>
              <p:cNvSpPr/>
              <p:nvPr/>
            </p:nvSpPr>
            <p:spPr>
              <a:xfrm>
                <a:off x="1195311" y="5682803"/>
                <a:ext cx="262018" cy="186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defTabSz="1218217"/>
                <a:r>
                  <a:rPr lang="en-US" sz="400" dirty="0" smtClean="0">
                    <a:solidFill>
                      <a:srgbClr val="FFFFFF"/>
                    </a:solidFill>
                  </a:rPr>
                  <a:t>2</a:t>
                </a:r>
                <a:endParaRPr lang="en-US" sz="400" dirty="0">
                  <a:solidFill>
                    <a:srgbClr val="FFFFFF"/>
                  </a:solidFill>
                </a:endParaRPr>
              </a:p>
            </p:txBody>
          </p:sp>
          <p:sp>
            <p:nvSpPr>
              <p:cNvPr id="252" name="Rectangle 251"/>
              <p:cNvSpPr/>
              <p:nvPr/>
            </p:nvSpPr>
            <p:spPr>
              <a:xfrm>
                <a:off x="1581457" y="5682803"/>
                <a:ext cx="262018" cy="186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defTabSz="1218217"/>
                <a:r>
                  <a:rPr lang="en-US" sz="400" dirty="0" smtClean="0">
                    <a:solidFill>
                      <a:srgbClr val="FFFFFF"/>
                    </a:solidFill>
                  </a:rPr>
                  <a:t>3</a:t>
                </a:r>
                <a:endParaRPr lang="en-US" sz="400" dirty="0">
                  <a:solidFill>
                    <a:srgbClr val="FFFFFF"/>
                  </a:solidFill>
                </a:endParaRPr>
              </a:p>
            </p:txBody>
          </p:sp>
        </p:grpSp>
      </p:grpSp>
      <p:grpSp>
        <p:nvGrpSpPr>
          <p:cNvPr id="253" name="Group 252"/>
          <p:cNvGrpSpPr/>
          <p:nvPr/>
        </p:nvGrpSpPr>
        <p:grpSpPr>
          <a:xfrm>
            <a:off x="3000355" y="4640101"/>
            <a:ext cx="2022845" cy="697627"/>
            <a:chOff x="3000355" y="4640101"/>
            <a:chExt cx="2022845" cy="697627"/>
          </a:xfrm>
        </p:grpSpPr>
        <p:sp>
          <p:nvSpPr>
            <p:cNvPr id="254" name="TextBox 253"/>
            <p:cNvSpPr txBox="1"/>
            <p:nvPr/>
          </p:nvSpPr>
          <p:spPr>
            <a:xfrm>
              <a:off x="3392796" y="4640101"/>
              <a:ext cx="1630404" cy="697627"/>
            </a:xfrm>
            <a:prstGeom prst="rect">
              <a:avLst/>
            </a:prstGeom>
            <a:noFill/>
          </p:spPr>
          <p:txBody>
            <a:bodyPr wrap="square" lIns="0" tIns="0" rIns="0" bIns="0" rtlCol="0">
              <a:spAutoFit/>
            </a:bodyPr>
            <a:lstStyle/>
            <a:p>
              <a:pPr defTabSz="1218217">
                <a:lnSpc>
                  <a:spcPct val="150000"/>
                </a:lnSpc>
                <a:spcBef>
                  <a:spcPct val="20000"/>
                </a:spcBef>
                <a:buSzPct val="80000"/>
              </a:pPr>
              <a:r>
                <a:rPr lang="en-US" sz="1400" dirty="0">
                  <a:ln>
                    <a:solidFill>
                      <a:srgbClr val="FFFFFF">
                        <a:alpha val="0"/>
                      </a:srgbClr>
                    </a:solidFill>
                  </a:ln>
                  <a:solidFill>
                    <a:srgbClr val="FFFFFF"/>
                  </a:solidFill>
                </a:rPr>
                <a:t>Elastic</a:t>
              </a:r>
            </a:p>
            <a:p>
              <a:pPr defTabSz="1218217">
                <a:lnSpc>
                  <a:spcPct val="150000"/>
                </a:lnSpc>
                <a:spcBef>
                  <a:spcPct val="20000"/>
                </a:spcBef>
                <a:buSzPct val="80000"/>
              </a:pPr>
              <a:r>
                <a:rPr lang="en-US" sz="1400" dirty="0">
                  <a:ln>
                    <a:solidFill>
                      <a:srgbClr val="FFFFFF">
                        <a:alpha val="0"/>
                      </a:srgbClr>
                    </a:solidFill>
                  </a:ln>
                  <a:solidFill>
                    <a:srgbClr val="FFFFFF"/>
                  </a:solidFill>
                </a:rPr>
                <a:t>Usage Based</a:t>
              </a:r>
            </a:p>
          </p:txBody>
        </p:sp>
        <p:sp>
          <p:nvSpPr>
            <p:cNvPr id="255" name="Rounded Rectangle 257"/>
            <p:cNvSpPr/>
            <p:nvPr/>
          </p:nvSpPr>
          <p:spPr>
            <a:xfrm flipH="1">
              <a:off x="3000355" y="4757933"/>
              <a:ext cx="250852" cy="140280"/>
            </a:xfrm>
            <a:custGeom>
              <a:avLst/>
              <a:gdLst/>
              <a:ahLst/>
              <a:cxnLst/>
              <a:rect l="l" t="t" r="r" b="b"/>
              <a:pathLst>
                <a:path w="1032202" h="577215">
                  <a:moveTo>
                    <a:pt x="837858" y="40957"/>
                  </a:moveTo>
                  <a:cubicBezTo>
                    <a:pt x="605776" y="85407"/>
                    <a:pt x="448396" y="85407"/>
                    <a:pt x="194343" y="40957"/>
                  </a:cubicBezTo>
                  <a:lnTo>
                    <a:pt x="194343" y="536257"/>
                  </a:lnTo>
                  <a:cubicBezTo>
                    <a:pt x="413242" y="504507"/>
                    <a:pt x="601382" y="491807"/>
                    <a:pt x="837858" y="536257"/>
                  </a:cubicBezTo>
                  <a:close/>
                  <a:moveTo>
                    <a:pt x="138842" y="24987"/>
                  </a:moveTo>
                  <a:lnTo>
                    <a:pt x="124027" y="24987"/>
                  </a:lnTo>
                  <a:cubicBezTo>
                    <a:pt x="109195" y="24987"/>
                    <a:pt x="97171" y="37011"/>
                    <a:pt x="97171" y="51843"/>
                  </a:cubicBezTo>
                  <a:lnTo>
                    <a:pt x="97171" y="525371"/>
                  </a:lnTo>
                  <a:cubicBezTo>
                    <a:pt x="97171" y="540203"/>
                    <a:pt x="109195" y="552227"/>
                    <a:pt x="124027" y="552227"/>
                  </a:cubicBezTo>
                  <a:lnTo>
                    <a:pt x="138842" y="552227"/>
                  </a:lnTo>
                  <a:cubicBezTo>
                    <a:pt x="153674" y="552227"/>
                    <a:pt x="165698" y="540203"/>
                    <a:pt x="165698" y="525371"/>
                  </a:cubicBezTo>
                  <a:lnTo>
                    <a:pt x="165698" y="51843"/>
                  </a:lnTo>
                  <a:cubicBezTo>
                    <a:pt x="165698" y="37011"/>
                    <a:pt x="153674" y="24987"/>
                    <a:pt x="138842" y="24987"/>
                  </a:cubicBezTo>
                  <a:close/>
                  <a:moveTo>
                    <a:pt x="908174" y="24987"/>
                  </a:moveTo>
                  <a:lnTo>
                    <a:pt x="893359" y="24987"/>
                  </a:lnTo>
                  <a:cubicBezTo>
                    <a:pt x="878527" y="24987"/>
                    <a:pt x="866503" y="37011"/>
                    <a:pt x="866503" y="51843"/>
                  </a:cubicBezTo>
                  <a:lnTo>
                    <a:pt x="866503" y="525371"/>
                  </a:lnTo>
                  <a:cubicBezTo>
                    <a:pt x="866503" y="540203"/>
                    <a:pt x="878527" y="552227"/>
                    <a:pt x="893359" y="552227"/>
                  </a:cubicBezTo>
                  <a:lnTo>
                    <a:pt x="908174" y="552227"/>
                  </a:lnTo>
                  <a:cubicBezTo>
                    <a:pt x="923006" y="552227"/>
                    <a:pt x="935030" y="540203"/>
                    <a:pt x="935030" y="525371"/>
                  </a:cubicBezTo>
                  <a:lnTo>
                    <a:pt x="935030" y="51843"/>
                  </a:lnTo>
                  <a:cubicBezTo>
                    <a:pt x="935030" y="37011"/>
                    <a:pt x="923006" y="24987"/>
                    <a:pt x="908174" y="24987"/>
                  </a:cubicBezTo>
                  <a:close/>
                  <a:moveTo>
                    <a:pt x="41671" y="0"/>
                  </a:moveTo>
                  <a:lnTo>
                    <a:pt x="26856" y="0"/>
                  </a:lnTo>
                  <a:cubicBezTo>
                    <a:pt x="12024" y="0"/>
                    <a:pt x="0" y="12024"/>
                    <a:pt x="0" y="26856"/>
                  </a:cubicBezTo>
                  <a:lnTo>
                    <a:pt x="0" y="550359"/>
                  </a:lnTo>
                  <a:cubicBezTo>
                    <a:pt x="0" y="565191"/>
                    <a:pt x="12024" y="577215"/>
                    <a:pt x="26856" y="577215"/>
                  </a:cubicBezTo>
                  <a:lnTo>
                    <a:pt x="41671" y="577215"/>
                  </a:lnTo>
                  <a:cubicBezTo>
                    <a:pt x="56503" y="577215"/>
                    <a:pt x="68527" y="565191"/>
                    <a:pt x="68527" y="550359"/>
                  </a:cubicBezTo>
                  <a:lnTo>
                    <a:pt x="68527" y="26856"/>
                  </a:lnTo>
                  <a:cubicBezTo>
                    <a:pt x="68527" y="12024"/>
                    <a:pt x="56503" y="0"/>
                    <a:pt x="41671" y="0"/>
                  </a:cubicBezTo>
                  <a:close/>
                  <a:moveTo>
                    <a:pt x="1005346" y="0"/>
                  </a:moveTo>
                  <a:lnTo>
                    <a:pt x="990531" y="0"/>
                  </a:lnTo>
                  <a:cubicBezTo>
                    <a:pt x="975699" y="0"/>
                    <a:pt x="963675" y="12024"/>
                    <a:pt x="963675" y="26856"/>
                  </a:cubicBezTo>
                  <a:lnTo>
                    <a:pt x="963675" y="550359"/>
                  </a:lnTo>
                  <a:cubicBezTo>
                    <a:pt x="963675" y="565191"/>
                    <a:pt x="975699" y="577215"/>
                    <a:pt x="990531" y="577215"/>
                  </a:cubicBezTo>
                  <a:lnTo>
                    <a:pt x="1005346" y="577215"/>
                  </a:lnTo>
                  <a:cubicBezTo>
                    <a:pt x="1020178" y="577215"/>
                    <a:pt x="1032202" y="565191"/>
                    <a:pt x="1032202" y="550359"/>
                  </a:cubicBezTo>
                  <a:lnTo>
                    <a:pt x="1032202" y="26856"/>
                  </a:lnTo>
                  <a:cubicBezTo>
                    <a:pt x="1032202" y="12024"/>
                    <a:pt x="1020178" y="0"/>
                    <a:pt x="100534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grpSp>
          <p:nvGrpSpPr>
            <p:cNvPr id="256" name="Group 255"/>
            <p:cNvGrpSpPr/>
            <p:nvPr/>
          </p:nvGrpSpPr>
          <p:grpSpPr>
            <a:xfrm>
              <a:off x="3029101" y="5089776"/>
              <a:ext cx="257024" cy="188574"/>
              <a:chOff x="192502" y="4375427"/>
              <a:chExt cx="1378179" cy="1011151"/>
            </a:xfrm>
            <a:solidFill>
              <a:schemeClr val="bg1"/>
            </a:solidFill>
          </p:grpSpPr>
          <p:grpSp>
            <p:nvGrpSpPr>
              <p:cNvPr id="257" name="Group 256"/>
              <p:cNvGrpSpPr/>
              <p:nvPr/>
            </p:nvGrpSpPr>
            <p:grpSpPr>
              <a:xfrm>
                <a:off x="192502" y="4375427"/>
                <a:ext cx="1378179" cy="338328"/>
                <a:chOff x="192502" y="4375427"/>
                <a:chExt cx="1378179" cy="338328"/>
              </a:xfrm>
              <a:grpFill/>
            </p:grpSpPr>
            <p:sp>
              <p:nvSpPr>
                <p:cNvPr id="266" name="Rectangle 265"/>
                <p:cNvSpPr/>
                <p:nvPr/>
              </p:nvSpPr>
              <p:spPr>
                <a:xfrm>
                  <a:off x="192502" y="4460033"/>
                  <a:ext cx="802641" cy="169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sp>
              <p:nvSpPr>
                <p:cNvPr id="267" name="Rectangle 266"/>
                <p:cNvSpPr/>
                <p:nvPr/>
              </p:nvSpPr>
              <p:spPr>
                <a:xfrm>
                  <a:off x="1232839" y="4460033"/>
                  <a:ext cx="337842" cy="169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sp>
              <p:nvSpPr>
                <p:cNvPr id="268" name="Rounded Rectangle 267"/>
                <p:cNvSpPr/>
                <p:nvPr/>
              </p:nvSpPr>
              <p:spPr>
                <a:xfrm>
                  <a:off x="1029409" y="4375427"/>
                  <a:ext cx="169164" cy="338328"/>
                </a:xfrm>
                <a:prstGeom prst="roundRect">
                  <a:avLst>
                    <a:gd name="adj" fmla="val 391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grpSp>
          <p:grpSp>
            <p:nvGrpSpPr>
              <p:cNvPr id="258" name="Group 257"/>
              <p:cNvGrpSpPr/>
              <p:nvPr/>
            </p:nvGrpSpPr>
            <p:grpSpPr>
              <a:xfrm>
                <a:off x="192502" y="5048250"/>
                <a:ext cx="1378179" cy="338328"/>
                <a:chOff x="192502" y="4375427"/>
                <a:chExt cx="1378179" cy="338328"/>
              </a:xfrm>
              <a:grpFill/>
            </p:grpSpPr>
            <p:sp>
              <p:nvSpPr>
                <p:cNvPr id="263" name="Rectangle 262"/>
                <p:cNvSpPr/>
                <p:nvPr/>
              </p:nvSpPr>
              <p:spPr>
                <a:xfrm>
                  <a:off x="192502" y="4460033"/>
                  <a:ext cx="802641" cy="169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sp>
              <p:nvSpPr>
                <p:cNvPr id="264" name="Rectangle 263"/>
                <p:cNvSpPr/>
                <p:nvPr/>
              </p:nvSpPr>
              <p:spPr>
                <a:xfrm>
                  <a:off x="1232839" y="4460033"/>
                  <a:ext cx="337842" cy="169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sp>
              <p:nvSpPr>
                <p:cNvPr id="265" name="Rounded Rectangle 264"/>
                <p:cNvSpPr/>
                <p:nvPr/>
              </p:nvSpPr>
              <p:spPr>
                <a:xfrm>
                  <a:off x="1029409" y="4375427"/>
                  <a:ext cx="169164" cy="338328"/>
                </a:xfrm>
                <a:prstGeom prst="roundRect">
                  <a:avLst>
                    <a:gd name="adj" fmla="val 391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grpSp>
          <p:grpSp>
            <p:nvGrpSpPr>
              <p:cNvPr id="259" name="Group 258"/>
              <p:cNvGrpSpPr/>
              <p:nvPr/>
            </p:nvGrpSpPr>
            <p:grpSpPr>
              <a:xfrm flipH="1">
                <a:off x="192502" y="4711838"/>
                <a:ext cx="1378179" cy="338328"/>
                <a:chOff x="192502" y="4375427"/>
                <a:chExt cx="1378179" cy="338328"/>
              </a:xfrm>
              <a:grpFill/>
            </p:grpSpPr>
            <p:sp>
              <p:nvSpPr>
                <p:cNvPr id="260" name="Rectangle 259"/>
                <p:cNvSpPr/>
                <p:nvPr/>
              </p:nvSpPr>
              <p:spPr>
                <a:xfrm>
                  <a:off x="192502" y="4460033"/>
                  <a:ext cx="802641" cy="169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sp>
              <p:nvSpPr>
                <p:cNvPr id="261" name="Rectangle 260"/>
                <p:cNvSpPr/>
                <p:nvPr/>
              </p:nvSpPr>
              <p:spPr>
                <a:xfrm>
                  <a:off x="1232839" y="4460033"/>
                  <a:ext cx="337842" cy="169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sp>
              <p:nvSpPr>
                <p:cNvPr id="262" name="Rounded Rectangle 261"/>
                <p:cNvSpPr/>
                <p:nvPr/>
              </p:nvSpPr>
              <p:spPr>
                <a:xfrm>
                  <a:off x="1029409" y="4375427"/>
                  <a:ext cx="169164" cy="338328"/>
                </a:xfrm>
                <a:prstGeom prst="roundRect">
                  <a:avLst>
                    <a:gd name="adj" fmla="val 391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dirty="0">
                    <a:solidFill>
                      <a:srgbClr val="FFFFFF"/>
                    </a:solidFill>
                  </a:endParaRPr>
                </a:p>
              </p:txBody>
            </p:sp>
          </p:grpSp>
        </p:grpSp>
      </p:grpSp>
      <p:sp>
        <p:nvSpPr>
          <p:cNvPr id="269" name="TextBox 268"/>
          <p:cNvSpPr txBox="1"/>
          <p:nvPr/>
        </p:nvSpPr>
        <p:spPr>
          <a:xfrm rot="16200000">
            <a:off x="-105441" y="668090"/>
            <a:ext cx="1058780" cy="261610"/>
          </a:xfrm>
          <a:prstGeom prst="rect">
            <a:avLst/>
          </a:prstGeom>
          <a:noFill/>
        </p:spPr>
        <p:txBody>
          <a:bodyPr wrap="square" lIns="0" tIns="45720" rIns="0" bIns="45720" rtlCol="0" anchor="ctr" anchorCtr="0">
            <a:spAutoFit/>
          </a:bodyPr>
          <a:lstStyle/>
          <a:p>
            <a:pPr algn="ctr" defTabSz="1218217"/>
            <a:r>
              <a:rPr lang="en-US" sz="1100" b="1" dirty="0" smtClean="0">
                <a:ln>
                  <a:solidFill>
                    <a:srgbClr val="FFFFFF">
                      <a:alpha val="0"/>
                    </a:srgbClr>
                  </a:solidFill>
                </a:ln>
                <a:solidFill>
                  <a:srgbClr val="0072C6"/>
                </a:solidFill>
              </a:rPr>
              <a:t>FRAMEWORKS</a:t>
            </a:r>
            <a:endParaRPr lang="en-US" sz="1100" b="1" dirty="0">
              <a:ln>
                <a:solidFill>
                  <a:srgbClr val="FFFFFF">
                    <a:alpha val="0"/>
                  </a:srgbClr>
                </a:solidFill>
              </a:ln>
              <a:solidFill>
                <a:srgbClr val="0072C6"/>
              </a:solidFill>
            </a:endParaRPr>
          </a:p>
        </p:txBody>
      </p:sp>
      <p:sp>
        <p:nvSpPr>
          <p:cNvPr id="270" name="TextBox 269"/>
          <p:cNvSpPr txBox="1"/>
          <p:nvPr/>
        </p:nvSpPr>
        <p:spPr>
          <a:xfrm rot="16200000">
            <a:off x="8096" y="1642813"/>
            <a:ext cx="831705" cy="261610"/>
          </a:xfrm>
          <a:prstGeom prst="rect">
            <a:avLst/>
          </a:prstGeom>
          <a:noFill/>
        </p:spPr>
        <p:txBody>
          <a:bodyPr wrap="square" lIns="0" tIns="45720" rIns="0" bIns="45720" rtlCol="0" anchor="ctr" anchorCtr="0">
            <a:spAutoFit/>
          </a:bodyPr>
          <a:lstStyle/>
          <a:p>
            <a:pPr algn="ctr" defTabSz="1218217"/>
            <a:r>
              <a:rPr lang="en-US" sz="1100" b="1" dirty="0" smtClean="0">
                <a:ln>
                  <a:solidFill>
                    <a:srgbClr val="FFFFFF">
                      <a:alpha val="0"/>
                    </a:srgbClr>
                  </a:solidFill>
                </a:ln>
                <a:solidFill>
                  <a:srgbClr val="505050"/>
                </a:solidFill>
              </a:rPr>
              <a:t>SERVICES</a:t>
            </a:r>
            <a:endParaRPr lang="en-US" sz="1100" b="1" dirty="0">
              <a:ln>
                <a:solidFill>
                  <a:srgbClr val="FFFFFF">
                    <a:alpha val="0"/>
                  </a:srgbClr>
                </a:solidFill>
              </a:ln>
              <a:solidFill>
                <a:srgbClr val="505050"/>
              </a:solidFill>
            </a:endParaRPr>
          </a:p>
        </p:txBody>
      </p:sp>
      <p:sp>
        <p:nvSpPr>
          <p:cNvPr id="271" name="TextBox 270"/>
          <p:cNvSpPr txBox="1"/>
          <p:nvPr/>
        </p:nvSpPr>
        <p:spPr>
          <a:xfrm rot="16200000">
            <a:off x="-219370" y="2843706"/>
            <a:ext cx="1286638" cy="261610"/>
          </a:xfrm>
          <a:prstGeom prst="rect">
            <a:avLst/>
          </a:prstGeom>
          <a:noFill/>
        </p:spPr>
        <p:txBody>
          <a:bodyPr wrap="square" lIns="0" tIns="45720" rIns="0" bIns="45720" rtlCol="0" anchor="ctr" anchorCtr="0">
            <a:spAutoFit/>
          </a:bodyPr>
          <a:lstStyle/>
          <a:p>
            <a:pPr algn="ctr" defTabSz="1218217"/>
            <a:r>
              <a:rPr lang="en-US" sz="1100" b="1" dirty="0" smtClean="0">
                <a:ln>
                  <a:solidFill>
                    <a:srgbClr val="FFFFFF">
                      <a:alpha val="0"/>
                    </a:srgbClr>
                  </a:solidFill>
                </a:ln>
                <a:solidFill>
                  <a:srgbClr val="0072C6">
                    <a:lumMod val="50000"/>
                  </a:srgbClr>
                </a:solidFill>
              </a:rPr>
              <a:t>FABRIC</a:t>
            </a:r>
            <a:endParaRPr lang="en-US" sz="1100" b="1" dirty="0">
              <a:ln>
                <a:solidFill>
                  <a:srgbClr val="FFFFFF">
                    <a:alpha val="0"/>
                  </a:srgbClr>
                </a:solidFill>
              </a:ln>
              <a:solidFill>
                <a:srgbClr val="0072C6">
                  <a:lumMod val="50000"/>
                </a:srgbClr>
              </a:solidFill>
            </a:endParaRPr>
          </a:p>
        </p:txBody>
      </p:sp>
      <p:sp>
        <p:nvSpPr>
          <p:cNvPr id="272" name="TextBox 271"/>
          <p:cNvSpPr txBox="1"/>
          <p:nvPr/>
        </p:nvSpPr>
        <p:spPr>
          <a:xfrm rot="16200000">
            <a:off x="-840765" y="5021332"/>
            <a:ext cx="2529428" cy="261610"/>
          </a:xfrm>
          <a:prstGeom prst="rect">
            <a:avLst/>
          </a:prstGeom>
          <a:noFill/>
        </p:spPr>
        <p:txBody>
          <a:bodyPr wrap="square" lIns="0" tIns="45720" rIns="0" bIns="45720" rtlCol="0" anchor="ctr" anchorCtr="0">
            <a:spAutoFit/>
          </a:bodyPr>
          <a:lstStyle/>
          <a:p>
            <a:pPr algn="ctr" defTabSz="1218217"/>
            <a:r>
              <a:rPr lang="en-US" sz="1100" b="1" dirty="0" smtClean="0">
                <a:ln>
                  <a:solidFill>
                    <a:srgbClr val="FFFFFF">
                      <a:alpha val="0"/>
                    </a:srgbClr>
                  </a:solidFill>
                </a:ln>
                <a:solidFill>
                  <a:srgbClr val="008272"/>
                </a:solidFill>
              </a:rPr>
              <a:t>INFRASTRUCTURE</a:t>
            </a:r>
            <a:endParaRPr lang="en-US" sz="1100" b="1" dirty="0">
              <a:ln>
                <a:solidFill>
                  <a:srgbClr val="FFFFFF">
                    <a:alpha val="0"/>
                  </a:srgbClr>
                </a:solidFill>
              </a:ln>
              <a:solidFill>
                <a:srgbClr val="008272"/>
              </a:solidFill>
            </a:endParaRPr>
          </a:p>
        </p:txBody>
      </p:sp>
      <p:sp>
        <p:nvSpPr>
          <p:cNvPr id="11" name="Flowchart: Magnetic Disk 10"/>
          <p:cNvSpPr/>
          <p:nvPr/>
        </p:nvSpPr>
        <p:spPr bwMode="auto">
          <a:xfrm>
            <a:off x="6127798" y="2894256"/>
            <a:ext cx="304928" cy="365138"/>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900" b="1" dirty="0" smtClean="0">
                <a:ln>
                  <a:solidFill>
                    <a:srgbClr val="FFFFFF">
                      <a:alpha val="0"/>
                    </a:srgbClr>
                  </a:solidFill>
                </a:ln>
                <a:solidFill>
                  <a:srgbClr val="442359"/>
                </a:solidFill>
                <a:ea typeface="Segoe UI" pitchFamily="34" charset="0"/>
                <a:cs typeface="Segoe UI" pitchFamily="34" charset="0"/>
              </a:rPr>
              <a:t>DB</a:t>
            </a:r>
          </a:p>
        </p:txBody>
      </p:sp>
      <p:grpSp>
        <p:nvGrpSpPr>
          <p:cNvPr id="16" name="Group 15"/>
          <p:cNvGrpSpPr/>
          <p:nvPr/>
        </p:nvGrpSpPr>
        <p:grpSpPr>
          <a:xfrm>
            <a:off x="3569297" y="2792059"/>
            <a:ext cx="243202" cy="493066"/>
            <a:chOff x="3219127" y="-1637744"/>
            <a:chExt cx="639317" cy="1296147"/>
          </a:xfrm>
        </p:grpSpPr>
        <p:sp>
          <p:nvSpPr>
            <p:cNvPr id="275" name="Freeform 23"/>
            <p:cNvSpPr>
              <a:spLocks noEditPoints="1"/>
            </p:cNvSpPr>
            <p:nvPr/>
          </p:nvSpPr>
          <p:spPr bwMode="black">
            <a:xfrm>
              <a:off x="3378010" y="-1150404"/>
              <a:ext cx="321551" cy="32146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217"/>
              <a:endParaRPr lang="en-US" sz="1600">
                <a:solidFill>
                  <a:srgbClr val="505050"/>
                </a:solidFill>
              </a:endParaRPr>
            </a:p>
          </p:txBody>
        </p:sp>
        <p:sp>
          <p:nvSpPr>
            <p:cNvPr id="276" name="Round Same Side Corner Rectangle 2"/>
            <p:cNvSpPr/>
            <p:nvPr>
              <p:custDataLst>
                <p:tags r:id="rId3"/>
              </p:custDataLst>
            </p:nvPr>
          </p:nvSpPr>
          <p:spPr>
            <a:xfrm>
              <a:off x="3219127" y="-1637744"/>
              <a:ext cx="639317" cy="1296147"/>
            </a:xfrm>
            <a:custGeom>
              <a:avLst/>
              <a:gdLst/>
              <a:ahLst/>
              <a:cxnLst/>
              <a:rect l="l" t="t" r="r" b="b"/>
              <a:pathLst>
                <a:path w="639317" h="1296147">
                  <a:moveTo>
                    <a:pt x="319659" y="1176926"/>
                  </a:moveTo>
                  <a:cubicBezTo>
                    <a:pt x="302977" y="1176926"/>
                    <a:pt x="289454" y="1190449"/>
                    <a:pt x="289454" y="1207131"/>
                  </a:cubicBezTo>
                  <a:cubicBezTo>
                    <a:pt x="289454" y="1223812"/>
                    <a:pt x="302977" y="1237335"/>
                    <a:pt x="319659" y="1237335"/>
                  </a:cubicBezTo>
                  <a:cubicBezTo>
                    <a:pt x="336340" y="1237335"/>
                    <a:pt x="349863" y="1223812"/>
                    <a:pt x="349863" y="1207131"/>
                  </a:cubicBezTo>
                  <a:cubicBezTo>
                    <a:pt x="349863" y="1190449"/>
                    <a:pt x="336340" y="1176926"/>
                    <a:pt x="319659" y="1176926"/>
                  </a:cubicBezTo>
                  <a:close/>
                  <a:moveTo>
                    <a:pt x="66614" y="178851"/>
                  </a:moveTo>
                  <a:lnTo>
                    <a:pt x="66614" y="1092553"/>
                  </a:lnTo>
                  <a:lnTo>
                    <a:pt x="79934" y="1092553"/>
                  </a:lnTo>
                  <a:lnTo>
                    <a:pt x="79934" y="1094228"/>
                  </a:lnTo>
                  <a:lnTo>
                    <a:pt x="518084" y="1094228"/>
                  </a:lnTo>
                  <a:lnTo>
                    <a:pt x="518084" y="1092553"/>
                  </a:lnTo>
                  <a:lnTo>
                    <a:pt x="572703" y="1092553"/>
                  </a:lnTo>
                  <a:lnTo>
                    <a:pt x="572703" y="178851"/>
                  </a:lnTo>
                  <a:close/>
                  <a:moveTo>
                    <a:pt x="240430" y="73898"/>
                  </a:moveTo>
                  <a:cubicBezTo>
                    <a:pt x="234747" y="73898"/>
                    <a:pt x="230141" y="78505"/>
                    <a:pt x="230141" y="84188"/>
                  </a:cubicBezTo>
                  <a:cubicBezTo>
                    <a:pt x="230141" y="89870"/>
                    <a:pt x="234747" y="94477"/>
                    <a:pt x="240430" y="94477"/>
                  </a:cubicBezTo>
                  <a:lnTo>
                    <a:pt x="398887" y="94478"/>
                  </a:lnTo>
                  <a:cubicBezTo>
                    <a:pt x="404570" y="94478"/>
                    <a:pt x="409177" y="89871"/>
                    <a:pt x="409177" y="84188"/>
                  </a:cubicBezTo>
                  <a:lnTo>
                    <a:pt x="409177" y="84188"/>
                  </a:lnTo>
                  <a:cubicBezTo>
                    <a:pt x="409177" y="78505"/>
                    <a:pt x="404571" y="73898"/>
                    <a:pt x="398888" y="73898"/>
                  </a:cubicBezTo>
                  <a:close/>
                  <a:moveTo>
                    <a:pt x="313485" y="119"/>
                  </a:moveTo>
                  <a:cubicBezTo>
                    <a:pt x="467512" y="-2326"/>
                    <a:pt x="623597" y="32935"/>
                    <a:pt x="639317" y="113230"/>
                  </a:cubicBezTo>
                  <a:lnTo>
                    <a:pt x="639317" y="540401"/>
                  </a:lnTo>
                  <a:lnTo>
                    <a:pt x="639317" y="755746"/>
                  </a:lnTo>
                  <a:lnTo>
                    <a:pt x="639317" y="1182917"/>
                  </a:lnTo>
                  <a:cubicBezTo>
                    <a:pt x="607877" y="1343508"/>
                    <a:pt x="14977" y="1323958"/>
                    <a:pt x="0" y="1182917"/>
                  </a:cubicBezTo>
                  <a:lnTo>
                    <a:pt x="0" y="755746"/>
                  </a:lnTo>
                  <a:lnTo>
                    <a:pt x="0" y="540401"/>
                  </a:lnTo>
                  <a:lnTo>
                    <a:pt x="0" y="113230"/>
                  </a:lnTo>
                  <a:cubicBezTo>
                    <a:pt x="7489" y="42710"/>
                    <a:pt x="159458" y="2562"/>
                    <a:pt x="313485" y="1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217"/>
              <a:endParaRPr lang="en-US" sz="2400">
                <a:solidFill>
                  <a:srgbClr val="FFFFFF"/>
                </a:solidFill>
              </a:endParaRPr>
            </a:p>
          </p:txBody>
        </p:sp>
      </p:grpSp>
    </p:spTree>
    <p:extLst>
      <p:ext uri="{BB962C8B-B14F-4D97-AF65-F5344CB8AC3E}">
        <p14:creationId xmlns:p14="http://schemas.microsoft.com/office/powerpoint/2010/main" val="2566174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42044"/>
            <a:ext cx="10515600" cy="1325563"/>
          </a:xfrm>
        </p:spPr>
        <p:txBody>
          <a:bodyPr/>
          <a:lstStyle/>
          <a:p>
            <a:r>
              <a:rPr lang="en-US" dirty="0" smtClean="0"/>
              <a:t>Data </a:t>
            </a:r>
            <a:r>
              <a:rPr lang="en-US" dirty="0"/>
              <a:t>P</a:t>
            </a:r>
            <a:r>
              <a:rPr lang="en-US" dirty="0" smtClean="0"/>
              <a:t>rotection</a:t>
            </a:r>
            <a:endParaRPr lang="en-US" dirty="0"/>
          </a:p>
        </p:txBody>
      </p:sp>
      <p:sp>
        <p:nvSpPr>
          <p:cNvPr id="3" name="Text Placeholder 2"/>
          <p:cNvSpPr>
            <a:spLocks noGrp="1"/>
          </p:cNvSpPr>
          <p:nvPr>
            <p:ph type="body" sz="quarter" idx="11"/>
          </p:nvPr>
        </p:nvSpPr>
        <p:spPr>
          <a:xfrm>
            <a:off x="269241" y="1189494"/>
            <a:ext cx="11655840" cy="3880201"/>
          </a:xfrm>
        </p:spPr>
        <p:txBody>
          <a:bodyPr>
            <a:normAutofit lnSpcReduction="10000"/>
          </a:bodyPr>
          <a:lstStyle/>
          <a:p>
            <a:r>
              <a:rPr lang="en-US" sz="2745" dirty="0"/>
              <a:t>Automatic, continuous backups</a:t>
            </a:r>
          </a:p>
          <a:p>
            <a:r>
              <a:rPr lang="en-US" sz="2353" dirty="0"/>
              <a:t>Retention varies by service tier: Basic 7 days, Standard 14 days, Premium 35 days</a:t>
            </a:r>
          </a:p>
          <a:p>
            <a:r>
              <a:rPr lang="en-US" sz="2353" dirty="0"/>
              <a:t>Daily backups also copied to a remote datacenter</a:t>
            </a:r>
          </a:p>
          <a:p>
            <a:r>
              <a:rPr lang="en-US" sz="2745" dirty="0"/>
              <a:t>“Oops” recovery</a:t>
            </a:r>
          </a:p>
          <a:p>
            <a:r>
              <a:rPr lang="en-US" sz="2353" dirty="0"/>
              <a:t>Self-service point-in-time restore from local backups, including deleted databases</a:t>
            </a:r>
          </a:p>
          <a:p>
            <a:r>
              <a:rPr lang="en-US" sz="2745" dirty="0"/>
              <a:t>Data center disaster</a:t>
            </a:r>
          </a:p>
          <a:p>
            <a:r>
              <a:rPr lang="en-US" sz="2353" dirty="0"/>
              <a:t>Self-service restore from remote backups to any region at any time</a:t>
            </a:r>
          </a:p>
          <a:p>
            <a:endParaRPr lang="en-US" sz="2353" dirty="0"/>
          </a:p>
          <a:p>
            <a:r>
              <a:rPr lang="en-US" sz="2353" dirty="0"/>
              <a:t>No charge for backups, normal database rates apply for restored databases</a:t>
            </a:r>
          </a:p>
        </p:txBody>
      </p:sp>
      <p:sp>
        <p:nvSpPr>
          <p:cNvPr id="6" name="Rectangle 5"/>
          <p:cNvSpPr/>
          <p:nvPr/>
        </p:nvSpPr>
        <p:spPr>
          <a:xfrm>
            <a:off x="1307855" y="5862303"/>
            <a:ext cx="8291930" cy="995697"/>
          </a:xfrm>
          <a:prstGeom prst="rect">
            <a:avLst/>
          </a:prstGeom>
        </p:spPr>
        <p:txBody>
          <a:bodyPr wrap="square">
            <a:spAutoFit/>
          </a:bodyPr>
          <a:lstStyle/>
          <a:p>
            <a:r>
              <a:rPr lang="en-US" sz="2941" dirty="0">
                <a:solidFill>
                  <a:srgbClr val="0072C6">
                    <a:lumMod val="60000"/>
                    <a:lumOff val="40000"/>
                  </a:srgbClr>
                </a:solidFill>
                <a:latin typeface="Segoe UI Light"/>
              </a:rPr>
              <a:t>Basic, Standard &amp; Premium databases are protected from accidental data corruption, deletion &amp; disaster</a:t>
            </a:r>
          </a:p>
        </p:txBody>
      </p:sp>
    </p:spTree>
    <p:extLst>
      <p:ext uri="{BB962C8B-B14F-4D97-AF65-F5344CB8AC3E}">
        <p14:creationId xmlns:p14="http://schemas.microsoft.com/office/powerpoint/2010/main" val="228697965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486286" y="2179769"/>
            <a:ext cx="7258198" cy="3564995"/>
            <a:chOff x="4544915" y="2130116"/>
            <a:chExt cx="7403740" cy="3636481"/>
          </a:xfrm>
        </p:grpSpPr>
        <p:pic>
          <p:nvPicPr>
            <p:cNvPr id="9" name="Picture 8"/>
            <p:cNvPicPr>
              <a:picLocks noChangeAspect="1"/>
            </p:cNvPicPr>
            <p:nvPr/>
          </p:nvPicPr>
          <p:blipFill rotWithShape="1">
            <a:blip r:embed="rId3">
              <a:duotone>
                <a:srgbClr val="D2D2D2">
                  <a:shade val="45000"/>
                  <a:satMod val="135000"/>
                </a:srgbClr>
                <a:prstClr val="white"/>
              </a:duotone>
              <a:extLst>
                <a:ext uri="{28A0092B-C50C-407E-A947-70E740481C1C}">
                  <a14:useLocalDpi xmlns:a14="http://schemas.microsoft.com/office/drawing/2010/main" val="0"/>
                </a:ext>
              </a:extLst>
            </a:blip>
            <a:srcRect r="4415"/>
            <a:stretch/>
          </p:blipFill>
          <p:spPr>
            <a:xfrm>
              <a:off x="4544915" y="2130116"/>
              <a:ext cx="7403740" cy="3636481"/>
            </a:xfrm>
            <a:prstGeom prst="rect">
              <a:avLst/>
            </a:prstGeom>
          </p:spPr>
        </p:pic>
        <p:sp>
          <p:nvSpPr>
            <p:cNvPr id="10" name="Hexagon 9"/>
            <p:cNvSpPr/>
            <p:nvPr/>
          </p:nvSpPr>
          <p:spPr>
            <a:xfrm>
              <a:off x="5278779" y="3557446"/>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1" name="Hexagon 10"/>
            <p:cNvSpPr/>
            <p:nvPr/>
          </p:nvSpPr>
          <p:spPr>
            <a:xfrm>
              <a:off x="5843857" y="3681959"/>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2" name="Hexagon 11"/>
            <p:cNvSpPr/>
            <p:nvPr/>
          </p:nvSpPr>
          <p:spPr>
            <a:xfrm>
              <a:off x="6300203" y="3528737"/>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3" name="Hexagon 12"/>
            <p:cNvSpPr/>
            <p:nvPr/>
          </p:nvSpPr>
          <p:spPr>
            <a:xfrm>
              <a:off x="5937746" y="3234823"/>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4" name="Hexagon 13"/>
            <p:cNvSpPr/>
            <p:nvPr/>
          </p:nvSpPr>
          <p:spPr>
            <a:xfrm>
              <a:off x="7589851" y="3201924"/>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5" name="Hexagon 14"/>
            <p:cNvSpPr/>
            <p:nvPr/>
          </p:nvSpPr>
          <p:spPr>
            <a:xfrm>
              <a:off x="7998726" y="3263532"/>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6" name="Hexagon 15"/>
            <p:cNvSpPr/>
            <p:nvPr/>
          </p:nvSpPr>
          <p:spPr>
            <a:xfrm>
              <a:off x="6869899" y="4841521"/>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7" name="Hexagon 16"/>
            <p:cNvSpPr/>
            <p:nvPr/>
          </p:nvSpPr>
          <p:spPr>
            <a:xfrm>
              <a:off x="9940170" y="4325066"/>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8" name="Hexagon 17"/>
            <p:cNvSpPr/>
            <p:nvPr/>
          </p:nvSpPr>
          <p:spPr>
            <a:xfrm>
              <a:off x="10125843" y="3851360"/>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19" name="Hexagon 18"/>
            <p:cNvSpPr/>
            <p:nvPr/>
          </p:nvSpPr>
          <p:spPr>
            <a:xfrm>
              <a:off x="10481102" y="3704403"/>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sp>
          <p:nvSpPr>
            <p:cNvPr id="20" name="Hexagon 19"/>
            <p:cNvSpPr/>
            <p:nvPr/>
          </p:nvSpPr>
          <p:spPr>
            <a:xfrm>
              <a:off x="10759818" y="3410489"/>
              <a:ext cx="355259" cy="293914"/>
            </a:xfrm>
            <a:prstGeom prst="hexagon">
              <a:avLst>
                <a:gd name="adj" fmla="val 27431"/>
                <a:gd name="vf" fmla="val 115470"/>
              </a:avLst>
            </a:prstGeom>
            <a:gradFill flip="none" rotWithShape="1">
              <a:gsLst>
                <a:gs pos="0">
                  <a:schemeClr val="accent1">
                    <a:lumMod val="86000"/>
                  </a:schemeClr>
                </a:gs>
                <a:gs pos="46000">
                  <a:schemeClr val="accent1"/>
                </a:gs>
                <a:gs pos="100000">
                  <a:schemeClr val="accent1">
                    <a:lumMod val="68000"/>
                  </a:schemeClr>
                </a:gs>
              </a:gsLst>
              <a:lin ang="2700000" scaled="1"/>
              <a:tileRect/>
            </a:gra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765">
                <a:solidFill>
                  <a:srgbClr val="505050"/>
                </a:solidFill>
              </a:endParaRPr>
            </a:p>
          </p:txBody>
        </p:sp>
      </p:grpSp>
      <p:sp>
        <p:nvSpPr>
          <p:cNvPr id="2" name="Title 1"/>
          <p:cNvSpPr>
            <a:spLocks noGrp="1"/>
          </p:cNvSpPr>
          <p:nvPr>
            <p:ph type="title"/>
          </p:nvPr>
        </p:nvSpPr>
        <p:spPr>
          <a:xfrm>
            <a:off x="292233" y="54008"/>
            <a:ext cx="10515600" cy="1325563"/>
          </a:xfrm>
        </p:spPr>
        <p:txBody>
          <a:bodyPr/>
          <a:lstStyle/>
          <a:p>
            <a:r>
              <a:rPr lang="en-US" dirty="0" smtClean="0"/>
              <a:t>Asynchronous Geo-replication</a:t>
            </a:r>
            <a:endParaRPr lang="en-US" dirty="0"/>
          </a:p>
        </p:txBody>
      </p:sp>
      <p:cxnSp>
        <p:nvCxnSpPr>
          <p:cNvPr id="31" name="Straight Arrow Connector 30"/>
          <p:cNvCxnSpPr>
            <a:endCxn id="32" idx="2"/>
          </p:cNvCxnSpPr>
          <p:nvPr/>
        </p:nvCxnSpPr>
        <p:spPr>
          <a:xfrm>
            <a:off x="8520270" y="3073316"/>
            <a:ext cx="681210" cy="4958"/>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201479" y="2757935"/>
            <a:ext cx="571038" cy="640678"/>
          </a:xfrm>
          <a:prstGeom prst="can">
            <a:avLst>
              <a:gd name="adj" fmla="val 31571"/>
            </a:avLst>
          </a:prstGeom>
          <a:solidFill>
            <a:srgbClr val="9E76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27" rIns="0" rtlCol="0" anchor="ctr"/>
          <a:lstStyle/>
          <a:p>
            <a:pPr algn="ctr"/>
            <a:r>
              <a:rPr lang="en-US" b="1" dirty="0">
                <a:solidFill>
                  <a:srgbClr val="505050">
                    <a:lumMod val="85000"/>
                  </a:srgbClr>
                </a:solidFill>
              </a:rPr>
              <a:t>DB1</a:t>
            </a:r>
            <a:endParaRPr lang="en-US" sz="2800" b="1" dirty="0">
              <a:solidFill>
                <a:srgbClr val="505050">
                  <a:lumMod val="85000"/>
                </a:srgbClr>
              </a:solidFill>
            </a:endParaRPr>
          </a:p>
        </p:txBody>
      </p:sp>
      <p:cxnSp>
        <p:nvCxnSpPr>
          <p:cNvPr id="33" name="Straight Arrow Connector 32"/>
          <p:cNvCxnSpPr/>
          <p:nvPr/>
        </p:nvCxnSpPr>
        <p:spPr>
          <a:xfrm flipH="1">
            <a:off x="6842308" y="3054237"/>
            <a:ext cx="1384362" cy="278137"/>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Can 33"/>
          <p:cNvSpPr/>
          <p:nvPr/>
        </p:nvSpPr>
        <p:spPr>
          <a:xfrm>
            <a:off x="6271269" y="3012037"/>
            <a:ext cx="571037" cy="640678"/>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27" rIns="0" rtlCol="0" anchor="ctr"/>
          <a:lstStyle/>
          <a:p>
            <a:pPr algn="ctr"/>
            <a:r>
              <a:rPr lang="en-US" b="1" dirty="0">
                <a:solidFill>
                  <a:srgbClr val="FFFFFF"/>
                </a:solidFill>
              </a:rPr>
              <a:t>DB1</a:t>
            </a:r>
          </a:p>
        </p:txBody>
      </p:sp>
      <p:sp>
        <p:nvSpPr>
          <p:cNvPr id="35" name="Can 34"/>
          <p:cNvSpPr/>
          <p:nvPr/>
        </p:nvSpPr>
        <p:spPr>
          <a:xfrm>
            <a:off x="10236796" y="4055069"/>
            <a:ext cx="571037" cy="640678"/>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27" rIns="0" rtlCol="0" anchor="ctr"/>
          <a:lstStyle/>
          <a:p>
            <a:pPr algn="ctr"/>
            <a:r>
              <a:rPr lang="en-US" b="1" dirty="0">
                <a:solidFill>
                  <a:srgbClr val="FFFFFF"/>
                </a:solidFill>
              </a:rPr>
              <a:t>DB1</a:t>
            </a:r>
            <a:endParaRPr lang="en-US" sz="2800" b="1" dirty="0">
              <a:solidFill>
                <a:srgbClr val="FFFFFF"/>
              </a:solidFill>
            </a:endParaRPr>
          </a:p>
        </p:txBody>
      </p:sp>
      <p:sp>
        <p:nvSpPr>
          <p:cNvPr id="36" name="Can 35"/>
          <p:cNvSpPr/>
          <p:nvPr/>
        </p:nvSpPr>
        <p:spPr>
          <a:xfrm>
            <a:off x="7723702" y="4539825"/>
            <a:ext cx="571037" cy="640678"/>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27" rIns="0" rtlCol="0" anchor="ctr"/>
          <a:lstStyle/>
          <a:p>
            <a:pPr algn="ctr"/>
            <a:r>
              <a:rPr lang="en-US" b="1" dirty="0">
                <a:solidFill>
                  <a:srgbClr val="FFFFFF"/>
                </a:solidFill>
              </a:rPr>
              <a:t>DB1</a:t>
            </a:r>
            <a:endParaRPr lang="en-US" sz="2800" b="1" dirty="0">
              <a:solidFill>
                <a:srgbClr val="FFFFFF"/>
              </a:solidFill>
            </a:endParaRPr>
          </a:p>
        </p:txBody>
      </p:sp>
      <p:cxnSp>
        <p:nvCxnSpPr>
          <p:cNvPr id="37" name="Straight Arrow Connector 36"/>
          <p:cNvCxnSpPr/>
          <p:nvPr/>
        </p:nvCxnSpPr>
        <p:spPr>
          <a:xfrm>
            <a:off x="8226670" y="3054237"/>
            <a:ext cx="1921742" cy="1201642"/>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8000730" y="3078274"/>
            <a:ext cx="294009" cy="1544357"/>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8001277" y="2749768"/>
            <a:ext cx="559891" cy="628173"/>
          </a:xfrm>
          <a:prstGeom prst="can">
            <a:avLst>
              <a:gd name="adj" fmla="val 31571"/>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89642" rIns="0" rtlCol="0" anchor="ctr"/>
          <a:lstStyle/>
          <a:p>
            <a:pPr algn="ctr"/>
            <a:r>
              <a:rPr lang="en-US" sz="1765" b="1" dirty="0">
                <a:solidFill>
                  <a:srgbClr val="FFFFFF"/>
                </a:solidFill>
              </a:rPr>
              <a:t>DB1</a:t>
            </a:r>
            <a:endParaRPr lang="en-US" sz="2745" b="1" dirty="0">
              <a:solidFill>
                <a:srgbClr val="FFFFFF"/>
              </a:solidFill>
            </a:endParaRPr>
          </a:p>
        </p:txBody>
      </p:sp>
      <p:sp>
        <p:nvSpPr>
          <p:cNvPr id="28" name="Rectangle 27"/>
          <p:cNvSpPr/>
          <p:nvPr/>
        </p:nvSpPr>
        <p:spPr bwMode="auto">
          <a:xfrm>
            <a:off x="6851737" y="5050294"/>
            <a:ext cx="2368741" cy="843875"/>
          </a:xfrm>
          <a:prstGeom prst="rect">
            <a:avLst/>
          </a:prstGeom>
          <a:gradFill>
            <a:gsLst>
              <a:gs pos="0">
                <a:srgbClr val="442359">
                  <a:alpha val="1000"/>
                </a:srgbClr>
              </a:gs>
              <a:gs pos="43000">
                <a:srgbClr val="442359"/>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a:xfrm>
            <a:off x="269241" y="5493762"/>
            <a:ext cx="7621506" cy="1176733"/>
          </a:xfrm>
          <a:prstGeom prst="rect">
            <a:avLst/>
          </a:prstGeom>
        </p:spPr>
        <p:txBody>
          <a:bodyPr wrap="square">
            <a:spAutoFit/>
          </a:bodyPr>
          <a:lstStyle/>
          <a:p>
            <a:r>
              <a:rPr lang="en-US" sz="3529" dirty="0">
                <a:solidFill>
                  <a:srgbClr val="0072C6">
                    <a:lumMod val="60000"/>
                    <a:lumOff val="40000"/>
                  </a:srgbClr>
                </a:solidFill>
                <a:latin typeface="Segoe UI Light"/>
              </a:rPr>
              <a:t>Geo-replication minimizes business interruption from possible disasters</a:t>
            </a:r>
          </a:p>
        </p:txBody>
      </p:sp>
      <p:sp>
        <p:nvSpPr>
          <p:cNvPr id="29" name="Rectangle 28"/>
          <p:cNvSpPr/>
          <p:nvPr/>
        </p:nvSpPr>
        <p:spPr bwMode="auto">
          <a:xfrm rot="5896841">
            <a:off x="4400130" y="2476122"/>
            <a:ext cx="2246282" cy="1116185"/>
          </a:xfrm>
          <a:prstGeom prst="rect">
            <a:avLst/>
          </a:prstGeom>
          <a:gradFill>
            <a:gsLst>
              <a:gs pos="0">
                <a:srgbClr val="442359">
                  <a:alpha val="1000"/>
                </a:srgbClr>
              </a:gs>
              <a:gs pos="43000">
                <a:srgbClr val="442359"/>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1"/>
          </p:nvPr>
        </p:nvSpPr>
        <p:spPr>
          <a:xfrm>
            <a:off x="269241" y="1189494"/>
            <a:ext cx="8287037" cy="3824381"/>
          </a:xfrm>
        </p:spPr>
        <p:txBody>
          <a:bodyPr/>
          <a:lstStyle/>
          <a:p>
            <a:pPr>
              <a:lnSpc>
                <a:spcPct val="95000"/>
              </a:lnSpc>
            </a:pPr>
            <a:r>
              <a:rPr lang="en-US" sz="2745" dirty="0"/>
              <a:t>Standard geo-replication (Standard and Premium)</a:t>
            </a:r>
          </a:p>
          <a:p>
            <a:pPr lvl="1">
              <a:lnSpc>
                <a:spcPct val="95000"/>
              </a:lnSpc>
            </a:pPr>
            <a:r>
              <a:rPr lang="en-US" sz="1765" dirty="0">
                <a:latin typeface="+mj-lt"/>
              </a:rPr>
              <a:t>Optional non-readable secondary in paired region</a:t>
            </a:r>
          </a:p>
          <a:p>
            <a:pPr lvl="1">
              <a:lnSpc>
                <a:spcPct val="95000"/>
              </a:lnSpc>
            </a:pPr>
            <a:r>
              <a:rPr lang="en-US" sz="1765" dirty="0">
                <a:latin typeface="+mj-lt"/>
              </a:rPr>
              <a:t>Secondary database is charged at discounted rate</a:t>
            </a:r>
          </a:p>
          <a:p>
            <a:pPr lvl="1">
              <a:lnSpc>
                <a:spcPct val="95000"/>
              </a:lnSpc>
            </a:pPr>
            <a:r>
              <a:rPr lang="en-US" sz="1765" dirty="0">
                <a:latin typeface="+mj-lt"/>
              </a:rPr>
              <a:t>Failover enabled by Microsoft if disaster occurs</a:t>
            </a:r>
          </a:p>
          <a:p>
            <a:pPr>
              <a:lnSpc>
                <a:spcPct val="95000"/>
              </a:lnSpc>
            </a:pPr>
            <a:r>
              <a:rPr lang="en-US" sz="2745" dirty="0"/>
              <a:t>Active geo-replication (Premium)</a:t>
            </a:r>
          </a:p>
          <a:p>
            <a:pPr lvl="1">
              <a:lnSpc>
                <a:spcPct val="95000"/>
              </a:lnSpc>
            </a:pPr>
            <a:r>
              <a:rPr lang="en-US" sz="1765" dirty="0">
                <a:latin typeface="+mj-lt"/>
              </a:rPr>
              <a:t>Up to 4 readable secondaries</a:t>
            </a:r>
          </a:p>
          <a:p>
            <a:pPr lvl="1">
              <a:lnSpc>
                <a:spcPct val="95000"/>
              </a:lnSpc>
            </a:pPr>
            <a:r>
              <a:rPr lang="en-US" sz="1765" dirty="0">
                <a:latin typeface="+mj-lt"/>
              </a:rPr>
              <a:t>Full control over secondary location and failover</a:t>
            </a:r>
          </a:p>
          <a:p>
            <a:pPr lvl="1">
              <a:lnSpc>
                <a:spcPct val="95000"/>
              </a:lnSpc>
            </a:pPr>
            <a:r>
              <a:rPr lang="en-US" sz="1765" dirty="0">
                <a:latin typeface="+mj-lt"/>
              </a:rPr>
              <a:t>Supports load balancing, application upgrade and </a:t>
            </a:r>
            <a:br>
              <a:rPr lang="en-US" sz="1765" dirty="0">
                <a:latin typeface="+mj-lt"/>
              </a:rPr>
            </a:br>
            <a:r>
              <a:rPr lang="en-US" sz="1765" dirty="0">
                <a:latin typeface="+mj-lt"/>
              </a:rPr>
              <a:t>relocation scenarios</a:t>
            </a:r>
          </a:p>
          <a:p>
            <a:pPr lvl="1">
              <a:lnSpc>
                <a:spcPct val="95000"/>
              </a:lnSpc>
            </a:pPr>
            <a:r>
              <a:rPr lang="en-US" sz="1765" dirty="0">
                <a:latin typeface="+mj-lt"/>
              </a:rPr>
              <a:t>Can be combined with a non-readable secondary</a:t>
            </a:r>
          </a:p>
          <a:p>
            <a:pPr lvl="1">
              <a:lnSpc>
                <a:spcPct val="95000"/>
              </a:lnSpc>
            </a:pPr>
            <a:endParaRPr lang="en-US" sz="1765" dirty="0"/>
          </a:p>
        </p:txBody>
      </p:sp>
    </p:spTree>
    <p:extLst>
      <p:ext uri="{BB962C8B-B14F-4D97-AF65-F5344CB8AC3E}">
        <p14:creationId xmlns:p14="http://schemas.microsoft.com/office/powerpoint/2010/main" val="659235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Compliant and Secure</a:t>
            </a:r>
            <a:endParaRPr lang="en-US" baseline="30000" dirty="0">
              <a:solidFill>
                <a:schemeClr val="accent1"/>
              </a:solidFill>
            </a:endParaRPr>
          </a:p>
        </p:txBody>
      </p:sp>
      <p:sp>
        <p:nvSpPr>
          <p:cNvPr id="3" name="Text Placeholder 2"/>
          <p:cNvSpPr>
            <a:spLocks noGrp="1"/>
          </p:cNvSpPr>
          <p:nvPr>
            <p:ph type="body" sz="quarter" idx="11"/>
          </p:nvPr>
        </p:nvSpPr>
        <p:spPr>
          <a:xfrm>
            <a:off x="269241" y="2756681"/>
            <a:ext cx="5602653" cy="2268982"/>
          </a:xfrm>
        </p:spPr>
        <p:txBody>
          <a:bodyPr/>
          <a:lstStyle/>
          <a:p>
            <a:r>
              <a:rPr lang="en-US" sz="2745" dirty="0"/>
              <a:t>You are still responsible for several aspects of security, e.g.</a:t>
            </a:r>
          </a:p>
          <a:p>
            <a:pPr lvl="1"/>
            <a:r>
              <a:rPr lang="en-US" dirty="0" smtClean="0"/>
              <a:t>Use secure client connections </a:t>
            </a:r>
          </a:p>
          <a:p>
            <a:pPr lvl="1"/>
            <a:r>
              <a:rPr lang="en-US" dirty="0" smtClean="0"/>
              <a:t>Configure firewalls to restrict IP ranges</a:t>
            </a:r>
          </a:p>
          <a:p>
            <a:pPr lvl="1"/>
            <a:r>
              <a:rPr lang="en-US" dirty="0" smtClean="0"/>
              <a:t>Use least privilege</a:t>
            </a:r>
          </a:p>
          <a:p>
            <a:pPr lvl="1"/>
            <a:r>
              <a:rPr lang="en-US" dirty="0" smtClean="0"/>
              <a:t>Protect against SQL injection</a:t>
            </a:r>
          </a:p>
        </p:txBody>
      </p:sp>
      <p:sp>
        <p:nvSpPr>
          <p:cNvPr id="5" name="Rectangle 4"/>
          <p:cNvSpPr/>
          <p:nvPr/>
        </p:nvSpPr>
        <p:spPr>
          <a:xfrm>
            <a:off x="3406726" y="5148373"/>
            <a:ext cx="7918419" cy="1418114"/>
          </a:xfrm>
          <a:prstGeom prst="rect">
            <a:avLst/>
          </a:prstGeom>
        </p:spPr>
        <p:txBody>
          <a:bodyPr wrap="square">
            <a:spAutoFit/>
          </a:bodyPr>
          <a:lstStyle/>
          <a:p>
            <a:r>
              <a:rPr lang="en-US" sz="4313" dirty="0">
                <a:solidFill>
                  <a:srgbClr val="0072C6">
                    <a:lumMod val="60000"/>
                    <a:lumOff val="40000"/>
                  </a:srgbClr>
                </a:solidFill>
                <a:latin typeface="Segoe UI Light"/>
              </a:rPr>
              <a:t>Compliant and secure when configured and used responsibly</a:t>
            </a:r>
          </a:p>
        </p:txBody>
      </p:sp>
      <p:grpSp>
        <p:nvGrpSpPr>
          <p:cNvPr id="12" name="Group 11"/>
          <p:cNvGrpSpPr/>
          <p:nvPr/>
        </p:nvGrpSpPr>
        <p:grpSpPr>
          <a:xfrm>
            <a:off x="7092610" y="727723"/>
            <a:ext cx="3037302" cy="2590034"/>
            <a:chOff x="7666037" y="2138791"/>
            <a:chExt cx="3468325" cy="2928059"/>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36137" r="78571"/>
            <a:stretch/>
          </p:blipFill>
          <p:spPr>
            <a:xfrm>
              <a:off x="7666037" y="3040062"/>
              <a:ext cx="685800" cy="1956895"/>
            </a:xfrm>
            <a:prstGeom prst="rect">
              <a:avLst/>
            </a:prstGeom>
          </p:spPr>
        </p:pic>
        <p:sp>
          <p:nvSpPr>
            <p:cNvPr id="9" name="TextBox 8"/>
            <p:cNvSpPr txBox="1"/>
            <p:nvPr/>
          </p:nvSpPr>
          <p:spPr>
            <a:xfrm>
              <a:off x="8336063" y="2963862"/>
              <a:ext cx="2524412" cy="2102988"/>
            </a:xfrm>
            <a:prstGeom prst="rect">
              <a:avLst/>
            </a:prstGeom>
            <a:noFill/>
          </p:spPr>
          <p:txBody>
            <a:bodyPr wrap="none" lIns="89642" tIns="89642" rIns="89642" bIns="89642" rtlCol="0">
              <a:spAutoFit/>
            </a:bodyPr>
            <a:lstStyle/>
            <a:p>
              <a:pPr>
                <a:lnSpc>
                  <a:spcPct val="120000"/>
                </a:lnSpc>
                <a:spcAft>
                  <a:spcPts val="588"/>
                </a:spcAft>
              </a:pPr>
              <a:r>
                <a:rPr lang="en-US" sz="1961" dirty="0"/>
                <a:t>HIPAA BAA</a:t>
              </a:r>
            </a:p>
            <a:p>
              <a:pPr>
                <a:lnSpc>
                  <a:spcPct val="120000"/>
                </a:lnSpc>
                <a:spcAft>
                  <a:spcPts val="588"/>
                </a:spcAft>
              </a:pPr>
              <a:r>
                <a:rPr lang="en-US" sz="1961" dirty="0"/>
                <a:t>ISO/IEC 27001 2005</a:t>
              </a:r>
            </a:p>
            <a:p>
              <a:pPr>
                <a:lnSpc>
                  <a:spcPct val="120000"/>
                </a:lnSpc>
                <a:spcAft>
                  <a:spcPts val="588"/>
                </a:spcAft>
              </a:pPr>
              <a:r>
                <a:rPr lang="en-US" sz="1961" dirty="0" err="1"/>
                <a:t>FedRAMP</a:t>
              </a:r>
              <a:endParaRPr lang="en-US" sz="1961" dirty="0"/>
            </a:p>
            <a:p>
              <a:pPr>
                <a:lnSpc>
                  <a:spcPct val="120000"/>
                </a:lnSpc>
                <a:spcAft>
                  <a:spcPts val="588"/>
                </a:spcAft>
              </a:pPr>
              <a:r>
                <a:rPr lang="en-US" sz="1961" dirty="0"/>
                <a:t>E.U. Model Clauses</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b="58626"/>
            <a:stretch/>
          </p:blipFill>
          <p:spPr>
            <a:xfrm>
              <a:off x="7933962" y="2138791"/>
              <a:ext cx="3200400" cy="1267787"/>
            </a:xfrm>
            <a:prstGeom prst="rect">
              <a:avLst/>
            </a:prstGeom>
          </p:spPr>
        </p:pic>
      </p:grpSp>
      <p:sp>
        <p:nvSpPr>
          <p:cNvPr id="13" name="Text Placeholder 2"/>
          <p:cNvSpPr txBox="1">
            <a:spLocks/>
          </p:cNvSpPr>
          <p:nvPr/>
        </p:nvSpPr>
        <p:spPr>
          <a:xfrm>
            <a:off x="276526" y="1469145"/>
            <a:ext cx="6903682" cy="941386"/>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2745" dirty="0">
                <a:solidFill>
                  <a:schemeClr val="tx1"/>
                </a:solidFill>
              </a:rPr>
              <a:t>SQL Database platform is verified compliant as part of Azure certification</a:t>
            </a:r>
          </a:p>
        </p:txBody>
      </p:sp>
    </p:spTree>
    <p:extLst>
      <p:ext uri="{BB962C8B-B14F-4D97-AF65-F5344CB8AC3E}">
        <p14:creationId xmlns:p14="http://schemas.microsoft.com/office/powerpoint/2010/main" val="93206583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69" y="24602"/>
            <a:ext cx="10515600" cy="1325563"/>
          </a:xfrm>
        </p:spPr>
        <p:txBody>
          <a:bodyPr/>
          <a:lstStyle/>
          <a:p>
            <a:pPr lvl="0"/>
            <a:r>
              <a:rPr lang="en-US" dirty="0" smtClean="0"/>
              <a:t>Auditing </a:t>
            </a:r>
            <a:r>
              <a:rPr lang="en-US" baseline="30000" dirty="0" smtClean="0">
                <a:solidFill>
                  <a:schemeClr val="accent1"/>
                </a:solidFill>
              </a:rPr>
              <a:t>PREVIEW</a:t>
            </a:r>
            <a:endParaRPr lang="en-US" baseline="30000" dirty="0">
              <a:solidFill>
                <a:schemeClr val="accent1"/>
              </a:solidFill>
            </a:endParaRPr>
          </a:p>
        </p:txBody>
      </p:sp>
      <p:sp>
        <p:nvSpPr>
          <p:cNvPr id="3" name="Text Placeholder 2"/>
          <p:cNvSpPr>
            <a:spLocks noGrp="1"/>
          </p:cNvSpPr>
          <p:nvPr>
            <p:ph type="body" sz="quarter" idx="11"/>
          </p:nvPr>
        </p:nvSpPr>
        <p:spPr>
          <a:xfrm>
            <a:off x="160701" y="1621938"/>
            <a:ext cx="6324337" cy="3403473"/>
          </a:xfrm>
        </p:spPr>
        <p:txBody>
          <a:bodyPr>
            <a:normAutofit lnSpcReduction="10000"/>
          </a:bodyPr>
          <a:lstStyle/>
          <a:p>
            <a:r>
              <a:rPr lang="en-US" sz="2353" dirty="0"/>
              <a:t>Configurable to track &amp; log database activity, managed via portal or APIs</a:t>
            </a:r>
          </a:p>
          <a:p>
            <a:r>
              <a:rPr lang="en-US" sz="2353" dirty="0"/>
              <a:t>Audit logs reside in your Azure Storage account</a:t>
            </a:r>
          </a:p>
          <a:p>
            <a:r>
              <a:rPr lang="en-US" sz="2353" dirty="0"/>
              <a:t>Dashboard views in the portal provide insights at a glance</a:t>
            </a:r>
          </a:p>
          <a:p>
            <a:r>
              <a:rPr lang="en-US" sz="2353" dirty="0"/>
              <a:t>Interactive &amp; customizable analysis with Power View and Power Pivot </a:t>
            </a:r>
          </a:p>
          <a:p>
            <a:r>
              <a:rPr lang="en-US" sz="2353" dirty="0"/>
              <a:t>Available in Basic, Standard, and Premium via the new Azure preview portal</a:t>
            </a:r>
          </a:p>
        </p:txBody>
      </p:sp>
      <p:sp>
        <p:nvSpPr>
          <p:cNvPr id="4" name="Rectangle 3"/>
          <p:cNvSpPr/>
          <p:nvPr/>
        </p:nvSpPr>
        <p:spPr>
          <a:xfrm>
            <a:off x="3257322" y="5297184"/>
            <a:ext cx="7993121" cy="1176733"/>
          </a:xfrm>
          <a:prstGeom prst="rect">
            <a:avLst/>
          </a:prstGeom>
        </p:spPr>
        <p:txBody>
          <a:bodyPr wrap="square">
            <a:spAutoFit/>
          </a:bodyPr>
          <a:lstStyle/>
          <a:p>
            <a:r>
              <a:rPr lang="en-US" sz="3529" dirty="0">
                <a:solidFill>
                  <a:srgbClr val="0072C6">
                    <a:lumMod val="60000"/>
                    <a:lumOff val="40000"/>
                  </a:srgbClr>
                </a:solidFill>
                <a:latin typeface="Segoe UI Light"/>
              </a:rPr>
              <a:t>Auditing enhances compliance &amp; security and provides operational insights</a:t>
            </a:r>
          </a:p>
        </p:txBody>
      </p:sp>
      <p:sp>
        <p:nvSpPr>
          <p:cNvPr id="9" name="Freeform 8"/>
          <p:cNvSpPr>
            <a:spLocks/>
          </p:cNvSpPr>
          <p:nvPr/>
        </p:nvSpPr>
        <p:spPr bwMode="auto">
          <a:xfrm flipH="1">
            <a:off x="8398456" y="358723"/>
            <a:ext cx="1781270" cy="1141873"/>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914192"/>
            <a:endParaRPr lang="en-US" dirty="0">
              <a:solidFill>
                <a:srgbClr val="000000"/>
              </a:solidFill>
            </a:endParaRPr>
          </a:p>
        </p:txBody>
      </p:sp>
      <p:sp>
        <p:nvSpPr>
          <p:cNvPr id="10" name="Freeform 6"/>
          <p:cNvSpPr>
            <a:spLocks/>
          </p:cNvSpPr>
          <p:nvPr/>
        </p:nvSpPr>
        <p:spPr bwMode="auto">
          <a:xfrm flipH="1">
            <a:off x="6404569" y="488334"/>
            <a:ext cx="2356406" cy="1489376"/>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rgbClr val="C9F1FF"/>
          </a:solidFill>
          <a:ln>
            <a:noFill/>
          </a:ln>
          <a:extLst/>
        </p:spPr>
        <p:txBody>
          <a:bodyPr vert="horz" wrap="square" lIns="91414" tIns="45706" rIns="91414" bIns="45706" numCol="1" anchor="t" anchorCtr="0" compatLnSpc="1">
            <a:prstTxWarp prst="textNoShape">
              <a:avLst/>
            </a:prstTxWarp>
          </a:bodyPr>
          <a:lstStyle/>
          <a:p>
            <a:pPr defTabSz="914192"/>
            <a:endParaRPr lang="en-US" dirty="0">
              <a:solidFill>
                <a:srgbClr val="000000"/>
              </a:solidFill>
            </a:endParaRPr>
          </a:p>
        </p:txBody>
      </p:sp>
      <p:sp>
        <p:nvSpPr>
          <p:cNvPr id="12" name="TextBox 11"/>
          <p:cNvSpPr txBox="1"/>
          <p:nvPr/>
        </p:nvSpPr>
        <p:spPr>
          <a:xfrm>
            <a:off x="6561014" y="1664415"/>
            <a:ext cx="1228404" cy="307777"/>
          </a:xfrm>
          <a:prstGeom prst="rect">
            <a:avLst/>
          </a:prstGeom>
          <a:noFill/>
        </p:spPr>
        <p:txBody>
          <a:bodyPr wrap="square" rtlCol="0">
            <a:spAutoFit/>
          </a:bodyPr>
          <a:lstStyle/>
          <a:p>
            <a:pPr defTabSz="932384">
              <a:defRPr/>
            </a:pPr>
            <a:r>
              <a:rPr lang="en-US" sz="1400" kern="0" dirty="0">
                <a:solidFill>
                  <a:srgbClr val="000092">
                    <a:lumMod val="50000"/>
                  </a:srgbClr>
                </a:solidFill>
                <a:latin typeface="Segoe UI Light"/>
              </a:rPr>
              <a:t>SQL Database</a:t>
            </a:r>
          </a:p>
        </p:txBody>
      </p:sp>
      <p:sp>
        <p:nvSpPr>
          <p:cNvPr id="15" name="Freeform 29"/>
          <p:cNvSpPr>
            <a:spLocks/>
          </p:cNvSpPr>
          <p:nvPr/>
        </p:nvSpPr>
        <p:spPr bwMode="auto">
          <a:xfrm>
            <a:off x="6170703" y="4239852"/>
            <a:ext cx="3424085" cy="670925"/>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nvGrpSpPr>
          <p:cNvPr id="16" name="Group 15"/>
          <p:cNvGrpSpPr/>
          <p:nvPr/>
        </p:nvGrpSpPr>
        <p:grpSpPr>
          <a:xfrm>
            <a:off x="8817029" y="3514870"/>
            <a:ext cx="198285" cy="384324"/>
            <a:chOff x="8003343" y="6072433"/>
            <a:chExt cx="145517" cy="282045"/>
          </a:xfrm>
        </p:grpSpPr>
        <p:sp>
          <p:nvSpPr>
            <p:cNvPr id="100"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101"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102"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grpSp>
        <p:nvGrpSpPr>
          <p:cNvPr id="18" name="Group 17"/>
          <p:cNvGrpSpPr/>
          <p:nvPr/>
        </p:nvGrpSpPr>
        <p:grpSpPr>
          <a:xfrm>
            <a:off x="9094256" y="3546201"/>
            <a:ext cx="198285" cy="384324"/>
            <a:chOff x="8003343" y="6072433"/>
            <a:chExt cx="145517" cy="282045"/>
          </a:xfrm>
        </p:grpSpPr>
        <p:sp>
          <p:nvSpPr>
            <p:cNvPr id="94"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95"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96"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grpSp>
        <p:nvGrpSpPr>
          <p:cNvPr id="19" name="Group 37"/>
          <p:cNvGrpSpPr/>
          <p:nvPr/>
        </p:nvGrpSpPr>
        <p:grpSpPr>
          <a:xfrm>
            <a:off x="10701728" y="2676112"/>
            <a:ext cx="383614" cy="989523"/>
            <a:chOff x="6096669" y="3792885"/>
            <a:chExt cx="381707" cy="984603"/>
          </a:xfrm>
        </p:grpSpPr>
        <p:sp>
          <p:nvSpPr>
            <p:cNvPr id="70" name="Freeform 638"/>
            <p:cNvSpPr>
              <a:spLocks/>
            </p:cNvSpPr>
            <p:nvPr/>
          </p:nvSpPr>
          <p:spPr bwMode="auto">
            <a:xfrm>
              <a:off x="6260980" y="4218830"/>
              <a:ext cx="214868" cy="558658"/>
            </a:xfrm>
            <a:custGeom>
              <a:avLst/>
              <a:gdLst>
                <a:gd name="T0" fmla="*/ 0 w 72"/>
                <a:gd name="T1" fmla="*/ 8 h 187"/>
                <a:gd name="T2" fmla="*/ 28 w 72"/>
                <a:gd name="T3" fmla="*/ 0 h 187"/>
                <a:gd name="T4" fmla="*/ 72 w 72"/>
                <a:gd name="T5" fmla="*/ 187 h 187"/>
                <a:gd name="T6" fmla="*/ 43 w 72"/>
                <a:gd name="T7" fmla="*/ 187 h 187"/>
                <a:gd name="T8" fmla="*/ 0 w 72"/>
                <a:gd name="T9" fmla="*/ 8 h 187"/>
              </a:gdLst>
              <a:ahLst/>
              <a:cxnLst>
                <a:cxn ang="0">
                  <a:pos x="T0" y="T1"/>
                </a:cxn>
                <a:cxn ang="0">
                  <a:pos x="T2" y="T3"/>
                </a:cxn>
                <a:cxn ang="0">
                  <a:pos x="T4" y="T5"/>
                </a:cxn>
                <a:cxn ang="0">
                  <a:pos x="T6" y="T7"/>
                </a:cxn>
                <a:cxn ang="0">
                  <a:pos x="T8" y="T9"/>
                </a:cxn>
              </a:cxnLst>
              <a:rect l="0" t="0" r="r" b="b"/>
              <a:pathLst>
                <a:path w="72" h="187">
                  <a:moveTo>
                    <a:pt x="0" y="8"/>
                  </a:moveTo>
                  <a:cubicBezTo>
                    <a:pt x="9" y="5"/>
                    <a:pt x="19" y="3"/>
                    <a:pt x="28" y="0"/>
                  </a:cubicBezTo>
                  <a:cubicBezTo>
                    <a:pt x="56" y="60"/>
                    <a:pt x="66" y="121"/>
                    <a:pt x="72" y="187"/>
                  </a:cubicBezTo>
                  <a:cubicBezTo>
                    <a:pt x="43" y="187"/>
                    <a:pt x="43" y="187"/>
                    <a:pt x="43" y="187"/>
                  </a:cubicBezTo>
                  <a:cubicBezTo>
                    <a:pt x="36" y="123"/>
                    <a:pt x="27" y="66"/>
                    <a:pt x="0" y="8"/>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76" name="Freeform 644"/>
            <p:cNvSpPr>
              <a:spLocks/>
            </p:cNvSpPr>
            <p:nvPr/>
          </p:nvSpPr>
          <p:spPr bwMode="auto">
            <a:xfrm>
              <a:off x="6263508"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77" name="Freeform 645"/>
            <p:cNvSpPr>
              <a:spLocks/>
            </p:cNvSpPr>
            <p:nvPr/>
          </p:nvSpPr>
          <p:spPr bwMode="auto">
            <a:xfrm>
              <a:off x="6263508"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78" name="Freeform 646"/>
            <p:cNvSpPr>
              <a:spLocks/>
            </p:cNvSpPr>
            <p:nvPr/>
          </p:nvSpPr>
          <p:spPr bwMode="auto">
            <a:xfrm>
              <a:off x="6260980" y="39951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79" name="Freeform 647"/>
            <p:cNvSpPr>
              <a:spLocks/>
            </p:cNvSpPr>
            <p:nvPr/>
          </p:nvSpPr>
          <p:spPr bwMode="auto">
            <a:xfrm>
              <a:off x="6260980"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80" name="Freeform 648"/>
            <p:cNvSpPr>
              <a:spLocks/>
            </p:cNvSpPr>
            <p:nvPr/>
          </p:nvSpPr>
          <p:spPr bwMode="auto">
            <a:xfrm>
              <a:off x="6102988"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81" name="Freeform 649"/>
            <p:cNvSpPr>
              <a:spLocks/>
            </p:cNvSpPr>
            <p:nvPr/>
          </p:nvSpPr>
          <p:spPr bwMode="auto">
            <a:xfrm>
              <a:off x="6266035" y="4010281"/>
              <a:ext cx="0" cy="252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82" name="Freeform 650"/>
            <p:cNvSpPr>
              <a:spLocks/>
            </p:cNvSpPr>
            <p:nvPr/>
          </p:nvSpPr>
          <p:spPr bwMode="auto">
            <a:xfrm>
              <a:off x="6266035" y="4012809"/>
              <a:ext cx="0" cy="379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83" name="Freeform 651"/>
            <p:cNvSpPr>
              <a:spLocks/>
            </p:cNvSpPr>
            <p:nvPr/>
          </p:nvSpPr>
          <p:spPr bwMode="auto">
            <a:xfrm>
              <a:off x="6257188" y="39925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84" name="Freeform 652"/>
            <p:cNvSpPr>
              <a:spLocks/>
            </p:cNvSpPr>
            <p:nvPr/>
          </p:nvSpPr>
          <p:spPr bwMode="auto">
            <a:xfrm>
              <a:off x="6096669" y="40128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85" name="Freeform 653"/>
            <p:cNvSpPr>
              <a:spLocks/>
            </p:cNvSpPr>
            <p:nvPr/>
          </p:nvSpPr>
          <p:spPr bwMode="auto">
            <a:xfrm>
              <a:off x="6099197"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86" name="Freeform 654"/>
            <p:cNvSpPr>
              <a:spLocks/>
            </p:cNvSpPr>
            <p:nvPr/>
          </p:nvSpPr>
          <p:spPr bwMode="auto">
            <a:xfrm>
              <a:off x="6099197" y="40014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87" name="Freeform 655"/>
            <p:cNvSpPr>
              <a:spLocks/>
            </p:cNvSpPr>
            <p:nvPr/>
          </p:nvSpPr>
          <p:spPr bwMode="auto">
            <a:xfrm>
              <a:off x="6096669"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90" name="Oval 658"/>
            <p:cNvSpPr>
              <a:spLocks noChangeArrowheads="1"/>
            </p:cNvSpPr>
            <p:nvPr/>
          </p:nvSpPr>
          <p:spPr bwMode="auto">
            <a:xfrm>
              <a:off x="6102988" y="4027976"/>
              <a:ext cx="5056" cy="63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91" name="Oval 659"/>
            <p:cNvSpPr>
              <a:spLocks noChangeArrowheads="1"/>
            </p:cNvSpPr>
            <p:nvPr/>
          </p:nvSpPr>
          <p:spPr bwMode="auto">
            <a:xfrm>
              <a:off x="6260980" y="4027976"/>
              <a:ext cx="2528" cy="63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92" name="Freeform 682"/>
            <p:cNvSpPr>
              <a:spLocks/>
            </p:cNvSpPr>
            <p:nvPr/>
          </p:nvSpPr>
          <p:spPr bwMode="auto">
            <a:xfrm>
              <a:off x="6478376" y="37979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93" name="Freeform 685"/>
            <p:cNvSpPr>
              <a:spLocks/>
            </p:cNvSpPr>
            <p:nvPr/>
          </p:nvSpPr>
          <p:spPr bwMode="auto">
            <a:xfrm>
              <a:off x="6478376" y="3792885"/>
              <a:ext cx="0" cy="252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grpSp>
      <p:grpSp>
        <p:nvGrpSpPr>
          <p:cNvPr id="20" name="Group 19"/>
          <p:cNvGrpSpPr/>
          <p:nvPr/>
        </p:nvGrpSpPr>
        <p:grpSpPr>
          <a:xfrm>
            <a:off x="7376076" y="3881972"/>
            <a:ext cx="469191" cy="807007"/>
            <a:chOff x="10338712" y="5089668"/>
            <a:chExt cx="515205" cy="886151"/>
          </a:xfrm>
        </p:grpSpPr>
        <p:grpSp>
          <p:nvGrpSpPr>
            <p:cNvPr id="58" name="Group 57"/>
            <p:cNvGrpSpPr/>
            <p:nvPr/>
          </p:nvGrpSpPr>
          <p:grpSpPr>
            <a:xfrm>
              <a:off x="10338712" y="5089668"/>
              <a:ext cx="515205" cy="886151"/>
              <a:chOff x="6416654" y="4806210"/>
              <a:chExt cx="515205" cy="886151"/>
            </a:xfrm>
          </p:grpSpPr>
          <p:sp>
            <p:nvSpPr>
              <p:cNvPr id="60" name="Freeform 38"/>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sp>
            <p:nvSpPr>
              <p:cNvPr id="61" name="Freeform 39"/>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grpSp>
        <p:pic>
          <p:nvPicPr>
            <p:cNvPr id="59" name="Picture 58"/>
            <p:cNvPicPr>
              <a:picLocks noChangeAspect="1"/>
            </p:cNvPicPr>
            <p:nvPr/>
          </p:nvPicPr>
          <p:blipFill rotWithShape="1">
            <a:blip r:embed="rId2" cstate="print">
              <a:extLst>
                <a:ext uri="{28A0092B-C50C-407E-A947-70E740481C1C}">
                  <a14:useLocalDpi xmlns:a14="http://schemas.microsoft.com/office/drawing/2010/main" val="0"/>
                </a:ext>
              </a:extLst>
            </a:blip>
            <a:srcRect r="77973" b="4460"/>
            <a:stretch/>
          </p:blipFill>
          <p:spPr>
            <a:xfrm>
              <a:off x="10377234" y="5196122"/>
              <a:ext cx="394538" cy="434125"/>
            </a:xfrm>
            <a:prstGeom prst="rect">
              <a:avLst/>
            </a:prstGeom>
          </p:spPr>
        </p:pic>
      </p:grpSp>
      <p:grpSp>
        <p:nvGrpSpPr>
          <p:cNvPr id="21" name="Group 20"/>
          <p:cNvGrpSpPr/>
          <p:nvPr/>
        </p:nvGrpSpPr>
        <p:grpSpPr>
          <a:xfrm>
            <a:off x="8325101" y="3950562"/>
            <a:ext cx="455097" cy="782765"/>
            <a:chOff x="10573591" y="4721486"/>
            <a:chExt cx="515205" cy="886151"/>
          </a:xfrm>
        </p:grpSpPr>
        <p:grpSp>
          <p:nvGrpSpPr>
            <p:cNvPr id="54" name="Group 53"/>
            <p:cNvGrpSpPr/>
            <p:nvPr/>
          </p:nvGrpSpPr>
          <p:grpSpPr>
            <a:xfrm>
              <a:off x="10573591" y="4721486"/>
              <a:ext cx="515205" cy="886151"/>
              <a:chOff x="6416654" y="4806210"/>
              <a:chExt cx="515205" cy="886151"/>
            </a:xfrm>
          </p:grpSpPr>
          <p:sp>
            <p:nvSpPr>
              <p:cNvPr id="56" name="Freeform 38"/>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sp>
            <p:nvSpPr>
              <p:cNvPr id="57" name="Freeform 39"/>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grpSp>
        <p:pic>
          <p:nvPicPr>
            <p:cNvPr id="55" name="Picture 5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662993" y="4840264"/>
              <a:ext cx="336398" cy="336398"/>
            </a:xfrm>
            <a:prstGeom prst="rect">
              <a:avLst/>
            </a:prstGeom>
          </p:spPr>
        </p:pic>
      </p:grpSp>
      <p:grpSp>
        <p:nvGrpSpPr>
          <p:cNvPr id="22" name="Group 21"/>
          <p:cNvGrpSpPr/>
          <p:nvPr/>
        </p:nvGrpSpPr>
        <p:grpSpPr>
          <a:xfrm>
            <a:off x="7643829" y="4257120"/>
            <a:ext cx="919929" cy="581258"/>
            <a:chOff x="10944081" y="5157606"/>
            <a:chExt cx="1010147" cy="638261"/>
          </a:xfrm>
        </p:grpSpPr>
        <p:grpSp>
          <p:nvGrpSpPr>
            <p:cNvPr id="50" name="Group 49"/>
            <p:cNvGrpSpPr/>
            <p:nvPr/>
          </p:nvGrpSpPr>
          <p:grpSpPr>
            <a:xfrm>
              <a:off x="10944081" y="5157606"/>
              <a:ext cx="1010147" cy="638261"/>
              <a:chOff x="9923939" y="904037"/>
              <a:chExt cx="724336" cy="457671"/>
            </a:xfrm>
          </p:grpSpPr>
          <p:sp>
            <p:nvSpPr>
              <p:cNvPr id="52" name="Freeform 32"/>
              <p:cNvSpPr>
                <a:spLocks/>
              </p:cNvSpPr>
              <p:nvPr/>
            </p:nvSpPr>
            <p:spPr bwMode="auto">
              <a:xfrm>
                <a:off x="9923939" y="904037"/>
                <a:ext cx="724336" cy="457671"/>
              </a:xfrm>
              <a:custGeom>
                <a:avLst/>
                <a:gdLst>
                  <a:gd name="T0" fmla="*/ 1 w 247"/>
                  <a:gd name="T1" fmla="*/ 140 h 156"/>
                  <a:gd name="T2" fmla="*/ 19 w 247"/>
                  <a:gd name="T3" fmla="*/ 48 h 156"/>
                  <a:gd name="T4" fmla="*/ 19 w 247"/>
                  <a:gd name="T5" fmla="*/ 10 h 156"/>
                  <a:gd name="T6" fmla="*/ 29 w 247"/>
                  <a:gd name="T7" fmla="*/ 0 h 156"/>
                  <a:gd name="T8" fmla="*/ 91 w 247"/>
                  <a:gd name="T9" fmla="*/ 0 h 156"/>
                  <a:gd name="T10" fmla="*/ 124 w 247"/>
                  <a:gd name="T11" fmla="*/ 0 h 156"/>
                  <a:gd name="T12" fmla="*/ 236 w 247"/>
                  <a:gd name="T13" fmla="*/ 0 h 156"/>
                  <a:gd name="T14" fmla="*/ 247 w 247"/>
                  <a:gd name="T15" fmla="*/ 10 h 156"/>
                  <a:gd name="T16" fmla="*/ 247 w 247"/>
                  <a:gd name="T17" fmla="*/ 146 h 156"/>
                  <a:gd name="T18" fmla="*/ 236 w 247"/>
                  <a:gd name="T19" fmla="*/ 156 h 156"/>
                  <a:gd name="T20" fmla="*/ 29 w 247"/>
                  <a:gd name="T21" fmla="*/ 156 h 156"/>
                  <a:gd name="T22" fmla="*/ 19 w 247"/>
                  <a:gd name="T23" fmla="*/ 146 h 156"/>
                  <a:gd name="T24" fmla="*/ 19 w 247"/>
                  <a:gd name="T25" fmla="*/ 146 h 156"/>
                  <a:gd name="T26" fmla="*/ 4 w 247"/>
                  <a:gd name="T27" fmla="*/ 146 h 156"/>
                  <a:gd name="T28" fmla="*/ 0 w 247"/>
                  <a:gd name="T29" fmla="*/ 141 h 156"/>
                  <a:gd name="T30" fmla="*/ 1 w 247"/>
                  <a:gd name="T31"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156">
                    <a:moveTo>
                      <a:pt x="1" y="140"/>
                    </a:moveTo>
                    <a:cubicBezTo>
                      <a:pt x="19" y="48"/>
                      <a:pt x="19" y="48"/>
                      <a:pt x="19" y="48"/>
                    </a:cubicBezTo>
                    <a:cubicBezTo>
                      <a:pt x="19" y="10"/>
                      <a:pt x="19" y="10"/>
                      <a:pt x="19" y="10"/>
                    </a:cubicBezTo>
                    <a:cubicBezTo>
                      <a:pt x="19" y="5"/>
                      <a:pt x="23" y="0"/>
                      <a:pt x="29" y="0"/>
                    </a:cubicBezTo>
                    <a:cubicBezTo>
                      <a:pt x="91" y="0"/>
                      <a:pt x="91" y="0"/>
                      <a:pt x="91" y="0"/>
                    </a:cubicBezTo>
                    <a:cubicBezTo>
                      <a:pt x="124" y="0"/>
                      <a:pt x="124" y="0"/>
                      <a:pt x="124" y="0"/>
                    </a:cubicBezTo>
                    <a:cubicBezTo>
                      <a:pt x="236" y="0"/>
                      <a:pt x="236" y="0"/>
                      <a:pt x="236" y="0"/>
                    </a:cubicBezTo>
                    <a:cubicBezTo>
                      <a:pt x="242" y="0"/>
                      <a:pt x="247" y="5"/>
                      <a:pt x="247" y="10"/>
                    </a:cubicBezTo>
                    <a:cubicBezTo>
                      <a:pt x="247" y="146"/>
                      <a:pt x="247" y="146"/>
                      <a:pt x="247" y="146"/>
                    </a:cubicBezTo>
                    <a:cubicBezTo>
                      <a:pt x="247" y="152"/>
                      <a:pt x="242" y="156"/>
                      <a:pt x="236" y="156"/>
                    </a:cubicBezTo>
                    <a:cubicBezTo>
                      <a:pt x="29" y="156"/>
                      <a:pt x="29" y="156"/>
                      <a:pt x="29" y="156"/>
                    </a:cubicBezTo>
                    <a:cubicBezTo>
                      <a:pt x="23" y="156"/>
                      <a:pt x="19" y="152"/>
                      <a:pt x="19" y="146"/>
                    </a:cubicBezTo>
                    <a:cubicBezTo>
                      <a:pt x="19" y="146"/>
                      <a:pt x="19" y="146"/>
                      <a:pt x="19" y="146"/>
                    </a:cubicBezTo>
                    <a:cubicBezTo>
                      <a:pt x="4" y="146"/>
                      <a:pt x="4" y="146"/>
                      <a:pt x="4" y="146"/>
                    </a:cubicBezTo>
                    <a:cubicBezTo>
                      <a:pt x="2" y="146"/>
                      <a:pt x="0" y="144"/>
                      <a:pt x="0" y="141"/>
                    </a:cubicBezTo>
                    <a:cubicBezTo>
                      <a:pt x="0" y="141"/>
                      <a:pt x="0" y="140"/>
                      <a:pt x="1" y="14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3" name="Rectangle 33"/>
              <p:cNvSpPr>
                <a:spLocks noChangeArrowheads="1"/>
              </p:cNvSpPr>
              <p:nvPr/>
            </p:nvSpPr>
            <p:spPr bwMode="auto">
              <a:xfrm>
                <a:off x="10030730" y="948688"/>
                <a:ext cx="582942" cy="36837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grpSp>
        <p:pic>
          <p:nvPicPr>
            <p:cNvPr id="51" name="Picture 50"/>
            <p:cNvPicPr>
              <a:picLocks noChangeAspect="1"/>
            </p:cNvPicPr>
            <p:nvPr/>
          </p:nvPicPr>
          <p:blipFill rotWithShape="1">
            <a:blip r:embed="rId2" cstate="print">
              <a:extLst>
                <a:ext uri="{28A0092B-C50C-407E-A947-70E740481C1C}">
                  <a14:useLocalDpi xmlns:a14="http://schemas.microsoft.com/office/drawing/2010/main" val="0"/>
                </a:ext>
              </a:extLst>
            </a:blip>
            <a:srcRect r="77973" b="4460"/>
            <a:stretch/>
          </p:blipFill>
          <p:spPr>
            <a:xfrm>
              <a:off x="11193142" y="5171513"/>
              <a:ext cx="554780" cy="610446"/>
            </a:xfrm>
            <a:prstGeom prst="rect">
              <a:avLst/>
            </a:prstGeom>
          </p:spPr>
        </p:pic>
      </p:grpSp>
      <p:sp>
        <p:nvSpPr>
          <p:cNvPr id="23" name="Freeform 6"/>
          <p:cNvSpPr>
            <a:spLocks/>
          </p:cNvSpPr>
          <p:nvPr/>
        </p:nvSpPr>
        <p:spPr bwMode="auto">
          <a:xfrm flipH="1">
            <a:off x="7428428" y="1182491"/>
            <a:ext cx="861443" cy="563916"/>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rgbClr val="00B0F0"/>
          </a:solidFill>
          <a:ln>
            <a:noFill/>
          </a:ln>
          <a:extLst/>
        </p:spPr>
        <p:txBody>
          <a:bodyPr vert="horz" wrap="square" lIns="91414" tIns="45706" rIns="91414" bIns="45706" numCol="1" anchor="t" anchorCtr="0" compatLnSpc="1">
            <a:prstTxWarp prst="textNoShape">
              <a:avLst/>
            </a:prstTxWarp>
          </a:bodyPr>
          <a:lstStyle/>
          <a:p>
            <a:pPr defTabSz="914192"/>
            <a:endParaRPr lang="en-US" dirty="0">
              <a:solidFill>
                <a:srgbClr val="000000"/>
              </a:solidFill>
            </a:endParaRPr>
          </a:p>
        </p:txBody>
      </p:sp>
      <p:cxnSp>
        <p:nvCxnSpPr>
          <p:cNvPr id="24" name="Straight Connector 23"/>
          <p:cNvCxnSpPr/>
          <p:nvPr/>
        </p:nvCxnSpPr>
        <p:spPr>
          <a:xfrm flipH="1" flipV="1">
            <a:off x="7851497" y="3121224"/>
            <a:ext cx="296179" cy="1135117"/>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977357" y="3129611"/>
            <a:ext cx="674718" cy="1140743"/>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40069" y="1426348"/>
            <a:ext cx="826816" cy="301600"/>
          </a:xfrm>
          <a:prstGeom prst="rect">
            <a:avLst/>
          </a:prstGeom>
          <a:noFill/>
        </p:spPr>
        <p:txBody>
          <a:bodyPr wrap="square" rtlCol="0">
            <a:spAutoFit/>
          </a:bodyPr>
          <a:lstStyle/>
          <a:p>
            <a:pPr algn="ctr" defTabSz="932384">
              <a:defRPr/>
            </a:pPr>
            <a:r>
              <a:rPr lang="en-US" sz="1371" b="1" kern="0" dirty="0">
                <a:solidFill>
                  <a:srgbClr val="FFFFFF"/>
                </a:solidFill>
                <a:latin typeface="Segoe UI Light"/>
              </a:rPr>
              <a:t>Auditing</a:t>
            </a:r>
            <a:endParaRPr lang="en-US" sz="1100" b="1" kern="0" dirty="0">
              <a:solidFill>
                <a:srgbClr val="FFFFFF"/>
              </a:solidFill>
              <a:latin typeface="Segoe UI Light"/>
            </a:endParaRPr>
          </a:p>
        </p:txBody>
      </p:sp>
      <p:cxnSp>
        <p:nvCxnSpPr>
          <p:cNvPr id="27" name="Straight Connector 26"/>
          <p:cNvCxnSpPr>
            <a:stCxn id="23" idx="6"/>
          </p:cNvCxnSpPr>
          <p:nvPr/>
        </p:nvCxnSpPr>
        <p:spPr>
          <a:xfrm flipH="1" flipV="1">
            <a:off x="7087373" y="1235362"/>
            <a:ext cx="426054" cy="169426"/>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0"/>
            <a:endCxn id="38" idx="22"/>
          </p:cNvCxnSpPr>
          <p:nvPr/>
        </p:nvCxnSpPr>
        <p:spPr>
          <a:xfrm flipV="1">
            <a:off x="8152563" y="1042153"/>
            <a:ext cx="1136491" cy="387970"/>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646532" y="3141795"/>
            <a:ext cx="118029" cy="758221"/>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6" idx="5"/>
          </p:cNvCxnSpPr>
          <p:nvPr/>
        </p:nvCxnSpPr>
        <p:spPr>
          <a:xfrm flipH="1" flipV="1">
            <a:off x="7964702" y="3134283"/>
            <a:ext cx="389760" cy="816278"/>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6446707" y="4156440"/>
            <a:ext cx="1125151" cy="690775"/>
            <a:chOff x="9569763" y="4967623"/>
            <a:chExt cx="1374321" cy="843750"/>
          </a:xfrm>
        </p:grpSpPr>
        <p:grpSp>
          <p:nvGrpSpPr>
            <p:cNvPr id="46" name="Group 45"/>
            <p:cNvGrpSpPr/>
            <p:nvPr/>
          </p:nvGrpSpPr>
          <p:grpSpPr>
            <a:xfrm>
              <a:off x="9569763" y="5074261"/>
              <a:ext cx="1374321" cy="737112"/>
              <a:chOff x="5728342" y="5129758"/>
              <a:chExt cx="1048955" cy="562603"/>
            </a:xfrm>
          </p:grpSpPr>
          <p:sp>
            <p:nvSpPr>
              <p:cNvPr id="48" name="Freeform 63"/>
              <p:cNvSpPr>
                <a:spLocks/>
              </p:cNvSpPr>
              <p:nvPr/>
            </p:nvSpPr>
            <p:spPr bwMode="auto">
              <a:xfrm>
                <a:off x="5895267" y="5152427"/>
                <a:ext cx="715103" cy="449259"/>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sp>
            <p:nvSpPr>
              <p:cNvPr id="49" name="Freeform 64"/>
              <p:cNvSpPr>
                <a:spLocks noEditPoints="1"/>
              </p:cNvSpPr>
              <p:nvPr/>
            </p:nvSpPr>
            <p:spPr bwMode="auto">
              <a:xfrm>
                <a:off x="5728342" y="5129758"/>
                <a:ext cx="1048955" cy="562603"/>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grpSp>
        <p:pic>
          <p:nvPicPr>
            <p:cNvPr id="47" name="Picture 4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669677" y="4967623"/>
              <a:ext cx="1121621" cy="840302"/>
            </a:xfrm>
            <a:prstGeom prst="rect">
              <a:avLst/>
            </a:prstGeom>
          </p:spPr>
        </p:pic>
      </p:grpSp>
      <p:sp>
        <p:nvSpPr>
          <p:cNvPr id="32" name="TextBox 31"/>
          <p:cNvSpPr txBox="1"/>
          <p:nvPr/>
        </p:nvSpPr>
        <p:spPr>
          <a:xfrm>
            <a:off x="8514515" y="515620"/>
            <a:ext cx="799215" cy="514628"/>
          </a:xfrm>
          <a:prstGeom prst="rect">
            <a:avLst/>
          </a:prstGeom>
          <a:noFill/>
        </p:spPr>
        <p:txBody>
          <a:bodyPr wrap="square" rtlCol="0">
            <a:spAutoFit/>
          </a:bodyPr>
          <a:lstStyle/>
          <a:p>
            <a:pPr algn="r" defTabSz="932384">
              <a:defRPr/>
            </a:pPr>
            <a:r>
              <a:rPr lang="en-US" sz="1372" i="1" kern="0" dirty="0">
                <a:solidFill>
                  <a:srgbClr val="FFFFFF"/>
                </a:solidFill>
                <a:latin typeface="Segoe UI Light"/>
              </a:rPr>
              <a:t>Audit</a:t>
            </a:r>
          </a:p>
          <a:p>
            <a:pPr algn="r" defTabSz="932384">
              <a:defRPr/>
            </a:pPr>
            <a:r>
              <a:rPr lang="en-US" sz="1372" i="1" kern="0" dirty="0">
                <a:solidFill>
                  <a:srgbClr val="FFFFFF"/>
                </a:solidFill>
                <a:latin typeface="Segoe UI Light"/>
              </a:rPr>
              <a:t>log</a:t>
            </a:r>
          </a:p>
        </p:txBody>
      </p:sp>
      <p:cxnSp>
        <p:nvCxnSpPr>
          <p:cNvPr id="33" name="Straight Connector 32"/>
          <p:cNvCxnSpPr/>
          <p:nvPr/>
        </p:nvCxnSpPr>
        <p:spPr>
          <a:xfrm flipV="1">
            <a:off x="7763136" y="1735095"/>
            <a:ext cx="0" cy="941021"/>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8044900" y="2714743"/>
            <a:ext cx="60979" cy="6097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9485105" y="1020575"/>
            <a:ext cx="467121" cy="707372"/>
            <a:chOff x="10126472" y="2500119"/>
            <a:chExt cx="495468" cy="750300"/>
          </a:xfrm>
        </p:grpSpPr>
        <p:cxnSp>
          <p:nvCxnSpPr>
            <p:cNvPr id="41" name="Straight Connector 40"/>
            <p:cNvCxnSpPr>
              <a:cxnSpLocks noChangeAspect="1"/>
            </p:cNvCxnSpPr>
            <p:nvPr/>
          </p:nvCxnSpPr>
          <p:spPr>
            <a:xfrm flipH="1" flipV="1">
              <a:off x="10436031" y="2973551"/>
              <a:ext cx="185909" cy="266732"/>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10126472" y="2500119"/>
              <a:ext cx="495468" cy="750300"/>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Freeform 30"/>
          <p:cNvSpPr>
            <a:spLocks noEditPoints="1"/>
          </p:cNvSpPr>
          <p:nvPr/>
        </p:nvSpPr>
        <p:spPr bwMode="auto">
          <a:xfrm>
            <a:off x="9289054" y="590321"/>
            <a:ext cx="343831" cy="451832"/>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accent6">
              <a:lumMod val="60000"/>
              <a:lumOff val="40000"/>
            </a:schemeClr>
          </a:solidFill>
          <a:ln>
            <a:solidFill>
              <a:srgbClr val="00B0F0"/>
            </a:solidFill>
          </a:ln>
          <a:effectLst/>
          <a:extLst/>
        </p:spPr>
        <p:txBody>
          <a:bodyPr vert="horz" wrap="square" lIns="91414" tIns="45706" rIns="91414" bIns="45706" numCol="1" anchor="t" anchorCtr="0" compatLnSpc="1">
            <a:prstTxWarp prst="textNoShape">
              <a:avLst/>
            </a:prstTxWarp>
          </a:bodyPr>
          <a:lstStyle/>
          <a:p>
            <a:pPr defTabSz="913833"/>
            <a:endParaRPr lang="en-US" sz="1700" dirty="0">
              <a:solidFill>
                <a:srgbClr val="000000"/>
              </a:solidFill>
            </a:endParaRPr>
          </a:p>
        </p:txBody>
      </p:sp>
      <p:sp>
        <p:nvSpPr>
          <p:cNvPr id="11" name="Freeform 10"/>
          <p:cNvSpPr>
            <a:spLocks noEditPoints="1"/>
          </p:cNvSpPr>
          <p:nvPr/>
        </p:nvSpPr>
        <p:spPr bwMode="auto">
          <a:xfrm flipH="1">
            <a:off x="6951998" y="874959"/>
            <a:ext cx="451497" cy="534791"/>
          </a:xfrm>
          <a:custGeom>
            <a:avLst/>
            <a:gdLst>
              <a:gd name="T0" fmla="*/ 100 w 202"/>
              <a:gd name="T1" fmla="*/ 12 h 239"/>
              <a:gd name="T2" fmla="*/ 184 w 202"/>
              <a:gd name="T3" fmla="*/ 36 h 239"/>
              <a:gd name="T4" fmla="*/ 100 w 202"/>
              <a:gd name="T5" fmla="*/ 60 h 239"/>
              <a:gd name="T6" fmla="*/ 16 w 202"/>
              <a:gd name="T7" fmla="*/ 36 h 239"/>
              <a:gd name="T8" fmla="*/ 100 w 202"/>
              <a:gd name="T9" fmla="*/ 12 h 239"/>
              <a:gd name="T10" fmla="*/ 101 w 202"/>
              <a:gd name="T11" fmla="*/ 0 h 239"/>
              <a:gd name="T12" fmla="*/ 61 w 202"/>
              <a:gd name="T13" fmla="*/ 3 h 239"/>
              <a:gd name="T14" fmla="*/ 29 w 202"/>
              <a:gd name="T15" fmla="*/ 12 h 239"/>
              <a:gd name="T16" fmla="*/ 8 w 202"/>
              <a:gd name="T17" fmla="*/ 24 h 239"/>
              <a:gd name="T18" fmla="*/ 2 w 202"/>
              <a:gd name="T19" fmla="*/ 32 h 239"/>
              <a:gd name="T20" fmla="*/ 0 w 202"/>
              <a:gd name="T21" fmla="*/ 40 h 239"/>
              <a:gd name="T22" fmla="*/ 0 w 202"/>
              <a:gd name="T23" fmla="*/ 199 h 239"/>
              <a:gd name="T24" fmla="*/ 2 w 202"/>
              <a:gd name="T25" fmla="*/ 207 h 239"/>
              <a:gd name="T26" fmla="*/ 8 w 202"/>
              <a:gd name="T27" fmla="*/ 215 h 239"/>
              <a:gd name="T28" fmla="*/ 29 w 202"/>
              <a:gd name="T29" fmla="*/ 227 h 239"/>
              <a:gd name="T30" fmla="*/ 61 w 202"/>
              <a:gd name="T31" fmla="*/ 236 h 239"/>
              <a:gd name="T32" fmla="*/ 101 w 202"/>
              <a:gd name="T33" fmla="*/ 239 h 239"/>
              <a:gd name="T34" fmla="*/ 172 w 202"/>
              <a:gd name="T35" fmla="*/ 227 h 239"/>
              <a:gd name="T36" fmla="*/ 194 w 202"/>
              <a:gd name="T37" fmla="*/ 215 h 239"/>
              <a:gd name="T38" fmla="*/ 200 w 202"/>
              <a:gd name="T39" fmla="*/ 207 h 239"/>
              <a:gd name="T40" fmla="*/ 202 w 202"/>
              <a:gd name="T41" fmla="*/ 199 h 239"/>
              <a:gd name="T42" fmla="*/ 202 w 202"/>
              <a:gd name="T43" fmla="*/ 40 h 239"/>
              <a:gd name="T44" fmla="*/ 194 w 202"/>
              <a:gd name="T45" fmla="*/ 24 h 239"/>
              <a:gd name="T46" fmla="*/ 172 w 202"/>
              <a:gd name="T47" fmla="*/ 12 h 239"/>
              <a:gd name="T48" fmla="*/ 140 w 202"/>
              <a:gd name="T49" fmla="*/ 3 h 239"/>
              <a:gd name="T50" fmla="*/ 101 w 202"/>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39">
                <a:moveTo>
                  <a:pt x="100" y="12"/>
                </a:moveTo>
                <a:cubicBezTo>
                  <a:pt x="146" y="12"/>
                  <a:pt x="184" y="23"/>
                  <a:pt x="184" y="36"/>
                </a:cubicBezTo>
                <a:cubicBezTo>
                  <a:pt x="184" y="49"/>
                  <a:pt x="146" y="60"/>
                  <a:pt x="100" y="60"/>
                </a:cubicBezTo>
                <a:cubicBezTo>
                  <a:pt x="54" y="60"/>
                  <a:pt x="16" y="49"/>
                  <a:pt x="16" y="36"/>
                </a:cubicBezTo>
                <a:cubicBezTo>
                  <a:pt x="16" y="23"/>
                  <a:pt x="54" y="12"/>
                  <a:pt x="100" y="12"/>
                </a:cubicBezTo>
                <a:close/>
                <a:moveTo>
                  <a:pt x="101" y="0"/>
                </a:moveTo>
                <a:cubicBezTo>
                  <a:pt x="61" y="3"/>
                  <a:pt x="61" y="3"/>
                  <a:pt x="61" y="3"/>
                </a:cubicBezTo>
                <a:cubicBezTo>
                  <a:pt x="29" y="12"/>
                  <a:pt x="29" y="12"/>
                  <a:pt x="29" y="12"/>
                </a:cubicBezTo>
                <a:cubicBezTo>
                  <a:pt x="8" y="24"/>
                  <a:pt x="8" y="24"/>
                  <a:pt x="8" y="24"/>
                </a:cubicBezTo>
                <a:cubicBezTo>
                  <a:pt x="2" y="32"/>
                  <a:pt x="2" y="32"/>
                  <a:pt x="2" y="32"/>
                </a:cubicBezTo>
                <a:cubicBezTo>
                  <a:pt x="0" y="40"/>
                  <a:pt x="0" y="40"/>
                  <a:pt x="0" y="40"/>
                </a:cubicBezTo>
                <a:cubicBezTo>
                  <a:pt x="0" y="199"/>
                  <a:pt x="0" y="199"/>
                  <a:pt x="0" y="199"/>
                </a:cubicBezTo>
                <a:cubicBezTo>
                  <a:pt x="2" y="207"/>
                  <a:pt x="2" y="207"/>
                  <a:pt x="2" y="207"/>
                </a:cubicBezTo>
                <a:cubicBezTo>
                  <a:pt x="8" y="215"/>
                  <a:pt x="8" y="215"/>
                  <a:pt x="8" y="215"/>
                </a:cubicBezTo>
                <a:cubicBezTo>
                  <a:pt x="29" y="227"/>
                  <a:pt x="29" y="227"/>
                  <a:pt x="29" y="227"/>
                </a:cubicBezTo>
                <a:cubicBezTo>
                  <a:pt x="61" y="236"/>
                  <a:pt x="61" y="236"/>
                  <a:pt x="61" y="236"/>
                </a:cubicBezTo>
                <a:cubicBezTo>
                  <a:pt x="73" y="238"/>
                  <a:pt x="87" y="239"/>
                  <a:pt x="101" y="239"/>
                </a:cubicBezTo>
                <a:cubicBezTo>
                  <a:pt x="129" y="239"/>
                  <a:pt x="154" y="234"/>
                  <a:pt x="172" y="227"/>
                </a:cubicBezTo>
                <a:cubicBezTo>
                  <a:pt x="181" y="224"/>
                  <a:pt x="189" y="219"/>
                  <a:pt x="194" y="215"/>
                </a:cubicBezTo>
                <a:cubicBezTo>
                  <a:pt x="196" y="212"/>
                  <a:pt x="198" y="210"/>
                  <a:pt x="200" y="207"/>
                </a:cubicBezTo>
                <a:cubicBezTo>
                  <a:pt x="201" y="205"/>
                  <a:pt x="202" y="202"/>
                  <a:pt x="202" y="199"/>
                </a:cubicBezTo>
                <a:cubicBezTo>
                  <a:pt x="202" y="40"/>
                  <a:pt x="202" y="40"/>
                  <a:pt x="202" y="40"/>
                </a:cubicBezTo>
                <a:cubicBezTo>
                  <a:pt x="202" y="34"/>
                  <a:pt x="199" y="29"/>
                  <a:pt x="194" y="24"/>
                </a:cubicBezTo>
                <a:cubicBezTo>
                  <a:pt x="189" y="20"/>
                  <a:pt x="181" y="15"/>
                  <a:pt x="172" y="12"/>
                </a:cubicBezTo>
                <a:cubicBezTo>
                  <a:pt x="163" y="8"/>
                  <a:pt x="152" y="5"/>
                  <a:pt x="140" y="3"/>
                </a:cubicBezTo>
                <a:cubicBezTo>
                  <a:pt x="128" y="1"/>
                  <a:pt x="115" y="0"/>
                  <a:pt x="10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dirty="0">
              <a:solidFill>
                <a:srgbClr val="000000"/>
              </a:solidFill>
            </a:endParaRPr>
          </a:p>
        </p:txBody>
      </p:sp>
      <p:sp>
        <p:nvSpPr>
          <p:cNvPr id="36" name="TextBox 35"/>
          <p:cNvSpPr txBox="1"/>
          <p:nvPr/>
        </p:nvSpPr>
        <p:spPr>
          <a:xfrm>
            <a:off x="8994405" y="1176752"/>
            <a:ext cx="1123297" cy="215420"/>
          </a:xfrm>
          <a:prstGeom prst="rect">
            <a:avLst/>
          </a:prstGeom>
          <a:solidFill>
            <a:srgbClr val="DC3C00"/>
          </a:solidFill>
        </p:spPr>
        <p:txBody>
          <a:bodyPr wrap="square" lIns="0" tIns="0" rIns="0" bIns="0" rtlCol="0">
            <a:spAutoFit/>
          </a:bodyPr>
          <a:lstStyle/>
          <a:p>
            <a:pPr defTabSz="932384">
              <a:defRPr/>
            </a:pPr>
            <a:r>
              <a:rPr lang="en-US" sz="1400" kern="0" dirty="0">
                <a:solidFill>
                  <a:srgbClr val="FFFFFF"/>
                </a:solidFill>
                <a:latin typeface="Segoe UI Light"/>
              </a:rPr>
              <a:t>Azure Storage</a:t>
            </a:r>
          </a:p>
        </p:txBody>
      </p:sp>
      <p:grpSp>
        <p:nvGrpSpPr>
          <p:cNvPr id="115" name="Group 114"/>
          <p:cNvGrpSpPr/>
          <p:nvPr/>
        </p:nvGrpSpPr>
        <p:grpSpPr>
          <a:xfrm>
            <a:off x="7367939" y="2537194"/>
            <a:ext cx="855320" cy="584610"/>
            <a:chOff x="8732379" y="3060900"/>
            <a:chExt cx="889966" cy="608290"/>
          </a:xfrm>
        </p:grpSpPr>
        <p:sp>
          <p:nvSpPr>
            <p:cNvPr id="116" name="Rounded Rectangle 115"/>
            <p:cNvSpPr/>
            <p:nvPr/>
          </p:nvSpPr>
          <p:spPr bwMode="auto">
            <a:xfrm>
              <a:off x="8732379" y="3079905"/>
              <a:ext cx="889966" cy="579148"/>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7" name="Group 116"/>
            <p:cNvGrpSpPr/>
            <p:nvPr/>
          </p:nvGrpSpPr>
          <p:grpSpPr>
            <a:xfrm>
              <a:off x="8732379" y="3060900"/>
              <a:ext cx="889966" cy="608290"/>
              <a:chOff x="9140202" y="2693017"/>
              <a:chExt cx="686820" cy="469440"/>
            </a:xfrm>
          </p:grpSpPr>
          <p:sp>
            <p:nvSpPr>
              <p:cNvPr id="118" name="Rounded Rectangle 117"/>
              <p:cNvSpPr/>
              <p:nvPr/>
            </p:nvSpPr>
            <p:spPr bwMode="auto">
              <a:xfrm>
                <a:off x="9172728" y="2716865"/>
                <a:ext cx="621769" cy="421745"/>
              </a:xfrm>
              <a:prstGeom prst="roundRect">
                <a:avLst>
                  <a:gd name="adj" fmla="val 8814"/>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IN" sz="2307"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Rounded Rectangle 8"/>
              <p:cNvSpPr/>
              <p:nvPr/>
            </p:nvSpPr>
            <p:spPr bwMode="auto">
              <a:xfrm>
                <a:off x="9140202" y="2693017"/>
                <a:ext cx="686820" cy="469440"/>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solidFill>
                <a:srgbClr val="DC3C00"/>
              </a:solidFill>
              <a:ln w="9525" cap="flat" cmpd="sng" algn="ctr">
                <a:noFill/>
                <a:prstDash val="solid"/>
                <a:headEnd type="none" w="med" len="med"/>
                <a:tailEnd type="none" w="med" len="med"/>
              </a:ln>
              <a:effectLst/>
            </p:spPr>
            <p:txBody>
              <a:bodyPr vert="horz" wrap="square" lIns="87877" tIns="43938" rIns="87877" bIns="43938" numCol="1" rtlCol="0" anchor="ctr" anchorCtr="0" compatLnSpc="1">
                <a:prstTxWarp prst="textNoShape">
                  <a:avLst/>
                </a:prstTxWarp>
              </a:bodyPr>
              <a:lstStyle/>
              <a:p>
                <a:pPr algn="ctr" defTabSz="878438">
                  <a:defRPr/>
                </a:pPr>
                <a:endParaRPr lang="en-US" sz="3844" kern="0" dirty="0">
                  <a:solidFill>
                    <a:srgbClr val="008272"/>
                  </a:solidFill>
                  <a:latin typeface="Segoe UI Light" pitchFamily="34" charset="0"/>
                </a:endParaRPr>
              </a:p>
            </p:txBody>
          </p:sp>
          <p:sp>
            <p:nvSpPr>
              <p:cNvPr id="120" name="Oval 22"/>
              <p:cNvSpPr/>
              <p:nvPr/>
            </p:nvSpPr>
            <p:spPr bwMode="auto">
              <a:xfrm rot="20189084">
                <a:off x="9432549" y="2841051"/>
                <a:ext cx="222134" cy="222072"/>
              </a:xfrm>
              <a:custGeom>
                <a:avLst/>
                <a:gdLst/>
                <a:ahLst/>
                <a:cxnLst/>
                <a:rect l="l" t="t" r="r" b="b"/>
                <a:pathLst>
                  <a:path w="784990" h="784777">
                    <a:moveTo>
                      <a:pt x="392495" y="288840"/>
                    </a:moveTo>
                    <a:cubicBezTo>
                      <a:pt x="335307" y="288840"/>
                      <a:pt x="288947" y="335200"/>
                      <a:pt x="288947" y="392388"/>
                    </a:cubicBezTo>
                    <a:cubicBezTo>
                      <a:pt x="288947" y="449576"/>
                      <a:pt x="335307" y="495936"/>
                      <a:pt x="392495" y="495936"/>
                    </a:cubicBezTo>
                    <a:cubicBezTo>
                      <a:pt x="449683" y="495936"/>
                      <a:pt x="496043" y="449576"/>
                      <a:pt x="496043" y="392388"/>
                    </a:cubicBezTo>
                    <a:cubicBezTo>
                      <a:pt x="496043" y="335200"/>
                      <a:pt x="449683" y="288840"/>
                      <a:pt x="392495" y="288840"/>
                    </a:cubicBezTo>
                    <a:close/>
                    <a:moveTo>
                      <a:pt x="392495" y="226927"/>
                    </a:moveTo>
                    <a:cubicBezTo>
                      <a:pt x="483877" y="226927"/>
                      <a:pt x="557956" y="301006"/>
                      <a:pt x="557956" y="392388"/>
                    </a:cubicBezTo>
                    <a:cubicBezTo>
                      <a:pt x="557956" y="483770"/>
                      <a:pt x="483877" y="557849"/>
                      <a:pt x="392495" y="557849"/>
                    </a:cubicBezTo>
                    <a:cubicBezTo>
                      <a:pt x="301113" y="557849"/>
                      <a:pt x="227034" y="483770"/>
                      <a:pt x="227034" y="392388"/>
                    </a:cubicBezTo>
                    <a:cubicBezTo>
                      <a:pt x="227034" y="301006"/>
                      <a:pt x="301113" y="226927"/>
                      <a:pt x="392495" y="226927"/>
                    </a:cubicBezTo>
                    <a:close/>
                    <a:moveTo>
                      <a:pt x="392495" y="163775"/>
                    </a:moveTo>
                    <a:cubicBezTo>
                      <a:pt x="266236" y="163775"/>
                      <a:pt x="163882" y="266129"/>
                      <a:pt x="163882" y="392388"/>
                    </a:cubicBezTo>
                    <a:cubicBezTo>
                      <a:pt x="163882" y="518647"/>
                      <a:pt x="266236" y="621001"/>
                      <a:pt x="392495" y="621001"/>
                    </a:cubicBezTo>
                    <a:cubicBezTo>
                      <a:pt x="518754" y="621001"/>
                      <a:pt x="621108" y="518647"/>
                      <a:pt x="621108" y="392388"/>
                    </a:cubicBezTo>
                    <a:cubicBezTo>
                      <a:pt x="621108" y="266129"/>
                      <a:pt x="518754" y="163775"/>
                      <a:pt x="392495" y="163775"/>
                    </a:cubicBezTo>
                    <a:close/>
                    <a:moveTo>
                      <a:pt x="494519" y="0"/>
                    </a:moveTo>
                    <a:cubicBezTo>
                      <a:pt x="533265" y="9641"/>
                      <a:pt x="569531" y="25539"/>
                      <a:pt x="602435" y="46450"/>
                    </a:cubicBezTo>
                    <a:cubicBezTo>
                      <a:pt x="569363" y="85876"/>
                      <a:pt x="571723" y="144558"/>
                      <a:pt x="608575" y="182500"/>
                    </a:cubicBezTo>
                    <a:cubicBezTo>
                      <a:pt x="645331" y="220342"/>
                      <a:pt x="703708" y="224488"/>
                      <a:pt x="744053" y="192814"/>
                    </a:cubicBezTo>
                    <a:cubicBezTo>
                      <a:pt x="762217" y="222841"/>
                      <a:pt x="776124" y="255573"/>
                      <a:pt x="784919" y="290342"/>
                    </a:cubicBezTo>
                    <a:cubicBezTo>
                      <a:pt x="733343" y="295269"/>
                      <a:pt x="693723" y="339195"/>
                      <a:pt x="693723" y="392375"/>
                    </a:cubicBezTo>
                    <a:cubicBezTo>
                      <a:pt x="693723" y="445581"/>
                      <a:pt x="733381" y="489524"/>
                      <a:pt x="784990" y="494423"/>
                    </a:cubicBezTo>
                    <a:cubicBezTo>
                      <a:pt x="776303" y="529655"/>
                      <a:pt x="762484" y="562868"/>
                      <a:pt x="744630" y="593463"/>
                    </a:cubicBezTo>
                    <a:cubicBezTo>
                      <a:pt x="704276" y="560945"/>
                      <a:pt x="645223" y="564701"/>
                      <a:pt x="608070" y="602769"/>
                    </a:cubicBezTo>
                    <a:cubicBezTo>
                      <a:pt x="571200" y="640548"/>
                      <a:pt x="568636" y="699068"/>
                      <a:pt x="601436" y="738557"/>
                    </a:cubicBezTo>
                    <a:cubicBezTo>
                      <a:pt x="568882" y="759179"/>
                      <a:pt x="532722" y="774304"/>
                      <a:pt x="494349" y="783911"/>
                    </a:cubicBezTo>
                    <a:cubicBezTo>
                      <a:pt x="489081" y="732755"/>
                      <a:pt x="445360" y="693603"/>
                      <a:pt x="392495" y="693603"/>
                    </a:cubicBezTo>
                    <a:cubicBezTo>
                      <a:pt x="339322" y="693603"/>
                      <a:pt x="295401" y="733212"/>
                      <a:pt x="290466" y="784777"/>
                    </a:cubicBezTo>
                    <a:cubicBezTo>
                      <a:pt x="251680" y="775160"/>
                      <a:pt x="215366" y="759316"/>
                      <a:pt x="182394" y="738535"/>
                    </a:cubicBezTo>
                    <a:cubicBezTo>
                      <a:pt x="215637" y="699094"/>
                      <a:pt x="213337" y="640264"/>
                      <a:pt x="176416" y="602251"/>
                    </a:cubicBezTo>
                    <a:cubicBezTo>
                      <a:pt x="139723" y="564474"/>
                      <a:pt x="81483" y="560277"/>
                      <a:pt x="41156" y="591796"/>
                    </a:cubicBezTo>
                    <a:cubicBezTo>
                      <a:pt x="22900" y="561955"/>
                      <a:pt x="9664" y="529001"/>
                      <a:pt x="959" y="494230"/>
                    </a:cubicBezTo>
                    <a:cubicBezTo>
                      <a:pt x="52115" y="488961"/>
                      <a:pt x="91267" y="445241"/>
                      <a:pt x="91267" y="392375"/>
                    </a:cubicBezTo>
                    <a:cubicBezTo>
                      <a:pt x="91267" y="339169"/>
                      <a:pt x="51609" y="295227"/>
                      <a:pt x="0" y="290327"/>
                    </a:cubicBezTo>
                    <a:cubicBezTo>
                      <a:pt x="8687" y="255096"/>
                      <a:pt x="22506" y="221883"/>
                      <a:pt x="40359" y="191287"/>
                    </a:cubicBezTo>
                    <a:cubicBezTo>
                      <a:pt x="80713" y="223806"/>
                      <a:pt x="139767" y="220050"/>
                      <a:pt x="176920" y="181982"/>
                    </a:cubicBezTo>
                    <a:cubicBezTo>
                      <a:pt x="213791" y="144202"/>
                      <a:pt x="216354" y="85681"/>
                      <a:pt x="183553" y="46192"/>
                    </a:cubicBezTo>
                    <a:cubicBezTo>
                      <a:pt x="216108" y="25570"/>
                      <a:pt x="252268" y="10445"/>
                      <a:pt x="290641" y="838"/>
                    </a:cubicBezTo>
                    <a:cubicBezTo>
                      <a:pt x="295909" y="51995"/>
                      <a:pt x="339629" y="91147"/>
                      <a:pt x="392495" y="91147"/>
                    </a:cubicBezTo>
                    <a:cubicBezTo>
                      <a:pt x="445659" y="91147"/>
                      <a:pt x="489574" y="51553"/>
                      <a:pt x="494519" y="0"/>
                    </a:cubicBezTo>
                    <a:close/>
                  </a:path>
                </a:pathLst>
              </a:custGeom>
              <a:solidFill>
                <a:srgbClr val="DC3C00"/>
              </a:solidFill>
              <a:ln w="10795" cap="flat" cmpd="sng" algn="ctr">
                <a:noFill/>
                <a:prstDash val="solid"/>
              </a:ln>
              <a:effectLst/>
            </p:spPr>
            <p:txBody>
              <a:bodyPr vert="horz" wrap="square" lIns="87877" tIns="43938" rIns="87877" bIns="43938" numCol="1" rtlCol="0" anchor="ctr" anchorCtr="0" compatLnSpc="1">
                <a:prstTxWarp prst="textNoShape">
                  <a:avLst/>
                </a:prstTxWarp>
              </a:bodyPr>
              <a:lstStyle/>
              <a:p>
                <a:pPr algn="ctr" defTabSz="878438" fontAlgn="base">
                  <a:spcBef>
                    <a:spcPct val="0"/>
                  </a:spcBef>
                  <a:spcAft>
                    <a:spcPct val="0"/>
                  </a:spcAft>
                  <a:defRPr/>
                </a:pPr>
                <a:endParaRPr lang="en-US" sz="2115" kern="0" dirty="0">
                  <a:gradFill>
                    <a:gsLst>
                      <a:gs pos="0">
                        <a:srgbClr val="FFFFFF"/>
                      </a:gs>
                      <a:gs pos="100000">
                        <a:srgbClr val="FFFFFF"/>
                      </a:gs>
                    </a:gsLst>
                    <a:lin ang="5400000" scaled="0"/>
                  </a:gradFill>
                </a:endParaRPr>
              </a:p>
            </p:txBody>
          </p:sp>
          <p:sp>
            <p:nvSpPr>
              <p:cNvPr id="121" name="Oval 22"/>
              <p:cNvSpPr/>
              <p:nvPr/>
            </p:nvSpPr>
            <p:spPr bwMode="auto">
              <a:xfrm rot="20189084">
                <a:off x="9312541" y="2799141"/>
                <a:ext cx="137246" cy="137209"/>
              </a:xfrm>
              <a:custGeom>
                <a:avLst/>
                <a:gdLst/>
                <a:ahLst/>
                <a:cxnLst/>
                <a:rect l="l" t="t" r="r" b="b"/>
                <a:pathLst>
                  <a:path w="784990" h="784777">
                    <a:moveTo>
                      <a:pt x="392495" y="288840"/>
                    </a:moveTo>
                    <a:cubicBezTo>
                      <a:pt x="335307" y="288840"/>
                      <a:pt x="288947" y="335200"/>
                      <a:pt x="288947" y="392388"/>
                    </a:cubicBezTo>
                    <a:cubicBezTo>
                      <a:pt x="288947" y="449576"/>
                      <a:pt x="335307" y="495936"/>
                      <a:pt x="392495" y="495936"/>
                    </a:cubicBezTo>
                    <a:cubicBezTo>
                      <a:pt x="449683" y="495936"/>
                      <a:pt x="496043" y="449576"/>
                      <a:pt x="496043" y="392388"/>
                    </a:cubicBezTo>
                    <a:cubicBezTo>
                      <a:pt x="496043" y="335200"/>
                      <a:pt x="449683" y="288840"/>
                      <a:pt x="392495" y="288840"/>
                    </a:cubicBezTo>
                    <a:close/>
                    <a:moveTo>
                      <a:pt x="392495" y="226927"/>
                    </a:moveTo>
                    <a:cubicBezTo>
                      <a:pt x="483877" y="226927"/>
                      <a:pt x="557956" y="301006"/>
                      <a:pt x="557956" y="392388"/>
                    </a:cubicBezTo>
                    <a:cubicBezTo>
                      <a:pt x="557956" y="483770"/>
                      <a:pt x="483877" y="557849"/>
                      <a:pt x="392495" y="557849"/>
                    </a:cubicBezTo>
                    <a:cubicBezTo>
                      <a:pt x="301113" y="557849"/>
                      <a:pt x="227034" y="483770"/>
                      <a:pt x="227034" y="392388"/>
                    </a:cubicBezTo>
                    <a:cubicBezTo>
                      <a:pt x="227034" y="301006"/>
                      <a:pt x="301113" y="226927"/>
                      <a:pt x="392495" y="226927"/>
                    </a:cubicBezTo>
                    <a:close/>
                    <a:moveTo>
                      <a:pt x="392495" y="163775"/>
                    </a:moveTo>
                    <a:cubicBezTo>
                      <a:pt x="266236" y="163775"/>
                      <a:pt x="163882" y="266129"/>
                      <a:pt x="163882" y="392388"/>
                    </a:cubicBezTo>
                    <a:cubicBezTo>
                      <a:pt x="163882" y="518647"/>
                      <a:pt x="266236" y="621001"/>
                      <a:pt x="392495" y="621001"/>
                    </a:cubicBezTo>
                    <a:cubicBezTo>
                      <a:pt x="518754" y="621001"/>
                      <a:pt x="621108" y="518647"/>
                      <a:pt x="621108" y="392388"/>
                    </a:cubicBezTo>
                    <a:cubicBezTo>
                      <a:pt x="621108" y="266129"/>
                      <a:pt x="518754" y="163775"/>
                      <a:pt x="392495" y="163775"/>
                    </a:cubicBezTo>
                    <a:close/>
                    <a:moveTo>
                      <a:pt x="494519" y="0"/>
                    </a:moveTo>
                    <a:cubicBezTo>
                      <a:pt x="533265" y="9641"/>
                      <a:pt x="569531" y="25539"/>
                      <a:pt x="602435" y="46450"/>
                    </a:cubicBezTo>
                    <a:cubicBezTo>
                      <a:pt x="569363" y="85876"/>
                      <a:pt x="571723" y="144558"/>
                      <a:pt x="608575" y="182500"/>
                    </a:cubicBezTo>
                    <a:cubicBezTo>
                      <a:pt x="645331" y="220342"/>
                      <a:pt x="703708" y="224488"/>
                      <a:pt x="744053" y="192814"/>
                    </a:cubicBezTo>
                    <a:cubicBezTo>
                      <a:pt x="762217" y="222841"/>
                      <a:pt x="776124" y="255573"/>
                      <a:pt x="784919" y="290342"/>
                    </a:cubicBezTo>
                    <a:cubicBezTo>
                      <a:pt x="733343" y="295269"/>
                      <a:pt x="693723" y="339195"/>
                      <a:pt x="693723" y="392375"/>
                    </a:cubicBezTo>
                    <a:cubicBezTo>
                      <a:pt x="693723" y="445581"/>
                      <a:pt x="733381" y="489524"/>
                      <a:pt x="784990" y="494423"/>
                    </a:cubicBezTo>
                    <a:cubicBezTo>
                      <a:pt x="776303" y="529655"/>
                      <a:pt x="762484" y="562868"/>
                      <a:pt x="744630" y="593463"/>
                    </a:cubicBezTo>
                    <a:cubicBezTo>
                      <a:pt x="704276" y="560945"/>
                      <a:pt x="645223" y="564701"/>
                      <a:pt x="608070" y="602769"/>
                    </a:cubicBezTo>
                    <a:cubicBezTo>
                      <a:pt x="571200" y="640548"/>
                      <a:pt x="568636" y="699068"/>
                      <a:pt x="601436" y="738557"/>
                    </a:cubicBezTo>
                    <a:cubicBezTo>
                      <a:pt x="568882" y="759179"/>
                      <a:pt x="532722" y="774304"/>
                      <a:pt x="494349" y="783911"/>
                    </a:cubicBezTo>
                    <a:cubicBezTo>
                      <a:pt x="489081" y="732755"/>
                      <a:pt x="445360" y="693603"/>
                      <a:pt x="392495" y="693603"/>
                    </a:cubicBezTo>
                    <a:cubicBezTo>
                      <a:pt x="339322" y="693603"/>
                      <a:pt x="295401" y="733212"/>
                      <a:pt x="290466" y="784777"/>
                    </a:cubicBezTo>
                    <a:cubicBezTo>
                      <a:pt x="251680" y="775160"/>
                      <a:pt x="215366" y="759316"/>
                      <a:pt x="182394" y="738535"/>
                    </a:cubicBezTo>
                    <a:cubicBezTo>
                      <a:pt x="215637" y="699094"/>
                      <a:pt x="213337" y="640264"/>
                      <a:pt x="176416" y="602251"/>
                    </a:cubicBezTo>
                    <a:cubicBezTo>
                      <a:pt x="139723" y="564474"/>
                      <a:pt x="81483" y="560277"/>
                      <a:pt x="41156" y="591796"/>
                    </a:cubicBezTo>
                    <a:cubicBezTo>
                      <a:pt x="22900" y="561955"/>
                      <a:pt x="9664" y="529001"/>
                      <a:pt x="959" y="494230"/>
                    </a:cubicBezTo>
                    <a:cubicBezTo>
                      <a:pt x="52115" y="488961"/>
                      <a:pt x="91267" y="445241"/>
                      <a:pt x="91267" y="392375"/>
                    </a:cubicBezTo>
                    <a:cubicBezTo>
                      <a:pt x="91267" y="339169"/>
                      <a:pt x="51609" y="295227"/>
                      <a:pt x="0" y="290327"/>
                    </a:cubicBezTo>
                    <a:cubicBezTo>
                      <a:pt x="8687" y="255096"/>
                      <a:pt x="22506" y="221883"/>
                      <a:pt x="40359" y="191287"/>
                    </a:cubicBezTo>
                    <a:cubicBezTo>
                      <a:pt x="80713" y="223806"/>
                      <a:pt x="139767" y="220050"/>
                      <a:pt x="176920" y="181982"/>
                    </a:cubicBezTo>
                    <a:cubicBezTo>
                      <a:pt x="213791" y="144202"/>
                      <a:pt x="216354" y="85681"/>
                      <a:pt x="183553" y="46192"/>
                    </a:cubicBezTo>
                    <a:cubicBezTo>
                      <a:pt x="216108" y="25570"/>
                      <a:pt x="252268" y="10445"/>
                      <a:pt x="290641" y="838"/>
                    </a:cubicBezTo>
                    <a:cubicBezTo>
                      <a:pt x="295909" y="51995"/>
                      <a:pt x="339629" y="91147"/>
                      <a:pt x="392495" y="91147"/>
                    </a:cubicBezTo>
                    <a:cubicBezTo>
                      <a:pt x="445659" y="91147"/>
                      <a:pt x="489574" y="51553"/>
                      <a:pt x="494519" y="0"/>
                    </a:cubicBezTo>
                    <a:close/>
                  </a:path>
                </a:pathLst>
              </a:custGeom>
              <a:solidFill>
                <a:srgbClr val="DC3C00"/>
              </a:solidFill>
              <a:ln w="10795" cap="flat" cmpd="sng" algn="ctr">
                <a:noFill/>
                <a:prstDash val="solid"/>
              </a:ln>
              <a:effectLst/>
            </p:spPr>
            <p:txBody>
              <a:bodyPr vert="horz" wrap="square" lIns="87877" tIns="43938" rIns="87877" bIns="43938" numCol="1" rtlCol="0" anchor="ctr" anchorCtr="0" compatLnSpc="1">
                <a:prstTxWarp prst="textNoShape">
                  <a:avLst/>
                </a:prstTxWarp>
              </a:bodyPr>
              <a:lstStyle/>
              <a:p>
                <a:pPr algn="ctr" defTabSz="878438" fontAlgn="base">
                  <a:spcBef>
                    <a:spcPct val="0"/>
                  </a:spcBef>
                  <a:spcAft>
                    <a:spcPct val="0"/>
                  </a:spcAft>
                  <a:defRPr/>
                </a:pPr>
                <a:endParaRPr lang="en-US" sz="2115" kern="0" dirty="0">
                  <a:gradFill>
                    <a:gsLst>
                      <a:gs pos="0">
                        <a:srgbClr val="FFFFFF"/>
                      </a:gs>
                      <a:gs pos="100000">
                        <a:srgbClr val="FFFFFF"/>
                      </a:gs>
                    </a:gsLst>
                    <a:lin ang="5400000" scaled="0"/>
                  </a:gradFill>
                </a:endParaRPr>
              </a:p>
            </p:txBody>
          </p:sp>
        </p:grpSp>
      </p:grpSp>
      <p:sp>
        <p:nvSpPr>
          <p:cNvPr id="110" name="Rectangle 109"/>
          <p:cNvSpPr/>
          <p:nvPr/>
        </p:nvSpPr>
        <p:spPr bwMode="auto">
          <a:xfrm>
            <a:off x="8861278" y="1656775"/>
            <a:ext cx="1893102" cy="1057974"/>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rotWithShape="1">
          <a:blip r:embed="rId7" cstate="print">
            <a:extLst>
              <a:ext uri="{28A0092B-C50C-407E-A947-70E740481C1C}">
                <a14:useLocalDpi xmlns:a14="http://schemas.microsoft.com/office/drawing/2010/main" val="0"/>
              </a:ext>
            </a:extLst>
          </a:blip>
          <a:srcRect l="10365" t="12448" r="12379" b="14454"/>
          <a:stretch/>
        </p:blipFill>
        <p:spPr>
          <a:xfrm>
            <a:off x="8909464" y="1703188"/>
            <a:ext cx="1786285" cy="950242"/>
          </a:xfrm>
          <a:prstGeom prst="rect">
            <a:avLst/>
          </a:prstGeom>
          <a:ln>
            <a:solidFill>
              <a:schemeClr val="accent3">
                <a:lumMod val="50000"/>
                <a:lumOff val="50000"/>
              </a:schemeClr>
            </a:solidFill>
          </a:ln>
        </p:spPr>
      </p:pic>
      <p:pic>
        <p:nvPicPr>
          <p:cNvPr id="106" name="Picture 5" descr="image00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99162" y="2120278"/>
            <a:ext cx="1427507" cy="115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 name="Group 108"/>
          <p:cNvGrpSpPr/>
          <p:nvPr/>
        </p:nvGrpSpPr>
        <p:grpSpPr>
          <a:xfrm>
            <a:off x="10158231" y="2991041"/>
            <a:ext cx="604046" cy="593173"/>
            <a:chOff x="10049221" y="2607823"/>
            <a:chExt cx="468284" cy="468284"/>
          </a:xfrm>
        </p:grpSpPr>
        <p:sp>
          <p:nvSpPr>
            <p:cNvPr id="108" name="Rectangle 107"/>
            <p:cNvSpPr/>
            <p:nvPr/>
          </p:nvSpPr>
          <p:spPr bwMode="auto">
            <a:xfrm>
              <a:off x="10104437" y="2672624"/>
              <a:ext cx="381000" cy="3216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2" descr="https://encrypted-tbn0.gstatic.com/images?q=tbn:ANd9GcQMarGzTe8mBaE_ABKrhzUhhaR7_BsIAsokHV1kV3PPr_FC0WvuAA"/>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49221" y="2607823"/>
              <a:ext cx="468284" cy="468284"/>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260367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69239" y="1189495"/>
            <a:ext cx="11653523" cy="480131"/>
          </a:xfrm>
        </p:spPr>
        <p:txBody>
          <a:bodyPr/>
          <a:lstStyle/>
          <a:p>
            <a:r>
              <a:rPr lang="en-US" dirty="0"/>
              <a:t>Where to start</a:t>
            </a:r>
            <a:r>
              <a:rPr lang="en-US" dirty="0" smtClean="0"/>
              <a:t>?</a:t>
            </a:r>
            <a:endParaRPr lang="en-US" dirty="0"/>
          </a:p>
        </p:txBody>
      </p:sp>
      <p:sp>
        <p:nvSpPr>
          <p:cNvPr id="2" name="Title 1"/>
          <p:cNvSpPr>
            <a:spLocks noGrp="1"/>
          </p:cNvSpPr>
          <p:nvPr>
            <p:ph type="title"/>
          </p:nvPr>
        </p:nvSpPr>
        <p:spPr/>
        <p:txBody>
          <a:bodyPr/>
          <a:lstStyle/>
          <a:p>
            <a:r>
              <a:rPr lang="en-US" dirty="0" smtClean="0"/>
              <a:t>Auditing - Overview</a:t>
            </a:r>
            <a:endParaRPr lang="en-US" dirty="0"/>
          </a:p>
        </p:txBody>
      </p:sp>
      <p:sp>
        <p:nvSpPr>
          <p:cNvPr id="4" name="Rounded Rectangle 3"/>
          <p:cNvSpPr/>
          <p:nvPr/>
        </p:nvSpPr>
        <p:spPr bwMode="auto">
          <a:xfrm>
            <a:off x="271559" y="2084361"/>
            <a:ext cx="3764984" cy="4097184"/>
          </a:xfrm>
          <a:prstGeom prst="roundRect">
            <a:avLst/>
          </a:prstGeom>
          <a:solidFill>
            <a:schemeClr val="accent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23" tIns="0" rIns="91423" bIns="45711" numCol="1" rtlCol="0" anchor="t"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Retain</a:t>
            </a:r>
          </a:p>
        </p:txBody>
      </p:sp>
      <p:sp>
        <p:nvSpPr>
          <p:cNvPr id="12" name="Rounded Rectangle 11"/>
          <p:cNvSpPr/>
          <p:nvPr/>
        </p:nvSpPr>
        <p:spPr bwMode="auto">
          <a:xfrm>
            <a:off x="4215828" y="2084363"/>
            <a:ext cx="3764984" cy="4097184"/>
          </a:xfrm>
          <a:prstGeom prst="roundRect">
            <a:avLst/>
          </a:prstGeom>
          <a:solidFill>
            <a:schemeClr val="accent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23" tIns="0" rIns="91423" bIns="45711" numCol="1" rtlCol="0" anchor="t"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Report</a:t>
            </a:r>
          </a:p>
        </p:txBody>
      </p:sp>
      <p:sp>
        <p:nvSpPr>
          <p:cNvPr id="13" name="Rounded Rectangle 12"/>
          <p:cNvSpPr/>
          <p:nvPr/>
        </p:nvSpPr>
        <p:spPr bwMode="auto">
          <a:xfrm>
            <a:off x="8160097" y="2084364"/>
            <a:ext cx="3764984" cy="4097184"/>
          </a:xfrm>
          <a:prstGeom prst="roundRect">
            <a:avLst/>
          </a:prstGeom>
          <a:solidFill>
            <a:schemeClr val="accent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23" tIns="0" rIns="91423" bIns="45711" numCol="1" rtlCol="0" anchor="t"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Insights</a:t>
            </a: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25910" r="19941" b="20105"/>
          <a:stretch/>
        </p:blipFill>
        <p:spPr>
          <a:xfrm>
            <a:off x="8347752" y="2686760"/>
            <a:ext cx="1771472" cy="2186302"/>
          </a:xfrm>
          <a:prstGeom prst="rect">
            <a:avLst/>
          </a:prstGeom>
        </p:spPr>
      </p:pic>
      <p:pic>
        <p:nvPicPr>
          <p:cNvPr id="15" name="Picture 5" descr="image00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32295" y="4266836"/>
            <a:ext cx="2035910" cy="164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stretch>
            <a:fillRect/>
          </a:stretch>
        </p:blipFill>
        <p:spPr>
          <a:xfrm>
            <a:off x="4542186" y="2686760"/>
            <a:ext cx="3107629" cy="3221339"/>
          </a:xfrm>
          <a:prstGeom prst="rect">
            <a:avLst/>
          </a:prstGeom>
        </p:spPr>
      </p:pic>
      <p:pic>
        <p:nvPicPr>
          <p:cNvPr id="17" name="Picture 16"/>
          <p:cNvPicPr>
            <a:picLocks noChangeAspect="1"/>
          </p:cNvPicPr>
          <p:nvPr/>
        </p:nvPicPr>
        <p:blipFill rotWithShape="1">
          <a:blip r:embed="rId6"/>
          <a:srcRect l="48324"/>
          <a:stretch/>
        </p:blipFill>
        <p:spPr>
          <a:xfrm>
            <a:off x="349647" y="2608274"/>
            <a:ext cx="2012950" cy="2617838"/>
          </a:xfrm>
          <a:prstGeom prst="rect">
            <a:avLst/>
          </a:prstGeom>
        </p:spPr>
      </p:pic>
      <p:pic>
        <p:nvPicPr>
          <p:cNvPr id="18" name="Picture 17"/>
          <p:cNvPicPr>
            <a:picLocks noChangeAspect="1"/>
          </p:cNvPicPr>
          <p:nvPr/>
        </p:nvPicPr>
        <p:blipFill>
          <a:blip r:embed="rId7"/>
          <a:stretch>
            <a:fillRect/>
          </a:stretch>
        </p:blipFill>
        <p:spPr>
          <a:xfrm>
            <a:off x="1471833" y="4005987"/>
            <a:ext cx="2251865" cy="1873319"/>
          </a:xfrm>
          <a:prstGeom prst="rect">
            <a:avLst/>
          </a:prstGeom>
        </p:spPr>
      </p:pic>
    </p:spTree>
    <p:extLst>
      <p:ext uri="{BB962C8B-B14F-4D97-AF65-F5344CB8AC3E}">
        <p14:creationId xmlns:p14="http://schemas.microsoft.com/office/powerpoint/2010/main" val="33134535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4886" y="132854"/>
            <a:ext cx="10515600" cy="1325563"/>
          </a:xfrm>
        </p:spPr>
        <p:txBody>
          <a:bodyPr/>
          <a:lstStyle/>
          <a:p>
            <a:r>
              <a:rPr lang="en-US" dirty="0">
                <a:solidFill>
                  <a:schemeClr val="bg1"/>
                </a:solidFill>
              </a:rPr>
              <a:t>New Auditing Feature in Azure SQL DB</a:t>
            </a:r>
          </a:p>
        </p:txBody>
      </p:sp>
      <p:sp>
        <p:nvSpPr>
          <p:cNvPr id="2" name="Text Placeholder 1"/>
          <p:cNvSpPr>
            <a:spLocks noGrp="1"/>
          </p:cNvSpPr>
          <p:nvPr>
            <p:ph type="body" sz="quarter" idx="10"/>
          </p:nvPr>
        </p:nvSpPr>
        <p:spPr>
          <a:xfrm>
            <a:off x="104569" y="1911643"/>
            <a:ext cx="7300638" cy="3749231"/>
          </a:xfrm>
        </p:spPr>
        <p:txBody>
          <a:bodyPr/>
          <a:lstStyle/>
          <a:p>
            <a:r>
              <a:rPr lang="en-US" sz="2745" dirty="0">
                <a:solidFill>
                  <a:schemeClr val="bg1"/>
                </a:solidFill>
              </a:rPr>
              <a:t>Configurable to track &amp; log database activity</a:t>
            </a:r>
          </a:p>
          <a:p>
            <a:r>
              <a:rPr lang="en-US" sz="2745" dirty="0">
                <a:solidFill>
                  <a:schemeClr val="bg1"/>
                </a:solidFill>
              </a:rPr>
              <a:t>Dashboard views in the portal for at-a-glance insights</a:t>
            </a:r>
          </a:p>
          <a:p>
            <a:r>
              <a:rPr lang="en-US" sz="2745" dirty="0">
                <a:solidFill>
                  <a:schemeClr val="bg1"/>
                </a:solidFill>
              </a:rPr>
              <a:t>Interactive &amp; customizable Power View and Power Pivot reports for deep analysis on Audit log data</a:t>
            </a:r>
          </a:p>
          <a:p>
            <a:r>
              <a:rPr lang="en-US" sz="2745" dirty="0">
                <a:solidFill>
                  <a:schemeClr val="bg1"/>
                </a:solidFill>
              </a:rPr>
              <a:t>Audit logs reside in your Azure Storage account</a:t>
            </a:r>
          </a:p>
          <a:p>
            <a:r>
              <a:rPr lang="en-US" sz="2745" dirty="0">
                <a:solidFill>
                  <a:schemeClr val="bg1"/>
                </a:solidFill>
              </a:rPr>
              <a:t>Available in Basic, Standard, and Premium</a:t>
            </a:r>
          </a:p>
        </p:txBody>
      </p:sp>
      <p:sp>
        <p:nvSpPr>
          <p:cNvPr id="5" name="Freeform 4"/>
          <p:cNvSpPr>
            <a:spLocks/>
          </p:cNvSpPr>
          <p:nvPr/>
        </p:nvSpPr>
        <p:spPr bwMode="auto">
          <a:xfrm flipH="1">
            <a:off x="9244691" y="1711097"/>
            <a:ext cx="1888831" cy="121082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914192"/>
            <a:endParaRPr lang="en-US" dirty="0">
              <a:solidFill>
                <a:srgbClr val="000000"/>
              </a:solidFill>
            </a:endParaRPr>
          </a:p>
        </p:txBody>
      </p:sp>
      <p:sp>
        <p:nvSpPr>
          <p:cNvPr id="6" name="Freeform 6"/>
          <p:cNvSpPr>
            <a:spLocks/>
          </p:cNvSpPr>
          <p:nvPr/>
        </p:nvSpPr>
        <p:spPr bwMode="auto">
          <a:xfrm flipH="1">
            <a:off x="7216531" y="1848532"/>
            <a:ext cx="2412569" cy="1579312"/>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rgbClr val="C9F1FF"/>
          </a:solidFill>
          <a:ln>
            <a:noFill/>
          </a:ln>
          <a:extLst/>
        </p:spPr>
        <p:txBody>
          <a:bodyPr vert="horz" wrap="square" lIns="91414" tIns="45706" rIns="91414" bIns="45706" numCol="1" anchor="t" anchorCtr="0" compatLnSpc="1">
            <a:prstTxWarp prst="textNoShape">
              <a:avLst/>
            </a:prstTxWarp>
          </a:bodyPr>
          <a:lstStyle/>
          <a:p>
            <a:pPr defTabSz="914192"/>
            <a:endParaRPr lang="en-US" dirty="0">
              <a:solidFill>
                <a:srgbClr val="000000"/>
              </a:solidFill>
            </a:endParaRPr>
          </a:p>
        </p:txBody>
      </p:sp>
      <p:sp>
        <p:nvSpPr>
          <p:cNvPr id="7" name="Freeform 6"/>
          <p:cNvSpPr>
            <a:spLocks noEditPoints="1"/>
          </p:cNvSpPr>
          <p:nvPr/>
        </p:nvSpPr>
        <p:spPr bwMode="auto">
          <a:xfrm flipH="1">
            <a:off x="7710890" y="2258504"/>
            <a:ext cx="478760" cy="567085"/>
          </a:xfrm>
          <a:custGeom>
            <a:avLst/>
            <a:gdLst>
              <a:gd name="T0" fmla="*/ 100 w 202"/>
              <a:gd name="T1" fmla="*/ 12 h 239"/>
              <a:gd name="T2" fmla="*/ 184 w 202"/>
              <a:gd name="T3" fmla="*/ 36 h 239"/>
              <a:gd name="T4" fmla="*/ 100 w 202"/>
              <a:gd name="T5" fmla="*/ 60 h 239"/>
              <a:gd name="T6" fmla="*/ 16 w 202"/>
              <a:gd name="T7" fmla="*/ 36 h 239"/>
              <a:gd name="T8" fmla="*/ 100 w 202"/>
              <a:gd name="T9" fmla="*/ 12 h 239"/>
              <a:gd name="T10" fmla="*/ 101 w 202"/>
              <a:gd name="T11" fmla="*/ 0 h 239"/>
              <a:gd name="T12" fmla="*/ 61 w 202"/>
              <a:gd name="T13" fmla="*/ 3 h 239"/>
              <a:gd name="T14" fmla="*/ 29 w 202"/>
              <a:gd name="T15" fmla="*/ 12 h 239"/>
              <a:gd name="T16" fmla="*/ 8 w 202"/>
              <a:gd name="T17" fmla="*/ 24 h 239"/>
              <a:gd name="T18" fmla="*/ 2 w 202"/>
              <a:gd name="T19" fmla="*/ 32 h 239"/>
              <a:gd name="T20" fmla="*/ 0 w 202"/>
              <a:gd name="T21" fmla="*/ 40 h 239"/>
              <a:gd name="T22" fmla="*/ 0 w 202"/>
              <a:gd name="T23" fmla="*/ 199 h 239"/>
              <a:gd name="T24" fmla="*/ 2 w 202"/>
              <a:gd name="T25" fmla="*/ 207 h 239"/>
              <a:gd name="T26" fmla="*/ 8 w 202"/>
              <a:gd name="T27" fmla="*/ 215 h 239"/>
              <a:gd name="T28" fmla="*/ 29 w 202"/>
              <a:gd name="T29" fmla="*/ 227 h 239"/>
              <a:gd name="T30" fmla="*/ 61 w 202"/>
              <a:gd name="T31" fmla="*/ 236 h 239"/>
              <a:gd name="T32" fmla="*/ 101 w 202"/>
              <a:gd name="T33" fmla="*/ 239 h 239"/>
              <a:gd name="T34" fmla="*/ 172 w 202"/>
              <a:gd name="T35" fmla="*/ 227 h 239"/>
              <a:gd name="T36" fmla="*/ 194 w 202"/>
              <a:gd name="T37" fmla="*/ 215 h 239"/>
              <a:gd name="T38" fmla="*/ 200 w 202"/>
              <a:gd name="T39" fmla="*/ 207 h 239"/>
              <a:gd name="T40" fmla="*/ 202 w 202"/>
              <a:gd name="T41" fmla="*/ 199 h 239"/>
              <a:gd name="T42" fmla="*/ 202 w 202"/>
              <a:gd name="T43" fmla="*/ 40 h 239"/>
              <a:gd name="T44" fmla="*/ 194 w 202"/>
              <a:gd name="T45" fmla="*/ 24 h 239"/>
              <a:gd name="T46" fmla="*/ 172 w 202"/>
              <a:gd name="T47" fmla="*/ 12 h 239"/>
              <a:gd name="T48" fmla="*/ 140 w 202"/>
              <a:gd name="T49" fmla="*/ 3 h 239"/>
              <a:gd name="T50" fmla="*/ 101 w 202"/>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239">
                <a:moveTo>
                  <a:pt x="100" y="12"/>
                </a:moveTo>
                <a:cubicBezTo>
                  <a:pt x="146" y="12"/>
                  <a:pt x="184" y="23"/>
                  <a:pt x="184" y="36"/>
                </a:cubicBezTo>
                <a:cubicBezTo>
                  <a:pt x="184" y="49"/>
                  <a:pt x="146" y="60"/>
                  <a:pt x="100" y="60"/>
                </a:cubicBezTo>
                <a:cubicBezTo>
                  <a:pt x="54" y="60"/>
                  <a:pt x="16" y="49"/>
                  <a:pt x="16" y="36"/>
                </a:cubicBezTo>
                <a:cubicBezTo>
                  <a:pt x="16" y="23"/>
                  <a:pt x="54" y="12"/>
                  <a:pt x="100" y="12"/>
                </a:cubicBezTo>
                <a:close/>
                <a:moveTo>
                  <a:pt x="101" y="0"/>
                </a:moveTo>
                <a:cubicBezTo>
                  <a:pt x="61" y="3"/>
                  <a:pt x="61" y="3"/>
                  <a:pt x="61" y="3"/>
                </a:cubicBezTo>
                <a:cubicBezTo>
                  <a:pt x="29" y="12"/>
                  <a:pt x="29" y="12"/>
                  <a:pt x="29" y="12"/>
                </a:cubicBezTo>
                <a:cubicBezTo>
                  <a:pt x="8" y="24"/>
                  <a:pt x="8" y="24"/>
                  <a:pt x="8" y="24"/>
                </a:cubicBezTo>
                <a:cubicBezTo>
                  <a:pt x="2" y="32"/>
                  <a:pt x="2" y="32"/>
                  <a:pt x="2" y="32"/>
                </a:cubicBezTo>
                <a:cubicBezTo>
                  <a:pt x="0" y="40"/>
                  <a:pt x="0" y="40"/>
                  <a:pt x="0" y="40"/>
                </a:cubicBezTo>
                <a:cubicBezTo>
                  <a:pt x="0" y="199"/>
                  <a:pt x="0" y="199"/>
                  <a:pt x="0" y="199"/>
                </a:cubicBezTo>
                <a:cubicBezTo>
                  <a:pt x="2" y="207"/>
                  <a:pt x="2" y="207"/>
                  <a:pt x="2" y="207"/>
                </a:cubicBezTo>
                <a:cubicBezTo>
                  <a:pt x="8" y="215"/>
                  <a:pt x="8" y="215"/>
                  <a:pt x="8" y="215"/>
                </a:cubicBezTo>
                <a:cubicBezTo>
                  <a:pt x="29" y="227"/>
                  <a:pt x="29" y="227"/>
                  <a:pt x="29" y="227"/>
                </a:cubicBezTo>
                <a:cubicBezTo>
                  <a:pt x="61" y="236"/>
                  <a:pt x="61" y="236"/>
                  <a:pt x="61" y="236"/>
                </a:cubicBezTo>
                <a:cubicBezTo>
                  <a:pt x="73" y="238"/>
                  <a:pt x="87" y="239"/>
                  <a:pt x="101" y="239"/>
                </a:cubicBezTo>
                <a:cubicBezTo>
                  <a:pt x="129" y="239"/>
                  <a:pt x="154" y="234"/>
                  <a:pt x="172" y="227"/>
                </a:cubicBezTo>
                <a:cubicBezTo>
                  <a:pt x="181" y="224"/>
                  <a:pt x="189" y="219"/>
                  <a:pt x="194" y="215"/>
                </a:cubicBezTo>
                <a:cubicBezTo>
                  <a:pt x="196" y="212"/>
                  <a:pt x="198" y="210"/>
                  <a:pt x="200" y="207"/>
                </a:cubicBezTo>
                <a:cubicBezTo>
                  <a:pt x="201" y="205"/>
                  <a:pt x="202" y="202"/>
                  <a:pt x="202" y="199"/>
                </a:cubicBezTo>
                <a:cubicBezTo>
                  <a:pt x="202" y="40"/>
                  <a:pt x="202" y="40"/>
                  <a:pt x="202" y="40"/>
                </a:cubicBezTo>
                <a:cubicBezTo>
                  <a:pt x="202" y="34"/>
                  <a:pt x="199" y="29"/>
                  <a:pt x="194" y="24"/>
                </a:cubicBezTo>
                <a:cubicBezTo>
                  <a:pt x="189" y="20"/>
                  <a:pt x="181" y="15"/>
                  <a:pt x="172" y="12"/>
                </a:cubicBezTo>
                <a:cubicBezTo>
                  <a:pt x="163" y="8"/>
                  <a:pt x="152" y="5"/>
                  <a:pt x="140" y="3"/>
                </a:cubicBezTo>
                <a:cubicBezTo>
                  <a:pt x="128" y="1"/>
                  <a:pt x="115" y="0"/>
                  <a:pt x="10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dirty="0">
              <a:solidFill>
                <a:srgbClr val="000000"/>
              </a:solidFill>
            </a:endParaRPr>
          </a:p>
        </p:txBody>
      </p:sp>
      <p:sp>
        <p:nvSpPr>
          <p:cNvPr id="8" name="TextBox 7"/>
          <p:cNvSpPr txBox="1"/>
          <p:nvPr/>
        </p:nvSpPr>
        <p:spPr>
          <a:xfrm>
            <a:off x="7376721" y="3087530"/>
            <a:ext cx="1302581" cy="311985"/>
          </a:xfrm>
          <a:prstGeom prst="rect">
            <a:avLst/>
          </a:prstGeom>
          <a:noFill/>
        </p:spPr>
        <p:txBody>
          <a:bodyPr wrap="square" rtlCol="0">
            <a:spAutoFit/>
          </a:bodyPr>
          <a:lstStyle/>
          <a:p>
            <a:pPr defTabSz="932384">
              <a:defRPr/>
            </a:pPr>
            <a:r>
              <a:rPr lang="en-US" sz="1400" kern="0" dirty="0">
                <a:solidFill>
                  <a:srgbClr val="000092">
                    <a:lumMod val="50000"/>
                  </a:srgbClr>
                </a:solidFill>
                <a:latin typeface="Segoe UI Light"/>
              </a:rPr>
              <a:t>SQL Database</a:t>
            </a:r>
          </a:p>
        </p:txBody>
      </p:sp>
      <p:sp>
        <p:nvSpPr>
          <p:cNvPr id="9" name="Freeform 8"/>
          <p:cNvSpPr>
            <a:spLocks/>
          </p:cNvSpPr>
          <p:nvPr/>
        </p:nvSpPr>
        <p:spPr bwMode="auto">
          <a:xfrm>
            <a:off x="7488185" y="5055141"/>
            <a:ext cx="4733385" cy="1388335"/>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10" name="Freeform 29"/>
          <p:cNvSpPr>
            <a:spLocks/>
          </p:cNvSpPr>
          <p:nvPr/>
        </p:nvSpPr>
        <p:spPr bwMode="auto">
          <a:xfrm>
            <a:off x="5382853" y="5702415"/>
            <a:ext cx="5457633" cy="735403"/>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nvGrpSpPr>
          <p:cNvPr id="11" name="Group 10"/>
          <p:cNvGrpSpPr/>
          <p:nvPr/>
        </p:nvGrpSpPr>
        <p:grpSpPr>
          <a:xfrm>
            <a:off x="7264534" y="5499033"/>
            <a:ext cx="174723" cy="338653"/>
            <a:chOff x="8003343" y="6072433"/>
            <a:chExt cx="145517" cy="282045"/>
          </a:xfrm>
        </p:grpSpPr>
        <p:sp>
          <p:nvSpPr>
            <p:cNvPr id="12"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13"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14"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sp>
        <p:nvSpPr>
          <p:cNvPr id="15" name="Freeform 29"/>
          <p:cNvSpPr>
            <a:spLocks/>
          </p:cNvSpPr>
          <p:nvPr/>
        </p:nvSpPr>
        <p:spPr bwMode="auto">
          <a:xfrm>
            <a:off x="7510932" y="5826586"/>
            <a:ext cx="3630846" cy="610972"/>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nvGrpSpPr>
          <p:cNvPr id="16" name="Group 15"/>
          <p:cNvGrpSpPr/>
          <p:nvPr/>
        </p:nvGrpSpPr>
        <p:grpSpPr>
          <a:xfrm>
            <a:off x="10100212" y="5057826"/>
            <a:ext cx="210258" cy="407530"/>
            <a:chOff x="8003343" y="6072433"/>
            <a:chExt cx="145517" cy="282045"/>
          </a:xfrm>
        </p:grpSpPr>
        <p:sp>
          <p:nvSpPr>
            <p:cNvPr id="17"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18"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19"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grpSp>
        <p:nvGrpSpPr>
          <p:cNvPr id="20" name="Group 19"/>
          <p:cNvGrpSpPr/>
          <p:nvPr/>
        </p:nvGrpSpPr>
        <p:grpSpPr>
          <a:xfrm>
            <a:off x="7559839" y="5466974"/>
            <a:ext cx="174723" cy="338653"/>
            <a:chOff x="8003343" y="6072433"/>
            <a:chExt cx="145517" cy="282045"/>
          </a:xfrm>
        </p:grpSpPr>
        <p:sp>
          <p:nvSpPr>
            <p:cNvPr id="21"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22"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23"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grpSp>
        <p:nvGrpSpPr>
          <p:cNvPr id="24" name="Group 23"/>
          <p:cNvGrpSpPr/>
          <p:nvPr/>
        </p:nvGrpSpPr>
        <p:grpSpPr>
          <a:xfrm>
            <a:off x="5975147" y="5798597"/>
            <a:ext cx="174723" cy="338653"/>
            <a:chOff x="8003343" y="6072433"/>
            <a:chExt cx="145517" cy="282045"/>
          </a:xfrm>
        </p:grpSpPr>
        <p:sp>
          <p:nvSpPr>
            <p:cNvPr id="25"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26"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27"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grpSp>
        <p:nvGrpSpPr>
          <p:cNvPr id="28" name="Group 27"/>
          <p:cNvGrpSpPr/>
          <p:nvPr/>
        </p:nvGrpSpPr>
        <p:grpSpPr>
          <a:xfrm>
            <a:off x="10394179" y="5091049"/>
            <a:ext cx="210258" cy="407530"/>
            <a:chOff x="8003343" y="6072433"/>
            <a:chExt cx="145517" cy="282045"/>
          </a:xfrm>
        </p:grpSpPr>
        <p:sp>
          <p:nvSpPr>
            <p:cNvPr id="29"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30"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sp>
          <p:nvSpPr>
            <p:cNvPr id="31"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17" tIns="44808" rIns="89617" bIns="44808" numCol="1" anchor="t" anchorCtr="0" compatLnSpc="1">
              <a:prstTxWarp prst="textNoShape">
                <a:avLst/>
              </a:prstTxWarp>
            </a:bodyPr>
            <a:lstStyle/>
            <a:p>
              <a:pPr defTabSz="913598">
                <a:defRPr/>
              </a:pPr>
              <a:endParaRPr lang="en-US" kern="0">
                <a:solidFill>
                  <a:srgbClr val="000000"/>
                </a:solidFill>
              </a:endParaRPr>
            </a:p>
          </p:txBody>
        </p:sp>
      </p:grpSp>
      <p:grpSp>
        <p:nvGrpSpPr>
          <p:cNvPr id="32" name="Group 37"/>
          <p:cNvGrpSpPr/>
          <p:nvPr/>
        </p:nvGrpSpPr>
        <p:grpSpPr>
          <a:xfrm>
            <a:off x="11470194" y="4168421"/>
            <a:ext cx="623638" cy="1784709"/>
            <a:chOff x="5893176" y="3792885"/>
            <a:chExt cx="585200" cy="1674708"/>
          </a:xfrm>
        </p:grpSpPr>
        <p:sp>
          <p:nvSpPr>
            <p:cNvPr id="33" name="Rectangle 630"/>
            <p:cNvSpPr>
              <a:spLocks noChangeArrowheads="1"/>
            </p:cNvSpPr>
            <p:nvPr/>
          </p:nvSpPr>
          <p:spPr bwMode="auto">
            <a:xfrm>
              <a:off x="6132059" y="4189759"/>
              <a:ext cx="101114" cy="298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34" name="Freeform 631"/>
            <p:cNvSpPr>
              <a:spLocks/>
            </p:cNvSpPr>
            <p:nvPr/>
          </p:nvSpPr>
          <p:spPr bwMode="auto">
            <a:xfrm>
              <a:off x="6048639"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35" name="Freeform 632"/>
            <p:cNvSpPr>
              <a:spLocks/>
            </p:cNvSpPr>
            <p:nvPr/>
          </p:nvSpPr>
          <p:spPr bwMode="auto">
            <a:xfrm>
              <a:off x="6188936"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36" name="Freeform 633"/>
            <p:cNvSpPr>
              <a:spLocks/>
            </p:cNvSpPr>
            <p:nvPr/>
          </p:nvSpPr>
          <p:spPr bwMode="auto">
            <a:xfrm>
              <a:off x="6092877" y="3929390"/>
              <a:ext cx="197173" cy="236355"/>
            </a:xfrm>
            <a:custGeom>
              <a:avLst/>
              <a:gdLst>
                <a:gd name="T0" fmla="*/ 59 w 66"/>
                <a:gd name="T1" fmla="*/ 45 h 79"/>
                <a:gd name="T2" fmla="*/ 23 w 66"/>
                <a:gd name="T3" fmla="*/ 74 h 79"/>
                <a:gd name="T4" fmla="*/ 6 w 66"/>
                <a:gd name="T5" fmla="*/ 30 h 79"/>
                <a:gd name="T6" fmla="*/ 46 w 66"/>
                <a:gd name="T7" fmla="*/ 5 h 79"/>
                <a:gd name="T8" fmla="*/ 59 w 66"/>
                <a:gd name="T9" fmla="*/ 45 h 79"/>
              </a:gdLst>
              <a:ahLst/>
              <a:cxnLst>
                <a:cxn ang="0">
                  <a:pos x="T0" y="T1"/>
                </a:cxn>
                <a:cxn ang="0">
                  <a:pos x="T2" y="T3"/>
                </a:cxn>
                <a:cxn ang="0">
                  <a:pos x="T4" y="T5"/>
                </a:cxn>
                <a:cxn ang="0">
                  <a:pos x="T6" y="T7"/>
                </a:cxn>
                <a:cxn ang="0">
                  <a:pos x="T8" y="T9"/>
                </a:cxn>
              </a:cxnLst>
              <a:rect l="0" t="0" r="r" b="b"/>
              <a:pathLst>
                <a:path w="66" h="79">
                  <a:moveTo>
                    <a:pt x="59" y="45"/>
                  </a:moveTo>
                  <a:cubicBezTo>
                    <a:pt x="53" y="64"/>
                    <a:pt x="39" y="79"/>
                    <a:pt x="23" y="74"/>
                  </a:cubicBezTo>
                  <a:cubicBezTo>
                    <a:pt x="8" y="69"/>
                    <a:pt x="0" y="49"/>
                    <a:pt x="6" y="30"/>
                  </a:cubicBezTo>
                  <a:cubicBezTo>
                    <a:pt x="13" y="11"/>
                    <a:pt x="30" y="0"/>
                    <a:pt x="46" y="5"/>
                  </a:cubicBezTo>
                  <a:cubicBezTo>
                    <a:pt x="62" y="10"/>
                    <a:pt x="66" y="26"/>
                    <a:pt x="59"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37" name="Freeform 634"/>
            <p:cNvSpPr>
              <a:spLocks/>
            </p:cNvSpPr>
            <p:nvPr/>
          </p:nvSpPr>
          <p:spPr bwMode="auto">
            <a:xfrm>
              <a:off x="6066334" y="3902847"/>
              <a:ext cx="194645" cy="221188"/>
            </a:xfrm>
            <a:custGeom>
              <a:avLst/>
              <a:gdLst>
                <a:gd name="T0" fmla="*/ 56 w 65"/>
                <a:gd name="T1" fmla="*/ 24 h 74"/>
                <a:gd name="T2" fmla="*/ 50 w 65"/>
                <a:gd name="T3" fmla="*/ 67 h 74"/>
                <a:gd name="T4" fmla="*/ 10 w 65"/>
                <a:gd name="T5" fmla="*/ 51 h 74"/>
                <a:gd name="T6" fmla="*/ 15 w 65"/>
                <a:gd name="T7" fmla="*/ 8 h 74"/>
                <a:gd name="T8" fmla="*/ 56 w 65"/>
                <a:gd name="T9" fmla="*/ 24 h 74"/>
              </a:gdLst>
              <a:ahLst/>
              <a:cxnLst>
                <a:cxn ang="0">
                  <a:pos x="T0" y="T1"/>
                </a:cxn>
                <a:cxn ang="0">
                  <a:pos x="T2" y="T3"/>
                </a:cxn>
                <a:cxn ang="0">
                  <a:pos x="T4" y="T5"/>
                </a:cxn>
                <a:cxn ang="0">
                  <a:pos x="T6" y="T7"/>
                </a:cxn>
                <a:cxn ang="0">
                  <a:pos x="T8" y="T9"/>
                </a:cxn>
              </a:cxnLst>
              <a:rect l="0" t="0" r="r" b="b"/>
              <a:pathLst>
                <a:path w="65" h="74">
                  <a:moveTo>
                    <a:pt x="56" y="24"/>
                  </a:moveTo>
                  <a:cubicBezTo>
                    <a:pt x="65" y="40"/>
                    <a:pt x="63" y="59"/>
                    <a:pt x="50" y="67"/>
                  </a:cubicBezTo>
                  <a:cubicBezTo>
                    <a:pt x="37" y="74"/>
                    <a:pt x="19" y="67"/>
                    <a:pt x="10" y="51"/>
                  </a:cubicBezTo>
                  <a:cubicBezTo>
                    <a:pt x="0" y="34"/>
                    <a:pt x="3" y="15"/>
                    <a:pt x="15" y="8"/>
                  </a:cubicBezTo>
                  <a:cubicBezTo>
                    <a:pt x="28" y="0"/>
                    <a:pt x="46" y="7"/>
                    <a:pt x="56"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38" name="Freeform 635"/>
            <p:cNvSpPr>
              <a:spLocks/>
            </p:cNvSpPr>
            <p:nvPr/>
          </p:nvSpPr>
          <p:spPr bwMode="auto">
            <a:xfrm>
              <a:off x="6132059" y="4108868"/>
              <a:ext cx="101114" cy="104906"/>
            </a:xfrm>
            <a:custGeom>
              <a:avLst/>
              <a:gdLst>
                <a:gd name="T0" fmla="*/ 80 w 80"/>
                <a:gd name="T1" fmla="*/ 64 h 83"/>
                <a:gd name="T2" fmla="*/ 40 w 80"/>
                <a:gd name="T3" fmla="*/ 83 h 83"/>
                <a:gd name="T4" fmla="*/ 0 w 80"/>
                <a:gd name="T5" fmla="*/ 64 h 83"/>
                <a:gd name="T6" fmla="*/ 0 w 80"/>
                <a:gd name="T7" fmla="*/ 0 h 83"/>
                <a:gd name="T8" fmla="*/ 80 w 80"/>
                <a:gd name="T9" fmla="*/ 0 h 83"/>
                <a:gd name="T10" fmla="*/ 80 w 80"/>
                <a:gd name="T11" fmla="*/ 64 h 83"/>
              </a:gdLst>
              <a:ahLst/>
              <a:cxnLst>
                <a:cxn ang="0">
                  <a:pos x="T0" y="T1"/>
                </a:cxn>
                <a:cxn ang="0">
                  <a:pos x="T2" y="T3"/>
                </a:cxn>
                <a:cxn ang="0">
                  <a:pos x="T4" y="T5"/>
                </a:cxn>
                <a:cxn ang="0">
                  <a:pos x="T6" y="T7"/>
                </a:cxn>
                <a:cxn ang="0">
                  <a:pos x="T8" y="T9"/>
                </a:cxn>
                <a:cxn ang="0">
                  <a:pos x="T10" y="T11"/>
                </a:cxn>
              </a:cxnLst>
              <a:rect l="0" t="0" r="r" b="b"/>
              <a:pathLst>
                <a:path w="80" h="83">
                  <a:moveTo>
                    <a:pt x="80" y="64"/>
                  </a:moveTo>
                  <a:lnTo>
                    <a:pt x="40" y="83"/>
                  </a:lnTo>
                  <a:lnTo>
                    <a:pt x="0" y="64"/>
                  </a:lnTo>
                  <a:lnTo>
                    <a:pt x="0" y="0"/>
                  </a:lnTo>
                  <a:lnTo>
                    <a:pt x="80" y="0"/>
                  </a:lnTo>
                  <a:lnTo>
                    <a:pt x="80" y="6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39" name="Freeform 636"/>
            <p:cNvSpPr>
              <a:spLocks/>
            </p:cNvSpPr>
            <p:nvPr/>
          </p:nvSpPr>
          <p:spPr bwMode="auto">
            <a:xfrm>
              <a:off x="6153546" y="4213774"/>
              <a:ext cx="56877" cy="399402"/>
            </a:xfrm>
            <a:custGeom>
              <a:avLst/>
              <a:gdLst>
                <a:gd name="T0" fmla="*/ 35 w 45"/>
                <a:gd name="T1" fmla="*/ 23 h 316"/>
                <a:gd name="T2" fmla="*/ 45 w 45"/>
                <a:gd name="T3" fmla="*/ 19 h 316"/>
                <a:gd name="T4" fmla="*/ 23 w 45"/>
                <a:gd name="T5" fmla="*/ 0 h 316"/>
                <a:gd name="T6" fmla="*/ 0 w 45"/>
                <a:gd name="T7" fmla="*/ 19 h 316"/>
                <a:gd name="T8" fmla="*/ 11 w 45"/>
                <a:gd name="T9" fmla="*/ 23 h 316"/>
                <a:gd name="T10" fmla="*/ 9 w 45"/>
                <a:gd name="T11" fmla="*/ 290 h 316"/>
                <a:gd name="T12" fmla="*/ 23 w 45"/>
                <a:gd name="T13" fmla="*/ 316 h 316"/>
                <a:gd name="T14" fmla="*/ 35 w 45"/>
                <a:gd name="T15" fmla="*/ 290 h 316"/>
                <a:gd name="T16" fmla="*/ 35 w 45"/>
                <a:gd name="T17" fmla="*/ 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6">
                  <a:moveTo>
                    <a:pt x="35" y="23"/>
                  </a:moveTo>
                  <a:lnTo>
                    <a:pt x="45" y="19"/>
                  </a:lnTo>
                  <a:lnTo>
                    <a:pt x="23" y="0"/>
                  </a:lnTo>
                  <a:lnTo>
                    <a:pt x="0" y="19"/>
                  </a:lnTo>
                  <a:lnTo>
                    <a:pt x="11" y="23"/>
                  </a:lnTo>
                  <a:lnTo>
                    <a:pt x="9" y="290"/>
                  </a:lnTo>
                  <a:lnTo>
                    <a:pt x="23" y="316"/>
                  </a:lnTo>
                  <a:lnTo>
                    <a:pt x="35" y="290"/>
                  </a:lnTo>
                  <a:lnTo>
                    <a:pt x="35" y="2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0" name="Freeform 637"/>
            <p:cNvSpPr>
              <a:spLocks/>
            </p:cNvSpPr>
            <p:nvPr/>
          </p:nvSpPr>
          <p:spPr bwMode="auto">
            <a:xfrm>
              <a:off x="5893176" y="4218830"/>
              <a:ext cx="214868" cy="558658"/>
            </a:xfrm>
            <a:custGeom>
              <a:avLst/>
              <a:gdLst>
                <a:gd name="T0" fmla="*/ 72 w 72"/>
                <a:gd name="T1" fmla="*/ 8 h 187"/>
                <a:gd name="T2" fmla="*/ 43 w 72"/>
                <a:gd name="T3" fmla="*/ 0 h 187"/>
                <a:gd name="T4" fmla="*/ 0 w 72"/>
                <a:gd name="T5" fmla="*/ 187 h 187"/>
                <a:gd name="T6" fmla="*/ 29 w 72"/>
                <a:gd name="T7" fmla="*/ 187 h 187"/>
                <a:gd name="T8" fmla="*/ 72 w 72"/>
                <a:gd name="T9" fmla="*/ 8 h 187"/>
              </a:gdLst>
              <a:ahLst/>
              <a:cxnLst>
                <a:cxn ang="0">
                  <a:pos x="T0" y="T1"/>
                </a:cxn>
                <a:cxn ang="0">
                  <a:pos x="T2" y="T3"/>
                </a:cxn>
                <a:cxn ang="0">
                  <a:pos x="T4" y="T5"/>
                </a:cxn>
                <a:cxn ang="0">
                  <a:pos x="T6" y="T7"/>
                </a:cxn>
                <a:cxn ang="0">
                  <a:pos x="T8" y="T9"/>
                </a:cxn>
              </a:cxnLst>
              <a:rect l="0" t="0" r="r" b="b"/>
              <a:pathLst>
                <a:path w="72" h="187">
                  <a:moveTo>
                    <a:pt x="72" y="8"/>
                  </a:moveTo>
                  <a:cubicBezTo>
                    <a:pt x="62" y="5"/>
                    <a:pt x="53" y="3"/>
                    <a:pt x="43" y="0"/>
                  </a:cubicBezTo>
                  <a:cubicBezTo>
                    <a:pt x="15" y="60"/>
                    <a:pt x="6" y="121"/>
                    <a:pt x="0" y="187"/>
                  </a:cubicBezTo>
                  <a:cubicBezTo>
                    <a:pt x="29" y="187"/>
                    <a:pt x="29" y="187"/>
                    <a:pt x="29" y="187"/>
                  </a:cubicBezTo>
                  <a:cubicBezTo>
                    <a:pt x="36" y="123"/>
                    <a:pt x="45" y="66"/>
                    <a:pt x="72" y="8"/>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1" name="Freeform 638"/>
            <p:cNvSpPr>
              <a:spLocks/>
            </p:cNvSpPr>
            <p:nvPr/>
          </p:nvSpPr>
          <p:spPr bwMode="auto">
            <a:xfrm>
              <a:off x="6260980" y="4218830"/>
              <a:ext cx="214868" cy="558658"/>
            </a:xfrm>
            <a:custGeom>
              <a:avLst/>
              <a:gdLst>
                <a:gd name="T0" fmla="*/ 0 w 72"/>
                <a:gd name="T1" fmla="*/ 8 h 187"/>
                <a:gd name="T2" fmla="*/ 28 w 72"/>
                <a:gd name="T3" fmla="*/ 0 h 187"/>
                <a:gd name="T4" fmla="*/ 72 w 72"/>
                <a:gd name="T5" fmla="*/ 187 h 187"/>
                <a:gd name="T6" fmla="*/ 43 w 72"/>
                <a:gd name="T7" fmla="*/ 187 h 187"/>
                <a:gd name="T8" fmla="*/ 0 w 72"/>
                <a:gd name="T9" fmla="*/ 8 h 187"/>
              </a:gdLst>
              <a:ahLst/>
              <a:cxnLst>
                <a:cxn ang="0">
                  <a:pos x="T0" y="T1"/>
                </a:cxn>
                <a:cxn ang="0">
                  <a:pos x="T2" y="T3"/>
                </a:cxn>
                <a:cxn ang="0">
                  <a:pos x="T4" y="T5"/>
                </a:cxn>
                <a:cxn ang="0">
                  <a:pos x="T6" y="T7"/>
                </a:cxn>
                <a:cxn ang="0">
                  <a:pos x="T8" y="T9"/>
                </a:cxn>
              </a:cxnLst>
              <a:rect l="0" t="0" r="r" b="b"/>
              <a:pathLst>
                <a:path w="72" h="187">
                  <a:moveTo>
                    <a:pt x="0" y="8"/>
                  </a:moveTo>
                  <a:cubicBezTo>
                    <a:pt x="9" y="5"/>
                    <a:pt x="19" y="3"/>
                    <a:pt x="28" y="0"/>
                  </a:cubicBezTo>
                  <a:cubicBezTo>
                    <a:pt x="56" y="60"/>
                    <a:pt x="66" y="121"/>
                    <a:pt x="72" y="187"/>
                  </a:cubicBezTo>
                  <a:cubicBezTo>
                    <a:pt x="43" y="187"/>
                    <a:pt x="43" y="187"/>
                    <a:pt x="43" y="187"/>
                  </a:cubicBezTo>
                  <a:cubicBezTo>
                    <a:pt x="36" y="123"/>
                    <a:pt x="27" y="66"/>
                    <a:pt x="0" y="8"/>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2" name="Freeform 639"/>
            <p:cNvSpPr>
              <a:spLocks/>
            </p:cNvSpPr>
            <p:nvPr/>
          </p:nvSpPr>
          <p:spPr bwMode="auto">
            <a:xfrm>
              <a:off x="6048639" y="4828045"/>
              <a:ext cx="131449" cy="585200"/>
            </a:xfrm>
            <a:custGeom>
              <a:avLst/>
              <a:gdLst>
                <a:gd name="T0" fmla="*/ 85 w 104"/>
                <a:gd name="T1" fmla="*/ 463 h 463"/>
                <a:gd name="T2" fmla="*/ 14 w 104"/>
                <a:gd name="T3" fmla="*/ 463 h 463"/>
                <a:gd name="T4" fmla="*/ 0 w 104"/>
                <a:gd name="T5" fmla="*/ 0 h 463"/>
                <a:gd name="T6" fmla="*/ 104 w 104"/>
                <a:gd name="T7" fmla="*/ 0 h 463"/>
                <a:gd name="T8" fmla="*/ 85 w 104"/>
                <a:gd name="T9" fmla="*/ 463 h 463"/>
              </a:gdLst>
              <a:ahLst/>
              <a:cxnLst>
                <a:cxn ang="0">
                  <a:pos x="T0" y="T1"/>
                </a:cxn>
                <a:cxn ang="0">
                  <a:pos x="T2" y="T3"/>
                </a:cxn>
                <a:cxn ang="0">
                  <a:pos x="T4" y="T5"/>
                </a:cxn>
                <a:cxn ang="0">
                  <a:pos x="T6" y="T7"/>
                </a:cxn>
                <a:cxn ang="0">
                  <a:pos x="T8" y="T9"/>
                </a:cxn>
              </a:cxnLst>
              <a:rect l="0" t="0" r="r" b="b"/>
              <a:pathLst>
                <a:path w="104" h="463">
                  <a:moveTo>
                    <a:pt x="85" y="463"/>
                  </a:moveTo>
                  <a:lnTo>
                    <a:pt x="14" y="463"/>
                  </a:lnTo>
                  <a:lnTo>
                    <a:pt x="0" y="0"/>
                  </a:lnTo>
                  <a:lnTo>
                    <a:pt x="104" y="0"/>
                  </a:lnTo>
                  <a:lnTo>
                    <a:pt x="85"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3" name="Freeform 640"/>
            <p:cNvSpPr>
              <a:spLocks/>
            </p:cNvSpPr>
            <p:nvPr/>
          </p:nvSpPr>
          <p:spPr bwMode="auto">
            <a:xfrm>
              <a:off x="6182616" y="4828045"/>
              <a:ext cx="131449" cy="585200"/>
            </a:xfrm>
            <a:custGeom>
              <a:avLst/>
              <a:gdLst>
                <a:gd name="T0" fmla="*/ 90 w 104"/>
                <a:gd name="T1" fmla="*/ 463 h 463"/>
                <a:gd name="T2" fmla="*/ 19 w 104"/>
                <a:gd name="T3" fmla="*/ 463 h 463"/>
                <a:gd name="T4" fmla="*/ 0 w 104"/>
                <a:gd name="T5" fmla="*/ 0 h 463"/>
                <a:gd name="T6" fmla="*/ 104 w 104"/>
                <a:gd name="T7" fmla="*/ 0 h 463"/>
                <a:gd name="T8" fmla="*/ 90 w 104"/>
                <a:gd name="T9" fmla="*/ 463 h 463"/>
              </a:gdLst>
              <a:ahLst/>
              <a:cxnLst>
                <a:cxn ang="0">
                  <a:pos x="T0" y="T1"/>
                </a:cxn>
                <a:cxn ang="0">
                  <a:pos x="T2" y="T3"/>
                </a:cxn>
                <a:cxn ang="0">
                  <a:pos x="T4" y="T5"/>
                </a:cxn>
                <a:cxn ang="0">
                  <a:pos x="T6" y="T7"/>
                </a:cxn>
                <a:cxn ang="0">
                  <a:pos x="T8" y="T9"/>
                </a:cxn>
              </a:cxnLst>
              <a:rect l="0" t="0" r="r" b="b"/>
              <a:pathLst>
                <a:path w="104" h="463">
                  <a:moveTo>
                    <a:pt x="90" y="463"/>
                  </a:moveTo>
                  <a:lnTo>
                    <a:pt x="19" y="463"/>
                  </a:lnTo>
                  <a:lnTo>
                    <a:pt x="0" y="0"/>
                  </a:lnTo>
                  <a:lnTo>
                    <a:pt x="104" y="0"/>
                  </a:lnTo>
                  <a:lnTo>
                    <a:pt x="90"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4" name="Freeform 641"/>
            <p:cNvSpPr>
              <a:spLocks/>
            </p:cNvSpPr>
            <p:nvPr/>
          </p:nvSpPr>
          <p:spPr bwMode="auto">
            <a:xfrm>
              <a:off x="5905815" y="4777487"/>
              <a:ext cx="61933" cy="72044"/>
            </a:xfrm>
            <a:custGeom>
              <a:avLst/>
              <a:gdLst>
                <a:gd name="T0" fmla="*/ 0 w 21"/>
                <a:gd name="T1" fmla="*/ 0 h 24"/>
                <a:gd name="T2" fmla="*/ 0 w 21"/>
                <a:gd name="T3" fmla="*/ 13 h 24"/>
                <a:gd name="T4" fmla="*/ 10 w 21"/>
                <a:gd name="T5" fmla="*/ 24 h 24"/>
                <a:gd name="T6" fmla="*/ 21 w 21"/>
                <a:gd name="T7" fmla="*/ 13 h 24"/>
                <a:gd name="T8" fmla="*/ 21 w 21"/>
                <a:gd name="T9" fmla="*/ 0 h 24"/>
                <a:gd name="T10" fmla="*/ 0 w 21"/>
                <a:gd name="T11" fmla="*/ 0 h 24"/>
              </a:gdLst>
              <a:ahLst/>
              <a:cxnLst>
                <a:cxn ang="0">
                  <a:pos x="T0" y="T1"/>
                </a:cxn>
                <a:cxn ang="0">
                  <a:pos x="T2" y="T3"/>
                </a:cxn>
                <a:cxn ang="0">
                  <a:pos x="T4" y="T5"/>
                </a:cxn>
                <a:cxn ang="0">
                  <a:pos x="T6" y="T7"/>
                </a:cxn>
                <a:cxn ang="0">
                  <a:pos x="T8" y="T9"/>
                </a:cxn>
                <a:cxn ang="0">
                  <a:pos x="T10" y="T11"/>
                </a:cxn>
              </a:cxnLst>
              <a:rect l="0" t="0" r="r" b="b"/>
              <a:pathLst>
                <a:path w="21" h="24">
                  <a:moveTo>
                    <a:pt x="0" y="0"/>
                  </a:moveTo>
                  <a:cubicBezTo>
                    <a:pt x="0" y="13"/>
                    <a:pt x="0" y="13"/>
                    <a:pt x="0" y="13"/>
                  </a:cubicBezTo>
                  <a:cubicBezTo>
                    <a:pt x="0" y="19"/>
                    <a:pt x="4" y="24"/>
                    <a:pt x="10" y="24"/>
                  </a:cubicBezTo>
                  <a:cubicBezTo>
                    <a:pt x="16" y="24"/>
                    <a:pt x="21" y="19"/>
                    <a:pt x="21" y="13"/>
                  </a:cubicBezTo>
                  <a:cubicBezTo>
                    <a:pt x="21" y="0"/>
                    <a:pt x="21" y="0"/>
                    <a:pt x="21"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5" name="Freeform 642"/>
            <p:cNvSpPr>
              <a:spLocks/>
            </p:cNvSpPr>
            <p:nvPr/>
          </p:nvSpPr>
          <p:spPr bwMode="auto">
            <a:xfrm>
              <a:off x="6397484" y="4777487"/>
              <a:ext cx="65724" cy="72044"/>
            </a:xfrm>
            <a:custGeom>
              <a:avLst/>
              <a:gdLst>
                <a:gd name="T0" fmla="*/ 0 w 22"/>
                <a:gd name="T1" fmla="*/ 0 h 24"/>
                <a:gd name="T2" fmla="*/ 0 w 22"/>
                <a:gd name="T3" fmla="*/ 13 h 24"/>
                <a:gd name="T4" fmla="*/ 11 w 22"/>
                <a:gd name="T5" fmla="*/ 24 h 24"/>
                <a:gd name="T6" fmla="*/ 22 w 22"/>
                <a:gd name="T7" fmla="*/ 13 h 24"/>
                <a:gd name="T8" fmla="*/ 22 w 22"/>
                <a:gd name="T9" fmla="*/ 0 h 24"/>
                <a:gd name="T10" fmla="*/ 0 w 22"/>
                <a:gd name="T11" fmla="*/ 0 h 24"/>
              </a:gdLst>
              <a:ahLst/>
              <a:cxnLst>
                <a:cxn ang="0">
                  <a:pos x="T0" y="T1"/>
                </a:cxn>
                <a:cxn ang="0">
                  <a:pos x="T2" y="T3"/>
                </a:cxn>
                <a:cxn ang="0">
                  <a:pos x="T4" y="T5"/>
                </a:cxn>
                <a:cxn ang="0">
                  <a:pos x="T6" y="T7"/>
                </a:cxn>
                <a:cxn ang="0">
                  <a:pos x="T8" y="T9"/>
                </a:cxn>
                <a:cxn ang="0">
                  <a:pos x="T10" y="T11"/>
                </a:cxn>
              </a:cxnLst>
              <a:rect l="0" t="0" r="r" b="b"/>
              <a:pathLst>
                <a:path w="22" h="24">
                  <a:moveTo>
                    <a:pt x="0" y="0"/>
                  </a:moveTo>
                  <a:cubicBezTo>
                    <a:pt x="0" y="13"/>
                    <a:pt x="0" y="13"/>
                    <a:pt x="0" y="13"/>
                  </a:cubicBezTo>
                  <a:cubicBezTo>
                    <a:pt x="0" y="19"/>
                    <a:pt x="5" y="24"/>
                    <a:pt x="11" y="24"/>
                  </a:cubicBezTo>
                  <a:cubicBezTo>
                    <a:pt x="17" y="24"/>
                    <a:pt x="22" y="19"/>
                    <a:pt x="22" y="13"/>
                  </a:cubicBezTo>
                  <a:cubicBezTo>
                    <a:pt x="22" y="0"/>
                    <a:pt x="22" y="0"/>
                    <a:pt x="2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6" name="Freeform 643"/>
            <p:cNvSpPr>
              <a:spLocks/>
            </p:cNvSpPr>
            <p:nvPr/>
          </p:nvSpPr>
          <p:spPr bwMode="auto">
            <a:xfrm>
              <a:off x="6022097" y="4189759"/>
              <a:ext cx="322302" cy="638285"/>
            </a:xfrm>
            <a:custGeom>
              <a:avLst/>
              <a:gdLst>
                <a:gd name="T0" fmla="*/ 167 w 255"/>
                <a:gd name="T1" fmla="*/ 0 h 505"/>
                <a:gd name="T2" fmla="*/ 127 w 255"/>
                <a:gd name="T3" fmla="*/ 314 h 505"/>
                <a:gd name="T4" fmla="*/ 87 w 255"/>
                <a:gd name="T5" fmla="*/ 0 h 505"/>
                <a:gd name="T6" fmla="*/ 0 w 255"/>
                <a:gd name="T7" fmla="*/ 23 h 505"/>
                <a:gd name="T8" fmla="*/ 4 w 255"/>
                <a:gd name="T9" fmla="*/ 505 h 505"/>
                <a:gd name="T10" fmla="*/ 250 w 255"/>
                <a:gd name="T11" fmla="*/ 505 h 505"/>
                <a:gd name="T12" fmla="*/ 255 w 255"/>
                <a:gd name="T13" fmla="*/ 23 h 505"/>
                <a:gd name="T14" fmla="*/ 167 w 255"/>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505">
                  <a:moveTo>
                    <a:pt x="167" y="0"/>
                  </a:moveTo>
                  <a:lnTo>
                    <a:pt x="127" y="314"/>
                  </a:lnTo>
                  <a:lnTo>
                    <a:pt x="87" y="0"/>
                  </a:lnTo>
                  <a:lnTo>
                    <a:pt x="0" y="23"/>
                  </a:lnTo>
                  <a:lnTo>
                    <a:pt x="4" y="505"/>
                  </a:lnTo>
                  <a:lnTo>
                    <a:pt x="250" y="505"/>
                  </a:lnTo>
                  <a:lnTo>
                    <a:pt x="255" y="23"/>
                  </a:lnTo>
                  <a:lnTo>
                    <a:pt x="167"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7" name="Freeform 644"/>
            <p:cNvSpPr>
              <a:spLocks/>
            </p:cNvSpPr>
            <p:nvPr/>
          </p:nvSpPr>
          <p:spPr bwMode="auto">
            <a:xfrm>
              <a:off x="6263508"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8" name="Freeform 645"/>
            <p:cNvSpPr>
              <a:spLocks/>
            </p:cNvSpPr>
            <p:nvPr/>
          </p:nvSpPr>
          <p:spPr bwMode="auto">
            <a:xfrm>
              <a:off x="6263508"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49" name="Freeform 646"/>
            <p:cNvSpPr>
              <a:spLocks/>
            </p:cNvSpPr>
            <p:nvPr/>
          </p:nvSpPr>
          <p:spPr bwMode="auto">
            <a:xfrm>
              <a:off x="6260980" y="39951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0" name="Freeform 647"/>
            <p:cNvSpPr>
              <a:spLocks/>
            </p:cNvSpPr>
            <p:nvPr/>
          </p:nvSpPr>
          <p:spPr bwMode="auto">
            <a:xfrm>
              <a:off x="6260980"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1" name="Freeform 648"/>
            <p:cNvSpPr>
              <a:spLocks/>
            </p:cNvSpPr>
            <p:nvPr/>
          </p:nvSpPr>
          <p:spPr bwMode="auto">
            <a:xfrm>
              <a:off x="6102988"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2" name="Freeform 649"/>
            <p:cNvSpPr>
              <a:spLocks/>
            </p:cNvSpPr>
            <p:nvPr/>
          </p:nvSpPr>
          <p:spPr bwMode="auto">
            <a:xfrm>
              <a:off x="6266035" y="4010281"/>
              <a:ext cx="0" cy="252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3" name="Freeform 650"/>
            <p:cNvSpPr>
              <a:spLocks/>
            </p:cNvSpPr>
            <p:nvPr/>
          </p:nvSpPr>
          <p:spPr bwMode="auto">
            <a:xfrm>
              <a:off x="6266035" y="4012809"/>
              <a:ext cx="0" cy="379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4" name="Freeform 651"/>
            <p:cNvSpPr>
              <a:spLocks/>
            </p:cNvSpPr>
            <p:nvPr/>
          </p:nvSpPr>
          <p:spPr bwMode="auto">
            <a:xfrm>
              <a:off x="6257188" y="39925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5" name="Freeform 652"/>
            <p:cNvSpPr>
              <a:spLocks/>
            </p:cNvSpPr>
            <p:nvPr/>
          </p:nvSpPr>
          <p:spPr bwMode="auto">
            <a:xfrm>
              <a:off x="6096669" y="40128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6" name="Freeform 653"/>
            <p:cNvSpPr>
              <a:spLocks/>
            </p:cNvSpPr>
            <p:nvPr/>
          </p:nvSpPr>
          <p:spPr bwMode="auto">
            <a:xfrm>
              <a:off x="6099197"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7" name="Freeform 654"/>
            <p:cNvSpPr>
              <a:spLocks/>
            </p:cNvSpPr>
            <p:nvPr/>
          </p:nvSpPr>
          <p:spPr bwMode="auto">
            <a:xfrm>
              <a:off x="6099197" y="40014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8" name="Freeform 655"/>
            <p:cNvSpPr>
              <a:spLocks/>
            </p:cNvSpPr>
            <p:nvPr/>
          </p:nvSpPr>
          <p:spPr bwMode="auto">
            <a:xfrm>
              <a:off x="6096669"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59" name="Freeform 656"/>
            <p:cNvSpPr>
              <a:spLocks/>
            </p:cNvSpPr>
            <p:nvPr/>
          </p:nvSpPr>
          <p:spPr bwMode="auto">
            <a:xfrm>
              <a:off x="6081501" y="3986267"/>
              <a:ext cx="199701" cy="179478"/>
            </a:xfrm>
            <a:custGeom>
              <a:avLst/>
              <a:gdLst>
                <a:gd name="T0" fmla="*/ 64 w 67"/>
                <a:gd name="T1" fmla="*/ 15 h 60"/>
                <a:gd name="T2" fmla="*/ 62 w 67"/>
                <a:gd name="T3" fmla="*/ 14 h 60"/>
                <a:gd name="T4" fmla="*/ 62 w 67"/>
                <a:gd name="T5" fmla="*/ 10 h 60"/>
                <a:gd name="T6" fmla="*/ 62 w 67"/>
                <a:gd name="T7" fmla="*/ 9 h 60"/>
                <a:gd name="T8" fmla="*/ 62 w 67"/>
                <a:gd name="T9" fmla="*/ 9 h 60"/>
                <a:gd name="T10" fmla="*/ 62 w 67"/>
                <a:gd name="T11" fmla="*/ 8 h 60"/>
                <a:gd name="T12" fmla="*/ 61 w 67"/>
                <a:gd name="T13" fmla="*/ 7 h 60"/>
                <a:gd name="T14" fmla="*/ 61 w 67"/>
                <a:gd name="T15" fmla="*/ 7 h 60"/>
                <a:gd name="T16" fmla="*/ 61 w 67"/>
                <a:gd name="T17" fmla="*/ 6 h 60"/>
                <a:gd name="T18" fmla="*/ 61 w 67"/>
                <a:gd name="T19" fmla="*/ 6 h 60"/>
                <a:gd name="T20" fmla="*/ 60 w 67"/>
                <a:gd name="T21" fmla="*/ 4 h 60"/>
                <a:gd name="T22" fmla="*/ 60 w 67"/>
                <a:gd name="T23" fmla="*/ 4 h 60"/>
                <a:gd name="T24" fmla="*/ 60 w 67"/>
                <a:gd name="T25" fmla="*/ 3 h 60"/>
                <a:gd name="T26" fmla="*/ 60 w 67"/>
                <a:gd name="T27" fmla="*/ 3 h 60"/>
                <a:gd name="T28" fmla="*/ 59 w 67"/>
                <a:gd name="T29" fmla="*/ 2 h 60"/>
                <a:gd name="T30" fmla="*/ 59 w 67"/>
                <a:gd name="T31" fmla="*/ 2 h 60"/>
                <a:gd name="T32" fmla="*/ 54 w 67"/>
                <a:gd name="T33" fmla="*/ 3 h 60"/>
                <a:gd name="T34" fmla="*/ 45 w 67"/>
                <a:gd name="T35" fmla="*/ 1 h 60"/>
                <a:gd name="T36" fmla="*/ 27 w 67"/>
                <a:gd name="T37" fmla="*/ 3 h 60"/>
                <a:gd name="T38" fmla="*/ 9 w 67"/>
                <a:gd name="T39" fmla="*/ 0 h 60"/>
                <a:gd name="T40" fmla="*/ 7 w 67"/>
                <a:gd name="T41" fmla="*/ 4 h 60"/>
                <a:gd name="T42" fmla="*/ 7 w 67"/>
                <a:gd name="T43" fmla="*/ 4 h 60"/>
                <a:gd name="T44" fmla="*/ 6 w 67"/>
                <a:gd name="T45" fmla="*/ 5 h 60"/>
                <a:gd name="T46" fmla="*/ 6 w 67"/>
                <a:gd name="T47" fmla="*/ 5 h 60"/>
                <a:gd name="T48" fmla="*/ 6 w 67"/>
                <a:gd name="T49" fmla="*/ 6 h 60"/>
                <a:gd name="T50" fmla="*/ 6 w 67"/>
                <a:gd name="T51" fmla="*/ 6 h 60"/>
                <a:gd name="T52" fmla="*/ 5 w 67"/>
                <a:gd name="T53" fmla="*/ 7 h 60"/>
                <a:gd name="T54" fmla="*/ 5 w 67"/>
                <a:gd name="T55" fmla="*/ 7 h 60"/>
                <a:gd name="T56" fmla="*/ 5 w 67"/>
                <a:gd name="T57" fmla="*/ 9 h 60"/>
                <a:gd name="T58" fmla="*/ 5 w 67"/>
                <a:gd name="T59" fmla="*/ 9 h 60"/>
                <a:gd name="T60" fmla="*/ 5 w 67"/>
                <a:gd name="T61" fmla="*/ 10 h 60"/>
                <a:gd name="T62" fmla="*/ 5 w 67"/>
                <a:gd name="T63" fmla="*/ 14 h 60"/>
                <a:gd name="T64" fmla="*/ 4 w 67"/>
                <a:gd name="T65" fmla="*/ 14 h 60"/>
                <a:gd name="T66" fmla="*/ 0 w 67"/>
                <a:gd name="T67" fmla="*/ 19 h 60"/>
                <a:gd name="T68" fmla="*/ 0 w 67"/>
                <a:gd name="T69" fmla="*/ 30 h 60"/>
                <a:gd name="T70" fmla="*/ 5 w 67"/>
                <a:gd name="T71" fmla="*/ 35 h 60"/>
                <a:gd name="T72" fmla="*/ 21 w 67"/>
                <a:gd name="T73" fmla="*/ 60 h 60"/>
                <a:gd name="T74" fmla="*/ 46 w 67"/>
                <a:gd name="T75" fmla="*/ 60 h 60"/>
                <a:gd name="T76" fmla="*/ 62 w 67"/>
                <a:gd name="T77" fmla="*/ 35 h 60"/>
                <a:gd name="T78" fmla="*/ 67 w 67"/>
                <a:gd name="T79" fmla="*/ 30 h 60"/>
                <a:gd name="T80" fmla="*/ 67 w 67"/>
                <a:gd name="T81" fmla="*/ 19 h 60"/>
                <a:gd name="T82" fmla="*/ 64 w 67"/>
                <a:gd name="T83"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60">
                  <a:moveTo>
                    <a:pt x="64" y="15"/>
                  </a:moveTo>
                  <a:cubicBezTo>
                    <a:pt x="63" y="15"/>
                    <a:pt x="62" y="14"/>
                    <a:pt x="62" y="14"/>
                  </a:cubicBezTo>
                  <a:cubicBezTo>
                    <a:pt x="62" y="10"/>
                    <a:pt x="62" y="10"/>
                    <a:pt x="62" y="10"/>
                  </a:cubicBezTo>
                  <a:cubicBezTo>
                    <a:pt x="62" y="10"/>
                    <a:pt x="62" y="9"/>
                    <a:pt x="62" y="9"/>
                  </a:cubicBezTo>
                  <a:cubicBezTo>
                    <a:pt x="62" y="9"/>
                    <a:pt x="62" y="9"/>
                    <a:pt x="62" y="9"/>
                  </a:cubicBezTo>
                  <a:cubicBezTo>
                    <a:pt x="62" y="8"/>
                    <a:pt x="62" y="8"/>
                    <a:pt x="62" y="8"/>
                  </a:cubicBezTo>
                  <a:cubicBezTo>
                    <a:pt x="62" y="8"/>
                    <a:pt x="62" y="7"/>
                    <a:pt x="61" y="7"/>
                  </a:cubicBezTo>
                  <a:cubicBezTo>
                    <a:pt x="61" y="7"/>
                    <a:pt x="61" y="7"/>
                    <a:pt x="61" y="7"/>
                  </a:cubicBezTo>
                  <a:cubicBezTo>
                    <a:pt x="61" y="6"/>
                    <a:pt x="61" y="6"/>
                    <a:pt x="61" y="6"/>
                  </a:cubicBezTo>
                  <a:cubicBezTo>
                    <a:pt x="61" y="6"/>
                    <a:pt x="61" y="6"/>
                    <a:pt x="61" y="6"/>
                  </a:cubicBezTo>
                  <a:cubicBezTo>
                    <a:pt x="61" y="5"/>
                    <a:pt x="61" y="5"/>
                    <a:pt x="60" y="4"/>
                  </a:cubicBezTo>
                  <a:cubicBezTo>
                    <a:pt x="60" y="4"/>
                    <a:pt x="60" y="4"/>
                    <a:pt x="60" y="4"/>
                  </a:cubicBezTo>
                  <a:cubicBezTo>
                    <a:pt x="60" y="4"/>
                    <a:pt x="60" y="4"/>
                    <a:pt x="60" y="3"/>
                  </a:cubicBezTo>
                  <a:cubicBezTo>
                    <a:pt x="60" y="3"/>
                    <a:pt x="60" y="3"/>
                    <a:pt x="60" y="3"/>
                  </a:cubicBezTo>
                  <a:cubicBezTo>
                    <a:pt x="60" y="3"/>
                    <a:pt x="59" y="3"/>
                    <a:pt x="59" y="2"/>
                  </a:cubicBezTo>
                  <a:cubicBezTo>
                    <a:pt x="59" y="2"/>
                    <a:pt x="59" y="2"/>
                    <a:pt x="59" y="2"/>
                  </a:cubicBezTo>
                  <a:cubicBezTo>
                    <a:pt x="58" y="3"/>
                    <a:pt x="56" y="3"/>
                    <a:pt x="54" y="3"/>
                  </a:cubicBezTo>
                  <a:cubicBezTo>
                    <a:pt x="50" y="3"/>
                    <a:pt x="47" y="2"/>
                    <a:pt x="45" y="1"/>
                  </a:cubicBezTo>
                  <a:cubicBezTo>
                    <a:pt x="40" y="2"/>
                    <a:pt x="34" y="3"/>
                    <a:pt x="27" y="3"/>
                  </a:cubicBezTo>
                  <a:cubicBezTo>
                    <a:pt x="20" y="3"/>
                    <a:pt x="14" y="2"/>
                    <a:pt x="9" y="0"/>
                  </a:cubicBezTo>
                  <a:cubicBezTo>
                    <a:pt x="8" y="1"/>
                    <a:pt x="7" y="2"/>
                    <a:pt x="7" y="4"/>
                  </a:cubicBezTo>
                  <a:cubicBezTo>
                    <a:pt x="7" y="4"/>
                    <a:pt x="7" y="4"/>
                    <a:pt x="7" y="4"/>
                  </a:cubicBezTo>
                  <a:cubicBezTo>
                    <a:pt x="6" y="4"/>
                    <a:pt x="6" y="4"/>
                    <a:pt x="6" y="5"/>
                  </a:cubicBezTo>
                  <a:cubicBezTo>
                    <a:pt x="6" y="5"/>
                    <a:pt x="6" y="5"/>
                    <a:pt x="6" y="5"/>
                  </a:cubicBezTo>
                  <a:cubicBezTo>
                    <a:pt x="6" y="5"/>
                    <a:pt x="6" y="6"/>
                    <a:pt x="6" y="6"/>
                  </a:cubicBezTo>
                  <a:cubicBezTo>
                    <a:pt x="6" y="6"/>
                    <a:pt x="6" y="6"/>
                    <a:pt x="6" y="6"/>
                  </a:cubicBezTo>
                  <a:cubicBezTo>
                    <a:pt x="5" y="6"/>
                    <a:pt x="5" y="7"/>
                    <a:pt x="5" y="7"/>
                  </a:cubicBezTo>
                  <a:cubicBezTo>
                    <a:pt x="5" y="7"/>
                    <a:pt x="5" y="7"/>
                    <a:pt x="5" y="7"/>
                  </a:cubicBezTo>
                  <a:cubicBezTo>
                    <a:pt x="5" y="8"/>
                    <a:pt x="5" y="8"/>
                    <a:pt x="5" y="9"/>
                  </a:cubicBezTo>
                  <a:cubicBezTo>
                    <a:pt x="5" y="9"/>
                    <a:pt x="5" y="9"/>
                    <a:pt x="5" y="9"/>
                  </a:cubicBezTo>
                  <a:cubicBezTo>
                    <a:pt x="5" y="9"/>
                    <a:pt x="5" y="10"/>
                    <a:pt x="5" y="10"/>
                  </a:cubicBezTo>
                  <a:cubicBezTo>
                    <a:pt x="5" y="14"/>
                    <a:pt x="5" y="14"/>
                    <a:pt x="5" y="14"/>
                  </a:cubicBezTo>
                  <a:cubicBezTo>
                    <a:pt x="5" y="14"/>
                    <a:pt x="4" y="14"/>
                    <a:pt x="4" y="14"/>
                  </a:cubicBezTo>
                  <a:cubicBezTo>
                    <a:pt x="2" y="15"/>
                    <a:pt x="0" y="17"/>
                    <a:pt x="0" y="19"/>
                  </a:cubicBezTo>
                  <a:cubicBezTo>
                    <a:pt x="0" y="30"/>
                    <a:pt x="0" y="30"/>
                    <a:pt x="0" y="30"/>
                  </a:cubicBezTo>
                  <a:cubicBezTo>
                    <a:pt x="0" y="32"/>
                    <a:pt x="2" y="35"/>
                    <a:pt x="5" y="35"/>
                  </a:cubicBezTo>
                  <a:cubicBezTo>
                    <a:pt x="5" y="35"/>
                    <a:pt x="13" y="60"/>
                    <a:pt x="21" y="60"/>
                  </a:cubicBezTo>
                  <a:cubicBezTo>
                    <a:pt x="46" y="60"/>
                    <a:pt x="46" y="60"/>
                    <a:pt x="46" y="60"/>
                  </a:cubicBezTo>
                  <a:cubicBezTo>
                    <a:pt x="54" y="60"/>
                    <a:pt x="62" y="35"/>
                    <a:pt x="62" y="35"/>
                  </a:cubicBezTo>
                  <a:cubicBezTo>
                    <a:pt x="65" y="35"/>
                    <a:pt x="67" y="32"/>
                    <a:pt x="67" y="30"/>
                  </a:cubicBezTo>
                  <a:cubicBezTo>
                    <a:pt x="67" y="19"/>
                    <a:pt x="67" y="19"/>
                    <a:pt x="67" y="19"/>
                  </a:cubicBezTo>
                  <a:cubicBezTo>
                    <a:pt x="67" y="17"/>
                    <a:pt x="65" y="15"/>
                    <a:pt x="64" y="1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60" name="Freeform 657"/>
            <p:cNvSpPr>
              <a:spLocks noEditPoints="1"/>
            </p:cNvSpPr>
            <p:nvPr/>
          </p:nvSpPr>
          <p:spPr bwMode="auto">
            <a:xfrm>
              <a:off x="6099197" y="4022921"/>
              <a:ext cx="170631" cy="55613"/>
            </a:xfrm>
            <a:custGeom>
              <a:avLst/>
              <a:gdLst>
                <a:gd name="T0" fmla="*/ 56 w 57"/>
                <a:gd name="T1" fmla="*/ 2 h 19"/>
                <a:gd name="T2" fmla="*/ 42 w 57"/>
                <a:gd name="T3" fmla="*/ 1 h 19"/>
                <a:gd name="T4" fmla="*/ 28 w 57"/>
                <a:gd name="T5" fmla="*/ 4 h 19"/>
                <a:gd name="T6" fmla="*/ 15 w 57"/>
                <a:gd name="T7" fmla="*/ 1 h 19"/>
                <a:gd name="T8" fmla="*/ 0 w 57"/>
                <a:gd name="T9" fmla="*/ 2 h 19"/>
                <a:gd name="T10" fmla="*/ 0 w 57"/>
                <a:gd name="T11" fmla="*/ 4 h 19"/>
                <a:gd name="T12" fmla="*/ 2 w 57"/>
                <a:gd name="T13" fmla="*/ 6 h 19"/>
                <a:gd name="T14" fmla="*/ 3 w 57"/>
                <a:gd name="T15" fmla="*/ 10 h 19"/>
                <a:gd name="T16" fmla="*/ 17 w 57"/>
                <a:gd name="T17" fmla="*/ 18 h 19"/>
                <a:gd name="T18" fmla="*/ 26 w 57"/>
                <a:gd name="T19" fmla="*/ 8 h 19"/>
                <a:gd name="T20" fmla="*/ 28 w 57"/>
                <a:gd name="T21" fmla="*/ 7 h 19"/>
                <a:gd name="T22" fmla="*/ 30 w 57"/>
                <a:gd name="T23" fmla="*/ 8 h 19"/>
                <a:gd name="T24" fmla="*/ 40 w 57"/>
                <a:gd name="T25" fmla="*/ 18 h 19"/>
                <a:gd name="T26" fmla="*/ 53 w 57"/>
                <a:gd name="T27" fmla="*/ 10 h 19"/>
                <a:gd name="T28" fmla="*/ 55 w 57"/>
                <a:gd name="T29" fmla="*/ 6 h 19"/>
                <a:gd name="T30" fmla="*/ 56 w 57"/>
                <a:gd name="T31" fmla="*/ 4 h 19"/>
                <a:gd name="T32" fmla="*/ 56 w 57"/>
                <a:gd name="T33" fmla="*/ 2 h 19"/>
                <a:gd name="T34" fmla="*/ 21 w 57"/>
                <a:gd name="T35" fmla="*/ 14 h 19"/>
                <a:gd name="T36" fmla="*/ 11 w 57"/>
                <a:gd name="T37" fmla="*/ 16 h 19"/>
                <a:gd name="T38" fmla="*/ 5 w 57"/>
                <a:gd name="T39" fmla="*/ 7 h 19"/>
                <a:gd name="T40" fmla="*/ 15 w 57"/>
                <a:gd name="T41" fmla="*/ 2 h 19"/>
                <a:gd name="T42" fmla="*/ 22 w 57"/>
                <a:gd name="T43" fmla="*/ 4 h 19"/>
                <a:gd name="T44" fmla="*/ 21 w 57"/>
                <a:gd name="T45" fmla="*/ 14 h 19"/>
                <a:gd name="T46" fmla="*/ 45 w 57"/>
                <a:gd name="T47" fmla="*/ 16 h 19"/>
                <a:gd name="T48" fmla="*/ 35 w 57"/>
                <a:gd name="T49" fmla="*/ 14 h 19"/>
                <a:gd name="T50" fmla="*/ 35 w 57"/>
                <a:gd name="T51" fmla="*/ 4 h 19"/>
                <a:gd name="T52" fmla="*/ 42 w 57"/>
                <a:gd name="T53" fmla="*/ 2 h 19"/>
                <a:gd name="T54" fmla="*/ 52 w 57"/>
                <a:gd name="T55" fmla="*/ 7 h 19"/>
                <a:gd name="T56" fmla="*/ 45 w 57"/>
                <a:gd name="T5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19">
                  <a:moveTo>
                    <a:pt x="56" y="2"/>
                  </a:moveTo>
                  <a:cubicBezTo>
                    <a:pt x="56" y="2"/>
                    <a:pt x="48" y="0"/>
                    <a:pt x="42" y="1"/>
                  </a:cubicBezTo>
                  <a:cubicBezTo>
                    <a:pt x="36" y="2"/>
                    <a:pt x="31" y="4"/>
                    <a:pt x="28" y="4"/>
                  </a:cubicBezTo>
                  <a:cubicBezTo>
                    <a:pt x="26" y="4"/>
                    <a:pt x="21" y="2"/>
                    <a:pt x="15" y="1"/>
                  </a:cubicBezTo>
                  <a:cubicBezTo>
                    <a:pt x="8" y="0"/>
                    <a:pt x="0" y="2"/>
                    <a:pt x="0" y="2"/>
                  </a:cubicBezTo>
                  <a:cubicBezTo>
                    <a:pt x="0" y="2"/>
                    <a:pt x="0" y="3"/>
                    <a:pt x="0" y="4"/>
                  </a:cubicBezTo>
                  <a:cubicBezTo>
                    <a:pt x="0" y="5"/>
                    <a:pt x="0" y="5"/>
                    <a:pt x="2" y="6"/>
                  </a:cubicBezTo>
                  <a:cubicBezTo>
                    <a:pt x="3" y="6"/>
                    <a:pt x="3" y="10"/>
                    <a:pt x="3" y="10"/>
                  </a:cubicBezTo>
                  <a:cubicBezTo>
                    <a:pt x="5" y="17"/>
                    <a:pt x="10" y="19"/>
                    <a:pt x="17" y="18"/>
                  </a:cubicBezTo>
                  <a:cubicBezTo>
                    <a:pt x="24" y="17"/>
                    <a:pt x="25" y="9"/>
                    <a:pt x="26" y="8"/>
                  </a:cubicBezTo>
                  <a:cubicBezTo>
                    <a:pt x="27" y="7"/>
                    <a:pt x="28" y="7"/>
                    <a:pt x="28" y="7"/>
                  </a:cubicBezTo>
                  <a:cubicBezTo>
                    <a:pt x="28" y="7"/>
                    <a:pt x="30" y="7"/>
                    <a:pt x="30" y="8"/>
                  </a:cubicBezTo>
                  <a:cubicBezTo>
                    <a:pt x="31" y="9"/>
                    <a:pt x="33" y="17"/>
                    <a:pt x="40" y="18"/>
                  </a:cubicBezTo>
                  <a:cubicBezTo>
                    <a:pt x="47" y="19"/>
                    <a:pt x="52" y="17"/>
                    <a:pt x="53" y="10"/>
                  </a:cubicBezTo>
                  <a:cubicBezTo>
                    <a:pt x="53" y="10"/>
                    <a:pt x="53" y="6"/>
                    <a:pt x="55" y="6"/>
                  </a:cubicBezTo>
                  <a:cubicBezTo>
                    <a:pt x="56" y="5"/>
                    <a:pt x="56" y="5"/>
                    <a:pt x="56" y="4"/>
                  </a:cubicBezTo>
                  <a:cubicBezTo>
                    <a:pt x="56" y="3"/>
                    <a:pt x="57" y="2"/>
                    <a:pt x="56" y="2"/>
                  </a:cubicBezTo>
                  <a:close/>
                  <a:moveTo>
                    <a:pt x="21" y="14"/>
                  </a:moveTo>
                  <a:cubicBezTo>
                    <a:pt x="19" y="16"/>
                    <a:pt x="16" y="17"/>
                    <a:pt x="11" y="16"/>
                  </a:cubicBezTo>
                  <a:cubicBezTo>
                    <a:pt x="6" y="16"/>
                    <a:pt x="5" y="12"/>
                    <a:pt x="5" y="7"/>
                  </a:cubicBezTo>
                  <a:cubicBezTo>
                    <a:pt x="5" y="1"/>
                    <a:pt x="15" y="2"/>
                    <a:pt x="15" y="2"/>
                  </a:cubicBezTo>
                  <a:cubicBezTo>
                    <a:pt x="19" y="3"/>
                    <a:pt x="19" y="3"/>
                    <a:pt x="22" y="4"/>
                  </a:cubicBezTo>
                  <a:cubicBezTo>
                    <a:pt x="25" y="5"/>
                    <a:pt x="23" y="11"/>
                    <a:pt x="21" y="14"/>
                  </a:cubicBezTo>
                  <a:close/>
                  <a:moveTo>
                    <a:pt x="45" y="16"/>
                  </a:moveTo>
                  <a:cubicBezTo>
                    <a:pt x="41" y="17"/>
                    <a:pt x="37" y="16"/>
                    <a:pt x="35" y="14"/>
                  </a:cubicBezTo>
                  <a:cubicBezTo>
                    <a:pt x="33" y="11"/>
                    <a:pt x="31" y="5"/>
                    <a:pt x="35" y="4"/>
                  </a:cubicBezTo>
                  <a:cubicBezTo>
                    <a:pt x="38" y="3"/>
                    <a:pt x="38" y="3"/>
                    <a:pt x="42" y="2"/>
                  </a:cubicBezTo>
                  <a:cubicBezTo>
                    <a:pt x="42" y="2"/>
                    <a:pt x="52" y="1"/>
                    <a:pt x="52" y="7"/>
                  </a:cubicBezTo>
                  <a:cubicBezTo>
                    <a:pt x="52" y="12"/>
                    <a:pt x="50" y="16"/>
                    <a:pt x="45"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61" name="Oval 658"/>
            <p:cNvSpPr>
              <a:spLocks noChangeArrowheads="1"/>
            </p:cNvSpPr>
            <p:nvPr/>
          </p:nvSpPr>
          <p:spPr bwMode="auto">
            <a:xfrm>
              <a:off x="6102988" y="4027976"/>
              <a:ext cx="5056" cy="63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62" name="Oval 659"/>
            <p:cNvSpPr>
              <a:spLocks noChangeArrowheads="1"/>
            </p:cNvSpPr>
            <p:nvPr/>
          </p:nvSpPr>
          <p:spPr bwMode="auto">
            <a:xfrm>
              <a:off x="6260980" y="4027976"/>
              <a:ext cx="2528" cy="63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63" name="Freeform 682"/>
            <p:cNvSpPr>
              <a:spLocks/>
            </p:cNvSpPr>
            <p:nvPr/>
          </p:nvSpPr>
          <p:spPr bwMode="auto">
            <a:xfrm>
              <a:off x="6478376" y="37979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64" name="Freeform 685"/>
            <p:cNvSpPr>
              <a:spLocks/>
            </p:cNvSpPr>
            <p:nvPr/>
          </p:nvSpPr>
          <p:spPr bwMode="auto">
            <a:xfrm>
              <a:off x="6478376" y="3792885"/>
              <a:ext cx="0" cy="252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grpSp>
      <p:grpSp>
        <p:nvGrpSpPr>
          <p:cNvPr id="65" name="Group 64"/>
          <p:cNvGrpSpPr/>
          <p:nvPr/>
        </p:nvGrpSpPr>
        <p:grpSpPr>
          <a:xfrm>
            <a:off x="8572248" y="5447094"/>
            <a:ext cx="497523" cy="855738"/>
            <a:chOff x="10338712" y="5089668"/>
            <a:chExt cx="515205" cy="886151"/>
          </a:xfrm>
        </p:grpSpPr>
        <p:grpSp>
          <p:nvGrpSpPr>
            <p:cNvPr id="66" name="Group 65"/>
            <p:cNvGrpSpPr/>
            <p:nvPr/>
          </p:nvGrpSpPr>
          <p:grpSpPr>
            <a:xfrm>
              <a:off x="10338712" y="5089668"/>
              <a:ext cx="515205" cy="886151"/>
              <a:chOff x="6416654" y="4806210"/>
              <a:chExt cx="515205" cy="886151"/>
            </a:xfrm>
          </p:grpSpPr>
          <p:sp>
            <p:nvSpPr>
              <p:cNvPr id="68" name="Freeform 38"/>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sp>
            <p:nvSpPr>
              <p:cNvPr id="69" name="Freeform 39"/>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grpSp>
        <p:pic>
          <p:nvPicPr>
            <p:cNvPr id="67" name="Picture 66"/>
            <p:cNvPicPr>
              <a:picLocks noChangeAspect="1"/>
            </p:cNvPicPr>
            <p:nvPr/>
          </p:nvPicPr>
          <p:blipFill rotWithShape="1">
            <a:blip r:embed="rId2" cstate="print">
              <a:extLst>
                <a:ext uri="{28A0092B-C50C-407E-A947-70E740481C1C}">
                  <a14:useLocalDpi xmlns:a14="http://schemas.microsoft.com/office/drawing/2010/main" val="0"/>
                </a:ext>
              </a:extLst>
            </a:blip>
            <a:srcRect r="77973" b="4460"/>
            <a:stretch/>
          </p:blipFill>
          <p:spPr>
            <a:xfrm>
              <a:off x="10377234" y="5196122"/>
              <a:ext cx="394538" cy="434125"/>
            </a:xfrm>
            <a:prstGeom prst="rect">
              <a:avLst/>
            </a:prstGeom>
          </p:spPr>
        </p:pic>
      </p:grpSp>
      <p:grpSp>
        <p:nvGrpSpPr>
          <p:cNvPr id="70" name="Group 69"/>
          <p:cNvGrpSpPr/>
          <p:nvPr/>
        </p:nvGrpSpPr>
        <p:grpSpPr>
          <a:xfrm>
            <a:off x="9578579" y="5519826"/>
            <a:ext cx="482578" cy="830032"/>
            <a:chOff x="10573591" y="4721486"/>
            <a:chExt cx="515205" cy="886151"/>
          </a:xfrm>
        </p:grpSpPr>
        <p:grpSp>
          <p:nvGrpSpPr>
            <p:cNvPr id="71" name="Group 70"/>
            <p:cNvGrpSpPr/>
            <p:nvPr/>
          </p:nvGrpSpPr>
          <p:grpSpPr>
            <a:xfrm>
              <a:off x="10573591" y="4721486"/>
              <a:ext cx="515205" cy="886151"/>
              <a:chOff x="6416654" y="4806210"/>
              <a:chExt cx="515205" cy="886151"/>
            </a:xfrm>
          </p:grpSpPr>
          <p:sp>
            <p:nvSpPr>
              <p:cNvPr id="73" name="Freeform 38"/>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sp>
            <p:nvSpPr>
              <p:cNvPr id="74" name="Freeform 39"/>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grpSp>
        <p:pic>
          <p:nvPicPr>
            <p:cNvPr id="72" name="Picture 7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662993" y="4840264"/>
              <a:ext cx="336398" cy="336398"/>
            </a:xfrm>
            <a:prstGeom prst="rect">
              <a:avLst/>
            </a:prstGeom>
          </p:spPr>
        </p:pic>
      </p:grpSp>
      <p:grpSp>
        <p:nvGrpSpPr>
          <p:cNvPr id="75" name="Group 74"/>
          <p:cNvGrpSpPr/>
          <p:nvPr/>
        </p:nvGrpSpPr>
        <p:grpSpPr>
          <a:xfrm>
            <a:off x="8856169" y="5844895"/>
            <a:ext cx="975479" cy="616357"/>
            <a:chOff x="10944081" y="5157606"/>
            <a:chExt cx="1010147" cy="638261"/>
          </a:xfrm>
        </p:grpSpPr>
        <p:grpSp>
          <p:nvGrpSpPr>
            <p:cNvPr id="76" name="Group 75"/>
            <p:cNvGrpSpPr/>
            <p:nvPr/>
          </p:nvGrpSpPr>
          <p:grpSpPr>
            <a:xfrm>
              <a:off x="10944081" y="5157606"/>
              <a:ext cx="1010147" cy="638261"/>
              <a:chOff x="9923939" y="904037"/>
              <a:chExt cx="724336" cy="457671"/>
            </a:xfrm>
          </p:grpSpPr>
          <p:sp>
            <p:nvSpPr>
              <p:cNvPr id="78" name="Freeform 32"/>
              <p:cNvSpPr>
                <a:spLocks/>
              </p:cNvSpPr>
              <p:nvPr/>
            </p:nvSpPr>
            <p:spPr bwMode="auto">
              <a:xfrm>
                <a:off x="9923939" y="904037"/>
                <a:ext cx="724336" cy="457671"/>
              </a:xfrm>
              <a:custGeom>
                <a:avLst/>
                <a:gdLst>
                  <a:gd name="T0" fmla="*/ 1 w 247"/>
                  <a:gd name="T1" fmla="*/ 140 h 156"/>
                  <a:gd name="T2" fmla="*/ 19 w 247"/>
                  <a:gd name="T3" fmla="*/ 48 h 156"/>
                  <a:gd name="T4" fmla="*/ 19 w 247"/>
                  <a:gd name="T5" fmla="*/ 10 h 156"/>
                  <a:gd name="T6" fmla="*/ 29 w 247"/>
                  <a:gd name="T7" fmla="*/ 0 h 156"/>
                  <a:gd name="T8" fmla="*/ 91 w 247"/>
                  <a:gd name="T9" fmla="*/ 0 h 156"/>
                  <a:gd name="T10" fmla="*/ 124 w 247"/>
                  <a:gd name="T11" fmla="*/ 0 h 156"/>
                  <a:gd name="T12" fmla="*/ 236 w 247"/>
                  <a:gd name="T13" fmla="*/ 0 h 156"/>
                  <a:gd name="T14" fmla="*/ 247 w 247"/>
                  <a:gd name="T15" fmla="*/ 10 h 156"/>
                  <a:gd name="T16" fmla="*/ 247 w 247"/>
                  <a:gd name="T17" fmla="*/ 146 h 156"/>
                  <a:gd name="T18" fmla="*/ 236 w 247"/>
                  <a:gd name="T19" fmla="*/ 156 h 156"/>
                  <a:gd name="T20" fmla="*/ 29 w 247"/>
                  <a:gd name="T21" fmla="*/ 156 h 156"/>
                  <a:gd name="T22" fmla="*/ 19 w 247"/>
                  <a:gd name="T23" fmla="*/ 146 h 156"/>
                  <a:gd name="T24" fmla="*/ 19 w 247"/>
                  <a:gd name="T25" fmla="*/ 146 h 156"/>
                  <a:gd name="T26" fmla="*/ 4 w 247"/>
                  <a:gd name="T27" fmla="*/ 146 h 156"/>
                  <a:gd name="T28" fmla="*/ 0 w 247"/>
                  <a:gd name="T29" fmla="*/ 141 h 156"/>
                  <a:gd name="T30" fmla="*/ 1 w 247"/>
                  <a:gd name="T31"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156">
                    <a:moveTo>
                      <a:pt x="1" y="140"/>
                    </a:moveTo>
                    <a:cubicBezTo>
                      <a:pt x="19" y="48"/>
                      <a:pt x="19" y="48"/>
                      <a:pt x="19" y="48"/>
                    </a:cubicBezTo>
                    <a:cubicBezTo>
                      <a:pt x="19" y="10"/>
                      <a:pt x="19" y="10"/>
                      <a:pt x="19" y="10"/>
                    </a:cubicBezTo>
                    <a:cubicBezTo>
                      <a:pt x="19" y="5"/>
                      <a:pt x="23" y="0"/>
                      <a:pt x="29" y="0"/>
                    </a:cubicBezTo>
                    <a:cubicBezTo>
                      <a:pt x="91" y="0"/>
                      <a:pt x="91" y="0"/>
                      <a:pt x="91" y="0"/>
                    </a:cubicBezTo>
                    <a:cubicBezTo>
                      <a:pt x="124" y="0"/>
                      <a:pt x="124" y="0"/>
                      <a:pt x="124" y="0"/>
                    </a:cubicBezTo>
                    <a:cubicBezTo>
                      <a:pt x="236" y="0"/>
                      <a:pt x="236" y="0"/>
                      <a:pt x="236" y="0"/>
                    </a:cubicBezTo>
                    <a:cubicBezTo>
                      <a:pt x="242" y="0"/>
                      <a:pt x="247" y="5"/>
                      <a:pt x="247" y="10"/>
                    </a:cubicBezTo>
                    <a:cubicBezTo>
                      <a:pt x="247" y="146"/>
                      <a:pt x="247" y="146"/>
                      <a:pt x="247" y="146"/>
                    </a:cubicBezTo>
                    <a:cubicBezTo>
                      <a:pt x="247" y="152"/>
                      <a:pt x="242" y="156"/>
                      <a:pt x="236" y="156"/>
                    </a:cubicBezTo>
                    <a:cubicBezTo>
                      <a:pt x="29" y="156"/>
                      <a:pt x="29" y="156"/>
                      <a:pt x="29" y="156"/>
                    </a:cubicBezTo>
                    <a:cubicBezTo>
                      <a:pt x="23" y="156"/>
                      <a:pt x="19" y="152"/>
                      <a:pt x="19" y="146"/>
                    </a:cubicBezTo>
                    <a:cubicBezTo>
                      <a:pt x="19" y="146"/>
                      <a:pt x="19" y="146"/>
                      <a:pt x="19" y="146"/>
                    </a:cubicBezTo>
                    <a:cubicBezTo>
                      <a:pt x="4" y="146"/>
                      <a:pt x="4" y="146"/>
                      <a:pt x="4" y="146"/>
                    </a:cubicBezTo>
                    <a:cubicBezTo>
                      <a:pt x="2" y="146"/>
                      <a:pt x="0" y="144"/>
                      <a:pt x="0" y="141"/>
                    </a:cubicBezTo>
                    <a:cubicBezTo>
                      <a:pt x="0" y="141"/>
                      <a:pt x="0" y="140"/>
                      <a:pt x="1" y="14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sp>
            <p:nvSpPr>
              <p:cNvPr id="79" name="Rectangle 33"/>
              <p:cNvSpPr>
                <a:spLocks noChangeArrowheads="1"/>
              </p:cNvSpPr>
              <p:nvPr/>
            </p:nvSpPr>
            <p:spPr bwMode="auto">
              <a:xfrm>
                <a:off x="10030730" y="948688"/>
                <a:ext cx="582942" cy="36837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000000"/>
                  </a:solidFill>
                </a:endParaRPr>
              </a:p>
            </p:txBody>
          </p:sp>
        </p:grpSp>
        <p:pic>
          <p:nvPicPr>
            <p:cNvPr id="77" name="Picture 76"/>
            <p:cNvPicPr>
              <a:picLocks noChangeAspect="1"/>
            </p:cNvPicPr>
            <p:nvPr/>
          </p:nvPicPr>
          <p:blipFill rotWithShape="1">
            <a:blip r:embed="rId2" cstate="print">
              <a:extLst>
                <a:ext uri="{28A0092B-C50C-407E-A947-70E740481C1C}">
                  <a14:useLocalDpi xmlns:a14="http://schemas.microsoft.com/office/drawing/2010/main" val="0"/>
                </a:ext>
              </a:extLst>
            </a:blip>
            <a:srcRect r="77973" b="4460"/>
            <a:stretch/>
          </p:blipFill>
          <p:spPr>
            <a:xfrm>
              <a:off x="11193142" y="5171513"/>
              <a:ext cx="554780" cy="610446"/>
            </a:xfrm>
            <a:prstGeom prst="rect">
              <a:avLst/>
            </a:prstGeom>
          </p:spPr>
        </p:pic>
      </p:grpSp>
      <p:sp>
        <p:nvSpPr>
          <p:cNvPr id="80" name="Freeform 6"/>
          <p:cNvSpPr>
            <a:spLocks/>
          </p:cNvSpPr>
          <p:nvPr/>
        </p:nvSpPr>
        <p:spPr bwMode="auto">
          <a:xfrm flipH="1">
            <a:off x="8544953" y="2675459"/>
            <a:ext cx="913461" cy="597968"/>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2 h 690"/>
              <a:gd name="T16" fmla="*/ 851 w 1054"/>
              <a:gd name="T17" fmla="*/ 690 h 690"/>
              <a:gd name="T18" fmla="*/ 826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6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5"/>
                  <a:pt x="948" y="215"/>
                  <a:pt x="950" y="272"/>
                </a:cubicBezTo>
                <a:cubicBezTo>
                  <a:pt x="1012" y="312"/>
                  <a:pt x="1054" y="383"/>
                  <a:pt x="1054" y="462"/>
                </a:cubicBezTo>
                <a:cubicBezTo>
                  <a:pt x="1054" y="580"/>
                  <a:pt x="965" y="676"/>
                  <a:pt x="851" y="690"/>
                </a:cubicBezTo>
                <a:cubicBezTo>
                  <a:pt x="843" y="690"/>
                  <a:pt x="833" y="690"/>
                  <a:pt x="826" y="690"/>
                </a:cubicBezTo>
                <a:cubicBezTo>
                  <a:pt x="818" y="690"/>
                  <a:pt x="810" y="690"/>
                  <a:pt x="802" y="690"/>
                </a:cubicBezTo>
                <a:cubicBezTo>
                  <a:pt x="696" y="690"/>
                  <a:pt x="446" y="690"/>
                  <a:pt x="327" y="690"/>
                </a:cubicBezTo>
                <a:cubicBezTo>
                  <a:pt x="324" y="690"/>
                  <a:pt x="321" y="690"/>
                  <a:pt x="318" y="690"/>
                </a:cubicBezTo>
                <a:cubicBezTo>
                  <a:pt x="306" y="690"/>
                  <a:pt x="306" y="690"/>
                  <a:pt x="306" y="690"/>
                </a:cubicBezTo>
                <a:cubicBezTo>
                  <a:pt x="300" y="690"/>
                  <a:pt x="283" y="690"/>
                  <a:pt x="271" y="690"/>
                </a:cubicBezTo>
                <a:cubicBezTo>
                  <a:pt x="196" y="690"/>
                  <a:pt x="196" y="690"/>
                  <a:pt x="196" y="690"/>
                </a:cubicBezTo>
                <a:cubicBezTo>
                  <a:pt x="87" y="688"/>
                  <a:pt x="0" y="601"/>
                  <a:pt x="0" y="495"/>
                </a:cubicBezTo>
                <a:cubicBezTo>
                  <a:pt x="0" y="397"/>
                  <a:pt x="73" y="316"/>
                  <a:pt x="168" y="303"/>
                </a:cubicBezTo>
                <a:close/>
              </a:path>
            </a:pathLst>
          </a:custGeom>
          <a:solidFill>
            <a:srgbClr val="00B0F0"/>
          </a:solidFill>
          <a:ln>
            <a:noFill/>
          </a:ln>
          <a:extLst/>
        </p:spPr>
        <p:txBody>
          <a:bodyPr vert="horz" wrap="square" lIns="91414" tIns="45706" rIns="91414" bIns="45706" numCol="1" anchor="t" anchorCtr="0" compatLnSpc="1">
            <a:prstTxWarp prst="textNoShape">
              <a:avLst/>
            </a:prstTxWarp>
          </a:bodyPr>
          <a:lstStyle/>
          <a:p>
            <a:pPr defTabSz="914192"/>
            <a:endParaRPr lang="en-US" dirty="0">
              <a:solidFill>
                <a:srgbClr val="000000"/>
              </a:solidFill>
            </a:endParaRPr>
          </a:p>
        </p:txBody>
      </p:sp>
      <p:cxnSp>
        <p:nvCxnSpPr>
          <p:cNvPr id="81" name="Straight Connector 80"/>
          <p:cNvCxnSpPr/>
          <p:nvPr/>
        </p:nvCxnSpPr>
        <p:spPr>
          <a:xfrm flipH="1" flipV="1">
            <a:off x="9065793" y="4640410"/>
            <a:ext cx="314063" cy="1203660"/>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38869" y="4649303"/>
            <a:ext cx="715460" cy="1209625"/>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579527" y="2908238"/>
            <a:ext cx="799515" cy="307604"/>
          </a:xfrm>
          <a:prstGeom prst="rect">
            <a:avLst/>
          </a:prstGeom>
          <a:noFill/>
        </p:spPr>
        <p:txBody>
          <a:bodyPr wrap="square" rtlCol="0">
            <a:spAutoFit/>
          </a:bodyPr>
          <a:lstStyle/>
          <a:p>
            <a:pPr defTabSz="932384">
              <a:defRPr/>
            </a:pPr>
            <a:r>
              <a:rPr lang="en-US" sz="1371" i="1" kern="0" dirty="0">
                <a:solidFill>
                  <a:srgbClr val="000092">
                    <a:lumMod val="50000"/>
                  </a:srgbClr>
                </a:solidFill>
                <a:latin typeface="Segoe UI Light"/>
              </a:rPr>
              <a:t>Auditing</a:t>
            </a:r>
            <a:endParaRPr lang="en-US" sz="1100" i="1" kern="0" dirty="0">
              <a:solidFill>
                <a:srgbClr val="000092">
                  <a:lumMod val="50000"/>
                </a:srgbClr>
              </a:solidFill>
              <a:latin typeface="Segoe UI Light"/>
            </a:endParaRPr>
          </a:p>
        </p:txBody>
      </p:sp>
      <p:cxnSp>
        <p:nvCxnSpPr>
          <p:cNvPr id="84" name="Straight Connector 83"/>
          <p:cNvCxnSpPr>
            <a:stCxn id="80" idx="6"/>
          </p:cNvCxnSpPr>
          <p:nvPr/>
        </p:nvCxnSpPr>
        <p:spPr>
          <a:xfrm flipH="1" flipV="1">
            <a:off x="8183304" y="2731522"/>
            <a:ext cx="451781" cy="179657"/>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0" idx="0"/>
            <a:endCxn id="104" idx="22"/>
          </p:cNvCxnSpPr>
          <p:nvPr/>
        </p:nvCxnSpPr>
        <p:spPr>
          <a:xfrm flipV="1">
            <a:off x="9312813" y="2471904"/>
            <a:ext cx="876253" cy="466141"/>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8848452" y="4662221"/>
            <a:ext cx="125156" cy="804006"/>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3" idx="5"/>
          </p:cNvCxnSpPr>
          <p:nvPr/>
        </p:nvCxnSpPr>
        <p:spPr>
          <a:xfrm flipH="1" flipV="1">
            <a:off x="9196417" y="4654256"/>
            <a:ext cx="413295" cy="865569"/>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7586760" y="5738136"/>
            <a:ext cx="1193093" cy="732486"/>
            <a:chOff x="9569763" y="4967623"/>
            <a:chExt cx="1374321" cy="843750"/>
          </a:xfrm>
        </p:grpSpPr>
        <p:grpSp>
          <p:nvGrpSpPr>
            <p:cNvPr id="89" name="Group 88"/>
            <p:cNvGrpSpPr/>
            <p:nvPr/>
          </p:nvGrpSpPr>
          <p:grpSpPr>
            <a:xfrm>
              <a:off x="9569763" y="5074261"/>
              <a:ext cx="1374321" cy="737112"/>
              <a:chOff x="5728342" y="5129758"/>
              <a:chExt cx="1048955" cy="562603"/>
            </a:xfrm>
          </p:grpSpPr>
          <p:sp>
            <p:nvSpPr>
              <p:cNvPr id="91" name="Freeform 63"/>
              <p:cNvSpPr>
                <a:spLocks/>
              </p:cNvSpPr>
              <p:nvPr/>
            </p:nvSpPr>
            <p:spPr bwMode="auto">
              <a:xfrm>
                <a:off x="5895267" y="5152427"/>
                <a:ext cx="715103" cy="449259"/>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sp>
            <p:nvSpPr>
              <p:cNvPr id="92" name="Freeform 64"/>
              <p:cNvSpPr>
                <a:spLocks noEditPoints="1"/>
              </p:cNvSpPr>
              <p:nvPr/>
            </p:nvSpPr>
            <p:spPr bwMode="auto">
              <a:xfrm>
                <a:off x="5728342" y="5129758"/>
                <a:ext cx="1048955" cy="562603"/>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a:solidFill>
                    <a:srgbClr val="505050"/>
                  </a:solidFill>
                </a:endParaRPr>
              </a:p>
            </p:txBody>
          </p:sp>
        </p:grpSp>
        <p:pic>
          <p:nvPicPr>
            <p:cNvPr id="90" name="Picture 8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669677" y="4967623"/>
              <a:ext cx="1121621" cy="840302"/>
            </a:xfrm>
            <a:prstGeom prst="rect">
              <a:avLst/>
            </a:prstGeom>
          </p:spPr>
        </p:pic>
      </p:grpSp>
      <p:sp>
        <p:nvSpPr>
          <p:cNvPr id="93" name="TextBox 92"/>
          <p:cNvSpPr txBox="1"/>
          <p:nvPr/>
        </p:nvSpPr>
        <p:spPr>
          <a:xfrm>
            <a:off x="9550549" y="2021460"/>
            <a:ext cx="664685" cy="437560"/>
          </a:xfrm>
          <a:prstGeom prst="rect">
            <a:avLst/>
          </a:prstGeom>
          <a:noFill/>
        </p:spPr>
        <p:txBody>
          <a:bodyPr wrap="square" rtlCol="0">
            <a:spAutoFit/>
          </a:bodyPr>
          <a:lstStyle/>
          <a:p>
            <a:pPr algn="r" defTabSz="932384">
              <a:defRPr/>
            </a:pPr>
            <a:r>
              <a:rPr lang="en-US" sz="1100" i="1" kern="0" dirty="0">
                <a:solidFill>
                  <a:srgbClr val="FFFFFF"/>
                </a:solidFill>
                <a:latin typeface="Segoe UI Light"/>
              </a:rPr>
              <a:t>Audit</a:t>
            </a:r>
          </a:p>
          <a:p>
            <a:pPr algn="r" defTabSz="932384">
              <a:defRPr/>
            </a:pPr>
            <a:r>
              <a:rPr lang="en-US" sz="1100" i="1" kern="0" dirty="0">
                <a:solidFill>
                  <a:srgbClr val="FFFFFF"/>
                </a:solidFill>
                <a:latin typeface="Segoe UI Light"/>
              </a:rPr>
              <a:t>log</a:t>
            </a:r>
          </a:p>
        </p:txBody>
      </p:sp>
      <p:cxnSp>
        <p:nvCxnSpPr>
          <p:cNvPr id="94" name="Straight Connector 93"/>
          <p:cNvCxnSpPr/>
          <p:nvPr/>
        </p:nvCxnSpPr>
        <p:spPr>
          <a:xfrm flipV="1">
            <a:off x="8999984" y="3273428"/>
            <a:ext cx="4202" cy="894994"/>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8647215" y="4161953"/>
            <a:ext cx="716066" cy="487349"/>
            <a:chOff x="8397858" y="4533363"/>
            <a:chExt cx="923800" cy="628730"/>
          </a:xfrm>
        </p:grpSpPr>
        <p:sp>
          <p:nvSpPr>
            <p:cNvPr id="96" name="Freeform 151"/>
            <p:cNvSpPr>
              <a:spLocks noEditPoints="1"/>
            </p:cNvSpPr>
            <p:nvPr/>
          </p:nvSpPr>
          <p:spPr bwMode="auto">
            <a:xfrm>
              <a:off x="8404808" y="4533363"/>
              <a:ext cx="916850" cy="628730"/>
            </a:xfrm>
            <a:custGeom>
              <a:avLst/>
              <a:gdLst>
                <a:gd name="T0" fmla="*/ 0 w 662"/>
                <a:gd name="T1" fmla="*/ 29 h 453"/>
                <a:gd name="T2" fmla="*/ 0 w 662"/>
                <a:gd name="T3" fmla="*/ 424 h 453"/>
                <a:gd name="T4" fmla="*/ 30 w 662"/>
                <a:gd name="T5" fmla="*/ 453 h 453"/>
                <a:gd name="T6" fmla="*/ 633 w 662"/>
                <a:gd name="T7" fmla="*/ 453 h 453"/>
                <a:gd name="T8" fmla="*/ 662 w 662"/>
                <a:gd name="T9" fmla="*/ 424 h 453"/>
                <a:gd name="T10" fmla="*/ 662 w 662"/>
                <a:gd name="T11" fmla="*/ 29 h 453"/>
                <a:gd name="T12" fmla="*/ 633 w 662"/>
                <a:gd name="T13" fmla="*/ 0 h 453"/>
                <a:gd name="T14" fmla="*/ 30 w 662"/>
                <a:gd name="T15" fmla="*/ 0 h 453"/>
                <a:gd name="T16" fmla="*/ 0 w 662"/>
                <a:gd name="T17" fmla="*/ 29 h 453"/>
                <a:gd name="T18" fmla="*/ 631 w 662"/>
                <a:gd name="T19" fmla="*/ 31 h 453"/>
                <a:gd name="T20" fmla="*/ 631 w 662"/>
                <a:gd name="T21" fmla="*/ 406 h 453"/>
                <a:gd name="T22" fmla="*/ 32 w 662"/>
                <a:gd name="T23" fmla="*/ 406 h 453"/>
                <a:gd name="T24" fmla="*/ 32 w 662"/>
                <a:gd name="T25" fmla="*/ 31 h 453"/>
                <a:gd name="T26" fmla="*/ 631 w 662"/>
                <a:gd name="T27" fmla="*/ 31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453">
                  <a:moveTo>
                    <a:pt x="0" y="29"/>
                  </a:moveTo>
                  <a:cubicBezTo>
                    <a:pt x="0" y="424"/>
                    <a:pt x="0" y="424"/>
                    <a:pt x="0" y="424"/>
                  </a:cubicBezTo>
                  <a:cubicBezTo>
                    <a:pt x="0" y="440"/>
                    <a:pt x="13" y="453"/>
                    <a:pt x="30" y="453"/>
                  </a:cubicBezTo>
                  <a:cubicBezTo>
                    <a:pt x="633" y="453"/>
                    <a:pt x="633" y="453"/>
                    <a:pt x="633" y="453"/>
                  </a:cubicBezTo>
                  <a:cubicBezTo>
                    <a:pt x="649" y="453"/>
                    <a:pt x="662" y="440"/>
                    <a:pt x="662" y="424"/>
                  </a:cubicBezTo>
                  <a:cubicBezTo>
                    <a:pt x="662" y="29"/>
                    <a:pt x="662" y="29"/>
                    <a:pt x="662" y="29"/>
                  </a:cubicBezTo>
                  <a:cubicBezTo>
                    <a:pt x="662" y="13"/>
                    <a:pt x="649" y="0"/>
                    <a:pt x="633" y="0"/>
                  </a:cubicBezTo>
                  <a:cubicBezTo>
                    <a:pt x="30" y="0"/>
                    <a:pt x="30" y="0"/>
                    <a:pt x="30" y="0"/>
                  </a:cubicBezTo>
                  <a:cubicBezTo>
                    <a:pt x="13" y="0"/>
                    <a:pt x="0" y="13"/>
                    <a:pt x="0" y="29"/>
                  </a:cubicBezTo>
                  <a:close/>
                  <a:moveTo>
                    <a:pt x="631" y="31"/>
                  </a:moveTo>
                  <a:cubicBezTo>
                    <a:pt x="631" y="406"/>
                    <a:pt x="631" y="406"/>
                    <a:pt x="631" y="406"/>
                  </a:cubicBezTo>
                  <a:cubicBezTo>
                    <a:pt x="32" y="406"/>
                    <a:pt x="32" y="406"/>
                    <a:pt x="32" y="406"/>
                  </a:cubicBezTo>
                  <a:cubicBezTo>
                    <a:pt x="32" y="31"/>
                    <a:pt x="32" y="31"/>
                    <a:pt x="32" y="31"/>
                  </a:cubicBezTo>
                  <a:lnTo>
                    <a:pt x="631" y="3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92"/>
              <a:endParaRPr lang="en-US" dirty="0">
                <a:solidFill>
                  <a:srgbClr val="292929"/>
                </a:solidFill>
              </a:endParaRPr>
            </a:p>
          </p:txBody>
        </p:sp>
        <p:sp>
          <p:nvSpPr>
            <p:cNvPr id="97" name="Rectangle 96"/>
            <p:cNvSpPr/>
            <p:nvPr/>
          </p:nvSpPr>
          <p:spPr bwMode="auto">
            <a:xfrm>
              <a:off x="8397858" y="4577709"/>
              <a:ext cx="923799" cy="16025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9177398" y="4594560"/>
              <a:ext cx="83420" cy="834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9" name="TextBox 98"/>
          <p:cNvSpPr txBox="1"/>
          <p:nvPr/>
        </p:nvSpPr>
        <p:spPr>
          <a:xfrm>
            <a:off x="8355059" y="3555170"/>
            <a:ext cx="849586" cy="437560"/>
          </a:xfrm>
          <a:prstGeom prst="rect">
            <a:avLst/>
          </a:prstGeom>
          <a:solidFill>
            <a:schemeClr val="bg1"/>
          </a:solidFill>
        </p:spPr>
        <p:txBody>
          <a:bodyPr wrap="square" rtlCol="0">
            <a:spAutoFit/>
          </a:bodyPr>
          <a:lstStyle/>
          <a:p>
            <a:pPr defTabSz="932384">
              <a:defRPr/>
            </a:pPr>
            <a:r>
              <a:rPr lang="en-US" sz="1100" i="1" kern="0" dirty="0">
                <a:solidFill>
                  <a:srgbClr val="FFFFFF"/>
                </a:solidFill>
                <a:latin typeface="Segoe UI Light"/>
              </a:rPr>
              <a:t>Application data</a:t>
            </a:r>
            <a:endParaRPr lang="en-US" sz="1100" i="1" kern="0" dirty="0">
              <a:solidFill>
                <a:srgbClr val="000092">
                  <a:lumMod val="50000"/>
                </a:srgbClr>
              </a:solidFill>
              <a:latin typeface="Segoe UI Light"/>
            </a:endParaRPr>
          </a:p>
        </p:txBody>
      </p:sp>
      <p:sp>
        <p:nvSpPr>
          <p:cNvPr id="100" name="TextBox 99"/>
          <p:cNvSpPr txBox="1"/>
          <p:nvPr/>
        </p:nvSpPr>
        <p:spPr>
          <a:xfrm>
            <a:off x="9854890" y="2578522"/>
            <a:ext cx="1310138" cy="311985"/>
          </a:xfrm>
          <a:prstGeom prst="rect">
            <a:avLst/>
          </a:prstGeom>
          <a:noFill/>
        </p:spPr>
        <p:txBody>
          <a:bodyPr wrap="square" rtlCol="0">
            <a:spAutoFit/>
          </a:bodyPr>
          <a:lstStyle/>
          <a:p>
            <a:pPr defTabSz="932384">
              <a:defRPr/>
            </a:pPr>
            <a:r>
              <a:rPr lang="en-US" sz="1400" kern="0" dirty="0">
                <a:solidFill>
                  <a:srgbClr val="FFFFFF"/>
                </a:solidFill>
                <a:latin typeface="Segoe UI Light"/>
              </a:rPr>
              <a:t>Azure Storage</a:t>
            </a:r>
          </a:p>
        </p:txBody>
      </p:sp>
      <p:grpSp>
        <p:nvGrpSpPr>
          <p:cNvPr id="101" name="Group 100"/>
          <p:cNvGrpSpPr/>
          <p:nvPr/>
        </p:nvGrpSpPr>
        <p:grpSpPr>
          <a:xfrm>
            <a:off x="10456568" y="2491327"/>
            <a:ext cx="435723" cy="661541"/>
            <a:chOff x="10186094" y="2578554"/>
            <a:chExt cx="435846" cy="661729"/>
          </a:xfrm>
        </p:grpSpPr>
        <p:cxnSp>
          <p:nvCxnSpPr>
            <p:cNvPr id="102" name="Straight Connector 101"/>
            <p:cNvCxnSpPr>
              <a:cxnSpLocks noChangeAspect="1"/>
            </p:cNvCxnSpPr>
            <p:nvPr/>
          </p:nvCxnSpPr>
          <p:spPr>
            <a:xfrm flipH="1" flipV="1">
              <a:off x="10436031" y="2973551"/>
              <a:ext cx="185909" cy="266732"/>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10186094" y="2578554"/>
              <a:ext cx="97119" cy="129374"/>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04" name="Freeform 30"/>
          <p:cNvSpPr>
            <a:spLocks noEditPoints="1"/>
          </p:cNvSpPr>
          <p:nvPr/>
        </p:nvSpPr>
        <p:spPr bwMode="auto">
          <a:xfrm>
            <a:off x="10189066" y="2027577"/>
            <a:ext cx="349200" cy="444326"/>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solidFill>
              <a:srgbClr val="00B0F0"/>
            </a:solidFill>
          </a:ln>
          <a:extLst/>
        </p:spPr>
        <p:txBody>
          <a:bodyPr vert="horz" wrap="square" lIns="91414" tIns="45706" rIns="91414" bIns="45706" numCol="1" anchor="t" anchorCtr="0" compatLnSpc="1">
            <a:prstTxWarp prst="textNoShape">
              <a:avLst/>
            </a:prstTxWarp>
          </a:bodyPr>
          <a:lstStyle/>
          <a:p>
            <a:pPr defTabSz="913833"/>
            <a:endParaRPr lang="en-US" sz="1700" dirty="0">
              <a:solidFill>
                <a:srgbClr val="000000"/>
              </a:solidFill>
            </a:endParaRPr>
          </a:p>
        </p:txBody>
      </p:sp>
      <p:pic>
        <p:nvPicPr>
          <p:cNvPr id="105" name="Picture 104"/>
          <p:cNvPicPr>
            <a:picLocks noChangeAspect="1"/>
          </p:cNvPicPr>
          <p:nvPr/>
        </p:nvPicPr>
        <p:blipFill rotWithShape="1">
          <a:blip r:embed="rId7" cstate="print">
            <a:extLst>
              <a:ext uri="{28A0092B-C50C-407E-A947-70E740481C1C}">
                <a14:useLocalDpi xmlns:a14="http://schemas.microsoft.com/office/drawing/2010/main" val="0"/>
              </a:ext>
            </a:extLst>
          </a:blip>
          <a:srcRect l="10365" t="12448" r="12379" b="14454"/>
          <a:stretch/>
        </p:blipFill>
        <p:spPr>
          <a:xfrm>
            <a:off x="10310687" y="3136746"/>
            <a:ext cx="1894148" cy="1007621"/>
          </a:xfrm>
          <a:prstGeom prst="rect">
            <a:avLst/>
          </a:prstGeom>
        </p:spPr>
      </p:pic>
      <p:pic>
        <p:nvPicPr>
          <p:cNvPr id="106" name="Picture 2" descr="https://encrypted-tbn0.gstatic.com/images?q=tbn:ANd9GcQMarGzTe8mBaE_ABKrhzUhhaR7_BsIAsokHV1kV3PPr_FC0WvuA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54172" y="4046855"/>
            <a:ext cx="459079" cy="45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323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a:endCxn id="23" idx="2"/>
          </p:cNvCxnSpPr>
          <p:nvPr/>
        </p:nvCxnSpPr>
        <p:spPr>
          <a:xfrm>
            <a:off x="9364215" y="3142265"/>
            <a:ext cx="504238" cy="990687"/>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3" idx="2"/>
          </p:cNvCxnSpPr>
          <p:nvPr/>
        </p:nvCxnSpPr>
        <p:spPr>
          <a:xfrm flipV="1">
            <a:off x="9364217" y="4132952"/>
            <a:ext cx="504236" cy="1136675"/>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Setting up Auditing</a:t>
            </a:r>
            <a:endParaRPr lang="en-US" dirty="0"/>
          </a:p>
        </p:txBody>
      </p:sp>
      <p:sp>
        <p:nvSpPr>
          <p:cNvPr id="9" name="Text Placeholder 8"/>
          <p:cNvSpPr>
            <a:spLocks noGrp="1"/>
          </p:cNvSpPr>
          <p:nvPr>
            <p:ph type="body" sz="quarter" idx="10"/>
          </p:nvPr>
        </p:nvSpPr>
        <p:spPr>
          <a:xfrm>
            <a:off x="269241" y="1189494"/>
            <a:ext cx="5378548" cy="581121"/>
          </a:xfrm>
        </p:spPr>
        <p:txBody>
          <a:bodyPr/>
          <a:lstStyle/>
          <a:p>
            <a:r>
              <a:rPr lang="en-US" dirty="0" smtClean="0"/>
              <a:t>Server Default</a:t>
            </a:r>
            <a:endParaRPr lang="en-US" dirty="0"/>
          </a:p>
        </p:txBody>
      </p:sp>
      <p:sp>
        <p:nvSpPr>
          <p:cNvPr id="10" name="Text Placeholder 9"/>
          <p:cNvSpPr>
            <a:spLocks noGrp="1"/>
          </p:cNvSpPr>
          <p:nvPr>
            <p:ph type="body" sz="quarter" idx="11"/>
          </p:nvPr>
        </p:nvSpPr>
        <p:spPr>
          <a:xfrm>
            <a:off x="6544215" y="1189494"/>
            <a:ext cx="5378548" cy="581121"/>
          </a:xfrm>
        </p:spPr>
        <p:txBody>
          <a:bodyPr/>
          <a:lstStyle/>
          <a:p>
            <a:r>
              <a:rPr lang="en-US" dirty="0" smtClean="0"/>
              <a:t>Per DB</a:t>
            </a:r>
            <a:endParaRPr lang="en-US" dirty="0"/>
          </a:p>
        </p:txBody>
      </p:sp>
      <p:sp>
        <p:nvSpPr>
          <p:cNvPr id="4" name="Rounded Rectangle 3"/>
          <p:cNvSpPr/>
          <p:nvPr/>
        </p:nvSpPr>
        <p:spPr bwMode="auto">
          <a:xfrm>
            <a:off x="269240" y="2084361"/>
            <a:ext cx="2838677" cy="4097184"/>
          </a:xfrm>
          <a:prstGeom prst="roundRect">
            <a:avLst/>
          </a:prstGeom>
          <a:solidFill>
            <a:schemeClr val="accent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23" tIns="45711" rIns="91423" bIns="45711" numCol="1" rtlCol="0" anchor="t"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Server</a:t>
            </a:r>
          </a:p>
        </p:txBody>
      </p:sp>
      <p:sp>
        <p:nvSpPr>
          <p:cNvPr id="6" name="Flowchart: Magnetic Disk 5"/>
          <p:cNvSpPr/>
          <p:nvPr/>
        </p:nvSpPr>
        <p:spPr bwMode="auto">
          <a:xfrm>
            <a:off x="717451" y="2743694"/>
            <a:ext cx="971127" cy="1045829"/>
          </a:xfrm>
          <a:prstGeom prst="flowChartMagneticDisk">
            <a:avLst/>
          </a:prstGeom>
          <a:solidFill>
            <a:schemeClr val="accent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DB1</a:t>
            </a:r>
          </a:p>
        </p:txBody>
      </p:sp>
      <p:sp>
        <p:nvSpPr>
          <p:cNvPr id="7" name="Flowchart: Magnetic Disk 6"/>
          <p:cNvSpPr/>
          <p:nvPr/>
        </p:nvSpPr>
        <p:spPr bwMode="auto">
          <a:xfrm>
            <a:off x="717451" y="3908070"/>
            <a:ext cx="971127" cy="1045829"/>
          </a:xfrm>
          <a:prstGeom prst="flowChartMagneticDisk">
            <a:avLst/>
          </a:prstGeom>
          <a:solidFill>
            <a:schemeClr val="accent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DB2</a:t>
            </a:r>
          </a:p>
        </p:txBody>
      </p:sp>
      <p:sp>
        <p:nvSpPr>
          <p:cNvPr id="8" name="Flowchart: Magnetic Disk 7"/>
          <p:cNvSpPr/>
          <p:nvPr/>
        </p:nvSpPr>
        <p:spPr bwMode="auto">
          <a:xfrm>
            <a:off x="717451" y="5072445"/>
            <a:ext cx="971127" cy="1045829"/>
          </a:xfrm>
          <a:prstGeom prst="flowChartMagneticDisk">
            <a:avLst/>
          </a:prstGeom>
          <a:solidFill>
            <a:schemeClr val="accent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DB3</a:t>
            </a:r>
          </a:p>
        </p:txBody>
      </p:sp>
      <p:sp>
        <p:nvSpPr>
          <p:cNvPr id="11" name="Text Placeholder 9"/>
          <p:cNvSpPr txBox="1">
            <a:spLocks/>
          </p:cNvSpPr>
          <p:nvPr/>
        </p:nvSpPr>
        <p:spPr>
          <a:xfrm>
            <a:off x="4452555" y="6090574"/>
            <a:ext cx="5378548" cy="669832"/>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ts val="1224"/>
              </a:spcBef>
              <a:spcAft>
                <a:spcPts val="0"/>
              </a:spcAft>
              <a:buClr>
                <a:schemeClr val="tx1"/>
              </a:buClr>
              <a:buSzPct val="100000"/>
              <a:buFont typeface="Wingdings"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529" dirty="0">
                <a:gradFill>
                  <a:gsLst>
                    <a:gs pos="1250">
                      <a:srgbClr val="FFFFFF"/>
                    </a:gs>
                    <a:gs pos="100000">
                      <a:srgbClr val="FFFFFF"/>
                    </a:gs>
                  </a:gsLst>
                  <a:lin ang="5400000" scaled="0"/>
                </a:gradFill>
              </a:rPr>
              <a:t>Combination of the two…</a:t>
            </a:r>
          </a:p>
        </p:txBody>
      </p:sp>
      <p:sp>
        <p:nvSpPr>
          <p:cNvPr id="13" name="Flowchart: Magnetic Disk 12"/>
          <p:cNvSpPr/>
          <p:nvPr/>
        </p:nvSpPr>
        <p:spPr bwMode="auto">
          <a:xfrm>
            <a:off x="3593479" y="3610038"/>
            <a:ext cx="971127" cy="1045829"/>
          </a:xfrm>
          <a:prstGeom prst="flowChartMagneticDisk">
            <a:avLst/>
          </a:prstGeom>
          <a:solidFill>
            <a:schemeClr val="accent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Azure Table</a:t>
            </a:r>
          </a:p>
        </p:txBody>
      </p:sp>
      <p:sp>
        <p:nvSpPr>
          <p:cNvPr id="14" name="TextBox 13"/>
          <p:cNvSpPr txBox="1"/>
          <p:nvPr/>
        </p:nvSpPr>
        <p:spPr>
          <a:xfrm>
            <a:off x="1987386" y="3503702"/>
            <a:ext cx="971128" cy="1718148"/>
          </a:xfrm>
          <a:prstGeom prst="rect">
            <a:avLst/>
          </a:prstGeom>
          <a:solidFill>
            <a:schemeClr val="accent4">
              <a:lumMod val="75000"/>
            </a:schemeClr>
          </a:solidFill>
        </p:spPr>
        <p:txBody>
          <a:bodyPr wrap="square" lIns="179285" tIns="143428" rIns="179285" bIns="143428" rtlCol="0">
            <a:noAutofit/>
          </a:bodyPr>
          <a:lstStyle/>
          <a:p>
            <a:pPr algn="ctr">
              <a:lnSpc>
                <a:spcPct val="90000"/>
              </a:lnSpc>
              <a:spcAft>
                <a:spcPts val="588"/>
              </a:spcAft>
            </a:pPr>
            <a:r>
              <a:rPr lang="en-US" sz="1372" dirty="0">
                <a:gradFill>
                  <a:gsLst>
                    <a:gs pos="2917">
                      <a:srgbClr val="FFFFFF"/>
                    </a:gs>
                    <a:gs pos="30000">
                      <a:srgbClr val="FFFFFF"/>
                    </a:gs>
                  </a:gsLst>
                  <a:lin ang="5400000" scaled="0"/>
                </a:gradFill>
              </a:rPr>
              <a:t>Default Policy</a:t>
            </a:r>
          </a:p>
          <a:p>
            <a:pPr algn="ctr">
              <a:lnSpc>
                <a:spcPct val="90000"/>
              </a:lnSpc>
              <a:spcAft>
                <a:spcPts val="588"/>
              </a:spcAft>
            </a:pPr>
            <a:r>
              <a:rPr lang="en-US" sz="1372" dirty="0">
                <a:gradFill>
                  <a:gsLst>
                    <a:gs pos="2917">
                      <a:srgbClr val="FFFFFF"/>
                    </a:gs>
                    <a:gs pos="30000">
                      <a:srgbClr val="FFFFFF"/>
                    </a:gs>
                  </a:gsLst>
                  <a:lin ang="5400000" scaled="0"/>
                </a:gradFill>
              </a:rPr>
              <a:t>*-------</a:t>
            </a:r>
          </a:p>
          <a:p>
            <a:pPr algn="ctr">
              <a:lnSpc>
                <a:spcPct val="90000"/>
              </a:lnSpc>
              <a:spcAft>
                <a:spcPts val="588"/>
              </a:spcAft>
            </a:pPr>
            <a:r>
              <a:rPr lang="en-US" sz="1372" dirty="0">
                <a:gradFill>
                  <a:gsLst>
                    <a:gs pos="2917">
                      <a:srgbClr val="FFFFFF"/>
                    </a:gs>
                    <a:gs pos="30000">
                      <a:srgbClr val="FFFFFF"/>
                    </a:gs>
                  </a:gsLst>
                  <a:lin ang="5400000" scaled="0"/>
                </a:gradFill>
              </a:rPr>
              <a:t>*-------</a:t>
            </a:r>
          </a:p>
          <a:p>
            <a:pPr algn="ctr">
              <a:lnSpc>
                <a:spcPct val="90000"/>
              </a:lnSpc>
              <a:spcAft>
                <a:spcPts val="588"/>
              </a:spcAft>
            </a:pPr>
            <a:r>
              <a:rPr lang="en-US" sz="1372" dirty="0">
                <a:gradFill>
                  <a:gsLst>
                    <a:gs pos="2917">
                      <a:srgbClr val="FFFFFF"/>
                    </a:gs>
                    <a:gs pos="30000">
                      <a:srgbClr val="FFFFFF"/>
                    </a:gs>
                  </a:gsLst>
                  <a:lin ang="5400000" scaled="0"/>
                </a:gradFill>
              </a:rPr>
              <a:t>*-------</a:t>
            </a:r>
          </a:p>
          <a:p>
            <a:pPr algn="ctr">
              <a:lnSpc>
                <a:spcPct val="90000"/>
              </a:lnSpc>
              <a:spcAft>
                <a:spcPts val="588"/>
              </a:spcAft>
            </a:pPr>
            <a:r>
              <a:rPr lang="en-US" sz="1372" dirty="0">
                <a:gradFill>
                  <a:gsLst>
                    <a:gs pos="2917">
                      <a:srgbClr val="FFFFFF"/>
                    </a:gs>
                    <a:gs pos="30000">
                      <a:srgbClr val="FFFFFF"/>
                    </a:gs>
                  </a:gsLst>
                  <a:lin ang="5400000" scaled="0"/>
                </a:gradFill>
              </a:rPr>
              <a:t>*-------</a:t>
            </a:r>
          </a:p>
        </p:txBody>
      </p:sp>
      <p:cxnSp>
        <p:nvCxnSpPr>
          <p:cNvPr id="15" name="Straight Connector 14"/>
          <p:cNvCxnSpPr>
            <a:stCxn id="4" idx="3"/>
            <a:endCxn id="13" idx="2"/>
          </p:cNvCxnSpPr>
          <p:nvPr/>
        </p:nvCxnSpPr>
        <p:spPr>
          <a:xfrm flipV="1">
            <a:off x="3107918" y="4132953"/>
            <a:ext cx="485561" cy="1"/>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auto">
          <a:xfrm>
            <a:off x="6544214" y="2084361"/>
            <a:ext cx="2838677" cy="4097184"/>
          </a:xfrm>
          <a:prstGeom prst="roundRect">
            <a:avLst/>
          </a:prstGeom>
          <a:solidFill>
            <a:schemeClr val="accent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23" tIns="45711" rIns="91423" bIns="45711" numCol="1" rtlCol="0" anchor="t" anchorCtr="0" compatLnSpc="1">
            <a:prstTxWarp prst="textNoShape">
              <a:avLst/>
            </a:prstTxWarp>
          </a:bodyPr>
          <a:lstStyle/>
          <a:p>
            <a:pPr algn="ctr" defTabSz="913924" fontAlgn="base">
              <a:spcBef>
                <a:spcPct val="0"/>
              </a:spcBef>
              <a:spcAft>
                <a:spcPct val="0"/>
              </a:spcAft>
            </a:pPr>
            <a:r>
              <a:rPr lang="en-US" sz="2200">
                <a:gradFill>
                  <a:gsLst>
                    <a:gs pos="0">
                      <a:srgbClr val="FFFFFF"/>
                    </a:gs>
                    <a:gs pos="100000">
                      <a:srgbClr val="FFFFFF"/>
                    </a:gs>
                  </a:gsLst>
                  <a:lin ang="5400000" scaled="0"/>
                </a:gradFill>
              </a:rPr>
              <a:t>Server</a:t>
            </a:r>
            <a:endParaRPr lang="en-US" sz="2200" dirty="0">
              <a:gradFill>
                <a:gsLst>
                  <a:gs pos="0">
                    <a:srgbClr val="FFFFFF"/>
                  </a:gs>
                  <a:gs pos="100000">
                    <a:srgbClr val="FFFFFF"/>
                  </a:gs>
                </a:gsLst>
                <a:lin ang="5400000" scaled="0"/>
              </a:gradFill>
            </a:endParaRPr>
          </a:p>
        </p:txBody>
      </p:sp>
      <p:sp>
        <p:nvSpPr>
          <p:cNvPr id="20" name="Flowchart: Magnetic Disk 19"/>
          <p:cNvSpPr/>
          <p:nvPr/>
        </p:nvSpPr>
        <p:spPr bwMode="auto">
          <a:xfrm>
            <a:off x="6992425" y="2743694"/>
            <a:ext cx="971127" cy="1045829"/>
          </a:xfrm>
          <a:prstGeom prst="flowChartMagneticDisk">
            <a:avLst/>
          </a:prstGeom>
          <a:solidFill>
            <a:schemeClr val="accent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DB1</a:t>
            </a:r>
          </a:p>
        </p:txBody>
      </p:sp>
      <p:sp>
        <p:nvSpPr>
          <p:cNvPr id="21" name="Flowchart: Magnetic Disk 20"/>
          <p:cNvSpPr/>
          <p:nvPr/>
        </p:nvSpPr>
        <p:spPr bwMode="auto">
          <a:xfrm>
            <a:off x="6992425" y="3908070"/>
            <a:ext cx="971127" cy="1045829"/>
          </a:xfrm>
          <a:prstGeom prst="flowChartMagneticDisk">
            <a:avLst/>
          </a:prstGeom>
          <a:solidFill>
            <a:schemeClr val="accent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DB2</a:t>
            </a:r>
          </a:p>
        </p:txBody>
      </p:sp>
      <p:sp>
        <p:nvSpPr>
          <p:cNvPr id="22" name="Flowchart: Magnetic Disk 21"/>
          <p:cNvSpPr/>
          <p:nvPr/>
        </p:nvSpPr>
        <p:spPr bwMode="auto">
          <a:xfrm>
            <a:off x="6992425" y="5072445"/>
            <a:ext cx="971127" cy="1045829"/>
          </a:xfrm>
          <a:prstGeom prst="flowChartMagneticDisk">
            <a:avLst/>
          </a:prstGeom>
          <a:solidFill>
            <a:schemeClr val="accent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DB3</a:t>
            </a:r>
          </a:p>
        </p:txBody>
      </p:sp>
      <p:sp>
        <p:nvSpPr>
          <p:cNvPr id="23" name="Flowchart: Magnetic Disk 22"/>
          <p:cNvSpPr/>
          <p:nvPr/>
        </p:nvSpPr>
        <p:spPr bwMode="auto">
          <a:xfrm>
            <a:off x="9868452" y="3610038"/>
            <a:ext cx="971127" cy="1045829"/>
          </a:xfrm>
          <a:prstGeom prst="flowChartMagneticDisk">
            <a:avLst/>
          </a:prstGeom>
          <a:solidFill>
            <a:schemeClr val="accent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Azure Table</a:t>
            </a:r>
          </a:p>
        </p:txBody>
      </p:sp>
      <p:sp>
        <p:nvSpPr>
          <p:cNvPr id="24" name="TextBox 23"/>
          <p:cNvSpPr txBox="1"/>
          <p:nvPr/>
        </p:nvSpPr>
        <p:spPr>
          <a:xfrm>
            <a:off x="8262359" y="2738830"/>
            <a:ext cx="971128" cy="1031392"/>
          </a:xfrm>
          <a:prstGeom prst="rect">
            <a:avLst/>
          </a:prstGeom>
          <a:solidFill>
            <a:schemeClr val="accent4">
              <a:lumMod val="75000"/>
            </a:schemeClr>
          </a:solidFill>
        </p:spPr>
        <p:txBody>
          <a:bodyPr wrap="square" lIns="179285" tIns="143428" rIns="179285" bIns="143428" rtlCol="0">
            <a:noAutofit/>
          </a:bodyPr>
          <a:lstStyle/>
          <a:p>
            <a:pPr algn="ctr">
              <a:lnSpc>
                <a:spcPct val="90000"/>
              </a:lnSpc>
              <a:spcAft>
                <a:spcPts val="588"/>
              </a:spcAft>
            </a:pPr>
            <a:r>
              <a:rPr lang="en-US" sz="1372" dirty="0">
                <a:gradFill>
                  <a:gsLst>
                    <a:gs pos="2917">
                      <a:srgbClr val="FFFFFF"/>
                    </a:gs>
                    <a:gs pos="30000">
                      <a:srgbClr val="FFFFFF"/>
                    </a:gs>
                  </a:gsLst>
                  <a:lin ang="5400000" scaled="0"/>
                </a:gradFill>
              </a:rPr>
              <a:t>DB Policy</a:t>
            </a:r>
          </a:p>
          <a:p>
            <a:pPr algn="ctr">
              <a:lnSpc>
                <a:spcPct val="90000"/>
              </a:lnSpc>
              <a:spcAft>
                <a:spcPts val="588"/>
              </a:spcAft>
            </a:pPr>
            <a:r>
              <a:rPr lang="en-US" sz="1372" dirty="0">
                <a:gradFill>
                  <a:gsLst>
                    <a:gs pos="2917">
                      <a:srgbClr val="FFFFFF"/>
                    </a:gs>
                    <a:gs pos="30000">
                      <a:srgbClr val="FFFFFF"/>
                    </a:gs>
                  </a:gsLst>
                  <a:lin ang="5400000" scaled="0"/>
                </a:gradFill>
              </a:rPr>
              <a:t>*-------</a:t>
            </a:r>
          </a:p>
          <a:p>
            <a:pPr algn="ctr">
              <a:lnSpc>
                <a:spcPct val="90000"/>
              </a:lnSpc>
              <a:spcAft>
                <a:spcPts val="588"/>
              </a:spcAft>
            </a:pPr>
            <a:r>
              <a:rPr lang="en-US" sz="1372" dirty="0">
                <a:gradFill>
                  <a:gsLst>
                    <a:gs pos="2917">
                      <a:srgbClr val="FFFFFF"/>
                    </a:gs>
                    <a:gs pos="30000">
                      <a:srgbClr val="FFFFFF"/>
                    </a:gs>
                  </a:gsLst>
                  <a:lin ang="5400000" scaled="0"/>
                </a:gradFill>
              </a:rPr>
              <a:t>*-------</a:t>
            </a:r>
          </a:p>
        </p:txBody>
      </p:sp>
      <p:cxnSp>
        <p:nvCxnSpPr>
          <p:cNvPr id="25" name="Straight Connector 24"/>
          <p:cNvCxnSpPr>
            <a:stCxn id="19" idx="3"/>
            <a:endCxn id="23" idx="2"/>
          </p:cNvCxnSpPr>
          <p:nvPr/>
        </p:nvCxnSpPr>
        <p:spPr>
          <a:xfrm flipV="1">
            <a:off x="9382891" y="4132953"/>
            <a:ext cx="485561" cy="1"/>
          </a:xfrm>
          <a:prstGeom prst="line">
            <a:avLst/>
          </a:prstGeom>
          <a:ln w="28575">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62360" y="3875505"/>
            <a:ext cx="971128" cy="1031392"/>
          </a:xfrm>
          <a:prstGeom prst="rect">
            <a:avLst/>
          </a:prstGeom>
          <a:solidFill>
            <a:schemeClr val="accent4">
              <a:lumMod val="75000"/>
            </a:schemeClr>
          </a:solidFill>
        </p:spPr>
        <p:txBody>
          <a:bodyPr wrap="square" lIns="179285" tIns="143428" rIns="179285" bIns="143428" rtlCol="0">
            <a:noAutofit/>
          </a:bodyPr>
          <a:lstStyle/>
          <a:p>
            <a:pPr algn="ctr">
              <a:lnSpc>
                <a:spcPct val="90000"/>
              </a:lnSpc>
              <a:spcAft>
                <a:spcPts val="588"/>
              </a:spcAft>
            </a:pPr>
            <a:r>
              <a:rPr lang="en-US" sz="1372" dirty="0">
                <a:gradFill>
                  <a:gsLst>
                    <a:gs pos="2917">
                      <a:srgbClr val="FFFFFF"/>
                    </a:gs>
                    <a:gs pos="30000">
                      <a:srgbClr val="FFFFFF"/>
                    </a:gs>
                  </a:gsLst>
                  <a:lin ang="5400000" scaled="0"/>
                </a:gradFill>
              </a:rPr>
              <a:t>DB Policy</a:t>
            </a:r>
          </a:p>
          <a:p>
            <a:pPr algn="ctr">
              <a:lnSpc>
                <a:spcPct val="90000"/>
              </a:lnSpc>
              <a:spcAft>
                <a:spcPts val="588"/>
              </a:spcAft>
            </a:pPr>
            <a:r>
              <a:rPr lang="en-US" sz="1372" dirty="0">
                <a:gradFill>
                  <a:gsLst>
                    <a:gs pos="2917">
                      <a:srgbClr val="FFFFFF"/>
                    </a:gs>
                    <a:gs pos="30000">
                      <a:srgbClr val="FFFFFF"/>
                    </a:gs>
                  </a:gsLst>
                  <a:lin ang="5400000" scaled="0"/>
                </a:gradFill>
              </a:rPr>
              <a:t>*-------</a:t>
            </a:r>
          </a:p>
          <a:p>
            <a:pPr algn="ctr">
              <a:lnSpc>
                <a:spcPct val="90000"/>
              </a:lnSpc>
              <a:spcAft>
                <a:spcPts val="588"/>
              </a:spcAft>
            </a:pPr>
            <a:r>
              <a:rPr lang="en-US" sz="1372" dirty="0">
                <a:gradFill>
                  <a:gsLst>
                    <a:gs pos="2917">
                      <a:srgbClr val="FFFFFF"/>
                    </a:gs>
                    <a:gs pos="30000">
                      <a:srgbClr val="FFFFFF"/>
                    </a:gs>
                  </a:gsLst>
                  <a:lin ang="5400000" scaled="0"/>
                </a:gradFill>
              </a:rPr>
              <a:t>*-------</a:t>
            </a:r>
          </a:p>
        </p:txBody>
      </p:sp>
      <p:sp>
        <p:nvSpPr>
          <p:cNvPr id="27" name="TextBox 26"/>
          <p:cNvSpPr txBox="1"/>
          <p:nvPr/>
        </p:nvSpPr>
        <p:spPr>
          <a:xfrm>
            <a:off x="8262361" y="5012180"/>
            <a:ext cx="971128" cy="1031392"/>
          </a:xfrm>
          <a:prstGeom prst="rect">
            <a:avLst/>
          </a:prstGeom>
          <a:solidFill>
            <a:schemeClr val="accent4">
              <a:lumMod val="75000"/>
            </a:schemeClr>
          </a:solidFill>
        </p:spPr>
        <p:txBody>
          <a:bodyPr wrap="square" lIns="179285" tIns="143428" rIns="179285" bIns="143428" rtlCol="0">
            <a:noAutofit/>
          </a:bodyPr>
          <a:lstStyle/>
          <a:p>
            <a:pPr algn="ctr">
              <a:lnSpc>
                <a:spcPct val="90000"/>
              </a:lnSpc>
              <a:spcAft>
                <a:spcPts val="588"/>
              </a:spcAft>
            </a:pPr>
            <a:r>
              <a:rPr lang="en-US" sz="1372" dirty="0">
                <a:gradFill>
                  <a:gsLst>
                    <a:gs pos="2917">
                      <a:srgbClr val="FFFFFF"/>
                    </a:gs>
                    <a:gs pos="30000">
                      <a:srgbClr val="FFFFFF"/>
                    </a:gs>
                  </a:gsLst>
                  <a:lin ang="5400000" scaled="0"/>
                </a:gradFill>
              </a:rPr>
              <a:t>DB Policy</a:t>
            </a:r>
          </a:p>
          <a:p>
            <a:pPr algn="ctr">
              <a:lnSpc>
                <a:spcPct val="90000"/>
              </a:lnSpc>
              <a:spcAft>
                <a:spcPts val="588"/>
              </a:spcAft>
            </a:pPr>
            <a:r>
              <a:rPr lang="en-US" sz="1372" dirty="0">
                <a:gradFill>
                  <a:gsLst>
                    <a:gs pos="2917">
                      <a:srgbClr val="FFFFFF"/>
                    </a:gs>
                    <a:gs pos="30000">
                      <a:srgbClr val="FFFFFF"/>
                    </a:gs>
                  </a:gsLst>
                  <a:lin ang="5400000" scaled="0"/>
                </a:gradFill>
              </a:rPr>
              <a:t>*-------</a:t>
            </a:r>
          </a:p>
          <a:p>
            <a:pPr algn="ctr">
              <a:lnSpc>
                <a:spcPct val="90000"/>
              </a:lnSpc>
              <a:spcAft>
                <a:spcPts val="588"/>
              </a:spcAft>
            </a:pPr>
            <a:r>
              <a:rPr lang="en-US" sz="1372" dirty="0">
                <a:gradFill>
                  <a:gsLst>
                    <a:gs pos="2917">
                      <a:srgbClr val="FFFFFF"/>
                    </a:gs>
                    <a:gs pos="30000">
                      <a:srgbClr val="FFFFFF"/>
                    </a:gs>
                  </a:gsLst>
                  <a:lin ang="5400000" scaled="0"/>
                </a:gradFill>
              </a:rPr>
              <a:t>*-------</a:t>
            </a:r>
          </a:p>
        </p:txBody>
      </p:sp>
    </p:spTree>
    <p:extLst>
      <p:ext uri="{BB962C8B-B14F-4D97-AF65-F5344CB8AC3E}">
        <p14:creationId xmlns:p14="http://schemas.microsoft.com/office/powerpoint/2010/main" val="14365333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solidFill>
                  <a:schemeClr val="bg1"/>
                </a:solidFill>
              </a:rPr>
              <a:t>Gracias</a:t>
            </a:r>
            <a:endParaRPr lang="es-AR" dirty="0">
              <a:solidFill>
                <a:schemeClr val="bg1"/>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3E4D6BF0-17A9-4B7E-B141-58CE4AFCF56D}" type="slidenum">
              <a:rPr lang="es-AR" smtClean="0"/>
              <a:t>27</a:t>
            </a:fld>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1923" y="4787958"/>
            <a:ext cx="1841877" cy="753033"/>
          </a:xfrm>
          <a:prstGeom prst="rect">
            <a:avLst/>
          </a:prstGeom>
        </p:spPr>
      </p:pic>
    </p:spTree>
    <p:extLst>
      <p:ext uri="{BB962C8B-B14F-4D97-AF65-F5344CB8AC3E}">
        <p14:creationId xmlns:p14="http://schemas.microsoft.com/office/powerpoint/2010/main" val="1862333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Masking</a:t>
            </a:r>
            <a:endParaRPr lang="es-A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103" y="152688"/>
            <a:ext cx="3019048" cy="64857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23" y="152688"/>
            <a:ext cx="3020646" cy="49073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24" y="1105468"/>
            <a:ext cx="3610969" cy="4774030"/>
          </a:xfrm>
          <a:prstGeom prst="rect">
            <a:avLst/>
          </a:prstGeom>
        </p:spPr>
      </p:pic>
    </p:spTree>
    <p:extLst>
      <p:ext uri="{BB962C8B-B14F-4D97-AF65-F5344CB8AC3E}">
        <p14:creationId xmlns:p14="http://schemas.microsoft.com/office/powerpoint/2010/main" val="4223526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solidFill>
                  <a:schemeClr val="bg1"/>
                </a:solidFill>
              </a:rPr>
              <a:t>Gracias</a:t>
            </a:r>
            <a:endParaRPr lang="es-AR" dirty="0">
              <a:solidFill>
                <a:schemeClr val="bg1"/>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3E4D6BF0-17A9-4B7E-B141-58CE4AFCF56D}" type="slidenum">
              <a:rPr lang="es-AR" smtClean="0"/>
              <a:t>29</a:t>
            </a:fld>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1923" y="4787958"/>
            <a:ext cx="1841877" cy="753033"/>
          </a:xfrm>
          <a:prstGeom prst="rect">
            <a:avLst/>
          </a:prstGeom>
        </p:spPr>
      </p:pic>
    </p:spTree>
    <p:extLst>
      <p:ext uri="{BB962C8B-B14F-4D97-AF65-F5344CB8AC3E}">
        <p14:creationId xmlns:p14="http://schemas.microsoft.com/office/powerpoint/2010/main" val="393478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6976316" y="1025237"/>
            <a:ext cx="4758484" cy="5388443"/>
          </a:xfrm>
          <a:prstGeom prst="rect">
            <a:avLst/>
          </a:prstGeom>
          <a:noFill/>
          <a:ln w="15875">
            <a:solidFill>
              <a:schemeClr val="accent4">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2" tIns="67222" rIns="67222" bIns="33611"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pPr>
            <a:r>
              <a:rPr lang="en-US" sz="2059" dirty="0">
                <a:ln>
                  <a:solidFill>
                    <a:srgbClr val="FFFFFF">
                      <a:alpha val="0"/>
                    </a:srgbClr>
                  </a:solidFill>
                </a:ln>
                <a:solidFill>
                  <a:srgbClr val="505050"/>
                </a:solidFill>
                <a:latin typeface="Segoe UI Light"/>
                <a:ea typeface="Segoe UI" pitchFamily="34" charset="0"/>
                <a:cs typeface="Segoe UI" pitchFamily="34" charset="0"/>
              </a:rPr>
              <a:t>RELATIONAL</a:t>
            </a:r>
          </a:p>
        </p:txBody>
      </p:sp>
      <p:sp>
        <p:nvSpPr>
          <p:cNvPr id="49" name="Rectangle 48"/>
          <p:cNvSpPr/>
          <p:nvPr/>
        </p:nvSpPr>
        <p:spPr bwMode="auto">
          <a:xfrm>
            <a:off x="340659" y="1025236"/>
            <a:ext cx="6332704" cy="5388443"/>
          </a:xfrm>
          <a:prstGeom prst="rect">
            <a:avLst/>
          </a:prstGeom>
          <a:noFill/>
          <a:ln w="15875">
            <a:solidFill>
              <a:schemeClr val="accent4">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2" tIns="67222" rIns="67222" bIns="33611"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pPr>
            <a:r>
              <a:rPr lang="en-US" sz="2059" dirty="0">
                <a:ln>
                  <a:solidFill>
                    <a:srgbClr val="FFFFFF">
                      <a:alpha val="0"/>
                    </a:srgbClr>
                  </a:solidFill>
                </a:ln>
                <a:solidFill>
                  <a:srgbClr val="505050"/>
                </a:solidFill>
                <a:latin typeface="Segoe UI Light"/>
                <a:ea typeface="Segoe UI" pitchFamily="34" charset="0"/>
                <a:cs typeface="Segoe UI" pitchFamily="34" charset="0"/>
              </a:rPr>
              <a:t>NON-RELATIONAL</a:t>
            </a:r>
          </a:p>
        </p:txBody>
      </p:sp>
      <p:sp>
        <p:nvSpPr>
          <p:cNvPr id="56" name="Rectangle 55"/>
          <p:cNvSpPr/>
          <p:nvPr/>
        </p:nvSpPr>
        <p:spPr bwMode="auto">
          <a:xfrm>
            <a:off x="426544" y="1533010"/>
            <a:ext cx="1816237" cy="111822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p:cNvSpPr txBox="1"/>
          <p:nvPr/>
        </p:nvSpPr>
        <p:spPr>
          <a:xfrm>
            <a:off x="2434213" y="2705666"/>
            <a:ext cx="1797128" cy="336112"/>
          </a:xfrm>
          <a:prstGeom prst="rect">
            <a:avLst/>
          </a:prstGeom>
          <a:solidFill>
            <a:schemeClr val="accent3"/>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Tables</a:t>
            </a:r>
          </a:p>
        </p:txBody>
      </p:sp>
      <p:sp>
        <p:nvSpPr>
          <p:cNvPr id="62" name="TextBox 61"/>
          <p:cNvSpPr txBox="1"/>
          <p:nvPr/>
        </p:nvSpPr>
        <p:spPr>
          <a:xfrm>
            <a:off x="429399" y="2717711"/>
            <a:ext cx="1813382" cy="336112"/>
          </a:xfrm>
          <a:prstGeom prst="rect">
            <a:avLst/>
          </a:prstGeom>
          <a:solidFill>
            <a:schemeClr val="accent6"/>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Blob Storage</a:t>
            </a:r>
          </a:p>
        </p:txBody>
      </p:sp>
      <p:sp>
        <p:nvSpPr>
          <p:cNvPr id="78" name="TextBox 77"/>
          <p:cNvSpPr txBox="1"/>
          <p:nvPr/>
        </p:nvSpPr>
        <p:spPr>
          <a:xfrm>
            <a:off x="2441039" y="3211703"/>
            <a:ext cx="1790302" cy="2980911"/>
          </a:xfrm>
          <a:prstGeom prst="rect">
            <a:avLst/>
          </a:prstGeom>
          <a:solidFill>
            <a:schemeClr val="accent5">
              <a:lumMod val="50000"/>
            </a:schemeClr>
          </a:solidFill>
        </p:spPr>
        <p:txBody>
          <a:bodyPr wrap="square" lIns="67222" tIns="33611" rIns="67222" bIns="33611" rtlCol="0">
            <a:noAutofit/>
          </a:bodyPr>
          <a:lstStyle/>
          <a:p>
            <a:pPr defTabSz="685515" fontAlgn="base">
              <a:spcBef>
                <a:spcPts val="441"/>
              </a:spcBef>
            </a:pPr>
            <a:r>
              <a:rPr lang="en-US" sz="1200" dirty="0">
                <a:ln>
                  <a:solidFill>
                    <a:srgbClr val="FFFFFF">
                      <a:alpha val="0"/>
                    </a:srgbClr>
                  </a:solidFill>
                </a:ln>
                <a:solidFill>
                  <a:srgbClr val="FFFFFF"/>
                </a:solidFill>
                <a:ea typeface="Segoe UI" pitchFamily="34" charset="0"/>
              </a:rPr>
              <a:t>A NoSQL key/value store that provides simple access to semi-structured data </a:t>
            </a:r>
            <a:br>
              <a:rPr lang="en-US" sz="1200" dirty="0">
                <a:ln>
                  <a:solidFill>
                    <a:srgbClr val="FFFFFF">
                      <a:alpha val="0"/>
                    </a:srgbClr>
                  </a:solidFill>
                </a:ln>
                <a:solidFill>
                  <a:srgbClr val="FFFFFF"/>
                </a:solidFill>
                <a:ea typeface="Segoe UI" pitchFamily="34" charset="0"/>
              </a:rPr>
            </a:br>
            <a:r>
              <a:rPr lang="en-US" sz="1200" dirty="0">
                <a:ln>
                  <a:solidFill>
                    <a:srgbClr val="FFFFFF">
                      <a:alpha val="0"/>
                    </a:srgbClr>
                  </a:solidFill>
                </a:ln>
                <a:solidFill>
                  <a:srgbClr val="FFFFFF"/>
                </a:solidFill>
                <a:ea typeface="Segoe UI" pitchFamily="34" charset="0"/>
              </a:rPr>
              <a:t>at a lower cost for applications that do not need robust querying capabilities</a:t>
            </a:r>
            <a:endParaRPr lang="en-US" sz="1200" b="1" dirty="0">
              <a:ln>
                <a:solidFill>
                  <a:srgbClr val="FFFFFF">
                    <a:alpha val="0"/>
                  </a:srgbClr>
                </a:solidFill>
              </a:ln>
              <a:solidFill>
                <a:srgbClr val="FFFFFF"/>
              </a:solidFill>
              <a:ea typeface="Segoe UI" pitchFamily="34" charset="0"/>
              <a:cs typeface="Segoe UI" pitchFamily="34" charset="0"/>
            </a:endParaRPr>
          </a:p>
        </p:txBody>
      </p:sp>
      <p:sp>
        <p:nvSpPr>
          <p:cNvPr id="79" name="TextBox 78"/>
          <p:cNvSpPr txBox="1"/>
          <p:nvPr/>
        </p:nvSpPr>
        <p:spPr>
          <a:xfrm>
            <a:off x="455768" y="3211703"/>
            <a:ext cx="1787014" cy="2980911"/>
          </a:xfrm>
          <a:prstGeom prst="rect">
            <a:avLst/>
          </a:prstGeom>
          <a:solidFill>
            <a:schemeClr val="accent5">
              <a:lumMod val="50000"/>
            </a:schemeClr>
          </a:solidFill>
        </p:spPr>
        <p:txBody>
          <a:bodyPr wrap="square" lIns="67222" tIns="33611" rIns="67222" bIns="33611" rtlCol="0">
            <a:noAutofit/>
          </a:bodyPr>
          <a:lstStyle/>
          <a:p>
            <a:pPr defTabSz="685515" fontAlgn="base">
              <a:spcBef>
                <a:spcPts val="441"/>
              </a:spcBef>
            </a:pPr>
            <a:r>
              <a:rPr lang="en-US" sz="1200" dirty="0">
                <a:ln>
                  <a:solidFill>
                    <a:srgbClr val="FFFFFF">
                      <a:alpha val="0"/>
                    </a:srgbClr>
                  </a:solidFill>
                </a:ln>
                <a:solidFill>
                  <a:srgbClr val="FFFFFF"/>
                </a:solidFill>
                <a:ea typeface="Segoe UI" pitchFamily="34" charset="0"/>
                <a:cs typeface="Segoe UI" pitchFamily="34" charset="0"/>
              </a:rPr>
              <a:t>A cloud storage service offering the simplest way to store large amounts of unstructured text or binary data, such as video, audio and images, and for creating virtual hard drives in the cloud.</a:t>
            </a:r>
            <a:r>
              <a:rPr lang="en-US" sz="1050" dirty="0">
                <a:ln>
                  <a:solidFill>
                    <a:srgbClr val="FFFFFF">
                      <a:alpha val="0"/>
                    </a:srgbClr>
                  </a:solidFill>
                </a:ln>
                <a:solidFill>
                  <a:srgbClr val="FFFFFF"/>
                </a:solidFill>
                <a:ea typeface="Segoe UI" pitchFamily="34" charset="0"/>
                <a:cs typeface="Segoe UI" pitchFamily="34" charset="0"/>
              </a:rPr>
              <a:t/>
            </a:r>
            <a:br>
              <a:rPr lang="en-US" sz="1050" dirty="0">
                <a:ln>
                  <a:solidFill>
                    <a:srgbClr val="FFFFFF">
                      <a:alpha val="0"/>
                    </a:srgbClr>
                  </a:solidFill>
                </a:ln>
                <a:solidFill>
                  <a:srgbClr val="FFFFFF"/>
                </a:solidFill>
                <a:ea typeface="Segoe UI" pitchFamily="34" charset="0"/>
                <a:cs typeface="Segoe UI" pitchFamily="34" charset="0"/>
              </a:rPr>
            </a:br>
            <a:r>
              <a:rPr lang="en-US" sz="1050" dirty="0">
                <a:ln>
                  <a:solidFill>
                    <a:srgbClr val="FFFFFF">
                      <a:alpha val="0"/>
                    </a:srgbClr>
                  </a:solidFill>
                </a:ln>
                <a:solidFill>
                  <a:srgbClr val="FFFFFF"/>
                </a:solidFill>
                <a:ea typeface="Segoe UI" pitchFamily="34" charset="0"/>
                <a:cs typeface="Segoe UI" pitchFamily="34" charset="0"/>
              </a:rPr>
              <a:t/>
            </a:r>
            <a:br>
              <a:rPr lang="en-US" sz="1050" dirty="0">
                <a:ln>
                  <a:solidFill>
                    <a:srgbClr val="FFFFFF">
                      <a:alpha val="0"/>
                    </a:srgbClr>
                  </a:solidFill>
                </a:ln>
                <a:solidFill>
                  <a:srgbClr val="FFFFFF"/>
                </a:solidFill>
                <a:ea typeface="Segoe UI" pitchFamily="34" charset="0"/>
                <a:cs typeface="Segoe UI" pitchFamily="34" charset="0"/>
              </a:rPr>
            </a:br>
            <a:endParaRPr lang="en-US" sz="1050" dirty="0">
              <a:ln>
                <a:solidFill>
                  <a:srgbClr val="FFFFFF">
                    <a:alpha val="0"/>
                  </a:srgbClr>
                </a:solidFill>
              </a:ln>
              <a:solidFill>
                <a:srgbClr val="FFFFFF"/>
              </a:solidFill>
              <a:ea typeface="Segoe UI" pitchFamily="34" charset="0"/>
              <a:cs typeface="Segoe UI" pitchFamily="34" charset="0"/>
            </a:endParaRPr>
          </a:p>
        </p:txBody>
      </p:sp>
      <p:sp>
        <p:nvSpPr>
          <p:cNvPr id="55" name="Rectangle 54"/>
          <p:cNvSpPr/>
          <p:nvPr/>
        </p:nvSpPr>
        <p:spPr bwMode="auto">
          <a:xfrm>
            <a:off x="2434213" y="1538922"/>
            <a:ext cx="1797128" cy="111822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8"/>
          <p:cNvGrpSpPr/>
          <p:nvPr/>
        </p:nvGrpSpPr>
        <p:grpSpPr>
          <a:xfrm>
            <a:off x="593237" y="1598657"/>
            <a:ext cx="1317558" cy="894057"/>
            <a:chOff x="9700488" y="1821395"/>
            <a:chExt cx="1792224" cy="1216152"/>
          </a:xfrm>
        </p:grpSpPr>
        <p:sp>
          <p:nvSpPr>
            <p:cNvPr id="51" name="Isosceles Triangle 50"/>
            <p:cNvSpPr/>
            <p:nvPr>
              <p:custDataLst>
                <p:tags r:id="rId3"/>
              </p:custDataLst>
            </p:nvPr>
          </p:nvSpPr>
          <p:spPr bwMode="auto">
            <a:xfrm rot="5400000">
              <a:off x="10403521" y="2273523"/>
              <a:ext cx="386158" cy="311896"/>
            </a:xfrm>
            <a:prstGeom prst="triangle">
              <a:avLst/>
            </a:prstGeom>
            <a:solidFill>
              <a:schemeClr val="bg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7" name="Rectangle 56"/>
            <p:cNvSpPr/>
            <p:nvPr>
              <p:custDataLst>
                <p:tags r:id="rId4"/>
              </p:custDataLst>
            </p:nvPr>
          </p:nvSpPr>
          <p:spPr bwMode="auto">
            <a:xfrm>
              <a:off x="9700488" y="1821395"/>
              <a:ext cx="1792224" cy="121615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765" dirty="0">
                  <a:ln>
                    <a:solidFill>
                      <a:srgbClr val="FFFFFF">
                        <a:alpha val="0"/>
                      </a:srgbClr>
                    </a:solidFill>
                  </a:ln>
                  <a:solidFill>
                    <a:srgbClr val="FFFFFF"/>
                  </a:solidFill>
                  <a:latin typeface="Segoe UI Light"/>
                  <a:ea typeface="Segoe UI" pitchFamily="34" charset="0"/>
                  <a:cs typeface="Segoe UI" pitchFamily="34" charset="0"/>
                </a:rPr>
                <a:t>0100110100101010100101000111010100100101</a:t>
              </a:r>
            </a:p>
          </p:txBody>
        </p:sp>
      </p:grpSp>
      <p:graphicFrame>
        <p:nvGraphicFramePr>
          <p:cNvPr id="2" name="Object 1" hidden="1"/>
          <p:cNvGraphicFramePr>
            <a:graphicFrameLocks/>
          </p:cNvGraphicFramePr>
          <p:nvPr>
            <p:custDataLst>
              <p:tags r:id="rId2"/>
            </p:custDataLst>
            <p:extLst/>
          </p:nvPr>
        </p:nvGraphicFramePr>
        <p:xfrm>
          <a:off x="1525818" y="859149"/>
          <a:ext cx="1167" cy="1167"/>
        </p:xfrm>
        <a:graphic>
          <a:graphicData uri="http://schemas.openxmlformats.org/presentationml/2006/ole">
            <mc:AlternateContent xmlns:mc="http://schemas.openxmlformats.org/markup-compatibility/2006">
              <mc:Choice xmlns:v="urn:schemas-microsoft-com:vml" Requires="v">
                <p:oleObj spid="_x0000_s3092" name="think-cell Slide" r:id="rId7" imgW="360" imgH="360" progId="">
                  <p:embed/>
                </p:oleObj>
              </mc:Choice>
              <mc:Fallback>
                <p:oleObj name="think-cell Slide" r:id="rId7" imgW="360" imgH="36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818" y="859149"/>
                        <a:ext cx="1167" cy="1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itle 1"/>
          <p:cNvSpPr>
            <a:spLocks noGrp="1"/>
          </p:cNvSpPr>
          <p:nvPr>
            <p:ph type="title"/>
          </p:nvPr>
        </p:nvSpPr>
        <p:spPr>
          <a:xfrm>
            <a:off x="1524001" y="219880"/>
            <a:ext cx="7885581" cy="994032"/>
          </a:xfrm>
        </p:spPr>
        <p:txBody>
          <a:bodyPr/>
          <a:lstStyle/>
          <a:p>
            <a:r>
              <a:rPr lang="en-US" sz="2800" dirty="0">
                <a:solidFill>
                  <a:schemeClr val="bg1"/>
                </a:solidFill>
              </a:rPr>
              <a:t>Windows Azure Data Management — Overview </a:t>
            </a:r>
          </a:p>
        </p:txBody>
      </p:sp>
      <p:graphicFrame>
        <p:nvGraphicFramePr>
          <p:cNvPr id="9" name="Table 8"/>
          <p:cNvGraphicFramePr>
            <a:graphicFrameLocks noGrp="1"/>
          </p:cNvGraphicFramePr>
          <p:nvPr>
            <p:extLst/>
          </p:nvPr>
        </p:nvGraphicFramePr>
        <p:xfrm>
          <a:off x="2687914" y="1627215"/>
          <a:ext cx="1316435" cy="907525"/>
        </p:xfrm>
        <a:graphic>
          <a:graphicData uri="http://schemas.openxmlformats.org/drawingml/2006/table">
            <a:tbl>
              <a:tblPr firstRow="1" bandRow="1">
                <a:tableStyleId>{5C22544A-7EE6-4342-B048-85BDC9FD1C3A}</a:tableStyleId>
              </a:tblPr>
              <a:tblGrid>
                <a:gridCol w="263287"/>
                <a:gridCol w="263287"/>
                <a:gridCol w="263287"/>
                <a:gridCol w="263287"/>
                <a:gridCol w="263287"/>
              </a:tblGrid>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505">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sz="700" dirty="0"/>
                    </a:p>
                  </a:txBody>
                  <a:tcPr marL="67222" marR="67222"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48" name="TextBox 47"/>
          <p:cNvSpPr txBox="1"/>
          <p:nvPr/>
        </p:nvSpPr>
        <p:spPr>
          <a:xfrm>
            <a:off x="7045777" y="2717852"/>
            <a:ext cx="2034177" cy="336112"/>
          </a:xfrm>
          <a:prstGeom prst="rect">
            <a:avLst/>
          </a:prstGeom>
          <a:solidFill>
            <a:schemeClr val="accent2"/>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SQL Server in a VM</a:t>
            </a:r>
          </a:p>
        </p:txBody>
      </p:sp>
      <p:sp>
        <p:nvSpPr>
          <p:cNvPr id="52" name="TextBox 51"/>
          <p:cNvSpPr txBox="1"/>
          <p:nvPr/>
        </p:nvSpPr>
        <p:spPr>
          <a:xfrm>
            <a:off x="9374073" y="2739187"/>
            <a:ext cx="1966280" cy="336112"/>
          </a:xfrm>
          <a:prstGeom prst="rect">
            <a:avLst/>
          </a:prstGeom>
          <a:solidFill>
            <a:schemeClr val="accent4"/>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SQL Database</a:t>
            </a:r>
          </a:p>
        </p:txBody>
      </p:sp>
      <p:sp>
        <p:nvSpPr>
          <p:cNvPr id="73" name="TextBox 72"/>
          <p:cNvSpPr txBox="1"/>
          <p:nvPr/>
        </p:nvSpPr>
        <p:spPr>
          <a:xfrm>
            <a:off x="7032064" y="3239585"/>
            <a:ext cx="2039056" cy="2980911"/>
          </a:xfrm>
          <a:prstGeom prst="rect">
            <a:avLst/>
          </a:prstGeom>
          <a:solidFill>
            <a:schemeClr val="accent5">
              <a:lumMod val="50000"/>
            </a:schemeClr>
          </a:solidFill>
        </p:spPr>
        <p:txBody>
          <a:bodyPr wrap="square" lIns="67222" tIns="33611" rIns="67222" bIns="33611" rtlCol="0">
            <a:noAutofit/>
          </a:bodyPr>
          <a:lstStyle/>
          <a:p>
            <a:pPr defTabSz="1218217">
              <a:spcBef>
                <a:spcPts val="441"/>
              </a:spcBef>
            </a:pPr>
            <a:r>
              <a:rPr lang="en-US" sz="1200" dirty="0">
                <a:ln>
                  <a:solidFill>
                    <a:srgbClr val="FFFFFF">
                      <a:alpha val="0"/>
                    </a:srgbClr>
                  </a:solidFill>
                </a:ln>
                <a:solidFill>
                  <a:srgbClr val="FFFFFF"/>
                </a:solidFill>
                <a:ea typeface="Segoe UI" pitchFamily="34" charset="0"/>
                <a:cs typeface="Segoe UI" pitchFamily="34" charset="0"/>
              </a:rPr>
              <a:t>A full-featured instance of SQL Server running in a Windows Azure Virtual Machine for quickly and easily running</a:t>
            </a:r>
            <a:r>
              <a:rPr lang="en-US" sz="1200" strike="sngStrike" dirty="0">
                <a:ln>
                  <a:solidFill>
                    <a:srgbClr val="FFFFFF">
                      <a:alpha val="0"/>
                    </a:srgbClr>
                  </a:solidFill>
                </a:ln>
                <a:solidFill>
                  <a:srgbClr val="FFFFFF"/>
                </a:solidFill>
                <a:ea typeface="Segoe UI" pitchFamily="34" charset="0"/>
                <a:cs typeface="Segoe UI" pitchFamily="34" charset="0"/>
              </a:rPr>
              <a:t> </a:t>
            </a:r>
            <a:r>
              <a:rPr lang="en-US" sz="1200" dirty="0">
                <a:ln>
                  <a:solidFill>
                    <a:srgbClr val="FFFFFF">
                      <a:alpha val="0"/>
                    </a:srgbClr>
                  </a:solidFill>
                </a:ln>
                <a:solidFill>
                  <a:srgbClr val="FFFFFF"/>
                </a:solidFill>
                <a:ea typeface="Segoe UI" pitchFamily="34" charset="0"/>
                <a:cs typeface="Segoe UI" pitchFamily="34" charset="0"/>
              </a:rPr>
              <a:t>or testing SQL Server applications in the cloud</a:t>
            </a:r>
          </a:p>
        </p:txBody>
      </p:sp>
      <p:sp>
        <p:nvSpPr>
          <p:cNvPr id="77" name="TextBox 76"/>
          <p:cNvSpPr txBox="1"/>
          <p:nvPr/>
        </p:nvSpPr>
        <p:spPr>
          <a:xfrm>
            <a:off x="9374073" y="3260920"/>
            <a:ext cx="1966280" cy="2980911"/>
          </a:xfrm>
          <a:prstGeom prst="rect">
            <a:avLst/>
          </a:prstGeom>
          <a:solidFill>
            <a:schemeClr val="accent5">
              <a:lumMod val="50000"/>
            </a:schemeClr>
          </a:solidFill>
        </p:spPr>
        <p:txBody>
          <a:bodyPr wrap="square" lIns="67222" tIns="33611" rIns="67222" bIns="33611" rtlCol="0">
            <a:noAutofit/>
          </a:bodyPr>
          <a:lstStyle/>
          <a:p>
            <a:pPr defTabSz="685515" fontAlgn="base">
              <a:spcBef>
                <a:spcPts val="441"/>
              </a:spcBef>
            </a:pPr>
            <a:r>
              <a:rPr lang="en-US" sz="1200" dirty="0">
                <a:ln>
                  <a:solidFill>
                    <a:srgbClr val="FFFFFF">
                      <a:alpha val="0"/>
                    </a:srgbClr>
                  </a:solidFill>
                </a:ln>
                <a:solidFill>
                  <a:srgbClr val="FFFFFF"/>
                </a:solidFill>
                <a:ea typeface="Segoe UI" pitchFamily="34" charset="0"/>
              </a:rPr>
              <a:t>A feature-rich, fully managed relational database service that offers a highly productive experience with business-ready capabilities built on SQL Server technology</a:t>
            </a:r>
            <a:r>
              <a:rPr lang="en-US" sz="1000" dirty="0">
                <a:ln>
                  <a:solidFill>
                    <a:srgbClr val="FFFFFF">
                      <a:alpha val="0"/>
                    </a:srgbClr>
                  </a:solidFill>
                </a:ln>
                <a:solidFill>
                  <a:srgbClr val="FFFFFF"/>
                </a:solidFill>
                <a:ea typeface="Segoe UI" pitchFamily="34" charset="0"/>
              </a:rPr>
              <a:t/>
            </a:r>
            <a:br>
              <a:rPr lang="en-US" sz="1000" dirty="0">
                <a:ln>
                  <a:solidFill>
                    <a:srgbClr val="FFFFFF">
                      <a:alpha val="0"/>
                    </a:srgbClr>
                  </a:solidFill>
                </a:ln>
                <a:solidFill>
                  <a:srgbClr val="FFFFFF"/>
                </a:solidFill>
                <a:ea typeface="Segoe UI" pitchFamily="34" charset="0"/>
              </a:rPr>
            </a:br>
            <a:endParaRPr lang="en-US" sz="1000" dirty="0">
              <a:ln>
                <a:solidFill>
                  <a:srgbClr val="FFFFFF">
                    <a:alpha val="0"/>
                  </a:srgbClr>
                </a:solidFill>
              </a:ln>
              <a:solidFill>
                <a:srgbClr val="FFFFFF"/>
              </a:solidFill>
              <a:ea typeface="Segoe UI" pitchFamily="34" charset="0"/>
              <a:cs typeface="Segoe UI" pitchFamily="34" charset="0"/>
            </a:endParaRPr>
          </a:p>
        </p:txBody>
      </p:sp>
      <p:sp>
        <p:nvSpPr>
          <p:cNvPr id="92" name="TextBox 91"/>
          <p:cNvSpPr txBox="1"/>
          <p:nvPr/>
        </p:nvSpPr>
        <p:spPr>
          <a:xfrm>
            <a:off x="4429123" y="3215258"/>
            <a:ext cx="1810312" cy="2980911"/>
          </a:xfrm>
          <a:prstGeom prst="rect">
            <a:avLst/>
          </a:prstGeom>
          <a:solidFill>
            <a:schemeClr val="accent5">
              <a:lumMod val="50000"/>
            </a:schemeClr>
          </a:solidFill>
        </p:spPr>
        <p:txBody>
          <a:bodyPr wrap="square" lIns="67222" tIns="33611" rIns="67222" bIns="33611" rtlCol="0">
            <a:noAutofit/>
          </a:bodyPr>
          <a:lstStyle/>
          <a:p>
            <a:pPr defTabSz="672229">
              <a:spcBef>
                <a:spcPts val="441"/>
              </a:spcBef>
              <a:defRPr/>
            </a:pPr>
            <a:r>
              <a:rPr lang="en-US" sz="1200" dirty="0">
                <a:ln>
                  <a:solidFill>
                    <a:srgbClr val="FFFFFF">
                      <a:alpha val="0"/>
                    </a:srgbClr>
                  </a:solidFill>
                </a:ln>
                <a:solidFill>
                  <a:srgbClr val="FFFFFF"/>
                </a:solidFill>
              </a:rPr>
              <a:t>A Big Data implementation 100% compatible with Apache </a:t>
            </a:r>
            <a:r>
              <a:rPr lang="en-US" sz="1200" dirty="0" err="1">
                <a:ln>
                  <a:solidFill>
                    <a:srgbClr val="FFFFFF">
                      <a:alpha val="0"/>
                    </a:srgbClr>
                  </a:solidFill>
                </a:ln>
                <a:solidFill>
                  <a:srgbClr val="FFFFFF"/>
                </a:solidFill>
              </a:rPr>
              <a:t>Hadoop</a:t>
            </a:r>
            <a:r>
              <a:rPr lang="en-US" sz="1000" dirty="0">
                <a:ln>
                  <a:solidFill>
                    <a:srgbClr val="FFFFFF">
                      <a:alpha val="0"/>
                    </a:srgbClr>
                  </a:solidFill>
                </a:ln>
                <a:solidFill>
                  <a:srgbClr val="FFFFFF"/>
                </a:solidFill>
              </a:rPr>
              <a:t>. </a:t>
            </a:r>
          </a:p>
        </p:txBody>
      </p:sp>
      <p:sp>
        <p:nvSpPr>
          <p:cNvPr id="95" name="TextBox 94"/>
          <p:cNvSpPr txBox="1"/>
          <p:nvPr/>
        </p:nvSpPr>
        <p:spPr>
          <a:xfrm>
            <a:off x="4429122" y="2682484"/>
            <a:ext cx="1810311" cy="336112"/>
          </a:xfrm>
          <a:prstGeom prst="rect">
            <a:avLst/>
          </a:prstGeom>
          <a:solidFill>
            <a:srgbClr val="002060"/>
          </a:solidFill>
          <a:ln w="12700">
            <a:noFill/>
            <a:prstDash val="sysDash"/>
          </a:ln>
        </p:spPr>
        <p:txBody>
          <a:bodyPr wrap="square" lIns="67222" tIns="33611" rIns="67222" bIns="33611" rtlCol="0" anchor="ctr" anchorCtr="0">
            <a:noAutofit/>
          </a:bodyPr>
          <a:lstStyle>
            <a:defPPr>
              <a:defRPr lang="en-US"/>
            </a:defPPr>
            <a:lvl1pPr defTabSz="914363">
              <a:defRPr sz="2000"/>
            </a:lvl1pPr>
          </a:lstStyle>
          <a:p>
            <a:pPr algn="ctr" defTabSz="1194168" fontAlgn="base">
              <a:defRPr/>
            </a:pPr>
            <a:r>
              <a:rPr lang="en-US" sz="1324" kern="0" dirty="0" err="1">
                <a:ln>
                  <a:solidFill>
                    <a:srgbClr val="FFFFFF">
                      <a:alpha val="0"/>
                    </a:srgbClr>
                  </a:solidFill>
                </a:ln>
                <a:solidFill>
                  <a:srgbClr val="FFFFFF"/>
                </a:solidFill>
              </a:rPr>
              <a:t>HDInsight</a:t>
            </a:r>
            <a:endParaRPr lang="en-US" sz="1324" kern="0" dirty="0">
              <a:ln>
                <a:solidFill>
                  <a:srgbClr val="FFFFFF">
                    <a:alpha val="0"/>
                  </a:srgbClr>
                </a:solidFill>
              </a:ln>
              <a:solidFill>
                <a:srgbClr val="FFFFFF"/>
              </a:solidFill>
            </a:endParaRPr>
          </a:p>
        </p:txBody>
      </p:sp>
      <p:sp>
        <p:nvSpPr>
          <p:cNvPr id="7" name="Rectangle 6"/>
          <p:cNvSpPr/>
          <p:nvPr/>
        </p:nvSpPr>
        <p:spPr bwMode="auto">
          <a:xfrm>
            <a:off x="7045778" y="1551107"/>
            <a:ext cx="2025342" cy="11182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374073" y="1572442"/>
            <a:ext cx="1966280" cy="11182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413845" y="1515739"/>
            <a:ext cx="1825589" cy="1118227"/>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39" name="Oval 3"/>
          <p:cNvSpPr/>
          <p:nvPr/>
        </p:nvSpPr>
        <p:spPr bwMode="auto">
          <a:xfrm>
            <a:off x="7196498" y="1727725"/>
            <a:ext cx="1339324" cy="764989"/>
          </a:xfrm>
          <a:custGeom>
            <a:avLst/>
            <a:gdLst/>
            <a:ahLst/>
            <a:cxnLst/>
            <a:rect l="l" t="t" r="r" b="b"/>
            <a:pathLst>
              <a:path w="3736341" h="2134108">
                <a:moveTo>
                  <a:pt x="2449029" y="1336087"/>
                </a:moveTo>
                <a:cubicBezTo>
                  <a:pt x="2481084" y="1339348"/>
                  <a:pt x="2504598" y="1366295"/>
                  <a:pt x="2501548" y="1396273"/>
                </a:cubicBezTo>
                <a:cubicBezTo>
                  <a:pt x="2498498" y="1426251"/>
                  <a:pt x="2470040" y="1447910"/>
                  <a:pt x="2437984" y="1444649"/>
                </a:cubicBezTo>
                <a:cubicBezTo>
                  <a:pt x="2405929" y="1441388"/>
                  <a:pt x="2382415" y="1414442"/>
                  <a:pt x="2385465" y="1384464"/>
                </a:cubicBezTo>
                <a:cubicBezTo>
                  <a:pt x="2388515" y="1354485"/>
                  <a:pt x="2416973" y="1332826"/>
                  <a:pt x="2449029" y="1336087"/>
                </a:cubicBezTo>
                <a:close/>
                <a:moveTo>
                  <a:pt x="2445172" y="1332126"/>
                </a:moveTo>
                <a:cubicBezTo>
                  <a:pt x="2409374" y="1328484"/>
                  <a:pt x="2377722" y="1351416"/>
                  <a:pt x="2374474" y="1383345"/>
                </a:cubicBezTo>
                <a:cubicBezTo>
                  <a:pt x="2371226" y="1415275"/>
                  <a:pt x="2397612" y="1444111"/>
                  <a:pt x="2433409" y="1447753"/>
                </a:cubicBezTo>
                <a:cubicBezTo>
                  <a:pt x="2469206" y="1451395"/>
                  <a:pt x="2500859" y="1428462"/>
                  <a:pt x="2504107" y="1396533"/>
                </a:cubicBezTo>
                <a:cubicBezTo>
                  <a:pt x="2507355" y="1364604"/>
                  <a:pt x="2480969" y="1335767"/>
                  <a:pt x="2445172" y="1332126"/>
                </a:cubicBezTo>
                <a:close/>
                <a:moveTo>
                  <a:pt x="1939956" y="1273082"/>
                </a:moveTo>
                <a:cubicBezTo>
                  <a:pt x="1963917" y="1275519"/>
                  <a:pt x="1981493" y="1295661"/>
                  <a:pt x="1979213" y="1318069"/>
                </a:cubicBezTo>
                <a:cubicBezTo>
                  <a:pt x="1976934" y="1340477"/>
                  <a:pt x="1955662" y="1356667"/>
                  <a:pt x="1931701" y="1354229"/>
                </a:cubicBezTo>
                <a:cubicBezTo>
                  <a:pt x="1907740" y="1351792"/>
                  <a:pt x="1890164" y="1331650"/>
                  <a:pt x="1892444" y="1309242"/>
                </a:cubicBezTo>
                <a:cubicBezTo>
                  <a:pt x="1894723" y="1286834"/>
                  <a:pt x="1915995" y="1270644"/>
                  <a:pt x="1939956" y="1273082"/>
                </a:cubicBezTo>
                <a:close/>
                <a:moveTo>
                  <a:pt x="1937073" y="1270121"/>
                </a:moveTo>
                <a:cubicBezTo>
                  <a:pt x="1910316" y="1267398"/>
                  <a:pt x="1886656" y="1284540"/>
                  <a:pt x="1884228" y="1308406"/>
                </a:cubicBezTo>
                <a:cubicBezTo>
                  <a:pt x="1881800" y="1332273"/>
                  <a:pt x="1901523" y="1353827"/>
                  <a:pt x="1928281" y="1356549"/>
                </a:cubicBezTo>
                <a:cubicBezTo>
                  <a:pt x="1955038" y="1359272"/>
                  <a:pt x="1978698" y="1342130"/>
                  <a:pt x="1981126" y="1318264"/>
                </a:cubicBezTo>
                <a:cubicBezTo>
                  <a:pt x="1983554" y="1294397"/>
                  <a:pt x="1963831" y="1272843"/>
                  <a:pt x="1937073" y="1270121"/>
                </a:cubicBezTo>
                <a:close/>
                <a:moveTo>
                  <a:pt x="2171747" y="1034919"/>
                </a:moveTo>
                <a:lnTo>
                  <a:pt x="2533950" y="1057916"/>
                </a:lnTo>
                <a:lnTo>
                  <a:pt x="2533950" y="1514982"/>
                </a:lnTo>
                <a:lnTo>
                  <a:pt x="2171747" y="1445991"/>
                </a:lnTo>
                <a:close/>
                <a:moveTo>
                  <a:pt x="1723301" y="1025081"/>
                </a:moveTo>
                <a:lnTo>
                  <a:pt x="2009823" y="1043273"/>
                </a:lnTo>
                <a:lnTo>
                  <a:pt x="2009823" y="1404836"/>
                </a:lnTo>
                <a:lnTo>
                  <a:pt x="1723301" y="1350260"/>
                </a:lnTo>
                <a:close/>
                <a:moveTo>
                  <a:pt x="1725575" y="940944"/>
                </a:moveTo>
                <a:lnTo>
                  <a:pt x="2012096" y="945491"/>
                </a:lnTo>
                <a:lnTo>
                  <a:pt x="2012096" y="1018259"/>
                </a:lnTo>
                <a:lnTo>
                  <a:pt x="1725575" y="1004615"/>
                </a:lnTo>
                <a:cubicBezTo>
                  <a:pt x="1726333" y="983392"/>
                  <a:pt x="1727090" y="962168"/>
                  <a:pt x="1725575" y="940944"/>
                </a:cubicBezTo>
                <a:close/>
                <a:moveTo>
                  <a:pt x="2174621" y="928558"/>
                </a:moveTo>
                <a:lnTo>
                  <a:pt x="2536825" y="934306"/>
                </a:lnTo>
                <a:lnTo>
                  <a:pt x="2536825" y="1026294"/>
                </a:lnTo>
                <a:lnTo>
                  <a:pt x="2174621" y="1009047"/>
                </a:lnTo>
                <a:cubicBezTo>
                  <a:pt x="2175580" y="982218"/>
                  <a:pt x="2176537" y="955388"/>
                  <a:pt x="2174621" y="928558"/>
                </a:cubicBezTo>
                <a:close/>
                <a:moveTo>
                  <a:pt x="2012096" y="845435"/>
                </a:moveTo>
                <a:lnTo>
                  <a:pt x="2012096" y="919485"/>
                </a:lnTo>
                <a:lnTo>
                  <a:pt x="1725575" y="916716"/>
                </a:lnTo>
                <a:cubicBezTo>
                  <a:pt x="1726333" y="895492"/>
                  <a:pt x="1727090" y="868934"/>
                  <a:pt x="1725575" y="847710"/>
                </a:cubicBezTo>
                <a:close/>
                <a:moveTo>
                  <a:pt x="2536825" y="807822"/>
                </a:moveTo>
                <a:lnTo>
                  <a:pt x="2536825" y="901431"/>
                </a:lnTo>
                <a:lnTo>
                  <a:pt x="2174621" y="897930"/>
                </a:lnTo>
                <a:cubicBezTo>
                  <a:pt x="2175580" y="871100"/>
                  <a:pt x="2176537" y="837527"/>
                  <a:pt x="2174621" y="810697"/>
                </a:cubicBezTo>
                <a:close/>
                <a:moveTo>
                  <a:pt x="2012096" y="747638"/>
                </a:moveTo>
                <a:lnTo>
                  <a:pt x="2012096" y="821687"/>
                </a:lnTo>
                <a:lnTo>
                  <a:pt x="1726464" y="827809"/>
                </a:lnTo>
                <a:cubicBezTo>
                  <a:pt x="1727222" y="806585"/>
                  <a:pt x="1727090" y="780916"/>
                  <a:pt x="1725575" y="759692"/>
                </a:cubicBezTo>
                <a:close/>
                <a:moveTo>
                  <a:pt x="2536825" y="684192"/>
                </a:moveTo>
                <a:lnTo>
                  <a:pt x="2536825" y="777801"/>
                </a:lnTo>
                <a:lnTo>
                  <a:pt x="2175745" y="785539"/>
                </a:lnTo>
                <a:cubicBezTo>
                  <a:pt x="2176704" y="758709"/>
                  <a:pt x="2176537" y="726260"/>
                  <a:pt x="2174621" y="699430"/>
                </a:cubicBezTo>
                <a:close/>
                <a:moveTo>
                  <a:pt x="2012096" y="647174"/>
                </a:moveTo>
                <a:lnTo>
                  <a:pt x="2012096" y="721224"/>
                </a:lnTo>
                <a:lnTo>
                  <a:pt x="1726464" y="737124"/>
                </a:lnTo>
                <a:cubicBezTo>
                  <a:pt x="1727222" y="715901"/>
                  <a:pt x="1727090" y="692899"/>
                  <a:pt x="1725575" y="671675"/>
                </a:cubicBezTo>
                <a:close/>
                <a:moveTo>
                  <a:pt x="2536825" y="557191"/>
                </a:moveTo>
                <a:lnTo>
                  <a:pt x="2536825" y="650800"/>
                </a:lnTo>
                <a:lnTo>
                  <a:pt x="2175745" y="670901"/>
                </a:lnTo>
                <a:cubicBezTo>
                  <a:pt x="2176704" y="644072"/>
                  <a:pt x="2176537" y="614994"/>
                  <a:pt x="2174621" y="588164"/>
                </a:cubicBezTo>
                <a:close/>
                <a:moveTo>
                  <a:pt x="2012096" y="547598"/>
                </a:moveTo>
                <a:lnTo>
                  <a:pt x="2012096" y="621648"/>
                </a:lnTo>
                <a:lnTo>
                  <a:pt x="1726464" y="648217"/>
                </a:lnTo>
                <a:cubicBezTo>
                  <a:pt x="1727222" y="626994"/>
                  <a:pt x="1727979" y="603103"/>
                  <a:pt x="1726464" y="581879"/>
                </a:cubicBezTo>
                <a:close/>
                <a:moveTo>
                  <a:pt x="2012096" y="448912"/>
                </a:moveTo>
                <a:lnTo>
                  <a:pt x="2012096" y="522962"/>
                </a:lnTo>
                <a:lnTo>
                  <a:pt x="1727353" y="559311"/>
                </a:lnTo>
                <a:cubicBezTo>
                  <a:pt x="1728111" y="538088"/>
                  <a:pt x="1727979" y="514197"/>
                  <a:pt x="1726464" y="492973"/>
                </a:cubicBezTo>
                <a:close/>
                <a:moveTo>
                  <a:pt x="2536825" y="431313"/>
                </a:moveTo>
                <a:lnTo>
                  <a:pt x="2536825" y="524923"/>
                </a:lnTo>
                <a:lnTo>
                  <a:pt x="2175745" y="558510"/>
                </a:lnTo>
                <a:cubicBezTo>
                  <a:pt x="2176704" y="531681"/>
                  <a:pt x="2177661" y="501479"/>
                  <a:pt x="2175745" y="474649"/>
                </a:cubicBezTo>
                <a:close/>
                <a:moveTo>
                  <a:pt x="2536825" y="306561"/>
                </a:moveTo>
                <a:lnTo>
                  <a:pt x="2536825" y="400170"/>
                </a:lnTo>
                <a:lnTo>
                  <a:pt x="2176869" y="446121"/>
                </a:lnTo>
                <a:cubicBezTo>
                  <a:pt x="2177827" y="419291"/>
                  <a:pt x="2177661" y="389089"/>
                  <a:pt x="2175745" y="362260"/>
                </a:cubicBezTo>
                <a:close/>
                <a:moveTo>
                  <a:pt x="2556213" y="276383"/>
                </a:moveTo>
                <a:lnTo>
                  <a:pt x="2130767" y="348250"/>
                </a:lnTo>
                <a:lnTo>
                  <a:pt x="2130767" y="1384395"/>
                </a:lnTo>
                <a:cubicBezTo>
                  <a:pt x="2128878" y="1385285"/>
                  <a:pt x="2118232" y="1390406"/>
                  <a:pt x="2116281" y="1391330"/>
                </a:cubicBezTo>
                <a:lnTo>
                  <a:pt x="2121997" y="1388543"/>
                </a:lnTo>
                <a:lnTo>
                  <a:pt x="2124363" y="465367"/>
                </a:lnTo>
                <a:cubicBezTo>
                  <a:pt x="2124587" y="465455"/>
                  <a:pt x="2124807" y="465549"/>
                  <a:pt x="2125028" y="465644"/>
                </a:cubicBezTo>
                <a:lnTo>
                  <a:pt x="2124377" y="459815"/>
                </a:lnTo>
                <a:lnTo>
                  <a:pt x="2124363" y="465367"/>
                </a:lnTo>
                <a:lnTo>
                  <a:pt x="2027434" y="425040"/>
                </a:lnTo>
                <a:lnTo>
                  <a:pt x="1690884" y="481891"/>
                </a:lnTo>
                <a:lnTo>
                  <a:pt x="1690884" y="1213128"/>
                </a:lnTo>
                <a:cubicBezTo>
                  <a:pt x="1558672" y="1265316"/>
                  <a:pt x="1477329" y="1337245"/>
                  <a:pt x="1477329" y="1416556"/>
                </a:cubicBezTo>
                <a:cubicBezTo>
                  <a:pt x="1477329" y="1577878"/>
                  <a:pt x="1813868" y="1708656"/>
                  <a:pt x="2229010" y="1708656"/>
                </a:cubicBezTo>
                <a:cubicBezTo>
                  <a:pt x="2644152" y="1708656"/>
                  <a:pt x="2980691" y="1577878"/>
                  <a:pt x="2980691" y="1416556"/>
                </a:cubicBezTo>
                <a:cubicBezTo>
                  <a:pt x="2980691" y="1337415"/>
                  <a:pt x="2899698" y="1265625"/>
                  <a:pt x="2767966" y="1213513"/>
                </a:cubicBezTo>
                <a:lnTo>
                  <a:pt x="2767966" y="1220029"/>
                </a:lnTo>
                <a:cubicBezTo>
                  <a:pt x="2875103" y="1265121"/>
                  <a:pt x="2939416" y="1325716"/>
                  <a:pt x="2939416" y="1391950"/>
                </a:cubicBezTo>
                <a:cubicBezTo>
                  <a:pt x="2939416" y="1539244"/>
                  <a:pt x="2621356" y="1658650"/>
                  <a:pt x="2229010" y="1658650"/>
                </a:cubicBezTo>
                <a:cubicBezTo>
                  <a:pt x="1836664" y="1658650"/>
                  <a:pt x="1518604" y="1539244"/>
                  <a:pt x="1518604" y="1391950"/>
                </a:cubicBezTo>
                <a:cubicBezTo>
                  <a:pt x="1518604" y="1325546"/>
                  <a:pt x="1583251" y="1264809"/>
                  <a:pt x="1690884" y="1219690"/>
                </a:cubicBezTo>
                <a:lnTo>
                  <a:pt x="1690884" y="1375565"/>
                </a:lnTo>
                <a:lnTo>
                  <a:pt x="2013789" y="1446058"/>
                </a:lnTo>
                <a:lnTo>
                  <a:pt x="2125028" y="1387187"/>
                </a:lnTo>
                <a:lnTo>
                  <a:pt x="2130767" y="1384398"/>
                </a:lnTo>
                <a:lnTo>
                  <a:pt x="2130767" y="1477980"/>
                </a:lnTo>
                <a:lnTo>
                  <a:pt x="2538965" y="1567093"/>
                </a:lnTo>
                <a:lnTo>
                  <a:pt x="2766061" y="1449232"/>
                </a:lnTo>
                <a:lnTo>
                  <a:pt x="2766061" y="365497"/>
                </a:lnTo>
                <a:close/>
                <a:moveTo>
                  <a:pt x="2281881" y="0"/>
                </a:moveTo>
                <a:cubicBezTo>
                  <a:pt x="2745996" y="0"/>
                  <a:pt x="3122233" y="321790"/>
                  <a:pt x="3122233" y="718740"/>
                </a:cubicBezTo>
                <a:lnTo>
                  <a:pt x="3109413" y="830992"/>
                </a:lnTo>
                <a:cubicBezTo>
                  <a:pt x="3152048" y="818443"/>
                  <a:pt x="3197772" y="812729"/>
                  <a:pt x="3245056" y="812729"/>
                </a:cubicBezTo>
                <a:cubicBezTo>
                  <a:pt x="3516386" y="812729"/>
                  <a:pt x="3736341" y="1000854"/>
                  <a:pt x="3736341" y="1232917"/>
                </a:cubicBezTo>
                <a:cubicBezTo>
                  <a:pt x="3736341" y="1464981"/>
                  <a:pt x="3516386" y="1653105"/>
                  <a:pt x="3245056" y="1653105"/>
                </a:cubicBezTo>
                <a:cubicBezTo>
                  <a:pt x="3201834" y="1653105"/>
                  <a:pt x="3159915" y="1648332"/>
                  <a:pt x="3120468" y="1637778"/>
                </a:cubicBezTo>
                <a:cubicBezTo>
                  <a:pt x="3065236" y="1757018"/>
                  <a:pt x="2929063" y="1841083"/>
                  <a:pt x="2769933" y="1841083"/>
                </a:cubicBezTo>
                <a:cubicBezTo>
                  <a:pt x="2696916" y="1841083"/>
                  <a:pt x="2628731" y="1823384"/>
                  <a:pt x="2574472" y="1787835"/>
                </a:cubicBezTo>
                <a:cubicBezTo>
                  <a:pt x="2525696" y="1943128"/>
                  <a:pt x="2359505" y="2056707"/>
                  <a:pt x="2162293" y="2056707"/>
                </a:cubicBezTo>
                <a:cubicBezTo>
                  <a:pt x="2029714" y="2056707"/>
                  <a:pt x="1911152" y="2005374"/>
                  <a:pt x="1836672" y="1921553"/>
                </a:cubicBezTo>
                <a:cubicBezTo>
                  <a:pt x="1715765" y="2051957"/>
                  <a:pt x="1528454" y="2134108"/>
                  <a:pt x="1318709" y="2134108"/>
                </a:cubicBezTo>
                <a:cubicBezTo>
                  <a:pt x="987988" y="2134108"/>
                  <a:pt x="713045" y="1929862"/>
                  <a:pt x="658385" y="1660579"/>
                </a:cubicBezTo>
                <a:cubicBezTo>
                  <a:pt x="599942" y="1684490"/>
                  <a:pt x="534438" y="1697336"/>
                  <a:pt x="465428" y="1697336"/>
                </a:cubicBezTo>
                <a:cubicBezTo>
                  <a:pt x="208379" y="1697336"/>
                  <a:pt x="0" y="1519112"/>
                  <a:pt x="0" y="1299262"/>
                </a:cubicBezTo>
                <a:cubicBezTo>
                  <a:pt x="0" y="1079413"/>
                  <a:pt x="208379" y="901189"/>
                  <a:pt x="465428" y="901189"/>
                </a:cubicBezTo>
                <a:lnTo>
                  <a:pt x="508257" y="904883"/>
                </a:lnTo>
                <a:cubicBezTo>
                  <a:pt x="484017" y="853278"/>
                  <a:pt x="471888" y="796897"/>
                  <a:pt x="471888" y="738092"/>
                </a:cubicBezTo>
                <a:cubicBezTo>
                  <a:pt x="471888" y="467861"/>
                  <a:pt x="728021" y="248795"/>
                  <a:pt x="1043976" y="248795"/>
                </a:cubicBezTo>
                <a:cubicBezTo>
                  <a:pt x="1233241" y="248795"/>
                  <a:pt x="1401041" y="327404"/>
                  <a:pt x="1503780" y="449408"/>
                </a:cubicBezTo>
                <a:cubicBezTo>
                  <a:pt x="1627414" y="185725"/>
                  <a:pt x="1929287" y="0"/>
                  <a:pt x="2281881" y="0"/>
                </a:cubicBezTo>
                <a:close/>
              </a:path>
            </a:pathLst>
          </a:custGeom>
          <a:solidFill>
            <a:schemeClr val="bg1"/>
          </a:solidFill>
          <a:ln w="12700" cap="flat" cmpd="sng" algn="ctr">
            <a:noFill/>
            <a:prstDash val="solid"/>
            <a:round/>
            <a:headEnd type="none" w="med" len="med"/>
            <a:tailEnd type="none" w="med" len="med"/>
          </a:ln>
          <a:effectLst/>
        </p:spPr>
        <p:txBody>
          <a:bodyPr vert="horz" wrap="square" lIns="67222" tIns="67222" rIns="67222" bIns="67222" numCol="1" rtlCol="0" anchor="t" anchorCtr="0" compatLnSpc="1">
            <a:prstTxWarp prst="textNoShape">
              <a:avLst/>
            </a:prstTxWarp>
            <a:noAutofit/>
          </a:bodyPr>
          <a:lstStyle/>
          <a:p>
            <a:pPr algn="ctr" defTabSz="672052">
              <a:spcBef>
                <a:spcPts val="463"/>
              </a:spcBef>
              <a:buClr>
                <a:srgbClr val="FFFF99"/>
              </a:buClr>
              <a:buSzPct val="120000"/>
            </a:pPr>
            <a:endParaRPr lang="en-US" sz="1471"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rotWithShape="1">
          <a:blip r:embed="rId9" cstate="print">
            <a:extLst>
              <a:ext uri="{28A0092B-C50C-407E-A947-70E740481C1C}">
                <a14:useLocalDpi xmlns:a14="http://schemas.microsoft.com/office/drawing/2010/main" val="0"/>
              </a:ext>
            </a:extLst>
          </a:blip>
          <a:srcRect t="7049" b="-1"/>
          <a:stretch/>
        </p:blipFill>
        <p:spPr>
          <a:xfrm rot="5400000">
            <a:off x="4849384" y="1690612"/>
            <a:ext cx="856104" cy="803022"/>
          </a:xfrm>
          <a:prstGeom prst="rect">
            <a:avLst/>
          </a:prstGeom>
          <a:noFill/>
          <a:ln>
            <a:noFill/>
          </a:ln>
        </p:spPr>
      </p:pic>
      <p:sp>
        <p:nvSpPr>
          <p:cNvPr id="3" name="TextBox 2"/>
          <p:cNvSpPr txBox="1"/>
          <p:nvPr/>
        </p:nvSpPr>
        <p:spPr>
          <a:xfrm>
            <a:off x="7234804" y="5169171"/>
            <a:ext cx="1613336" cy="806542"/>
          </a:xfrm>
          <a:prstGeom prst="rect">
            <a:avLst/>
          </a:prstGeom>
          <a:noFill/>
        </p:spPr>
        <p:txBody>
          <a:bodyPr wrap="square" lIns="67222" tIns="33611" rIns="67222" bIns="33611" rtlCol="0">
            <a:spAutoFit/>
          </a:bodyPr>
          <a:lstStyle/>
          <a:p>
            <a:pPr defTabSz="1218217">
              <a:spcBef>
                <a:spcPts val="441"/>
              </a:spcBef>
            </a:pPr>
            <a:r>
              <a:rPr lang="en-US" sz="1200" b="1" dirty="0">
                <a:ln>
                  <a:solidFill>
                    <a:srgbClr val="FFFFFF">
                      <a:alpha val="0"/>
                    </a:srgbClr>
                  </a:solidFill>
                </a:ln>
                <a:solidFill>
                  <a:srgbClr val="FFFFFF"/>
                </a:solidFill>
                <a:ea typeface="Segoe UI" pitchFamily="34" charset="0"/>
                <a:cs typeface="Segoe UI" pitchFamily="34" charset="0"/>
              </a:rPr>
              <a:t>Best for existing and new applications needing full SQL Server feature set </a:t>
            </a:r>
          </a:p>
        </p:txBody>
      </p:sp>
      <p:sp>
        <p:nvSpPr>
          <p:cNvPr id="41" name="TextBox 40"/>
          <p:cNvSpPr txBox="1"/>
          <p:nvPr/>
        </p:nvSpPr>
        <p:spPr>
          <a:xfrm>
            <a:off x="9466273" y="5158290"/>
            <a:ext cx="1613336" cy="991208"/>
          </a:xfrm>
          <a:prstGeom prst="rect">
            <a:avLst/>
          </a:prstGeom>
          <a:noFill/>
        </p:spPr>
        <p:txBody>
          <a:bodyPr wrap="square" lIns="67222" tIns="33611" rIns="67222" bIns="33611" rtlCol="0">
            <a:spAutoFit/>
          </a:bodyPr>
          <a:lstStyle/>
          <a:p>
            <a:pPr defTabSz="685515" fontAlgn="base">
              <a:spcBef>
                <a:spcPts val="441"/>
              </a:spcBef>
            </a:pPr>
            <a:r>
              <a:rPr lang="en-US" sz="1200" b="1" dirty="0">
                <a:ln>
                  <a:solidFill>
                    <a:srgbClr val="FFFFFF">
                      <a:alpha val="0"/>
                    </a:srgbClr>
                  </a:solidFill>
                </a:ln>
                <a:solidFill>
                  <a:srgbClr val="FFFFFF"/>
                </a:solidFill>
                <a:ea typeface="Segoe UI" pitchFamily="34" charset="0"/>
                <a:cs typeface="Segoe UI" pitchFamily="34" charset="0"/>
              </a:rPr>
              <a:t>Best for new cloud applications needing relational capabilities and high availability</a:t>
            </a:r>
          </a:p>
        </p:txBody>
      </p:sp>
      <p:sp>
        <p:nvSpPr>
          <p:cNvPr id="42" name="TextBox 41"/>
          <p:cNvSpPr txBox="1"/>
          <p:nvPr/>
        </p:nvSpPr>
        <p:spPr>
          <a:xfrm>
            <a:off x="2512834" y="5215200"/>
            <a:ext cx="1613336" cy="991208"/>
          </a:xfrm>
          <a:prstGeom prst="rect">
            <a:avLst/>
          </a:prstGeom>
          <a:noFill/>
        </p:spPr>
        <p:txBody>
          <a:bodyPr wrap="square" lIns="67222" tIns="33611" rIns="67222" bIns="33611" rtlCol="0">
            <a:spAutoFit/>
          </a:bodyPr>
          <a:lstStyle/>
          <a:p>
            <a:pPr defTabSz="685515" fontAlgn="base">
              <a:spcBef>
                <a:spcPts val="441"/>
              </a:spcBef>
            </a:pPr>
            <a:r>
              <a:rPr lang="en-US" sz="1200" b="1" dirty="0">
                <a:ln>
                  <a:solidFill>
                    <a:srgbClr val="FFFFFF">
                      <a:alpha val="0"/>
                    </a:srgbClr>
                  </a:solidFill>
                </a:ln>
                <a:solidFill>
                  <a:srgbClr val="FFFFFF"/>
                </a:solidFill>
                <a:ea typeface="Segoe UI" pitchFamily="34" charset="0"/>
                <a:cs typeface="Segoe UI" pitchFamily="34" charset="0"/>
              </a:rPr>
              <a:t>Best for inexpensive, scalable storage of semi-structured data </a:t>
            </a:r>
          </a:p>
        </p:txBody>
      </p:sp>
      <p:sp>
        <p:nvSpPr>
          <p:cNvPr id="43" name="TextBox 42"/>
          <p:cNvSpPr txBox="1"/>
          <p:nvPr/>
        </p:nvSpPr>
        <p:spPr>
          <a:xfrm>
            <a:off x="4509741" y="5215200"/>
            <a:ext cx="1613336" cy="806542"/>
          </a:xfrm>
          <a:prstGeom prst="rect">
            <a:avLst/>
          </a:prstGeom>
          <a:noFill/>
        </p:spPr>
        <p:txBody>
          <a:bodyPr wrap="square" lIns="67222" tIns="33611" rIns="67222" bIns="33611" rtlCol="0">
            <a:spAutoFit/>
          </a:bodyPr>
          <a:lstStyle/>
          <a:p>
            <a:pPr defTabSz="672229">
              <a:spcBef>
                <a:spcPts val="441"/>
              </a:spcBef>
              <a:defRPr/>
            </a:pPr>
            <a:r>
              <a:rPr lang="en-US" sz="1200" b="1" dirty="0">
                <a:ln>
                  <a:solidFill>
                    <a:srgbClr val="FFFFFF">
                      <a:alpha val="0"/>
                    </a:srgbClr>
                  </a:solidFill>
                </a:ln>
                <a:solidFill>
                  <a:srgbClr val="FFFFFF"/>
                </a:solidFill>
              </a:rPr>
              <a:t>Best for Big Data Analytics across semi-structured and unstructured data</a:t>
            </a:r>
          </a:p>
        </p:txBody>
      </p:sp>
      <p:sp>
        <p:nvSpPr>
          <p:cNvPr id="44" name="TextBox 43"/>
          <p:cNvSpPr txBox="1"/>
          <p:nvPr/>
        </p:nvSpPr>
        <p:spPr>
          <a:xfrm>
            <a:off x="491258" y="5237103"/>
            <a:ext cx="1613336" cy="806542"/>
          </a:xfrm>
          <a:prstGeom prst="rect">
            <a:avLst/>
          </a:prstGeom>
          <a:noFill/>
        </p:spPr>
        <p:txBody>
          <a:bodyPr wrap="square" lIns="67222" tIns="33611" rIns="67222" bIns="33611" rtlCol="0">
            <a:spAutoFit/>
          </a:bodyPr>
          <a:lstStyle/>
          <a:p>
            <a:pPr defTabSz="685515" fontAlgn="base">
              <a:spcBef>
                <a:spcPts val="441"/>
              </a:spcBef>
            </a:pPr>
            <a:r>
              <a:rPr lang="en-US" sz="1200" b="1" dirty="0">
                <a:ln>
                  <a:solidFill>
                    <a:srgbClr val="FFFFFF">
                      <a:alpha val="0"/>
                    </a:srgbClr>
                  </a:solidFill>
                </a:ln>
                <a:solidFill>
                  <a:srgbClr val="FFFFFF"/>
                </a:solidFill>
                <a:ea typeface="Segoe UI" pitchFamily="34" charset="0"/>
                <a:cs typeface="Segoe UI" pitchFamily="34" charset="0"/>
              </a:rPr>
              <a:t>Best for inexpensive, scalable storage of data </a:t>
            </a:r>
          </a:p>
        </p:txBody>
      </p:sp>
      <p:cxnSp>
        <p:nvCxnSpPr>
          <p:cNvPr id="63" name="Straight Connector 62"/>
          <p:cNvCxnSpPr/>
          <p:nvPr/>
        </p:nvCxnSpPr>
        <p:spPr>
          <a:xfrm>
            <a:off x="2407547" y="3859724"/>
            <a:ext cx="4673" cy="1758747"/>
          </a:xfrm>
          <a:prstGeom prst="line">
            <a:avLst/>
          </a:prstGeom>
          <a:ln w="158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rotWithShape="1">
          <a:blip r:embed="rId9" cstate="print">
            <a:extLst>
              <a:ext uri="{28A0092B-C50C-407E-A947-70E740481C1C}">
                <a14:useLocalDpi xmlns:a14="http://schemas.microsoft.com/office/drawing/2010/main" val="0"/>
              </a:ext>
            </a:extLst>
          </a:blip>
          <a:srcRect t="7049" b="-1"/>
          <a:stretch/>
        </p:blipFill>
        <p:spPr>
          <a:xfrm>
            <a:off x="9929161" y="1740201"/>
            <a:ext cx="856104" cy="803022"/>
          </a:xfrm>
          <a:prstGeom prst="rect">
            <a:avLst/>
          </a:prstGeom>
          <a:noFill/>
          <a:ln>
            <a:noFill/>
          </a:ln>
        </p:spPr>
      </p:pic>
    </p:spTree>
    <p:extLst>
      <p:ext uri="{BB962C8B-B14F-4D97-AF65-F5344CB8AC3E}">
        <p14:creationId xmlns:p14="http://schemas.microsoft.com/office/powerpoint/2010/main" val="288757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solidFill>
                  <a:schemeClr val="bg1"/>
                </a:solidFill>
              </a:rPr>
              <a:t>Gracias</a:t>
            </a:r>
            <a:endParaRPr lang="es-AR" dirty="0">
              <a:solidFill>
                <a:schemeClr val="bg1"/>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3E4D6BF0-17A9-4B7E-B141-58CE4AFCF56D}" type="slidenum">
              <a:rPr lang="es-AR" smtClean="0"/>
              <a:t>30</a:t>
            </a:fld>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1923" y="4787958"/>
            <a:ext cx="1841877" cy="753033"/>
          </a:xfrm>
          <a:prstGeom prst="rect">
            <a:avLst/>
          </a:prstGeom>
        </p:spPr>
      </p:pic>
    </p:spTree>
    <p:extLst>
      <p:ext uri="{BB962C8B-B14F-4D97-AF65-F5344CB8AC3E}">
        <p14:creationId xmlns:p14="http://schemas.microsoft.com/office/powerpoint/2010/main" val="1367968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smtClean="0">
                <a:solidFill>
                  <a:schemeClr val="bg1"/>
                </a:solidFill>
              </a:rPr>
              <a:t>Options for Relational Data Services in the Cloud</a:t>
            </a:r>
            <a:endParaRPr lang="en-US" sz="4600" dirty="0">
              <a:solidFill>
                <a:schemeClr val="bg1"/>
              </a:solidFill>
            </a:endParaRPr>
          </a:p>
        </p:txBody>
      </p:sp>
      <p:sp>
        <p:nvSpPr>
          <p:cNvPr id="3" name="Rectangle 2"/>
          <p:cNvSpPr/>
          <p:nvPr/>
        </p:nvSpPr>
        <p:spPr bwMode="auto">
          <a:xfrm>
            <a:off x="6153013" y="3510861"/>
            <a:ext cx="5779008" cy="786384"/>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2683">
              <a:buSzPct val="90000"/>
            </a:pPr>
            <a:r>
              <a:rPr lang="en-US" sz="3600" dirty="0" smtClean="0">
                <a:ln>
                  <a:solidFill>
                    <a:schemeClr val="bg1">
                      <a:alpha val="0"/>
                    </a:schemeClr>
                  </a:solidFill>
                </a:ln>
                <a:gradFill>
                  <a:gsLst>
                    <a:gs pos="0">
                      <a:schemeClr val="accent1">
                        <a:lumMod val="50000"/>
                      </a:schemeClr>
                    </a:gs>
                    <a:gs pos="100000">
                      <a:schemeClr val="accent1">
                        <a:lumMod val="50000"/>
                      </a:schemeClr>
                    </a:gs>
                  </a:gsLst>
                  <a:lin ang="5400000" scaled="1"/>
                </a:gradFill>
                <a:latin typeface="+mj-lt"/>
              </a:rPr>
              <a:t>Simplified Administration</a:t>
            </a:r>
            <a:endParaRPr lang="en-US" sz="3600" dirty="0">
              <a:ln>
                <a:solidFill>
                  <a:schemeClr val="bg1">
                    <a:alpha val="0"/>
                  </a:schemeClr>
                </a:solidFill>
              </a:ln>
              <a:gradFill>
                <a:gsLst>
                  <a:gs pos="0">
                    <a:schemeClr val="accent1">
                      <a:lumMod val="50000"/>
                    </a:schemeClr>
                  </a:gs>
                  <a:gs pos="100000">
                    <a:schemeClr val="accent1">
                      <a:lumMod val="50000"/>
                    </a:schemeClr>
                  </a:gs>
                </a:gsLst>
                <a:lin ang="5400000" scaled="1"/>
              </a:gradFill>
              <a:latin typeface="+mj-lt"/>
            </a:endParaRPr>
          </a:p>
        </p:txBody>
      </p:sp>
      <p:sp>
        <p:nvSpPr>
          <p:cNvPr id="4" name="Rectangle 3"/>
          <p:cNvSpPr/>
          <p:nvPr/>
        </p:nvSpPr>
        <p:spPr bwMode="auto">
          <a:xfrm>
            <a:off x="6153013" y="1389181"/>
            <a:ext cx="5779008" cy="615239"/>
          </a:xfrm>
          <a:prstGeom prst="rect">
            <a:avLst/>
          </a:prstGeom>
          <a:solidFill>
            <a:schemeClr val="accent5"/>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2683">
              <a:buSzPct val="90000"/>
            </a:pPr>
            <a:r>
              <a:rPr lang="en-US" dirty="0" smtClean="0">
                <a:ln>
                  <a:solidFill>
                    <a:schemeClr val="bg1">
                      <a:alpha val="0"/>
                    </a:schemeClr>
                  </a:solidFill>
                </a:ln>
                <a:gradFill>
                  <a:gsLst>
                    <a:gs pos="0">
                      <a:schemeClr val="bg1"/>
                    </a:gs>
                    <a:gs pos="100000">
                      <a:schemeClr val="bg1"/>
                    </a:gs>
                  </a:gsLst>
                  <a:lin ang="5400000" scaled="1"/>
                </a:gradFill>
                <a:latin typeface="+mj-lt"/>
              </a:rPr>
              <a:t>PLATFORM AS A SERVICE (PaaS)</a:t>
            </a:r>
            <a:endParaRPr lang="en-US" dirty="0">
              <a:ln>
                <a:solidFill>
                  <a:schemeClr val="bg1">
                    <a:alpha val="0"/>
                  </a:schemeClr>
                </a:solidFill>
              </a:ln>
              <a:gradFill>
                <a:gsLst>
                  <a:gs pos="0">
                    <a:schemeClr val="bg1"/>
                  </a:gs>
                  <a:gs pos="100000">
                    <a:schemeClr val="bg1"/>
                  </a:gs>
                </a:gsLst>
                <a:lin ang="5400000" scaled="1"/>
              </a:gradFill>
              <a:latin typeface="+mj-lt"/>
            </a:endParaRPr>
          </a:p>
        </p:txBody>
      </p:sp>
      <p:sp>
        <p:nvSpPr>
          <p:cNvPr id="8" name="Rectangle 7"/>
          <p:cNvSpPr/>
          <p:nvPr/>
        </p:nvSpPr>
        <p:spPr bwMode="auto">
          <a:xfrm>
            <a:off x="285470" y="3507369"/>
            <a:ext cx="5779008" cy="786384"/>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2683">
              <a:buSzPct val="90000"/>
            </a:pPr>
            <a:r>
              <a:rPr lang="en-US" sz="3600" dirty="0" smtClean="0">
                <a:ln>
                  <a:solidFill>
                    <a:schemeClr val="bg1">
                      <a:alpha val="0"/>
                    </a:schemeClr>
                  </a:solidFill>
                </a:ln>
                <a:gradFill>
                  <a:gsLst>
                    <a:gs pos="0">
                      <a:schemeClr val="accent1"/>
                    </a:gs>
                    <a:gs pos="100000">
                      <a:schemeClr val="accent1"/>
                    </a:gs>
                  </a:gsLst>
                  <a:lin ang="5400000" scaled="1"/>
                </a:gradFill>
                <a:latin typeface="+mj-lt"/>
              </a:rPr>
              <a:t>Full Control &amp; Flexibility</a:t>
            </a:r>
            <a:endParaRPr lang="en-US" sz="3600" dirty="0">
              <a:ln>
                <a:solidFill>
                  <a:schemeClr val="bg1">
                    <a:alpha val="0"/>
                  </a:schemeClr>
                </a:solidFill>
              </a:ln>
              <a:gradFill>
                <a:gsLst>
                  <a:gs pos="0">
                    <a:schemeClr val="accent1"/>
                  </a:gs>
                  <a:gs pos="100000">
                    <a:schemeClr val="accent1"/>
                  </a:gs>
                </a:gsLst>
                <a:lin ang="5400000" scaled="1"/>
              </a:gradFill>
              <a:latin typeface="+mj-lt"/>
            </a:endParaRPr>
          </a:p>
        </p:txBody>
      </p:sp>
      <p:sp>
        <p:nvSpPr>
          <p:cNvPr id="9" name="Rectangle 8"/>
          <p:cNvSpPr/>
          <p:nvPr/>
        </p:nvSpPr>
        <p:spPr bwMode="auto">
          <a:xfrm>
            <a:off x="285470" y="1389182"/>
            <a:ext cx="5779008" cy="615238"/>
          </a:xfrm>
          <a:prstGeom prst="rect">
            <a:avLst/>
          </a:prstGeom>
          <a:solidFill>
            <a:schemeClr val="accent1"/>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2683">
              <a:buSzPct val="90000"/>
            </a:pPr>
            <a:r>
              <a:rPr lang="en-US" dirty="0" smtClean="0">
                <a:ln>
                  <a:solidFill>
                    <a:schemeClr val="bg1">
                      <a:alpha val="0"/>
                    </a:schemeClr>
                  </a:solidFill>
                </a:ln>
                <a:gradFill>
                  <a:gsLst>
                    <a:gs pos="0">
                      <a:schemeClr val="bg1"/>
                    </a:gs>
                    <a:gs pos="100000">
                      <a:schemeClr val="bg1"/>
                    </a:gs>
                  </a:gsLst>
                  <a:lin ang="5400000" scaled="1"/>
                </a:gradFill>
                <a:latin typeface="+mj-lt"/>
              </a:rPr>
              <a:t>INFRASTRUCTURE AS A SERVICE (IaaS)</a:t>
            </a:r>
            <a:endParaRPr lang="en-US" dirty="0">
              <a:ln>
                <a:solidFill>
                  <a:schemeClr val="bg1">
                    <a:alpha val="0"/>
                  </a:schemeClr>
                </a:solidFill>
              </a:ln>
              <a:gradFill>
                <a:gsLst>
                  <a:gs pos="0">
                    <a:schemeClr val="bg1"/>
                  </a:gs>
                  <a:gs pos="100000">
                    <a:schemeClr val="bg1"/>
                  </a:gs>
                </a:gsLst>
                <a:lin ang="5400000" scaled="1"/>
              </a:gradFill>
              <a:latin typeface="+mj-lt"/>
            </a:endParaRPr>
          </a:p>
        </p:txBody>
      </p:sp>
      <p:sp>
        <p:nvSpPr>
          <p:cNvPr id="13" name="Rectangle 12"/>
          <p:cNvSpPr/>
          <p:nvPr/>
        </p:nvSpPr>
        <p:spPr bwMode="auto">
          <a:xfrm>
            <a:off x="6153013" y="4372987"/>
            <a:ext cx="5779008" cy="1932563"/>
          </a:xfrm>
          <a:prstGeom prst="rect">
            <a:avLst/>
          </a:prstGeom>
          <a:solidFill>
            <a:schemeClr val="accent5"/>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Fully Managed Service</a:t>
            </a:r>
          </a:p>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Eliminate Hardware &amp; Administrative Costs</a:t>
            </a:r>
          </a:p>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Build Modern Apps</a:t>
            </a:r>
            <a:endParaRPr lang="en-US" sz="2000" dirty="0">
              <a:ln>
                <a:solidFill>
                  <a:schemeClr val="bg1">
                    <a:alpha val="0"/>
                  </a:schemeClr>
                </a:solidFill>
              </a:ln>
              <a:gradFill>
                <a:gsLst>
                  <a:gs pos="0">
                    <a:schemeClr val="bg1"/>
                  </a:gs>
                  <a:gs pos="100000">
                    <a:schemeClr val="bg1"/>
                  </a:gs>
                </a:gsLst>
                <a:lin ang="5400000" scaled="1"/>
              </a:gradFill>
            </a:endParaRPr>
          </a:p>
        </p:txBody>
      </p:sp>
      <p:sp>
        <p:nvSpPr>
          <p:cNvPr id="14" name="Rectangle 13"/>
          <p:cNvSpPr/>
          <p:nvPr/>
        </p:nvSpPr>
        <p:spPr bwMode="auto">
          <a:xfrm>
            <a:off x="285470" y="4372987"/>
            <a:ext cx="5779008" cy="1932563"/>
          </a:xfrm>
          <a:prstGeom prst="rect">
            <a:avLst/>
          </a:prstGeom>
          <a:solidFill>
            <a:schemeClr val="accent1"/>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Highly Customized Environment</a:t>
            </a:r>
          </a:p>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Eliminate Hardware Costs</a:t>
            </a:r>
          </a:p>
          <a:p>
            <a:pPr algn="ctr" defTabSz="912683">
              <a:spcAft>
                <a:spcPts val="1200"/>
              </a:spcAft>
              <a:buSzPct val="90000"/>
            </a:pPr>
            <a:r>
              <a:rPr lang="en-US" sz="2000" dirty="0" smtClean="0">
                <a:ln>
                  <a:solidFill>
                    <a:schemeClr val="bg1">
                      <a:alpha val="0"/>
                    </a:schemeClr>
                  </a:solidFill>
                </a:ln>
                <a:gradFill>
                  <a:gsLst>
                    <a:gs pos="0">
                      <a:schemeClr val="bg1"/>
                    </a:gs>
                    <a:gs pos="100000">
                      <a:schemeClr val="bg1"/>
                    </a:gs>
                  </a:gsLst>
                  <a:lin ang="5400000" scaled="1"/>
                </a:gradFill>
              </a:rPr>
              <a:t>Decrease Time to Market</a:t>
            </a:r>
            <a:endParaRPr lang="en-US" sz="2000" dirty="0">
              <a:ln>
                <a:solidFill>
                  <a:schemeClr val="bg1">
                    <a:alpha val="0"/>
                  </a:schemeClr>
                </a:solidFill>
              </a:ln>
              <a:gradFill>
                <a:gsLst>
                  <a:gs pos="0">
                    <a:schemeClr val="bg1"/>
                  </a:gs>
                  <a:gs pos="100000">
                    <a:schemeClr val="bg1"/>
                  </a:gs>
                </a:gsLst>
                <a:lin ang="5400000" scaled="1"/>
              </a:gradFill>
            </a:endParaRPr>
          </a:p>
        </p:txBody>
      </p:sp>
      <p:sp>
        <p:nvSpPr>
          <p:cNvPr id="29" name="Rectangle 28"/>
          <p:cNvSpPr/>
          <p:nvPr/>
        </p:nvSpPr>
        <p:spPr bwMode="auto">
          <a:xfrm>
            <a:off x="285470" y="2083655"/>
            <a:ext cx="5779008" cy="1344479"/>
          </a:xfrm>
          <a:prstGeom prst="rect">
            <a:avLst/>
          </a:prstGeom>
          <a:solidFill>
            <a:schemeClr val="bg2">
              <a:lumMod val="90000"/>
            </a:schemeClr>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912683">
              <a:buSzPct val="90000"/>
            </a:pPr>
            <a:r>
              <a:rPr lang="en-US" dirty="0" smtClean="0">
                <a:ln>
                  <a:solidFill>
                    <a:schemeClr val="bg1">
                      <a:alpha val="0"/>
                    </a:schemeClr>
                  </a:solidFill>
                </a:ln>
                <a:gradFill>
                  <a:gsLst>
                    <a:gs pos="0">
                      <a:schemeClr val="accent1"/>
                    </a:gs>
                    <a:gs pos="100000">
                      <a:schemeClr val="accent1"/>
                    </a:gs>
                  </a:gsLst>
                  <a:lin ang="5400000" scaled="1"/>
                </a:gradFill>
                <a:latin typeface="+mj-lt"/>
              </a:rPr>
              <a:t>SQL Server in a </a:t>
            </a:r>
            <a:br>
              <a:rPr lang="en-US" dirty="0" smtClean="0">
                <a:ln>
                  <a:solidFill>
                    <a:schemeClr val="bg1">
                      <a:alpha val="0"/>
                    </a:schemeClr>
                  </a:solidFill>
                </a:ln>
                <a:gradFill>
                  <a:gsLst>
                    <a:gs pos="0">
                      <a:schemeClr val="accent1"/>
                    </a:gs>
                    <a:gs pos="100000">
                      <a:schemeClr val="accent1"/>
                    </a:gs>
                  </a:gsLst>
                  <a:lin ang="5400000" scaled="1"/>
                </a:gradFill>
                <a:latin typeface="+mj-lt"/>
              </a:rPr>
            </a:br>
            <a:r>
              <a:rPr lang="en-US" dirty="0" smtClean="0">
                <a:ln>
                  <a:solidFill>
                    <a:schemeClr val="bg1">
                      <a:alpha val="0"/>
                    </a:schemeClr>
                  </a:solidFill>
                </a:ln>
                <a:gradFill>
                  <a:gsLst>
                    <a:gs pos="0">
                      <a:schemeClr val="accent1"/>
                    </a:gs>
                    <a:gs pos="100000">
                      <a:schemeClr val="accent1"/>
                    </a:gs>
                  </a:gsLst>
                  <a:lin ang="5400000" scaled="1"/>
                </a:gradFill>
                <a:latin typeface="+mj-lt"/>
              </a:rPr>
              <a:t>Windows Azure Virtual Machine</a:t>
            </a:r>
            <a:endParaRPr lang="en-US" dirty="0">
              <a:ln>
                <a:solidFill>
                  <a:schemeClr val="bg1">
                    <a:alpha val="0"/>
                  </a:schemeClr>
                </a:solidFill>
              </a:ln>
              <a:gradFill>
                <a:gsLst>
                  <a:gs pos="0">
                    <a:schemeClr val="accent1"/>
                  </a:gs>
                  <a:gs pos="100000">
                    <a:schemeClr val="accent1"/>
                  </a:gs>
                </a:gsLst>
                <a:lin ang="5400000" scaled="1"/>
              </a:gradFill>
              <a:latin typeface="+mj-lt"/>
            </a:endParaRPr>
          </a:p>
        </p:txBody>
      </p:sp>
      <p:sp>
        <p:nvSpPr>
          <p:cNvPr id="30" name="Rectangle 29"/>
          <p:cNvSpPr/>
          <p:nvPr/>
        </p:nvSpPr>
        <p:spPr bwMode="auto">
          <a:xfrm>
            <a:off x="6153013" y="2080162"/>
            <a:ext cx="5779008" cy="1354957"/>
          </a:xfrm>
          <a:prstGeom prst="rect">
            <a:avLst/>
          </a:prstGeom>
          <a:solidFill>
            <a:schemeClr val="bg2">
              <a:lumMod val="90000"/>
            </a:schemeClr>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912683">
              <a:buSzPct val="90000"/>
            </a:pPr>
            <a:r>
              <a:rPr lang="en-US" dirty="0" smtClean="0">
                <a:ln>
                  <a:solidFill>
                    <a:schemeClr val="bg1">
                      <a:alpha val="0"/>
                    </a:schemeClr>
                  </a:solidFill>
                </a:ln>
                <a:gradFill>
                  <a:gsLst>
                    <a:gs pos="0">
                      <a:schemeClr val="accent5"/>
                    </a:gs>
                    <a:gs pos="100000">
                      <a:schemeClr val="accent5"/>
                    </a:gs>
                  </a:gsLst>
                  <a:lin ang="5400000" scaled="1"/>
                </a:gradFill>
                <a:latin typeface="+mj-lt"/>
              </a:rPr>
              <a:t>Windows Azure SQL Database</a:t>
            </a:r>
            <a:endParaRPr lang="en-US" dirty="0">
              <a:ln>
                <a:solidFill>
                  <a:schemeClr val="bg1">
                    <a:alpha val="0"/>
                  </a:schemeClr>
                </a:solidFill>
              </a:ln>
              <a:gradFill>
                <a:gsLst>
                  <a:gs pos="0">
                    <a:schemeClr val="accent5"/>
                  </a:gs>
                  <a:gs pos="100000">
                    <a:schemeClr val="accent5"/>
                  </a:gs>
                </a:gsLst>
                <a:lin ang="5400000" scaled="1"/>
              </a:gradFill>
              <a:latin typeface="+mj-lt"/>
            </a:endParaRPr>
          </a:p>
        </p:txBody>
      </p:sp>
      <p:sp>
        <p:nvSpPr>
          <p:cNvPr id="17" name="Flowchart: Magnetic Disk 10"/>
          <p:cNvSpPr/>
          <p:nvPr/>
        </p:nvSpPr>
        <p:spPr bwMode="auto">
          <a:xfrm>
            <a:off x="6419746" y="2327825"/>
            <a:ext cx="737022" cy="882552"/>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smtClean="0">
                <a:ln>
                  <a:solidFill>
                    <a:schemeClr val="bg1">
                      <a:alpha val="0"/>
                    </a:schemeClr>
                  </a:solidFill>
                </a:ln>
                <a:gradFill>
                  <a:gsLst>
                    <a:gs pos="0">
                      <a:schemeClr val="bg1"/>
                    </a:gs>
                    <a:gs pos="100000">
                      <a:schemeClr val="bg1"/>
                    </a:gs>
                  </a:gsLst>
                  <a:lin ang="5400000" scaled="1"/>
                </a:gradFill>
                <a:ea typeface="Segoe UI" pitchFamily="34" charset="0"/>
                <a:cs typeface="Segoe UI" pitchFamily="34" charset="0"/>
              </a:rPr>
              <a:t>DB</a:t>
            </a:r>
          </a:p>
        </p:txBody>
      </p:sp>
      <p:grpSp>
        <p:nvGrpSpPr>
          <p:cNvPr id="15" name="Group 14"/>
          <p:cNvGrpSpPr/>
          <p:nvPr/>
        </p:nvGrpSpPr>
        <p:grpSpPr>
          <a:xfrm>
            <a:off x="546203" y="2326961"/>
            <a:ext cx="1011644" cy="857866"/>
            <a:chOff x="4130294" y="1070076"/>
            <a:chExt cx="635754" cy="539115"/>
          </a:xfrm>
          <a:solidFill>
            <a:schemeClr val="tx1"/>
          </a:solidFill>
        </p:grpSpPr>
        <p:sp>
          <p:nvSpPr>
            <p:cNvPr id="16" name="Freeform 15"/>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18"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7" name="Slide Number Placeholder 6"/>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4</a:t>
            </a:fld>
            <a:endParaRPr lang="en-US"/>
          </a:p>
        </p:txBody>
      </p:sp>
    </p:spTree>
    <p:extLst>
      <p:ext uri="{BB962C8B-B14F-4D97-AF65-F5344CB8AC3E}">
        <p14:creationId xmlns:p14="http://schemas.microsoft.com/office/powerpoint/2010/main" val="1533658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smtClean="0">
                <a:solidFill>
                  <a:schemeClr val="bg1"/>
                </a:solidFill>
              </a:rPr>
              <a:t>Options for Relational Data Services in the Cloud</a:t>
            </a:r>
            <a:endParaRPr lang="en-US" sz="4600" dirty="0">
              <a:solidFill>
                <a:schemeClr val="bg1"/>
              </a:solidFill>
            </a:endParaRPr>
          </a:p>
        </p:txBody>
      </p:sp>
      <p:sp>
        <p:nvSpPr>
          <p:cNvPr id="4" name="Rectangle 3"/>
          <p:cNvSpPr/>
          <p:nvPr/>
        </p:nvSpPr>
        <p:spPr bwMode="auto">
          <a:xfrm>
            <a:off x="6153014" y="1389181"/>
            <a:ext cx="5779008" cy="615239"/>
          </a:xfrm>
          <a:prstGeom prst="rect">
            <a:avLst/>
          </a:prstGeom>
          <a:solidFill>
            <a:schemeClr val="accent5"/>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2683">
              <a:buSzPct val="90000"/>
            </a:pPr>
            <a:r>
              <a:rPr lang="en-US" dirty="0" smtClean="0">
                <a:ln>
                  <a:solidFill>
                    <a:schemeClr val="bg1">
                      <a:alpha val="0"/>
                    </a:schemeClr>
                  </a:solidFill>
                </a:ln>
                <a:gradFill>
                  <a:gsLst>
                    <a:gs pos="0">
                      <a:schemeClr val="bg1"/>
                    </a:gs>
                    <a:gs pos="100000">
                      <a:schemeClr val="bg1"/>
                    </a:gs>
                  </a:gsLst>
                  <a:lin ang="5400000" scaled="1"/>
                </a:gradFill>
                <a:latin typeface="+mj-lt"/>
              </a:rPr>
              <a:t>PLATFORM AS A SERVICE (PaaS)</a:t>
            </a:r>
            <a:endParaRPr lang="en-US" dirty="0">
              <a:ln>
                <a:solidFill>
                  <a:schemeClr val="bg1">
                    <a:alpha val="0"/>
                  </a:schemeClr>
                </a:solidFill>
              </a:ln>
              <a:gradFill>
                <a:gsLst>
                  <a:gs pos="0">
                    <a:schemeClr val="bg1"/>
                  </a:gs>
                  <a:gs pos="100000">
                    <a:schemeClr val="bg1"/>
                  </a:gs>
                </a:gsLst>
                <a:lin ang="5400000" scaled="1"/>
              </a:gradFill>
              <a:latin typeface="+mj-lt"/>
            </a:endParaRPr>
          </a:p>
        </p:txBody>
      </p:sp>
      <p:sp>
        <p:nvSpPr>
          <p:cNvPr id="9" name="Rectangle 8"/>
          <p:cNvSpPr/>
          <p:nvPr/>
        </p:nvSpPr>
        <p:spPr bwMode="auto">
          <a:xfrm>
            <a:off x="285470" y="1389182"/>
            <a:ext cx="5779008" cy="615238"/>
          </a:xfrm>
          <a:prstGeom prst="rect">
            <a:avLst/>
          </a:prstGeom>
          <a:solidFill>
            <a:schemeClr val="accent1"/>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2683">
              <a:buSzPct val="90000"/>
            </a:pPr>
            <a:r>
              <a:rPr lang="en-US" dirty="0" smtClean="0">
                <a:ln>
                  <a:solidFill>
                    <a:schemeClr val="bg1">
                      <a:alpha val="0"/>
                    </a:schemeClr>
                  </a:solidFill>
                </a:ln>
                <a:gradFill>
                  <a:gsLst>
                    <a:gs pos="0">
                      <a:schemeClr val="bg1"/>
                    </a:gs>
                    <a:gs pos="100000">
                      <a:schemeClr val="bg1"/>
                    </a:gs>
                  </a:gsLst>
                  <a:lin ang="5400000" scaled="1"/>
                </a:gradFill>
                <a:latin typeface="+mj-lt"/>
              </a:rPr>
              <a:t>INFRASTRUCTURE AS A SERVICE (IaaS)</a:t>
            </a:r>
            <a:endParaRPr lang="en-US" dirty="0">
              <a:ln>
                <a:solidFill>
                  <a:schemeClr val="bg1">
                    <a:alpha val="0"/>
                  </a:schemeClr>
                </a:solidFill>
              </a:ln>
              <a:gradFill>
                <a:gsLst>
                  <a:gs pos="0">
                    <a:schemeClr val="bg1"/>
                  </a:gs>
                  <a:gs pos="100000">
                    <a:schemeClr val="bg1"/>
                  </a:gs>
                </a:gsLst>
                <a:lin ang="5400000" scaled="1"/>
              </a:gradFill>
              <a:latin typeface="+mj-lt"/>
            </a:endParaRPr>
          </a:p>
        </p:txBody>
      </p:sp>
      <p:sp>
        <p:nvSpPr>
          <p:cNvPr id="44" name="Rectangle 43"/>
          <p:cNvSpPr/>
          <p:nvPr/>
        </p:nvSpPr>
        <p:spPr bwMode="auto">
          <a:xfrm>
            <a:off x="285470" y="2083655"/>
            <a:ext cx="5779008" cy="1344479"/>
          </a:xfrm>
          <a:prstGeom prst="rect">
            <a:avLst/>
          </a:prstGeom>
          <a:solidFill>
            <a:schemeClr val="bg2">
              <a:lumMod val="90000"/>
            </a:schemeClr>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912683">
              <a:buSzPct val="90000"/>
            </a:pPr>
            <a:r>
              <a:rPr lang="en-US" dirty="0">
                <a:ln>
                  <a:solidFill>
                    <a:schemeClr val="bg1">
                      <a:alpha val="0"/>
                    </a:schemeClr>
                  </a:solidFill>
                </a:ln>
                <a:gradFill>
                  <a:gsLst>
                    <a:gs pos="0">
                      <a:schemeClr val="accent1"/>
                    </a:gs>
                    <a:gs pos="100000">
                      <a:schemeClr val="accent1"/>
                    </a:gs>
                  </a:gsLst>
                  <a:lin ang="5400000" scaled="1"/>
                </a:gradFill>
                <a:latin typeface="+mj-lt"/>
              </a:rPr>
              <a:t>SQL Server in a </a:t>
            </a:r>
            <a:br>
              <a:rPr lang="en-US" dirty="0">
                <a:ln>
                  <a:solidFill>
                    <a:schemeClr val="bg1">
                      <a:alpha val="0"/>
                    </a:schemeClr>
                  </a:solidFill>
                </a:ln>
                <a:gradFill>
                  <a:gsLst>
                    <a:gs pos="0">
                      <a:schemeClr val="accent1"/>
                    </a:gs>
                    <a:gs pos="100000">
                      <a:schemeClr val="accent1"/>
                    </a:gs>
                  </a:gsLst>
                  <a:lin ang="5400000" scaled="1"/>
                </a:gradFill>
                <a:latin typeface="+mj-lt"/>
              </a:rPr>
            </a:br>
            <a:r>
              <a:rPr lang="en-US" dirty="0">
                <a:ln>
                  <a:solidFill>
                    <a:schemeClr val="bg1">
                      <a:alpha val="0"/>
                    </a:schemeClr>
                  </a:solidFill>
                </a:ln>
                <a:gradFill>
                  <a:gsLst>
                    <a:gs pos="0">
                      <a:schemeClr val="accent1"/>
                    </a:gs>
                    <a:gs pos="100000">
                      <a:schemeClr val="accent1"/>
                    </a:gs>
                  </a:gsLst>
                  <a:lin ang="5400000" scaled="1"/>
                </a:gradFill>
                <a:latin typeface="+mj-lt"/>
              </a:rPr>
              <a:t>Windows Azure Virtual Machine</a:t>
            </a:r>
          </a:p>
        </p:txBody>
      </p:sp>
      <p:sp>
        <p:nvSpPr>
          <p:cNvPr id="46" name="Rectangle 45"/>
          <p:cNvSpPr/>
          <p:nvPr/>
        </p:nvSpPr>
        <p:spPr bwMode="auto">
          <a:xfrm>
            <a:off x="6153013" y="2080162"/>
            <a:ext cx="5779008" cy="1354957"/>
          </a:xfrm>
          <a:prstGeom prst="rect">
            <a:avLst/>
          </a:prstGeom>
          <a:solidFill>
            <a:schemeClr val="bg2">
              <a:lumMod val="90000"/>
            </a:schemeClr>
          </a:solidFill>
          <a:ln w="9525" cap="flat" cmpd="sng" algn="ctr">
            <a:no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defTabSz="912683">
              <a:buSzPct val="90000"/>
            </a:pPr>
            <a:r>
              <a:rPr lang="en-US" dirty="0" smtClean="0">
                <a:ln>
                  <a:solidFill>
                    <a:schemeClr val="bg1">
                      <a:alpha val="0"/>
                    </a:schemeClr>
                  </a:solidFill>
                </a:ln>
                <a:gradFill>
                  <a:gsLst>
                    <a:gs pos="0">
                      <a:schemeClr val="accent5"/>
                    </a:gs>
                    <a:gs pos="100000">
                      <a:schemeClr val="accent5"/>
                    </a:gs>
                  </a:gsLst>
                  <a:lin ang="5400000" scaled="1"/>
                </a:gradFill>
                <a:latin typeface="+mj-lt"/>
              </a:rPr>
              <a:t> Windows </a:t>
            </a:r>
            <a:r>
              <a:rPr lang="en-US" dirty="0">
                <a:ln>
                  <a:solidFill>
                    <a:schemeClr val="bg1">
                      <a:alpha val="0"/>
                    </a:schemeClr>
                  </a:solidFill>
                </a:ln>
                <a:gradFill>
                  <a:gsLst>
                    <a:gs pos="0">
                      <a:schemeClr val="accent5"/>
                    </a:gs>
                    <a:gs pos="100000">
                      <a:schemeClr val="accent5"/>
                    </a:gs>
                  </a:gsLst>
                  <a:lin ang="5400000" scaled="1"/>
                </a:gradFill>
                <a:latin typeface="+mj-lt"/>
              </a:rPr>
              <a:t>Azure SQL Database</a:t>
            </a:r>
          </a:p>
        </p:txBody>
      </p:sp>
      <p:sp>
        <p:nvSpPr>
          <p:cNvPr id="47" name="Flowchart: Magnetic Disk 10"/>
          <p:cNvSpPr/>
          <p:nvPr/>
        </p:nvSpPr>
        <p:spPr bwMode="auto">
          <a:xfrm>
            <a:off x="6419746" y="2327825"/>
            <a:ext cx="737022" cy="882552"/>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smtClean="0">
                <a:ln>
                  <a:solidFill>
                    <a:schemeClr val="bg1">
                      <a:alpha val="0"/>
                    </a:schemeClr>
                  </a:solidFill>
                </a:ln>
                <a:gradFill>
                  <a:gsLst>
                    <a:gs pos="0">
                      <a:schemeClr val="bg1"/>
                    </a:gs>
                    <a:gs pos="100000">
                      <a:schemeClr val="bg1"/>
                    </a:gs>
                  </a:gsLst>
                  <a:lin ang="5400000" scaled="1"/>
                </a:gradFill>
                <a:ea typeface="Segoe UI" pitchFamily="34" charset="0"/>
                <a:cs typeface="Segoe UI" pitchFamily="34" charset="0"/>
              </a:rPr>
              <a:t>DB</a:t>
            </a:r>
          </a:p>
        </p:txBody>
      </p:sp>
      <p:sp>
        <p:nvSpPr>
          <p:cNvPr id="48" name="Rectangle 47"/>
          <p:cNvSpPr/>
          <p:nvPr/>
        </p:nvSpPr>
        <p:spPr bwMode="auto">
          <a:xfrm>
            <a:off x="6153013" y="3510861"/>
            <a:ext cx="5779008" cy="786384"/>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2683">
              <a:buSzPct val="90000"/>
            </a:pPr>
            <a:r>
              <a:rPr lang="en-US" sz="3600" dirty="0" smtClean="0">
                <a:ln>
                  <a:solidFill>
                    <a:schemeClr val="bg1">
                      <a:alpha val="0"/>
                    </a:schemeClr>
                  </a:solidFill>
                </a:ln>
                <a:gradFill>
                  <a:gsLst>
                    <a:gs pos="0">
                      <a:schemeClr val="accent1">
                        <a:lumMod val="50000"/>
                      </a:schemeClr>
                    </a:gs>
                    <a:gs pos="100000">
                      <a:schemeClr val="accent1">
                        <a:lumMod val="50000"/>
                      </a:schemeClr>
                    </a:gs>
                  </a:gsLst>
                  <a:lin ang="5400000" scaled="1"/>
                </a:gradFill>
                <a:latin typeface="+mj-lt"/>
              </a:rPr>
              <a:t>Simplified Administration</a:t>
            </a:r>
            <a:endParaRPr lang="en-US" sz="3600" dirty="0">
              <a:ln>
                <a:solidFill>
                  <a:schemeClr val="bg1">
                    <a:alpha val="0"/>
                  </a:schemeClr>
                </a:solidFill>
              </a:ln>
              <a:gradFill>
                <a:gsLst>
                  <a:gs pos="0">
                    <a:schemeClr val="accent1">
                      <a:lumMod val="50000"/>
                    </a:schemeClr>
                  </a:gs>
                  <a:gs pos="100000">
                    <a:schemeClr val="accent1">
                      <a:lumMod val="50000"/>
                    </a:schemeClr>
                  </a:gs>
                </a:gsLst>
                <a:lin ang="5400000" scaled="1"/>
              </a:gradFill>
              <a:latin typeface="+mj-lt"/>
            </a:endParaRPr>
          </a:p>
        </p:txBody>
      </p:sp>
      <p:sp>
        <p:nvSpPr>
          <p:cNvPr id="49" name="Rectangle 48"/>
          <p:cNvSpPr/>
          <p:nvPr/>
        </p:nvSpPr>
        <p:spPr bwMode="auto">
          <a:xfrm>
            <a:off x="285470" y="3507369"/>
            <a:ext cx="5779008" cy="786384"/>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2683">
              <a:buSzPct val="90000"/>
            </a:pPr>
            <a:r>
              <a:rPr lang="en-US" sz="3600" dirty="0">
                <a:ln>
                  <a:solidFill>
                    <a:schemeClr val="bg1">
                      <a:alpha val="0"/>
                    </a:schemeClr>
                  </a:solidFill>
                </a:ln>
                <a:gradFill>
                  <a:gsLst>
                    <a:gs pos="0">
                      <a:schemeClr val="accent1"/>
                    </a:gs>
                    <a:gs pos="100000">
                      <a:schemeClr val="accent1"/>
                    </a:gs>
                  </a:gsLst>
                  <a:lin ang="5400000" scaled="1"/>
                </a:gradFill>
                <a:latin typeface="+mj-lt"/>
              </a:rPr>
              <a:t>Full Control &amp; Flexibility</a:t>
            </a:r>
          </a:p>
        </p:txBody>
      </p:sp>
      <p:grpSp>
        <p:nvGrpSpPr>
          <p:cNvPr id="226" name="Group 225"/>
          <p:cNvGrpSpPr/>
          <p:nvPr/>
        </p:nvGrpSpPr>
        <p:grpSpPr>
          <a:xfrm>
            <a:off x="546203" y="2326961"/>
            <a:ext cx="1011644" cy="857866"/>
            <a:chOff x="4130294" y="1070076"/>
            <a:chExt cx="635754" cy="539115"/>
          </a:xfrm>
          <a:solidFill>
            <a:schemeClr val="tx1"/>
          </a:solidFill>
        </p:grpSpPr>
        <p:sp>
          <p:nvSpPr>
            <p:cNvPr id="227" name="Freeform 226"/>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228"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0" name="Group 19"/>
          <p:cNvGrpSpPr/>
          <p:nvPr/>
        </p:nvGrpSpPr>
        <p:grpSpPr>
          <a:xfrm>
            <a:off x="285470" y="4366766"/>
            <a:ext cx="1874520" cy="1938783"/>
            <a:chOff x="285470" y="4366766"/>
            <a:chExt cx="1874520" cy="1938783"/>
          </a:xfrm>
        </p:grpSpPr>
        <p:sp>
          <p:nvSpPr>
            <p:cNvPr id="18" name="Rectangle 17"/>
            <p:cNvSpPr/>
            <p:nvPr>
              <p:custDataLst>
                <p:tags r:id="rId6"/>
              </p:custDataLst>
            </p:nvPr>
          </p:nvSpPr>
          <p:spPr bwMode="auto">
            <a:xfrm>
              <a:off x="285470" y="4366766"/>
              <a:ext cx="1874520" cy="1938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a:ln>
                    <a:solidFill>
                      <a:schemeClr val="bg1">
                        <a:alpha val="0"/>
                      </a:schemeClr>
                    </a:solidFill>
                  </a:ln>
                  <a:gradFill>
                    <a:gsLst>
                      <a:gs pos="0">
                        <a:schemeClr val="bg1"/>
                      </a:gs>
                      <a:gs pos="100000">
                        <a:schemeClr val="bg1"/>
                      </a:gs>
                    </a:gsLst>
                    <a:lin ang="5400000" scaled="1"/>
                  </a:gradFill>
                </a:rPr>
                <a:t>Move </a:t>
              </a:r>
              <a:r>
                <a:rPr lang="en-IN" sz="1400" dirty="0" smtClean="0">
                  <a:ln>
                    <a:solidFill>
                      <a:schemeClr val="bg1">
                        <a:alpha val="0"/>
                      </a:schemeClr>
                    </a:solidFill>
                  </a:ln>
                  <a:gradFill>
                    <a:gsLst>
                      <a:gs pos="0">
                        <a:schemeClr val="bg1"/>
                      </a:gs>
                      <a:gs pos="100000">
                        <a:schemeClr val="bg1"/>
                      </a:gs>
                    </a:gsLst>
                    <a:lin ang="5400000" scaled="1"/>
                  </a:gradFill>
                </a:rPr>
                <a:t/>
              </a:r>
              <a:br>
                <a:rPr lang="en-IN" sz="1400" dirty="0" smtClean="0">
                  <a:ln>
                    <a:solidFill>
                      <a:schemeClr val="bg1">
                        <a:alpha val="0"/>
                      </a:schemeClr>
                    </a:solidFill>
                  </a:ln>
                  <a:gradFill>
                    <a:gsLst>
                      <a:gs pos="0">
                        <a:schemeClr val="bg1"/>
                      </a:gs>
                      <a:gs pos="100000">
                        <a:schemeClr val="bg1"/>
                      </a:gs>
                    </a:gsLst>
                    <a:lin ang="5400000" scaled="1"/>
                  </a:gradFill>
                </a:rPr>
              </a:br>
              <a:r>
                <a:rPr lang="en-IN" sz="1400" dirty="0" smtClean="0">
                  <a:ln>
                    <a:solidFill>
                      <a:schemeClr val="bg1">
                        <a:alpha val="0"/>
                      </a:schemeClr>
                    </a:solidFill>
                  </a:ln>
                  <a:gradFill>
                    <a:gsLst>
                      <a:gs pos="0">
                        <a:schemeClr val="bg1"/>
                      </a:gs>
                      <a:gs pos="100000">
                        <a:schemeClr val="bg1"/>
                      </a:gs>
                    </a:gsLst>
                    <a:lin ang="5400000" scaled="1"/>
                  </a:gradFill>
                </a:rPr>
                <a:t>Existing Apps</a:t>
              </a:r>
              <a:endParaRPr lang="en-IN" sz="1400" dirty="0">
                <a:ln>
                  <a:solidFill>
                    <a:schemeClr val="bg1">
                      <a:alpha val="0"/>
                    </a:schemeClr>
                  </a:solidFill>
                </a:ln>
                <a:gradFill>
                  <a:gsLst>
                    <a:gs pos="0">
                      <a:schemeClr val="bg1"/>
                    </a:gs>
                    <a:gs pos="100000">
                      <a:schemeClr val="bg1"/>
                    </a:gs>
                  </a:gsLst>
                  <a:lin ang="5400000" scaled="1"/>
                </a:gradFill>
              </a:endParaRPr>
            </a:p>
          </p:txBody>
        </p:sp>
        <p:grpSp>
          <p:nvGrpSpPr>
            <p:cNvPr id="234" name="Group 233"/>
            <p:cNvGrpSpPr/>
            <p:nvPr/>
          </p:nvGrpSpPr>
          <p:grpSpPr>
            <a:xfrm>
              <a:off x="678755" y="4618163"/>
              <a:ext cx="1087950" cy="452500"/>
              <a:chOff x="445405" y="4618163"/>
              <a:chExt cx="1087950" cy="452500"/>
            </a:xfrm>
          </p:grpSpPr>
          <p:sp>
            <p:nvSpPr>
              <p:cNvPr id="235" name="Freeform 234"/>
              <p:cNvSpPr/>
              <p:nvPr/>
            </p:nvSpPr>
            <p:spPr bwMode="auto">
              <a:xfrm>
                <a:off x="840232" y="4618163"/>
                <a:ext cx="693123" cy="452500"/>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sp>
            <p:nvSpPr>
              <p:cNvPr id="236" name="Right Arrow 235"/>
              <p:cNvSpPr/>
              <p:nvPr/>
            </p:nvSpPr>
            <p:spPr bwMode="auto">
              <a:xfrm>
                <a:off x="746040" y="4809339"/>
                <a:ext cx="326545" cy="161282"/>
              </a:xfrm>
              <a:prstGeom prst="rightArrow">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chemeClr val="bg1"/>
                      </a:gs>
                      <a:gs pos="100000">
                        <a:schemeClr val="bg1"/>
                      </a:gs>
                    </a:gsLst>
                    <a:lin ang="5400000" scaled="1"/>
                  </a:gradFill>
                  <a:ea typeface="Segoe UI" pitchFamily="34" charset="0"/>
                  <a:cs typeface="Segoe UI" pitchFamily="34" charset="0"/>
                </a:endParaRPr>
              </a:p>
            </p:txBody>
          </p:sp>
          <p:grpSp>
            <p:nvGrpSpPr>
              <p:cNvPr id="237" name="Group 236"/>
              <p:cNvGrpSpPr/>
              <p:nvPr/>
            </p:nvGrpSpPr>
            <p:grpSpPr>
              <a:xfrm>
                <a:off x="445405" y="4750055"/>
                <a:ext cx="307938" cy="279851"/>
                <a:chOff x="6795243" y="1533104"/>
                <a:chExt cx="1199134" cy="1089759"/>
              </a:xfrm>
              <a:solidFill>
                <a:schemeClr val="bg1"/>
              </a:solidFill>
            </p:grpSpPr>
            <p:grpSp>
              <p:nvGrpSpPr>
                <p:cNvPr id="238" name="Group 237"/>
                <p:cNvGrpSpPr/>
                <p:nvPr/>
              </p:nvGrpSpPr>
              <p:grpSpPr>
                <a:xfrm>
                  <a:off x="6795243" y="1533104"/>
                  <a:ext cx="1199134" cy="1089759"/>
                  <a:chOff x="6759019" y="2673261"/>
                  <a:chExt cx="2978870" cy="2707164"/>
                </a:xfrm>
                <a:grpFill/>
              </p:grpSpPr>
              <p:sp>
                <p:nvSpPr>
                  <p:cNvPr id="242" name="Round Same Side Corner Rectangle 24"/>
                  <p:cNvSpPr/>
                  <p:nvPr/>
                </p:nvSpPr>
                <p:spPr bwMode="auto">
                  <a:xfrm>
                    <a:off x="6759019" y="2673261"/>
                    <a:ext cx="2978870" cy="367475"/>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chemeClr val="bg1"/>
                          </a:gs>
                          <a:gs pos="100000">
                            <a:schemeClr val="bg1"/>
                          </a:gs>
                        </a:gsLst>
                        <a:lin ang="5400000" scaled="1"/>
                      </a:gradFill>
                      <a:latin typeface="Segoe UI Light" pitchFamily="34" charset="0"/>
                    </a:endParaRPr>
                  </a:p>
                </p:txBody>
              </p:sp>
              <p:sp>
                <p:nvSpPr>
                  <p:cNvPr id="243" name="Rounded Rectangle 8"/>
                  <p:cNvSpPr/>
                  <p:nvPr/>
                </p:nvSpPr>
                <p:spPr bwMode="auto">
                  <a:xfrm>
                    <a:off x="6759019" y="2995443"/>
                    <a:ext cx="2978870" cy="2384982"/>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chemeClr val="bg1"/>
                          </a:gs>
                          <a:gs pos="100000">
                            <a:schemeClr val="bg1"/>
                          </a:gs>
                        </a:gsLst>
                        <a:lin ang="5400000" scaled="1"/>
                      </a:gradFill>
                      <a:latin typeface="Segoe UI Light" pitchFamily="34" charset="0"/>
                    </a:endParaRPr>
                  </a:p>
                </p:txBody>
              </p:sp>
            </p:grpSp>
            <p:sp>
              <p:nvSpPr>
                <p:cNvPr id="239" name="Freeform 86"/>
                <p:cNvSpPr>
                  <a:spLocks noEditPoints="1"/>
                </p:cNvSpPr>
                <p:nvPr/>
              </p:nvSpPr>
              <p:spPr bwMode="black">
                <a:xfrm rot="16200000">
                  <a:off x="7282225" y="1975375"/>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sp>
              <p:nvSpPr>
                <p:cNvPr id="240" name="Oval 87"/>
                <p:cNvSpPr>
                  <a:spLocks noChangeArrowheads="1"/>
                </p:cNvSpPr>
                <p:nvPr/>
              </p:nvSpPr>
              <p:spPr bwMode="black">
                <a:xfrm rot="16200000">
                  <a:off x="7505842" y="2191306"/>
                  <a:ext cx="97691" cy="976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sp>
              <p:nvSpPr>
                <p:cNvPr id="241" name="Freeform 88"/>
                <p:cNvSpPr>
                  <a:spLocks noEditPoints="1"/>
                </p:cNvSpPr>
                <p:nvPr/>
              </p:nvSpPr>
              <p:spPr bwMode="black">
                <a:xfrm rot="16200000">
                  <a:off x="7037860" y="1853593"/>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grpSp>
        </p:grpSp>
      </p:grpSp>
      <p:grpSp>
        <p:nvGrpSpPr>
          <p:cNvPr id="3" name="Group 2"/>
          <p:cNvGrpSpPr/>
          <p:nvPr/>
        </p:nvGrpSpPr>
        <p:grpSpPr>
          <a:xfrm>
            <a:off x="4189958" y="4366893"/>
            <a:ext cx="1874520" cy="1938528"/>
            <a:chOff x="4189958" y="4366893"/>
            <a:chExt cx="1874520" cy="1938528"/>
          </a:xfrm>
        </p:grpSpPr>
        <p:sp>
          <p:nvSpPr>
            <p:cNvPr id="26" name="Rectangle 25"/>
            <p:cNvSpPr/>
            <p:nvPr>
              <p:custDataLst>
                <p:tags r:id="rId5"/>
              </p:custDataLst>
            </p:nvPr>
          </p:nvSpPr>
          <p:spPr bwMode="auto">
            <a:xfrm>
              <a:off x="4189958" y="4366893"/>
              <a:ext cx="1874520" cy="19385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smtClean="0">
                  <a:ln>
                    <a:solidFill>
                      <a:schemeClr val="bg1">
                        <a:alpha val="0"/>
                      </a:schemeClr>
                    </a:solidFill>
                  </a:ln>
                  <a:gradFill>
                    <a:gsLst>
                      <a:gs pos="0">
                        <a:schemeClr val="bg1"/>
                      </a:gs>
                      <a:gs pos="100000">
                        <a:schemeClr val="bg1"/>
                      </a:gs>
                    </a:gsLst>
                    <a:lin ang="5400000" scaled="1"/>
                  </a:gradFill>
                </a:rPr>
                <a:t>Hybrid HA &amp; Disaster Recovery</a:t>
              </a:r>
              <a:endParaRPr lang="en-IN" sz="1400" dirty="0">
                <a:ln>
                  <a:solidFill>
                    <a:schemeClr val="bg1">
                      <a:alpha val="0"/>
                    </a:schemeClr>
                  </a:solidFill>
                </a:ln>
                <a:gradFill>
                  <a:gsLst>
                    <a:gs pos="0">
                      <a:schemeClr val="bg1"/>
                    </a:gs>
                    <a:gs pos="100000">
                      <a:schemeClr val="bg1"/>
                    </a:gs>
                  </a:gsLst>
                  <a:lin ang="5400000" scaled="1"/>
                </a:gradFill>
              </a:endParaRPr>
            </a:p>
          </p:txBody>
        </p:sp>
        <p:grpSp>
          <p:nvGrpSpPr>
            <p:cNvPr id="244" name="Group 243"/>
            <p:cNvGrpSpPr/>
            <p:nvPr/>
          </p:nvGrpSpPr>
          <p:grpSpPr>
            <a:xfrm>
              <a:off x="4607312" y="4673201"/>
              <a:ext cx="1039812" cy="478680"/>
              <a:chOff x="3382881" y="4673201"/>
              <a:chExt cx="1039812" cy="478680"/>
            </a:xfrm>
          </p:grpSpPr>
          <p:sp>
            <p:nvSpPr>
              <p:cNvPr id="245" name="Freeform 244"/>
              <p:cNvSpPr/>
              <p:nvPr/>
            </p:nvSpPr>
            <p:spPr bwMode="auto">
              <a:xfrm>
                <a:off x="3729570" y="4673201"/>
                <a:ext cx="693123" cy="452500"/>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sp>
            <p:nvSpPr>
              <p:cNvPr id="246" name="Right Arrow 245"/>
              <p:cNvSpPr/>
              <p:nvPr/>
            </p:nvSpPr>
            <p:spPr bwMode="auto">
              <a:xfrm>
                <a:off x="3635378" y="4864377"/>
                <a:ext cx="326545" cy="161282"/>
              </a:xfrm>
              <a:prstGeom prst="rightArrow">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chemeClr val="bg1"/>
                      </a:gs>
                      <a:gs pos="100000">
                        <a:schemeClr val="bg1"/>
                      </a:gs>
                    </a:gsLst>
                    <a:lin ang="5400000" scaled="1"/>
                  </a:gradFill>
                  <a:ea typeface="Segoe UI" pitchFamily="34" charset="0"/>
                  <a:cs typeface="Segoe UI" pitchFamily="34" charset="0"/>
                </a:endParaRPr>
              </a:p>
            </p:txBody>
          </p:sp>
          <p:sp>
            <p:nvSpPr>
              <p:cNvPr id="247" name="Freeform 246"/>
              <p:cNvSpPr/>
              <p:nvPr/>
            </p:nvSpPr>
            <p:spPr>
              <a:xfrm>
                <a:off x="3382881" y="4742915"/>
                <a:ext cx="258054" cy="408966"/>
              </a:xfrm>
              <a:custGeom>
                <a:avLst/>
                <a:gdLst/>
                <a:ahLst/>
                <a:cxnLst/>
                <a:rect l="l" t="t" r="r" b="b"/>
                <a:pathLst>
                  <a:path w="879475" h="1393809">
                    <a:moveTo>
                      <a:pt x="841951" y="1215906"/>
                    </a:moveTo>
                    <a:cubicBezTo>
                      <a:pt x="843538" y="1273850"/>
                      <a:pt x="570885" y="1293694"/>
                      <a:pt x="437138" y="1292106"/>
                    </a:cubicBezTo>
                    <a:cubicBezTo>
                      <a:pt x="314565" y="1290652"/>
                      <a:pt x="58660" y="1274529"/>
                      <a:pt x="39412" y="1221497"/>
                    </a:cubicBezTo>
                    <a:cubicBezTo>
                      <a:pt x="39061" y="1245227"/>
                      <a:pt x="37400" y="1279091"/>
                      <a:pt x="41851" y="1277820"/>
                    </a:cubicBezTo>
                    <a:cubicBezTo>
                      <a:pt x="47408" y="1276233"/>
                      <a:pt x="214094" y="1338144"/>
                      <a:pt x="446663" y="1327825"/>
                    </a:cubicBezTo>
                    <a:cubicBezTo>
                      <a:pt x="599064" y="1323062"/>
                      <a:pt x="796706" y="1313537"/>
                      <a:pt x="841951" y="1270674"/>
                    </a:cubicBezTo>
                    <a:close/>
                    <a:moveTo>
                      <a:pt x="842073" y="895396"/>
                    </a:moveTo>
                    <a:cubicBezTo>
                      <a:pt x="668090" y="986678"/>
                      <a:pt x="192053" y="975565"/>
                      <a:pt x="37401" y="897778"/>
                    </a:cubicBezTo>
                    <a:lnTo>
                      <a:pt x="37401" y="1147809"/>
                    </a:lnTo>
                    <a:lnTo>
                      <a:pt x="66398" y="1214484"/>
                    </a:lnTo>
                    <a:cubicBezTo>
                      <a:pt x="310458" y="1285921"/>
                      <a:pt x="711587" y="1254966"/>
                      <a:pt x="798578" y="1214484"/>
                    </a:cubicBezTo>
                    <a:lnTo>
                      <a:pt x="842073" y="1145428"/>
                    </a:lnTo>
                    <a:close/>
                    <a:moveTo>
                      <a:pt x="842073" y="554190"/>
                    </a:moveTo>
                    <a:cubicBezTo>
                      <a:pt x="668090" y="645472"/>
                      <a:pt x="192053" y="634359"/>
                      <a:pt x="37401" y="556572"/>
                    </a:cubicBezTo>
                    <a:lnTo>
                      <a:pt x="37401" y="806603"/>
                    </a:lnTo>
                    <a:lnTo>
                      <a:pt x="66398" y="873278"/>
                    </a:lnTo>
                    <a:cubicBezTo>
                      <a:pt x="310458" y="944715"/>
                      <a:pt x="711587" y="913760"/>
                      <a:pt x="798578" y="873278"/>
                    </a:cubicBezTo>
                    <a:lnTo>
                      <a:pt x="842073" y="804222"/>
                    </a:lnTo>
                    <a:close/>
                    <a:moveTo>
                      <a:pt x="842073" y="205845"/>
                    </a:moveTo>
                    <a:cubicBezTo>
                      <a:pt x="668090" y="297127"/>
                      <a:pt x="192053" y="286014"/>
                      <a:pt x="37401" y="208227"/>
                    </a:cubicBezTo>
                    <a:lnTo>
                      <a:pt x="37401" y="458258"/>
                    </a:lnTo>
                    <a:lnTo>
                      <a:pt x="66398" y="524933"/>
                    </a:lnTo>
                    <a:cubicBezTo>
                      <a:pt x="310458" y="596370"/>
                      <a:pt x="711587" y="565415"/>
                      <a:pt x="798578" y="524933"/>
                    </a:cubicBezTo>
                    <a:lnTo>
                      <a:pt x="842073" y="455877"/>
                    </a:lnTo>
                    <a:close/>
                    <a:moveTo>
                      <a:pt x="475903" y="27508"/>
                    </a:moveTo>
                    <a:cubicBezTo>
                      <a:pt x="399852" y="24273"/>
                      <a:pt x="311349" y="30136"/>
                      <a:pt x="215900" y="58399"/>
                    </a:cubicBezTo>
                    <a:lnTo>
                      <a:pt x="215900" y="119730"/>
                    </a:lnTo>
                    <a:cubicBezTo>
                      <a:pt x="113629" y="131371"/>
                      <a:pt x="46671" y="150925"/>
                      <a:pt x="46671" y="173065"/>
                    </a:cubicBezTo>
                    <a:cubicBezTo>
                      <a:pt x="46671" y="208958"/>
                      <a:pt x="222653" y="238055"/>
                      <a:pt x="439737" y="238055"/>
                    </a:cubicBezTo>
                    <a:cubicBezTo>
                      <a:pt x="656821" y="238055"/>
                      <a:pt x="832803" y="208958"/>
                      <a:pt x="832803" y="173065"/>
                    </a:cubicBezTo>
                    <a:cubicBezTo>
                      <a:pt x="832803" y="150920"/>
                      <a:pt x="765814" y="131362"/>
                      <a:pt x="663504" y="119720"/>
                    </a:cubicBezTo>
                    <a:lnTo>
                      <a:pt x="661194" y="51210"/>
                    </a:lnTo>
                    <a:cubicBezTo>
                      <a:pt x="615554" y="43078"/>
                      <a:pt x="551954" y="30744"/>
                      <a:pt x="475903" y="27508"/>
                    </a:cubicBezTo>
                    <a:close/>
                    <a:moveTo>
                      <a:pt x="464831" y="266"/>
                    </a:moveTo>
                    <a:cubicBezTo>
                      <a:pt x="522786" y="1686"/>
                      <a:pt x="572376" y="8676"/>
                      <a:pt x="647657" y="18288"/>
                    </a:cubicBezTo>
                    <a:cubicBezTo>
                      <a:pt x="671557" y="31394"/>
                      <a:pt x="676336" y="54987"/>
                      <a:pt x="690676" y="73337"/>
                    </a:cubicBezTo>
                    <a:cubicBezTo>
                      <a:pt x="751219" y="101299"/>
                      <a:pt x="838052" y="95182"/>
                      <a:pt x="872306" y="157223"/>
                    </a:cubicBezTo>
                    <a:lnTo>
                      <a:pt x="879475" y="1279191"/>
                    </a:lnTo>
                    <a:cubicBezTo>
                      <a:pt x="833271" y="1398903"/>
                      <a:pt x="220666" y="1453078"/>
                      <a:pt x="2391" y="1300162"/>
                    </a:cubicBezTo>
                    <a:lnTo>
                      <a:pt x="0" y="162466"/>
                    </a:lnTo>
                    <a:cubicBezTo>
                      <a:pt x="57357" y="92561"/>
                      <a:pt x="124274" y="101299"/>
                      <a:pt x="186411" y="70716"/>
                    </a:cubicBezTo>
                    <a:cubicBezTo>
                      <a:pt x="201547" y="52366"/>
                      <a:pt x="211904" y="20910"/>
                      <a:pt x="231819" y="15666"/>
                    </a:cubicBezTo>
                    <a:cubicBezTo>
                      <a:pt x="340558" y="2996"/>
                      <a:pt x="406877" y="-1155"/>
                      <a:pt x="464831" y="266"/>
                    </a:cubicBezTo>
                    <a:close/>
                  </a:path>
                </a:pathLst>
              </a:cu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grpSp>
      </p:grpSp>
      <p:grpSp>
        <p:nvGrpSpPr>
          <p:cNvPr id="21" name="Group 20"/>
          <p:cNvGrpSpPr/>
          <p:nvPr/>
        </p:nvGrpSpPr>
        <p:grpSpPr>
          <a:xfrm>
            <a:off x="2237714" y="4366893"/>
            <a:ext cx="1874520" cy="1938528"/>
            <a:chOff x="2237714" y="4366893"/>
            <a:chExt cx="1874520" cy="1938528"/>
          </a:xfrm>
        </p:grpSpPr>
        <p:sp>
          <p:nvSpPr>
            <p:cNvPr id="23" name="Rectangle 22"/>
            <p:cNvSpPr/>
            <p:nvPr>
              <p:custDataLst>
                <p:tags r:id="rId4"/>
              </p:custDataLst>
            </p:nvPr>
          </p:nvSpPr>
          <p:spPr bwMode="auto">
            <a:xfrm>
              <a:off x="2237714" y="4366893"/>
              <a:ext cx="1874520" cy="19385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smtClean="0">
                  <a:ln>
                    <a:solidFill>
                      <a:schemeClr val="bg1">
                        <a:alpha val="0"/>
                      </a:schemeClr>
                    </a:solidFill>
                  </a:ln>
                  <a:gradFill>
                    <a:gsLst>
                      <a:gs pos="0">
                        <a:schemeClr val="bg1"/>
                      </a:gs>
                      <a:gs pos="100000">
                        <a:schemeClr val="bg1"/>
                      </a:gs>
                    </a:gsLst>
                    <a:lin ang="5400000" scaled="1"/>
                  </a:gradFill>
                </a:rPr>
                <a:t>Development </a:t>
              </a:r>
              <a:r>
                <a:rPr lang="en-IN" sz="1400" dirty="0">
                  <a:ln>
                    <a:solidFill>
                      <a:schemeClr val="bg1">
                        <a:alpha val="0"/>
                      </a:schemeClr>
                    </a:solidFill>
                  </a:ln>
                  <a:gradFill>
                    <a:gsLst>
                      <a:gs pos="0">
                        <a:schemeClr val="bg1"/>
                      </a:gs>
                      <a:gs pos="100000">
                        <a:schemeClr val="bg1"/>
                      </a:gs>
                    </a:gsLst>
                    <a:lin ang="5400000" scaled="1"/>
                  </a:gradFill>
                </a:rPr>
                <a:t/>
              </a:r>
              <a:br>
                <a:rPr lang="en-IN" sz="1400" dirty="0">
                  <a:ln>
                    <a:solidFill>
                      <a:schemeClr val="bg1">
                        <a:alpha val="0"/>
                      </a:schemeClr>
                    </a:solidFill>
                  </a:ln>
                  <a:gradFill>
                    <a:gsLst>
                      <a:gs pos="0">
                        <a:schemeClr val="bg1"/>
                      </a:gs>
                      <a:gs pos="100000">
                        <a:schemeClr val="bg1"/>
                      </a:gs>
                    </a:gsLst>
                    <a:lin ang="5400000" scaled="1"/>
                  </a:gradFill>
                </a:rPr>
              </a:br>
              <a:r>
                <a:rPr lang="en-IN" sz="1400" dirty="0">
                  <a:ln>
                    <a:solidFill>
                      <a:schemeClr val="bg1">
                        <a:alpha val="0"/>
                      </a:schemeClr>
                    </a:solidFill>
                  </a:ln>
                  <a:gradFill>
                    <a:gsLst>
                      <a:gs pos="0">
                        <a:schemeClr val="bg1"/>
                      </a:gs>
                      <a:gs pos="100000">
                        <a:schemeClr val="bg1"/>
                      </a:gs>
                    </a:gsLst>
                    <a:lin ang="5400000" scaled="1"/>
                  </a:gradFill>
                </a:rPr>
                <a:t>&amp; Test </a:t>
              </a:r>
            </a:p>
          </p:txBody>
        </p:sp>
        <p:grpSp>
          <p:nvGrpSpPr>
            <p:cNvPr id="248" name="Group 247"/>
            <p:cNvGrpSpPr/>
            <p:nvPr/>
          </p:nvGrpSpPr>
          <p:grpSpPr>
            <a:xfrm>
              <a:off x="2716916" y="4612363"/>
              <a:ext cx="916116" cy="587010"/>
              <a:chOff x="13144782" y="3725998"/>
              <a:chExt cx="2829444" cy="1812994"/>
            </a:xfrm>
          </p:grpSpPr>
          <p:grpSp>
            <p:nvGrpSpPr>
              <p:cNvPr id="249" name="Group 248"/>
              <p:cNvGrpSpPr/>
              <p:nvPr/>
            </p:nvGrpSpPr>
            <p:grpSpPr>
              <a:xfrm>
                <a:off x="13144782" y="3961117"/>
                <a:ext cx="1736242" cy="1577875"/>
                <a:chOff x="13144782" y="3961117"/>
                <a:chExt cx="1736242" cy="1577875"/>
              </a:xfrm>
            </p:grpSpPr>
            <p:sp>
              <p:nvSpPr>
                <p:cNvPr id="255" name="Round Same Side Corner Rectangle 24"/>
                <p:cNvSpPr/>
                <p:nvPr/>
              </p:nvSpPr>
              <p:spPr bwMode="auto">
                <a:xfrm>
                  <a:off x="13144782" y="3961117"/>
                  <a:ext cx="1736242" cy="214183"/>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chemeClr val="bg1"/>
                        </a:gs>
                        <a:gs pos="100000">
                          <a:schemeClr val="bg1"/>
                        </a:gs>
                      </a:gsLst>
                      <a:lin ang="5400000" scaled="1"/>
                    </a:gradFill>
                    <a:latin typeface="Segoe UI Light" pitchFamily="34" charset="0"/>
                  </a:endParaRPr>
                </a:p>
              </p:txBody>
            </p:sp>
            <p:sp>
              <p:nvSpPr>
                <p:cNvPr id="256" name="Rounded Rectangle 8"/>
                <p:cNvSpPr/>
                <p:nvPr/>
              </p:nvSpPr>
              <p:spPr bwMode="auto">
                <a:xfrm>
                  <a:off x="13144782" y="4148901"/>
                  <a:ext cx="1736242" cy="1390091"/>
                </a:xfrm>
                <a:custGeom>
                  <a:avLst/>
                  <a:gdLst/>
                  <a:ahLst/>
                  <a:cxnLst/>
                  <a:rect l="l" t="t" r="r" b="b"/>
                  <a:pathLst>
                    <a:path w="1736242" h="1390091">
                      <a:moveTo>
                        <a:pt x="152521" y="0"/>
                      </a:moveTo>
                      <a:lnTo>
                        <a:pt x="1583721" y="0"/>
                      </a:lnTo>
                      <a:cubicBezTo>
                        <a:pt x="1667956" y="0"/>
                        <a:pt x="1736242" y="68286"/>
                        <a:pt x="1736242" y="152521"/>
                      </a:cubicBezTo>
                      <a:lnTo>
                        <a:pt x="1736242" y="175322"/>
                      </a:lnTo>
                      <a:lnTo>
                        <a:pt x="1645469" y="226107"/>
                      </a:lnTo>
                      <a:lnTo>
                        <a:pt x="1645469" y="187042"/>
                      </a:lnTo>
                      <a:cubicBezTo>
                        <a:pt x="1645469" y="123879"/>
                        <a:pt x="1594266" y="72675"/>
                        <a:pt x="1531102" y="72675"/>
                      </a:cubicBezTo>
                      <a:lnTo>
                        <a:pt x="205140" y="72675"/>
                      </a:lnTo>
                      <a:cubicBezTo>
                        <a:pt x="141976" y="72675"/>
                        <a:pt x="90773" y="123879"/>
                        <a:pt x="90773" y="187042"/>
                      </a:cubicBezTo>
                      <a:lnTo>
                        <a:pt x="90773" y="1203049"/>
                      </a:lnTo>
                      <a:cubicBezTo>
                        <a:pt x="90773" y="1266212"/>
                        <a:pt x="141976" y="1317416"/>
                        <a:pt x="205140" y="1317416"/>
                      </a:cubicBezTo>
                      <a:lnTo>
                        <a:pt x="1531102" y="1317416"/>
                      </a:lnTo>
                      <a:cubicBezTo>
                        <a:pt x="1594266" y="1317416"/>
                        <a:pt x="1645469" y="1266212"/>
                        <a:pt x="1645469" y="1203049"/>
                      </a:cubicBezTo>
                      <a:lnTo>
                        <a:pt x="1645469" y="536305"/>
                      </a:lnTo>
                      <a:lnTo>
                        <a:pt x="1736242" y="485520"/>
                      </a:lnTo>
                      <a:lnTo>
                        <a:pt x="1736242" y="1237571"/>
                      </a:lnTo>
                      <a:cubicBezTo>
                        <a:pt x="1736242" y="1321805"/>
                        <a:pt x="1667956" y="1390091"/>
                        <a:pt x="1583721" y="1390091"/>
                      </a:cubicBezTo>
                      <a:lnTo>
                        <a:pt x="152521" y="1390091"/>
                      </a:lnTo>
                      <a:cubicBezTo>
                        <a:pt x="68286" y="1390091"/>
                        <a:pt x="0" y="1321805"/>
                        <a:pt x="0" y="1237571"/>
                      </a:cubicBezTo>
                      <a:lnTo>
                        <a:pt x="0" y="152521"/>
                      </a:lnTo>
                      <a:cubicBezTo>
                        <a:pt x="0" y="68286"/>
                        <a:pt x="68286" y="0"/>
                        <a:pt x="152521" y="0"/>
                      </a:cubicBezTo>
                      <a:close/>
                    </a:path>
                  </a:pathLst>
                </a:cu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chemeClr val="bg1"/>
                        </a:gs>
                        <a:gs pos="100000">
                          <a:schemeClr val="bg1"/>
                        </a:gs>
                      </a:gsLst>
                      <a:lin ang="5400000" scaled="1"/>
                    </a:gradFill>
                    <a:latin typeface="Segoe UI Light" pitchFamily="34" charset="0"/>
                  </a:endParaRPr>
                </a:p>
              </p:txBody>
            </p:sp>
            <p:sp>
              <p:nvSpPr>
                <p:cNvPr id="257" name="Oval 87"/>
                <p:cNvSpPr>
                  <a:spLocks noChangeArrowheads="1"/>
                </p:cNvSpPr>
                <p:nvPr/>
              </p:nvSpPr>
              <p:spPr bwMode="black">
                <a:xfrm rot="16200000">
                  <a:off x="14173668" y="4914135"/>
                  <a:ext cx="141448" cy="14141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grpSp>
          <p:grpSp>
            <p:nvGrpSpPr>
              <p:cNvPr id="250" name="Group 249"/>
              <p:cNvGrpSpPr/>
              <p:nvPr/>
            </p:nvGrpSpPr>
            <p:grpSpPr>
              <a:xfrm>
                <a:off x="13481208" y="4440020"/>
                <a:ext cx="1133281" cy="926065"/>
                <a:chOff x="13481208" y="4440020"/>
                <a:chExt cx="1133281" cy="926065"/>
              </a:xfrm>
            </p:grpSpPr>
            <p:sp>
              <p:nvSpPr>
                <p:cNvPr id="253" name="Freeform 86"/>
                <p:cNvSpPr>
                  <a:spLocks noEditPoints="1"/>
                </p:cNvSpPr>
                <p:nvPr/>
              </p:nvSpPr>
              <p:spPr bwMode="black">
                <a:xfrm rot="16200000">
                  <a:off x="13849890" y="4601486"/>
                  <a:ext cx="762489" cy="76670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sp>
              <p:nvSpPr>
                <p:cNvPr id="254" name="Freeform 88"/>
                <p:cNvSpPr>
                  <a:spLocks noEditPoints="1"/>
                </p:cNvSpPr>
                <p:nvPr/>
              </p:nvSpPr>
              <p:spPr bwMode="black">
                <a:xfrm rot="16200000">
                  <a:off x="13496071" y="4425157"/>
                  <a:ext cx="386771" cy="41649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chemeClr val="bg1"/>
                        </a:gs>
                        <a:gs pos="100000">
                          <a:schemeClr val="bg1"/>
                        </a:gs>
                      </a:gsLst>
                      <a:lin ang="5400000" scaled="1"/>
                    </a:gradFill>
                  </a:endParaRPr>
                </a:p>
              </p:txBody>
            </p:sp>
          </p:grpSp>
          <p:sp>
            <p:nvSpPr>
              <p:cNvPr id="251" name="Freeform 250"/>
              <p:cNvSpPr/>
              <p:nvPr/>
            </p:nvSpPr>
            <p:spPr bwMode="auto">
              <a:xfrm rot="17657867">
                <a:off x="14850680" y="3717343"/>
                <a:ext cx="1114891" cy="1132201"/>
              </a:xfrm>
              <a:custGeom>
                <a:avLst/>
                <a:gdLst/>
                <a:ahLst/>
                <a:cxnLst/>
                <a:rect l="l" t="t" r="r" b="b"/>
                <a:pathLst>
                  <a:path w="1114891" h="1132201">
                    <a:moveTo>
                      <a:pt x="1114366" y="261720"/>
                    </a:moveTo>
                    <a:cubicBezTo>
                      <a:pt x="1121384" y="359975"/>
                      <a:pt x="1056816" y="418226"/>
                      <a:pt x="996460" y="449107"/>
                    </a:cubicBezTo>
                    <a:lnTo>
                      <a:pt x="773280" y="465950"/>
                    </a:lnTo>
                    <a:lnTo>
                      <a:pt x="607236" y="656594"/>
                    </a:lnTo>
                    <a:lnTo>
                      <a:pt x="476983" y="793385"/>
                    </a:lnTo>
                    <a:lnTo>
                      <a:pt x="476550" y="792894"/>
                    </a:lnTo>
                    <a:lnTo>
                      <a:pt x="173221" y="1108119"/>
                    </a:lnTo>
                    <a:cubicBezTo>
                      <a:pt x="135322" y="1141806"/>
                      <a:pt x="110057" y="1136543"/>
                      <a:pt x="91108" y="1114435"/>
                    </a:cubicBezTo>
                    <a:lnTo>
                      <a:pt x="3730" y="1023900"/>
                    </a:lnTo>
                    <a:cubicBezTo>
                      <a:pt x="-7148" y="986353"/>
                      <a:pt x="7240" y="963543"/>
                      <a:pt x="27944" y="945998"/>
                    </a:cubicBezTo>
                    <a:lnTo>
                      <a:pt x="355277" y="655274"/>
                    </a:lnTo>
                    <a:lnTo>
                      <a:pt x="354801" y="654733"/>
                    </a:lnTo>
                    <a:lnTo>
                      <a:pt x="473525" y="549102"/>
                    </a:lnTo>
                    <a:lnTo>
                      <a:pt x="474162" y="549685"/>
                    </a:lnTo>
                    <a:lnTo>
                      <a:pt x="668006" y="377521"/>
                    </a:lnTo>
                    <a:lnTo>
                      <a:pt x="697483" y="122759"/>
                    </a:lnTo>
                    <a:cubicBezTo>
                      <a:pt x="723889" y="58279"/>
                      <a:pt x="777699" y="1859"/>
                      <a:pt x="858913" y="45"/>
                    </a:cubicBezTo>
                    <a:cubicBezTo>
                      <a:pt x="870515" y="-214"/>
                      <a:pt x="882677" y="641"/>
                      <a:pt x="895397" y="2747"/>
                    </a:cubicBezTo>
                    <a:lnTo>
                      <a:pt x="897503" y="30118"/>
                    </a:lnTo>
                    <a:lnTo>
                      <a:pt x="796440" y="105915"/>
                    </a:lnTo>
                    <a:lnTo>
                      <a:pt x="838549" y="316462"/>
                    </a:lnTo>
                    <a:lnTo>
                      <a:pt x="1011198" y="352255"/>
                    </a:lnTo>
                    <a:lnTo>
                      <a:pt x="1093311" y="24908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sp>
            <p:nvSpPr>
              <p:cNvPr id="252" name="Freeform 251"/>
              <p:cNvSpPr/>
              <p:nvPr/>
            </p:nvSpPr>
            <p:spPr bwMode="auto">
              <a:xfrm rot="273670">
                <a:off x="14527080" y="4296727"/>
                <a:ext cx="1159662" cy="1069662"/>
              </a:xfrm>
              <a:custGeom>
                <a:avLst/>
                <a:gdLst/>
                <a:ahLst/>
                <a:cxnLst/>
                <a:rect l="l" t="t" r="r" b="b"/>
                <a:pathLst>
                  <a:path w="1159662" h="1069662">
                    <a:moveTo>
                      <a:pt x="511366" y="2198"/>
                    </a:moveTo>
                    <a:cubicBezTo>
                      <a:pt x="561810" y="8427"/>
                      <a:pt x="615148" y="28078"/>
                      <a:pt x="654801" y="63520"/>
                    </a:cubicBezTo>
                    <a:lnTo>
                      <a:pt x="646379" y="86681"/>
                    </a:lnTo>
                    <a:cubicBezTo>
                      <a:pt x="617605" y="76855"/>
                      <a:pt x="595146" y="69135"/>
                      <a:pt x="534790" y="82470"/>
                    </a:cubicBezTo>
                    <a:cubicBezTo>
                      <a:pt x="508822" y="95804"/>
                      <a:pt x="470222" y="94401"/>
                      <a:pt x="387407" y="204587"/>
                    </a:cubicBezTo>
                    <a:lnTo>
                      <a:pt x="694805" y="484615"/>
                    </a:lnTo>
                    <a:lnTo>
                      <a:pt x="698875" y="488341"/>
                    </a:lnTo>
                    <a:lnTo>
                      <a:pt x="700136" y="487222"/>
                    </a:lnTo>
                    <a:lnTo>
                      <a:pt x="825018" y="602943"/>
                    </a:lnTo>
                    <a:lnTo>
                      <a:pt x="824567" y="603411"/>
                    </a:lnTo>
                    <a:lnTo>
                      <a:pt x="997385" y="761625"/>
                    </a:lnTo>
                    <a:lnTo>
                      <a:pt x="1006994" y="770733"/>
                    </a:lnTo>
                    <a:lnTo>
                      <a:pt x="1007152" y="770567"/>
                    </a:lnTo>
                    <a:lnTo>
                      <a:pt x="1143270" y="895182"/>
                    </a:lnTo>
                    <a:cubicBezTo>
                      <a:pt x="1174151" y="933080"/>
                      <a:pt x="1155201" y="956240"/>
                      <a:pt x="1136954" y="977295"/>
                    </a:cubicBezTo>
                    <a:cubicBezTo>
                      <a:pt x="1094143" y="1009579"/>
                      <a:pt x="1086423" y="1026423"/>
                      <a:pt x="1061157" y="1050986"/>
                    </a:cubicBezTo>
                    <a:cubicBezTo>
                      <a:pt x="1020451" y="1082568"/>
                      <a:pt x="996589" y="1069234"/>
                      <a:pt x="979044" y="1046775"/>
                    </a:cubicBezTo>
                    <a:lnTo>
                      <a:pt x="728323" y="762258"/>
                    </a:lnTo>
                    <a:lnTo>
                      <a:pt x="728710" y="761916"/>
                    </a:lnTo>
                    <a:lnTo>
                      <a:pt x="605179" y="622015"/>
                    </a:lnTo>
                    <a:lnTo>
                      <a:pt x="604266" y="622821"/>
                    </a:lnTo>
                    <a:lnTo>
                      <a:pt x="579666" y="594218"/>
                    </a:lnTo>
                    <a:lnTo>
                      <a:pt x="579990" y="593930"/>
                    </a:lnTo>
                    <a:lnTo>
                      <a:pt x="556188" y="566919"/>
                    </a:lnTo>
                    <a:lnTo>
                      <a:pt x="520948" y="525946"/>
                    </a:lnTo>
                    <a:lnTo>
                      <a:pt x="520455" y="526370"/>
                    </a:lnTo>
                    <a:lnTo>
                      <a:pt x="307399" y="284595"/>
                    </a:lnTo>
                    <a:lnTo>
                      <a:pt x="233707" y="341443"/>
                    </a:lnTo>
                    <a:lnTo>
                      <a:pt x="229496" y="404607"/>
                    </a:lnTo>
                    <a:lnTo>
                      <a:pt x="130539" y="461454"/>
                    </a:lnTo>
                    <a:lnTo>
                      <a:pt x="0" y="320388"/>
                    </a:lnTo>
                    <a:lnTo>
                      <a:pt x="46321" y="276173"/>
                    </a:lnTo>
                    <a:lnTo>
                      <a:pt x="149489" y="244591"/>
                    </a:lnTo>
                    <a:lnTo>
                      <a:pt x="172649" y="200376"/>
                    </a:lnTo>
                    <a:lnTo>
                      <a:pt x="385301" y="21411"/>
                    </a:lnTo>
                    <a:cubicBezTo>
                      <a:pt x="413374" y="3164"/>
                      <a:pt x="460923" y="-4030"/>
                      <a:pt x="511366" y="219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chemeClr val="bg1"/>
                      </a:gs>
                      <a:gs pos="100000">
                        <a:schemeClr val="bg1"/>
                      </a:gs>
                    </a:gsLst>
                    <a:lin ang="5400000" scaled="1"/>
                  </a:gradFill>
                  <a:latin typeface="Segoe UI" pitchFamily="34" charset="0"/>
                  <a:ea typeface="Segoe UI" pitchFamily="34" charset="0"/>
                  <a:cs typeface="Segoe UI" pitchFamily="34" charset="0"/>
                </a:endParaRPr>
              </a:p>
            </p:txBody>
          </p:sp>
        </p:grpSp>
      </p:grpSp>
      <p:sp>
        <p:nvSpPr>
          <p:cNvPr id="7" name="Slide Number Placeholder 6"/>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5</a:t>
            </a:fld>
            <a:endParaRPr lang="en-US"/>
          </a:p>
        </p:txBody>
      </p:sp>
      <p:sp>
        <p:nvSpPr>
          <p:cNvPr id="80" name="Rectangle 79"/>
          <p:cNvSpPr/>
          <p:nvPr>
            <p:custDataLst>
              <p:tags r:id="rId1"/>
            </p:custDataLst>
          </p:nvPr>
        </p:nvSpPr>
        <p:spPr bwMode="auto">
          <a:xfrm>
            <a:off x="6153013" y="4366766"/>
            <a:ext cx="1853360" cy="193852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smtClean="0">
                <a:ln>
                  <a:solidFill>
                    <a:schemeClr val="bg1">
                      <a:alpha val="0"/>
                    </a:schemeClr>
                  </a:solidFill>
                </a:ln>
                <a:gradFill>
                  <a:gsLst>
                    <a:gs pos="0">
                      <a:srgbClr val="FFFFFF"/>
                    </a:gs>
                    <a:gs pos="100000">
                      <a:srgbClr val="FFFFFF"/>
                    </a:gs>
                  </a:gsLst>
                  <a:lin ang="5400000" scaled="0"/>
                </a:gradFill>
              </a:rPr>
              <a:t>Cloud-designed Business </a:t>
            </a:r>
            <a:r>
              <a:rPr lang="en-IN" sz="1400" dirty="0">
                <a:ln>
                  <a:solidFill>
                    <a:schemeClr val="bg1">
                      <a:alpha val="0"/>
                    </a:schemeClr>
                  </a:solidFill>
                </a:ln>
                <a:gradFill>
                  <a:gsLst>
                    <a:gs pos="0">
                      <a:srgbClr val="FFFFFF"/>
                    </a:gs>
                    <a:gs pos="100000">
                      <a:srgbClr val="FFFFFF"/>
                    </a:gs>
                  </a:gsLst>
                  <a:lin ang="5400000" scaled="0"/>
                </a:gradFill>
              </a:rPr>
              <a:t>Apps</a:t>
            </a:r>
          </a:p>
        </p:txBody>
      </p:sp>
      <p:grpSp>
        <p:nvGrpSpPr>
          <p:cNvPr id="81" name="Group 80"/>
          <p:cNvGrpSpPr/>
          <p:nvPr/>
        </p:nvGrpSpPr>
        <p:grpSpPr>
          <a:xfrm>
            <a:off x="6540527" y="4645025"/>
            <a:ext cx="1061879" cy="814111"/>
            <a:chOff x="5937156" y="4645025"/>
            <a:chExt cx="1061879" cy="814111"/>
          </a:xfrm>
        </p:grpSpPr>
        <p:sp>
          <p:nvSpPr>
            <p:cNvPr id="82" name="Freeform 81"/>
            <p:cNvSpPr/>
            <p:nvPr/>
          </p:nvSpPr>
          <p:spPr bwMode="auto">
            <a:xfrm>
              <a:off x="5937156" y="4645025"/>
              <a:ext cx="1047198" cy="683655"/>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3" name="Group 82"/>
            <p:cNvGrpSpPr/>
            <p:nvPr/>
          </p:nvGrpSpPr>
          <p:grpSpPr>
            <a:xfrm>
              <a:off x="6597017" y="5089024"/>
              <a:ext cx="402018" cy="370112"/>
              <a:chOff x="6634288" y="5331572"/>
              <a:chExt cx="307938" cy="283499"/>
            </a:xfrm>
          </p:grpSpPr>
          <p:grpSp>
            <p:nvGrpSpPr>
              <p:cNvPr id="84" name="Group 83"/>
              <p:cNvGrpSpPr/>
              <p:nvPr/>
            </p:nvGrpSpPr>
            <p:grpSpPr>
              <a:xfrm>
                <a:off x="6634288" y="5331572"/>
                <a:ext cx="307938" cy="283499"/>
                <a:chOff x="8064003" y="5042849"/>
                <a:chExt cx="307938" cy="283499"/>
              </a:xfrm>
              <a:solidFill>
                <a:schemeClr val="bg1"/>
              </a:solidFill>
            </p:grpSpPr>
            <p:sp>
              <p:nvSpPr>
                <p:cNvPr id="90"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w="3175">
                  <a:solidFill>
                    <a:srgbClr val="005695"/>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sp>
              <p:nvSpPr>
                <p:cNvPr id="92" name="Rounded Rectangle 91"/>
                <p:cNvSpPr/>
                <p:nvPr/>
              </p:nvSpPr>
              <p:spPr bwMode="auto">
                <a:xfrm>
                  <a:off x="8065194" y="5080550"/>
                  <a:ext cx="305556" cy="245798"/>
                </a:xfrm>
                <a:prstGeom prst="roundRect">
                  <a:avLst>
                    <a:gd name="adj" fmla="val 10854"/>
                  </a:avLst>
                </a:prstGeom>
                <a:solidFill>
                  <a:srgbClr val="00205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rgbClr val="FFFFFF"/>
                        </a:gs>
                        <a:gs pos="100000">
                          <a:srgbClr val="FFFFFF"/>
                        </a:gs>
                      </a:gsLst>
                      <a:lin ang="5400000" scaled="0"/>
                    </a:gradFill>
                    <a:ea typeface="Segoe UI" pitchFamily="34" charset="0"/>
                    <a:cs typeface="Segoe UI" pitchFamily="34" charset="0"/>
                  </a:endParaRPr>
                </a:p>
              </p:txBody>
            </p:sp>
          </p:grpSp>
          <p:grpSp>
            <p:nvGrpSpPr>
              <p:cNvPr id="85" name="Group 84"/>
              <p:cNvGrpSpPr/>
              <p:nvPr/>
            </p:nvGrpSpPr>
            <p:grpSpPr>
              <a:xfrm>
                <a:off x="6687758" y="5407181"/>
                <a:ext cx="200998" cy="164247"/>
                <a:chOff x="6687758" y="5407181"/>
                <a:chExt cx="200998" cy="164247"/>
              </a:xfrm>
            </p:grpSpPr>
            <p:grpSp>
              <p:nvGrpSpPr>
                <p:cNvPr id="86" name="Group 85"/>
                <p:cNvGrpSpPr/>
                <p:nvPr/>
              </p:nvGrpSpPr>
              <p:grpSpPr>
                <a:xfrm>
                  <a:off x="6687758" y="5407181"/>
                  <a:ext cx="200998" cy="164247"/>
                  <a:chOff x="6681975" y="5416705"/>
                  <a:chExt cx="200998" cy="164247"/>
                </a:xfrm>
              </p:grpSpPr>
              <p:sp>
                <p:nvSpPr>
                  <p:cNvPr id="88"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89"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sp>
              <p:nvSpPr>
                <p:cNvPr id="87" name="Oval 87"/>
                <p:cNvSpPr>
                  <a:spLocks noChangeArrowheads="1"/>
                </p:cNvSpPr>
                <p:nvPr/>
              </p:nvSpPr>
              <p:spPr bwMode="black">
                <a:xfrm rot="16200000">
                  <a:off x="6808221" y="5491269"/>
                  <a:ext cx="25087" cy="2508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grpSp>
      </p:grpSp>
      <p:sp>
        <p:nvSpPr>
          <p:cNvPr id="93" name="Rectangle 92"/>
          <p:cNvSpPr/>
          <p:nvPr>
            <p:custDataLst>
              <p:tags r:id="rId2"/>
            </p:custDataLst>
          </p:nvPr>
        </p:nvSpPr>
        <p:spPr bwMode="auto">
          <a:xfrm>
            <a:off x="9992694" y="4366766"/>
            <a:ext cx="1939327" cy="193852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a:ln>
                  <a:solidFill>
                    <a:schemeClr val="bg1">
                      <a:alpha val="0"/>
                    </a:schemeClr>
                  </a:solidFill>
                </a:ln>
                <a:gradFill>
                  <a:gsLst>
                    <a:gs pos="0">
                      <a:srgbClr val="FFFFFF"/>
                    </a:gs>
                    <a:gs pos="100000">
                      <a:srgbClr val="FFFFFF"/>
                    </a:gs>
                  </a:gsLst>
                  <a:lin ang="5400000" scaled="0"/>
                </a:gradFill>
              </a:rPr>
              <a:t>Extend </a:t>
            </a:r>
            <a:r>
              <a:rPr lang="en-IN" sz="1400" dirty="0" smtClean="0">
                <a:ln>
                  <a:solidFill>
                    <a:schemeClr val="bg1">
                      <a:alpha val="0"/>
                    </a:schemeClr>
                  </a:solidFill>
                </a:ln>
                <a:gradFill>
                  <a:gsLst>
                    <a:gs pos="0">
                      <a:srgbClr val="FFFFFF"/>
                    </a:gs>
                    <a:gs pos="100000">
                      <a:srgbClr val="FFFFFF"/>
                    </a:gs>
                  </a:gsLst>
                  <a:lin ang="5400000" scaled="0"/>
                </a:gradFill>
              </a:rPr>
              <a:t>On-Premises Apps</a:t>
            </a:r>
            <a:endParaRPr lang="en-IN" sz="1400" dirty="0">
              <a:ln>
                <a:solidFill>
                  <a:schemeClr val="bg1">
                    <a:alpha val="0"/>
                  </a:schemeClr>
                </a:solidFill>
              </a:ln>
              <a:gradFill>
                <a:gsLst>
                  <a:gs pos="0">
                    <a:srgbClr val="FFFFFF"/>
                  </a:gs>
                  <a:gs pos="100000">
                    <a:srgbClr val="FFFFFF"/>
                  </a:gs>
                </a:gsLst>
                <a:lin ang="5400000" scaled="0"/>
              </a:gradFill>
            </a:endParaRPr>
          </a:p>
        </p:txBody>
      </p:sp>
      <p:grpSp>
        <p:nvGrpSpPr>
          <p:cNvPr id="94" name="Group 93"/>
          <p:cNvGrpSpPr/>
          <p:nvPr/>
        </p:nvGrpSpPr>
        <p:grpSpPr>
          <a:xfrm>
            <a:off x="10494946" y="4471060"/>
            <a:ext cx="1037216" cy="870067"/>
            <a:chOff x="4866905" y="4471060"/>
            <a:chExt cx="1037216" cy="870067"/>
          </a:xfrm>
        </p:grpSpPr>
        <p:grpSp>
          <p:nvGrpSpPr>
            <p:cNvPr id="98" name="Group 97"/>
            <p:cNvGrpSpPr/>
            <p:nvPr/>
          </p:nvGrpSpPr>
          <p:grpSpPr>
            <a:xfrm>
              <a:off x="4866905" y="4785055"/>
              <a:ext cx="277117" cy="251841"/>
              <a:chOff x="6795243" y="1533104"/>
              <a:chExt cx="1199134" cy="1089759"/>
            </a:xfrm>
            <a:solidFill>
              <a:schemeClr val="bg1"/>
            </a:solidFill>
          </p:grpSpPr>
          <p:grpSp>
            <p:nvGrpSpPr>
              <p:cNvPr id="113" name="Group 112"/>
              <p:cNvGrpSpPr/>
              <p:nvPr/>
            </p:nvGrpSpPr>
            <p:grpSpPr>
              <a:xfrm>
                <a:off x="6795243" y="1533104"/>
                <a:ext cx="1199134" cy="1089759"/>
                <a:chOff x="6759019" y="2673261"/>
                <a:chExt cx="2978870" cy="2707164"/>
              </a:xfrm>
              <a:grpFill/>
            </p:grpSpPr>
            <p:sp>
              <p:nvSpPr>
                <p:cNvPr id="117" name="Round Same Side Corner Rectangle 24"/>
                <p:cNvSpPr/>
                <p:nvPr/>
              </p:nvSpPr>
              <p:spPr bwMode="auto">
                <a:xfrm>
                  <a:off x="6759019" y="2673261"/>
                  <a:ext cx="2978870" cy="367475"/>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sp>
              <p:nvSpPr>
                <p:cNvPr id="118" name="Rounded Rectangle 8"/>
                <p:cNvSpPr/>
                <p:nvPr/>
              </p:nvSpPr>
              <p:spPr bwMode="auto">
                <a:xfrm>
                  <a:off x="6759019" y="2995443"/>
                  <a:ext cx="2978870" cy="2384982"/>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grpSp>
          <p:sp>
            <p:nvSpPr>
              <p:cNvPr id="114" name="Freeform 86"/>
              <p:cNvSpPr>
                <a:spLocks noEditPoints="1"/>
              </p:cNvSpPr>
              <p:nvPr/>
            </p:nvSpPr>
            <p:spPr bwMode="black">
              <a:xfrm rot="16200000">
                <a:off x="7282225" y="1975375"/>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115" name="Oval 87"/>
              <p:cNvSpPr>
                <a:spLocks noChangeArrowheads="1"/>
              </p:cNvSpPr>
              <p:nvPr/>
            </p:nvSpPr>
            <p:spPr bwMode="black">
              <a:xfrm rot="16200000">
                <a:off x="7505842" y="2191306"/>
                <a:ext cx="97691" cy="976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116" name="Freeform 88"/>
              <p:cNvSpPr>
                <a:spLocks noEditPoints="1"/>
              </p:cNvSpPr>
              <p:nvPr/>
            </p:nvSpPr>
            <p:spPr bwMode="black">
              <a:xfrm rot="16200000">
                <a:off x="7037860" y="1853593"/>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sp>
          <p:nvSpPr>
            <p:cNvPr id="99" name="Freeform 98"/>
            <p:cNvSpPr/>
            <p:nvPr/>
          </p:nvSpPr>
          <p:spPr bwMode="auto">
            <a:xfrm rot="3939619">
              <a:off x="5141555" y="4393399"/>
              <a:ext cx="289219" cy="444542"/>
            </a:xfrm>
            <a:custGeom>
              <a:avLst/>
              <a:gdLst/>
              <a:ahLst/>
              <a:cxnLst/>
              <a:rect l="l" t="t" r="r" b="b"/>
              <a:pathLst>
                <a:path w="380026" h="584116">
                  <a:moveTo>
                    <a:pt x="249498" y="0"/>
                  </a:moveTo>
                  <a:lnTo>
                    <a:pt x="380026" y="73178"/>
                  </a:lnTo>
                  <a:lnTo>
                    <a:pt x="326596" y="224116"/>
                  </a:lnTo>
                  <a:lnTo>
                    <a:pt x="307688" y="169154"/>
                  </a:lnTo>
                  <a:cubicBezTo>
                    <a:pt x="200036" y="225392"/>
                    <a:pt x="147609" y="347202"/>
                    <a:pt x="174808" y="478566"/>
                  </a:cubicBezTo>
                  <a:lnTo>
                    <a:pt x="259440" y="448337"/>
                  </a:lnTo>
                  <a:lnTo>
                    <a:pt x="160786" y="584116"/>
                  </a:lnTo>
                  <a:lnTo>
                    <a:pt x="0" y="541004"/>
                  </a:lnTo>
                  <a:lnTo>
                    <a:pt x="84682" y="510757"/>
                  </a:lnTo>
                  <a:cubicBezTo>
                    <a:pt x="44646" y="341906"/>
                    <a:pt x="107510" y="179232"/>
                    <a:pt x="243028" y="97487"/>
                  </a:cubicBezTo>
                  <a:lnTo>
                    <a:pt x="242906" y="97362"/>
                  </a:lnTo>
                  <a:cubicBezTo>
                    <a:pt x="253272" y="89553"/>
                    <a:pt x="264161" y="82294"/>
                    <a:pt x="275513" y="75622"/>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Freeform 99"/>
            <p:cNvSpPr/>
            <p:nvPr/>
          </p:nvSpPr>
          <p:spPr bwMode="auto">
            <a:xfrm rot="17660381" flipV="1">
              <a:off x="5141555" y="4974248"/>
              <a:ext cx="289219" cy="444540"/>
            </a:xfrm>
            <a:custGeom>
              <a:avLst/>
              <a:gdLst/>
              <a:ahLst/>
              <a:cxnLst/>
              <a:rect l="l" t="t" r="r" b="b"/>
              <a:pathLst>
                <a:path w="380026" h="584116">
                  <a:moveTo>
                    <a:pt x="249498" y="0"/>
                  </a:moveTo>
                  <a:lnTo>
                    <a:pt x="380026" y="73178"/>
                  </a:lnTo>
                  <a:lnTo>
                    <a:pt x="326596" y="224116"/>
                  </a:lnTo>
                  <a:lnTo>
                    <a:pt x="307688" y="169154"/>
                  </a:lnTo>
                  <a:cubicBezTo>
                    <a:pt x="200036" y="225392"/>
                    <a:pt x="147609" y="347202"/>
                    <a:pt x="174808" y="478566"/>
                  </a:cubicBezTo>
                  <a:lnTo>
                    <a:pt x="259440" y="448337"/>
                  </a:lnTo>
                  <a:lnTo>
                    <a:pt x="160786" y="584116"/>
                  </a:lnTo>
                  <a:lnTo>
                    <a:pt x="0" y="541004"/>
                  </a:lnTo>
                  <a:lnTo>
                    <a:pt x="84682" y="510757"/>
                  </a:lnTo>
                  <a:cubicBezTo>
                    <a:pt x="44646" y="341906"/>
                    <a:pt x="107510" y="179232"/>
                    <a:pt x="243028" y="97487"/>
                  </a:cubicBezTo>
                  <a:lnTo>
                    <a:pt x="242906" y="97362"/>
                  </a:lnTo>
                  <a:cubicBezTo>
                    <a:pt x="253272" y="89553"/>
                    <a:pt x="264161" y="82294"/>
                    <a:pt x="275513" y="75622"/>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1" name="Group 100"/>
            <p:cNvGrpSpPr/>
            <p:nvPr/>
          </p:nvGrpSpPr>
          <p:grpSpPr>
            <a:xfrm>
              <a:off x="5352363" y="4734853"/>
              <a:ext cx="551758" cy="423016"/>
              <a:chOff x="5937156" y="4645025"/>
              <a:chExt cx="1061879" cy="814111"/>
            </a:xfrm>
          </p:grpSpPr>
          <p:sp>
            <p:nvSpPr>
              <p:cNvPr id="102" name="Freeform 101"/>
              <p:cNvSpPr/>
              <p:nvPr/>
            </p:nvSpPr>
            <p:spPr bwMode="auto">
              <a:xfrm>
                <a:off x="5937156" y="4645025"/>
                <a:ext cx="1047198" cy="683655"/>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4" name="Group 103"/>
              <p:cNvGrpSpPr/>
              <p:nvPr/>
            </p:nvGrpSpPr>
            <p:grpSpPr>
              <a:xfrm>
                <a:off x="6597017" y="5089024"/>
                <a:ext cx="402018" cy="370112"/>
                <a:chOff x="6634288" y="5331572"/>
                <a:chExt cx="307938" cy="283499"/>
              </a:xfrm>
            </p:grpSpPr>
            <p:grpSp>
              <p:nvGrpSpPr>
                <p:cNvPr id="105" name="Group 104"/>
                <p:cNvGrpSpPr/>
                <p:nvPr/>
              </p:nvGrpSpPr>
              <p:grpSpPr>
                <a:xfrm>
                  <a:off x="6634288" y="5331572"/>
                  <a:ext cx="307938" cy="283499"/>
                  <a:chOff x="8064003" y="5042849"/>
                  <a:chExt cx="307938" cy="283499"/>
                </a:xfrm>
                <a:solidFill>
                  <a:schemeClr val="bg1"/>
                </a:solidFill>
              </p:grpSpPr>
              <p:sp>
                <p:nvSpPr>
                  <p:cNvPr id="111"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w="3175">
                    <a:solidFill>
                      <a:srgbClr val="005695"/>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sp>
                <p:nvSpPr>
                  <p:cNvPr id="112" name="Rounded Rectangle 111"/>
                  <p:cNvSpPr/>
                  <p:nvPr/>
                </p:nvSpPr>
                <p:spPr bwMode="auto">
                  <a:xfrm>
                    <a:off x="8065194" y="5080550"/>
                    <a:ext cx="305556" cy="245798"/>
                  </a:xfrm>
                  <a:prstGeom prst="roundRect">
                    <a:avLst>
                      <a:gd name="adj" fmla="val 10854"/>
                    </a:avLst>
                  </a:prstGeom>
                  <a:solidFill>
                    <a:srgbClr val="00205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p:cNvGrpSpPr/>
                <p:nvPr/>
              </p:nvGrpSpPr>
              <p:grpSpPr>
                <a:xfrm>
                  <a:off x="6687758" y="5407181"/>
                  <a:ext cx="200998" cy="164247"/>
                  <a:chOff x="6687758" y="5407181"/>
                  <a:chExt cx="200998" cy="164247"/>
                </a:xfrm>
              </p:grpSpPr>
              <p:grpSp>
                <p:nvGrpSpPr>
                  <p:cNvPr id="107" name="Group 106"/>
                  <p:cNvGrpSpPr/>
                  <p:nvPr/>
                </p:nvGrpSpPr>
                <p:grpSpPr>
                  <a:xfrm>
                    <a:off x="6687758" y="5407181"/>
                    <a:ext cx="200998" cy="164247"/>
                    <a:chOff x="6681975" y="5416705"/>
                    <a:chExt cx="200998" cy="164247"/>
                  </a:xfrm>
                </p:grpSpPr>
                <p:sp>
                  <p:nvSpPr>
                    <p:cNvPr id="109"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110"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sp>
                <p:nvSpPr>
                  <p:cNvPr id="108" name="Oval 87"/>
                  <p:cNvSpPr>
                    <a:spLocks noChangeArrowheads="1"/>
                  </p:cNvSpPr>
                  <p:nvPr/>
                </p:nvSpPr>
                <p:spPr bwMode="black">
                  <a:xfrm rot="16200000">
                    <a:off x="6808221" y="5491269"/>
                    <a:ext cx="25087" cy="2508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grpSp>
        </p:grpSp>
      </p:grpSp>
      <p:sp>
        <p:nvSpPr>
          <p:cNvPr id="119" name="Rectangle 118"/>
          <p:cNvSpPr/>
          <p:nvPr>
            <p:custDataLst>
              <p:tags r:id="rId3"/>
            </p:custDataLst>
          </p:nvPr>
        </p:nvSpPr>
        <p:spPr bwMode="auto">
          <a:xfrm>
            <a:off x="8092611" y="4366766"/>
            <a:ext cx="1815205" cy="193852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3743" fontAlgn="base">
              <a:spcBef>
                <a:spcPct val="0"/>
              </a:spcBef>
              <a:spcAft>
                <a:spcPct val="0"/>
              </a:spcAft>
            </a:pPr>
            <a:r>
              <a:rPr lang="en-IN" sz="1400" dirty="0" smtClean="0">
                <a:ln>
                  <a:solidFill>
                    <a:schemeClr val="bg1">
                      <a:alpha val="0"/>
                    </a:schemeClr>
                  </a:solidFill>
                </a:ln>
                <a:gradFill>
                  <a:gsLst>
                    <a:gs pos="0">
                      <a:srgbClr val="FFFFFF"/>
                    </a:gs>
                    <a:gs pos="100000">
                      <a:srgbClr val="FFFFFF"/>
                    </a:gs>
                  </a:gsLst>
                  <a:lin ang="5400000" scaled="0"/>
                </a:gradFill>
              </a:rPr>
              <a:t>Websites &amp; Mobile Apps</a:t>
            </a:r>
            <a:endParaRPr lang="en-IN" sz="1400" dirty="0">
              <a:ln>
                <a:solidFill>
                  <a:schemeClr val="bg1">
                    <a:alpha val="0"/>
                  </a:schemeClr>
                </a:solidFill>
              </a:ln>
              <a:gradFill>
                <a:gsLst>
                  <a:gs pos="0">
                    <a:srgbClr val="FFFFFF"/>
                  </a:gs>
                  <a:gs pos="100000">
                    <a:srgbClr val="FFFFFF"/>
                  </a:gs>
                </a:gsLst>
                <a:lin ang="5400000" scaled="0"/>
              </a:gradFill>
            </a:endParaRPr>
          </a:p>
        </p:txBody>
      </p:sp>
      <p:grpSp>
        <p:nvGrpSpPr>
          <p:cNvPr id="120" name="Group 119"/>
          <p:cNvGrpSpPr/>
          <p:nvPr/>
        </p:nvGrpSpPr>
        <p:grpSpPr>
          <a:xfrm>
            <a:off x="8480125" y="4645025"/>
            <a:ext cx="1061879" cy="814111"/>
            <a:chOff x="5937156" y="4645025"/>
            <a:chExt cx="1061879" cy="814111"/>
          </a:xfrm>
        </p:grpSpPr>
        <p:sp>
          <p:nvSpPr>
            <p:cNvPr id="121" name="Freeform 120"/>
            <p:cNvSpPr/>
            <p:nvPr/>
          </p:nvSpPr>
          <p:spPr bwMode="auto">
            <a:xfrm>
              <a:off x="5937156" y="4645025"/>
              <a:ext cx="1047198" cy="683655"/>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22" name="Group 121"/>
            <p:cNvGrpSpPr/>
            <p:nvPr/>
          </p:nvGrpSpPr>
          <p:grpSpPr>
            <a:xfrm>
              <a:off x="6597017" y="5089024"/>
              <a:ext cx="402018" cy="370112"/>
              <a:chOff x="6634288" y="5331572"/>
              <a:chExt cx="307938" cy="283499"/>
            </a:xfrm>
          </p:grpSpPr>
          <p:grpSp>
            <p:nvGrpSpPr>
              <p:cNvPr id="123" name="Group 122"/>
              <p:cNvGrpSpPr/>
              <p:nvPr/>
            </p:nvGrpSpPr>
            <p:grpSpPr>
              <a:xfrm>
                <a:off x="6634288" y="5331572"/>
                <a:ext cx="307938" cy="283499"/>
                <a:chOff x="8064003" y="5042849"/>
                <a:chExt cx="307938" cy="283499"/>
              </a:xfrm>
              <a:solidFill>
                <a:schemeClr val="bg1"/>
              </a:solidFill>
            </p:grpSpPr>
            <p:sp>
              <p:nvSpPr>
                <p:cNvPr id="129"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w="3175">
                  <a:solidFill>
                    <a:srgbClr val="005695"/>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gradFill>
                      <a:gsLst>
                        <a:gs pos="0">
                          <a:srgbClr val="FFFFFF"/>
                        </a:gs>
                        <a:gs pos="100000">
                          <a:srgbClr val="FFFFFF"/>
                        </a:gs>
                      </a:gsLst>
                      <a:lin ang="5400000" scaled="0"/>
                    </a:gradFill>
                    <a:latin typeface="Segoe UI Light" pitchFamily="34" charset="0"/>
                  </a:endParaRPr>
                </a:p>
              </p:txBody>
            </p:sp>
            <p:sp>
              <p:nvSpPr>
                <p:cNvPr id="130" name="Rounded Rectangle 129"/>
                <p:cNvSpPr/>
                <p:nvPr/>
              </p:nvSpPr>
              <p:spPr bwMode="auto">
                <a:xfrm>
                  <a:off x="8065194" y="5080550"/>
                  <a:ext cx="305556" cy="245798"/>
                </a:xfrm>
                <a:prstGeom prst="roundRect">
                  <a:avLst>
                    <a:gd name="adj" fmla="val 10854"/>
                  </a:avLst>
                </a:prstGeom>
                <a:solidFill>
                  <a:srgbClr val="00205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gradFill>
                      <a:gsLst>
                        <a:gs pos="0">
                          <a:srgbClr val="FFFFFF"/>
                        </a:gs>
                        <a:gs pos="100000">
                          <a:srgbClr val="FFFFFF"/>
                        </a:gs>
                      </a:gsLst>
                      <a:lin ang="5400000" scaled="0"/>
                    </a:gradFill>
                    <a:ea typeface="Segoe UI" pitchFamily="34" charset="0"/>
                    <a:cs typeface="Segoe UI" pitchFamily="34" charset="0"/>
                  </a:endParaRPr>
                </a:p>
              </p:txBody>
            </p:sp>
          </p:grpSp>
          <p:grpSp>
            <p:nvGrpSpPr>
              <p:cNvPr id="124" name="Group 123"/>
              <p:cNvGrpSpPr/>
              <p:nvPr/>
            </p:nvGrpSpPr>
            <p:grpSpPr>
              <a:xfrm>
                <a:off x="6687758" y="5407181"/>
                <a:ext cx="200998" cy="164247"/>
                <a:chOff x="6687758" y="5407181"/>
                <a:chExt cx="200998" cy="164247"/>
              </a:xfrm>
            </p:grpSpPr>
            <p:grpSp>
              <p:nvGrpSpPr>
                <p:cNvPr id="125" name="Group 124"/>
                <p:cNvGrpSpPr/>
                <p:nvPr/>
              </p:nvGrpSpPr>
              <p:grpSpPr>
                <a:xfrm>
                  <a:off x="6687758" y="5407181"/>
                  <a:ext cx="200998" cy="164247"/>
                  <a:chOff x="6681975" y="5416705"/>
                  <a:chExt cx="200998" cy="164247"/>
                </a:xfrm>
              </p:grpSpPr>
              <p:sp>
                <p:nvSpPr>
                  <p:cNvPr id="127"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sp>
                <p:nvSpPr>
                  <p:cNvPr id="128"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sp>
              <p:nvSpPr>
                <p:cNvPr id="126" name="Oval 87"/>
                <p:cNvSpPr>
                  <a:spLocks noChangeArrowheads="1"/>
                </p:cNvSpPr>
                <p:nvPr/>
              </p:nvSpPr>
              <p:spPr bwMode="black">
                <a:xfrm rot="16200000">
                  <a:off x="6808221" y="5491269"/>
                  <a:ext cx="25087" cy="25080"/>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gradFill>
                      <a:gsLst>
                        <a:gs pos="0">
                          <a:srgbClr val="FFFFFF"/>
                        </a:gs>
                        <a:gs pos="100000">
                          <a:srgbClr val="FFFFFF"/>
                        </a:gs>
                      </a:gsLst>
                      <a:lin ang="5400000" scaled="0"/>
                    </a:gradFill>
                  </a:endParaRPr>
                </a:p>
              </p:txBody>
            </p:sp>
          </p:grpSp>
        </p:grpSp>
      </p:grpSp>
    </p:spTree>
    <p:extLst>
      <p:ext uri="{BB962C8B-B14F-4D97-AF65-F5344CB8AC3E}">
        <p14:creationId xmlns:p14="http://schemas.microsoft.com/office/powerpoint/2010/main" val="2407244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7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5" y="10"/>
          <a:ext cx="158792" cy="158751"/>
        </p:xfrm>
        <a:graphic>
          <a:graphicData uri="http://schemas.openxmlformats.org/presentationml/2006/ole">
            <mc:AlternateContent xmlns:mc="http://schemas.openxmlformats.org/markup-compatibility/2006">
              <mc:Choice xmlns:v="urn:schemas-microsoft-com:vml" Requires="v">
                <p:oleObj spid="_x0000_s411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5" y="10"/>
                        <a:ext cx="158792" cy="158751"/>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562672" y="201465"/>
            <a:ext cx="10515600" cy="1325563"/>
          </a:xfrm>
        </p:spPr>
        <p:txBody>
          <a:bodyPr/>
          <a:lstStyle/>
          <a:p>
            <a:r>
              <a:rPr lang="en-IN" sz="4400" dirty="0" smtClean="0">
                <a:solidFill>
                  <a:schemeClr val="bg1"/>
                </a:solidFill>
              </a:rPr>
              <a:t>SQL Server in a Windows Azure Virtual Machine</a:t>
            </a:r>
            <a:endParaRPr lang="en-US" sz="4400" dirty="0">
              <a:solidFill>
                <a:schemeClr val="bg1"/>
              </a:solidFill>
            </a:endParaRPr>
          </a:p>
        </p:txBody>
      </p:sp>
      <p:grpSp>
        <p:nvGrpSpPr>
          <p:cNvPr id="2" name="Group 1"/>
          <p:cNvGrpSpPr/>
          <p:nvPr/>
        </p:nvGrpSpPr>
        <p:grpSpPr>
          <a:xfrm>
            <a:off x="287337" y="1401763"/>
            <a:ext cx="2862072" cy="4995862"/>
            <a:chOff x="287337" y="1401763"/>
            <a:chExt cx="2862072" cy="4995862"/>
          </a:xfrm>
        </p:grpSpPr>
        <p:sp>
          <p:nvSpPr>
            <p:cNvPr id="4" name="Rectangle 3"/>
            <p:cNvSpPr/>
            <p:nvPr/>
          </p:nvSpPr>
          <p:spPr bwMode="auto">
            <a:xfrm>
              <a:off x="287337" y="1401763"/>
              <a:ext cx="2862072" cy="189937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IN" sz="2800" dirty="0" smtClean="0">
                  <a:ln>
                    <a:solidFill>
                      <a:schemeClr val="bg1">
                        <a:alpha val="0"/>
                      </a:schemeClr>
                    </a:solidFill>
                  </a:ln>
                  <a:solidFill>
                    <a:schemeClr val="bg1"/>
                  </a:solidFill>
                  <a:latin typeface="+mj-lt"/>
                  <a:ea typeface="Segoe UI" pitchFamily="34" charset="0"/>
                  <a:cs typeface="Segoe UI" pitchFamily="34" charset="0"/>
                </a:rPr>
                <a:t>Low </a:t>
              </a:r>
              <a:r>
                <a:rPr lang="en-IN" sz="2800" dirty="0">
                  <a:ln>
                    <a:solidFill>
                      <a:schemeClr val="bg1">
                        <a:alpha val="0"/>
                      </a:schemeClr>
                    </a:solidFill>
                  </a:ln>
                  <a:solidFill>
                    <a:schemeClr val="bg1"/>
                  </a:solidFill>
                  <a:latin typeface="+mj-lt"/>
                  <a:ea typeface="Segoe UI" pitchFamily="34" charset="0"/>
                  <a:cs typeface="Segoe UI" pitchFamily="34" charset="0"/>
                </a:rPr>
                <a:t>TCO for </a:t>
              </a:r>
              <a:r>
                <a:rPr lang="en-IN" sz="2800" dirty="0" smtClean="0">
                  <a:ln>
                    <a:solidFill>
                      <a:schemeClr val="bg1">
                        <a:alpha val="0"/>
                      </a:schemeClr>
                    </a:solidFill>
                  </a:ln>
                  <a:solidFill>
                    <a:schemeClr val="bg1"/>
                  </a:solidFill>
                  <a:latin typeface="+mj-lt"/>
                  <a:ea typeface="Segoe UI" pitchFamily="34" charset="0"/>
                  <a:cs typeface="Segoe UI" pitchFamily="34" charset="0"/>
                </a:rPr>
                <a:t/>
              </a:r>
              <a:br>
                <a:rPr lang="en-IN" sz="2800" dirty="0" smtClean="0">
                  <a:ln>
                    <a:solidFill>
                      <a:schemeClr val="bg1">
                        <a:alpha val="0"/>
                      </a:schemeClr>
                    </a:solidFill>
                  </a:ln>
                  <a:solidFill>
                    <a:schemeClr val="bg1"/>
                  </a:solidFill>
                  <a:latin typeface="+mj-lt"/>
                  <a:ea typeface="Segoe UI" pitchFamily="34" charset="0"/>
                  <a:cs typeface="Segoe UI" pitchFamily="34" charset="0"/>
                </a:rPr>
              </a:br>
              <a:r>
                <a:rPr lang="en-IN" sz="2800" dirty="0" smtClean="0">
                  <a:ln>
                    <a:solidFill>
                      <a:schemeClr val="bg1">
                        <a:alpha val="0"/>
                      </a:schemeClr>
                    </a:solidFill>
                  </a:ln>
                  <a:solidFill>
                    <a:schemeClr val="bg1"/>
                  </a:solidFill>
                  <a:latin typeface="+mj-lt"/>
                  <a:ea typeface="Segoe UI" pitchFamily="34" charset="0"/>
                  <a:cs typeface="Segoe UI" pitchFamily="34" charset="0"/>
                </a:rPr>
                <a:t>Existing </a:t>
              </a:r>
              <a:r>
                <a:rPr lang="en-IN" sz="2800" dirty="0">
                  <a:ln>
                    <a:solidFill>
                      <a:schemeClr val="bg1">
                        <a:alpha val="0"/>
                      </a:schemeClr>
                    </a:solidFill>
                  </a:ln>
                  <a:solidFill>
                    <a:schemeClr val="bg1"/>
                  </a:solidFill>
                  <a:latin typeface="+mj-lt"/>
                  <a:ea typeface="Segoe UI" pitchFamily="34" charset="0"/>
                  <a:cs typeface="Segoe UI" pitchFamily="34" charset="0"/>
                </a:rPr>
                <a:t>Apps</a:t>
              </a:r>
            </a:p>
          </p:txBody>
        </p:sp>
        <p:sp>
          <p:nvSpPr>
            <p:cNvPr id="27" name="Rectangle 26"/>
            <p:cNvSpPr/>
            <p:nvPr/>
          </p:nvSpPr>
          <p:spPr bwMode="auto">
            <a:xfrm>
              <a:off x="287337"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sz="1800" dirty="0">
                  <a:ln>
                    <a:solidFill>
                      <a:schemeClr val="bg1">
                        <a:alpha val="0"/>
                      </a:schemeClr>
                    </a:solidFill>
                  </a:ln>
                  <a:gradFill>
                    <a:gsLst>
                      <a:gs pos="0">
                        <a:schemeClr val="accent5"/>
                      </a:gs>
                      <a:gs pos="100000">
                        <a:schemeClr val="accent5"/>
                      </a:gs>
                    </a:gsLst>
                    <a:lin ang="5400000" scaled="0"/>
                  </a:gradFill>
                  <a:ea typeface="Segoe UI" pitchFamily="34" charset="0"/>
                  <a:cs typeface="Segoe UI" pitchFamily="34" charset="0"/>
                </a:rPr>
                <a:t>No App Changes Required</a:t>
              </a:r>
            </a:p>
            <a:p>
              <a:pPr defTabSz="932472" fontAlgn="base">
                <a:spcBef>
                  <a:spcPts val="1200"/>
                </a:spcBef>
                <a:spcAft>
                  <a:spcPct val="0"/>
                </a:spcAft>
              </a:pPr>
              <a:r>
                <a:rPr lang="en-IN" sz="1800" dirty="0">
                  <a:ln>
                    <a:solidFill>
                      <a:schemeClr val="bg1">
                        <a:alpha val="0"/>
                      </a:schemeClr>
                    </a:solidFill>
                  </a:ln>
                  <a:gradFill>
                    <a:gsLst>
                      <a:gs pos="0">
                        <a:schemeClr val="accent5"/>
                      </a:gs>
                      <a:gs pos="100000">
                        <a:schemeClr val="accent5"/>
                      </a:gs>
                    </a:gsLst>
                    <a:lin ang="5400000" scaled="0"/>
                  </a:gradFill>
                  <a:ea typeface="Segoe UI" pitchFamily="34" charset="0"/>
                  <a:cs typeface="Segoe UI" pitchFamily="34" charset="0"/>
                </a:rPr>
                <a:t>Familiar Development tools</a:t>
              </a:r>
            </a:p>
            <a:p>
              <a:pPr defTabSz="932472" fontAlgn="base">
                <a:spcBef>
                  <a:spcPts val="1200"/>
                </a:spcBef>
                <a:spcAft>
                  <a:spcPct val="0"/>
                </a:spcAft>
              </a:pPr>
              <a:r>
                <a:rPr lang="en-IN" sz="1800" dirty="0">
                  <a:ln>
                    <a:solidFill>
                      <a:schemeClr val="bg1">
                        <a:alpha val="0"/>
                      </a:schemeClr>
                    </a:solidFill>
                  </a:ln>
                  <a:gradFill>
                    <a:gsLst>
                      <a:gs pos="0">
                        <a:schemeClr val="accent5"/>
                      </a:gs>
                      <a:gs pos="100000">
                        <a:schemeClr val="accent5"/>
                      </a:gs>
                    </a:gsLst>
                    <a:lin ang="5400000" scaled="0"/>
                  </a:gradFill>
                  <a:ea typeface="Segoe UI" pitchFamily="34" charset="0"/>
                  <a:cs typeface="Segoe UI" pitchFamily="34" charset="0"/>
                </a:rPr>
                <a:t>Library of VM Templates</a:t>
              </a:r>
            </a:p>
          </p:txBody>
        </p:sp>
        <p:pic>
          <p:nvPicPr>
            <p:cNvPr id="18" name="Picture 17"/>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023991" y="1532367"/>
              <a:ext cx="997210" cy="719300"/>
            </a:xfrm>
            <a:prstGeom prst="rect">
              <a:avLst/>
            </a:prstGeom>
            <a:noFill/>
            <a:ln>
              <a:noFill/>
            </a:ln>
          </p:spPr>
        </p:pic>
      </p:grpSp>
      <p:grpSp>
        <p:nvGrpSpPr>
          <p:cNvPr id="6" name="Group 5"/>
          <p:cNvGrpSpPr/>
          <p:nvPr/>
        </p:nvGrpSpPr>
        <p:grpSpPr>
          <a:xfrm>
            <a:off x="6148511" y="1401763"/>
            <a:ext cx="2862072" cy="4995862"/>
            <a:chOff x="6148511" y="1401763"/>
            <a:chExt cx="2862072" cy="4995862"/>
          </a:xfrm>
        </p:grpSpPr>
        <p:sp>
          <p:nvSpPr>
            <p:cNvPr id="25" name="Rectangle 24"/>
            <p:cNvSpPr/>
            <p:nvPr/>
          </p:nvSpPr>
          <p:spPr bwMode="auto">
            <a:xfrm>
              <a:off x="6148511" y="1401763"/>
              <a:ext cx="2862072" cy="1899376"/>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schemeClr val="bg1">
                        <a:alpha val="0"/>
                      </a:schemeClr>
                    </a:solidFill>
                  </a:ln>
                  <a:solidFill>
                    <a:schemeClr val="bg1"/>
                  </a:solidFill>
                  <a:latin typeface="+mj-lt"/>
                  <a:ea typeface="Segoe UI" pitchFamily="34" charset="0"/>
                  <a:cs typeface="Segoe UI" pitchFamily="34" charset="0"/>
                </a:rPr>
                <a:t>Flexibility </a:t>
              </a:r>
              <a:r>
                <a:rPr lang="en-US" sz="2800" dirty="0">
                  <a:ln>
                    <a:solidFill>
                      <a:schemeClr val="bg1">
                        <a:alpha val="0"/>
                      </a:schemeClr>
                    </a:solidFill>
                  </a:ln>
                  <a:solidFill>
                    <a:schemeClr val="bg1"/>
                  </a:solidFill>
                  <a:latin typeface="+mj-lt"/>
                  <a:ea typeface="Segoe UI" pitchFamily="34" charset="0"/>
                  <a:cs typeface="Segoe UI" pitchFamily="34" charset="0"/>
                </a:rPr>
                <a:t>&amp; </a:t>
              </a:r>
              <a:r>
                <a:rPr lang="en-US" sz="2800" dirty="0" smtClean="0">
                  <a:ln>
                    <a:solidFill>
                      <a:schemeClr val="bg1">
                        <a:alpha val="0"/>
                      </a:schemeClr>
                    </a:solidFill>
                  </a:ln>
                  <a:solidFill>
                    <a:schemeClr val="bg1"/>
                  </a:solidFill>
                  <a:latin typeface="+mj-lt"/>
                  <a:ea typeface="Segoe UI" pitchFamily="34" charset="0"/>
                  <a:cs typeface="Segoe UI" pitchFamily="34" charset="0"/>
                </a:rPr>
                <a:t/>
              </a:r>
              <a:br>
                <a:rPr lang="en-US" sz="2800" dirty="0" smtClean="0">
                  <a:ln>
                    <a:solidFill>
                      <a:schemeClr val="bg1">
                        <a:alpha val="0"/>
                      </a:schemeClr>
                    </a:solidFill>
                  </a:ln>
                  <a:solidFill>
                    <a:schemeClr val="bg1"/>
                  </a:solidFill>
                  <a:latin typeface="+mj-lt"/>
                  <a:ea typeface="Segoe UI" pitchFamily="34" charset="0"/>
                  <a:cs typeface="Segoe UI" pitchFamily="34" charset="0"/>
                </a:rPr>
              </a:br>
              <a:r>
                <a:rPr lang="en-US" sz="2800" dirty="0" smtClean="0">
                  <a:ln>
                    <a:solidFill>
                      <a:schemeClr val="bg1">
                        <a:alpha val="0"/>
                      </a:schemeClr>
                    </a:solidFill>
                  </a:ln>
                  <a:solidFill>
                    <a:schemeClr val="bg1"/>
                  </a:solidFill>
                  <a:latin typeface="+mj-lt"/>
                  <a:ea typeface="Segoe UI" pitchFamily="34" charset="0"/>
                  <a:cs typeface="Segoe UI" pitchFamily="34" charset="0"/>
                </a:rPr>
                <a:t>Control</a:t>
              </a:r>
              <a:endParaRPr lang="en-US" sz="2800" dirty="0">
                <a:ln>
                  <a:solidFill>
                    <a:schemeClr val="bg1">
                      <a:alpha val="0"/>
                    </a:schemeClr>
                  </a:solidFill>
                </a:ln>
                <a:solidFill>
                  <a:schemeClr val="bg1"/>
                </a:solidFill>
                <a:latin typeface="+mj-lt"/>
                <a:ea typeface="Segoe UI" pitchFamily="34" charset="0"/>
                <a:cs typeface="Segoe UI" pitchFamily="34" charset="0"/>
              </a:endParaRPr>
            </a:p>
          </p:txBody>
        </p:sp>
        <p:sp>
          <p:nvSpPr>
            <p:cNvPr id="29" name="Rectangle 28"/>
            <p:cNvSpPr/>
            <p:nvPr/>
          </p:nvSpPr>
          <p:spPr bwMode="auto">
            <a:xfrm>
              <a:off x="6148511"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sz="1800" dirty="0">
                  <a:ln>
                    <a:solidFill>
                      <a:schemeClr val="bg1">
                        <a:alpha val="0"/>
                      </a:schemeClr>
                    </a:solidFill>
                  </a:ln>
                  <a:gradFill>
                    <a:gsLst>
                      <a:gs pos="0">
                        <a:srgbClr val="287EFF"/>
                      </a:gs>
                      <a:gs pos="100000">
                        <a:srgbClr val="287EFF"/>
                      </a:gs>
                    </a:gsLst>
                    <a:lin ang="5400000" scaled="0"/>
                  </a:gradFill>
                  <a:ea typeface="Segoe UI" pitchFamily="34" charset="0"/>
                  <a:cs typeface="Segoe UI" pitchFamily="34" charset="0"/>
                </a:rPr>
                <a:t>Full Control of Virtual Machine</a:t>
              </a:r>
            </a:p>
            <a:p>
              <a:pPr defTabSz="932472" fontAlgn="base">
                <a:spcBef>
                  <a:spcPts val="1200"/>
                </a:spcBef>
                <a:spcAft>
                  <a:spcPct val="0"/>
                </a:spcAft>
              </a:pPr>
              <a:r>
                <a:rPr lang="en-IN" sz="1800" dirty="0">
                  <a:ln>
                    <a:solidFill>
                      <a:schemeClr val="bg1">
                        <a:alpha val="0"/>
                      </a:schemeClr>
                    </a:solidFill>
                  </a:ln>
                  <a:gradFill>
                    <a:gsLst>
                      <a:gs pos="0">
                        <a:srgbClr val="287EFF"/>
                      </a:gs>
                      <a:gs pos="100000">
                        <a:srgbClr val="287EFF"/>
                      </a:gs>
                    </a:gsLst>
                    <a:lin ang="5400000" scaled="0"/>
                  </a:gradFill>
                  <a:ea typeface="Segoe UI" pitchFamily="34" charset="0"/>
                  <a:cs typeface="Segoe UI" pitchFamily="34" charset="0"/>
                </a:rPr>
                <a:t>Common Identity (Active Directory Integration) </a:t>
              </a:r>
            </a:p>
          </p:txBody>
        </p:sp>
        <p:pic>
          <p:nvPicPr>
            <p:cNvPr id="20" name="Picture 19"/>
            <p:cNvPicPr>
              <a:picLocks noChangeAspect="1"/>
            </p:cNvPicPr>
            <p:nvPr/>
          </p:nvPicPr>
          <p:blipFill>
            <a:blip r:embed="rId9" cstate="print">
              <a:biLevel thresh="25000"/>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7873710" y="1508078"/>
              <a:ext cx="1036636" cy="767878"/>
            </a:xfrm>
            <a:prstGeom prst="rect">
              <a:avLst/>
            </a:prstGeom>
            <a:noFill/>
            <a:ln>
              <a:noFill/>
            </a:ln>
          </p:spPr>
        </p:pic>
      </p:grpSp>
      <p:grpSp>
        <p:nvGrpSpPr>
          <p:cNvPr id="7" name="Group 6"/>
          <p:cNvGrpSpPr/>
          <p:nvPr/>
        </p:nvGrpSpPr>
        <p:grpSpPr>
          <a:xfrm>
            <a:off x="9079099" y="1401763"/>
            <a:ext cx="2862072" cy="4995862"/>
            <a:chOff x="9079099" y="1401763"/>
            <a:chExt cx="2862072" cy="4995862"/>
          </a:xfrm>
        </p:grpSpPr>
        <p:sp>
          <p:nvSpPr>
            <p:cNvPr id="26" name="Rectangle 25"/>
            <p:cNvSpPr/>
            <p:nvPr/>
          </p:nvSpPr>
          <p:spPr bwMode="auto">
            <a:xfrm>
              <a:off x="9079099" y="1401763"/>
              <a:ext cx="2862072" cy="1899376"/>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schemeClr val="bg1">
                        <a:alpha val="0"/>
                      </a:schemeClr>
                    </a:solidFill>
                  </a:ln>
                  <a:solidFill>
                    <a:schemeClr val="bg1"/>
                  </a:solidFill>
                  <a:latin typeface="+mj-lt"/>
                  <a:ea typeface="Segoe UI" pitchFamily="34" charset="0"/>
                  <a:cs typeface="Segoe UI" pitchFamily="34" charset="0"/>
                </a:rPr>
                <a:t>Managed </a:t>
              </a:r>
              <a:r>
                <a:rPr lang="en-US" sz="2800" dirty="0">
                  <a:ln>
                    <a:solidFill>
                      <a:schemeClr val="bg1">
                        <a:alpha val="0"/>
                      </a:schemeClr>
                    </a:solidFill>
                  </a:ln>
                  <a:solidFill>
                    <a:schemeClr val="bg1"/>
                  </a:solidFill>
                  <a:latin typeface="+mj-lt"/>
                  <a:ea typeface="Segoe UI" pitchFamily="34" charset="0"/>
                  <a:cs typeface="Segoe UI" pitchFamily="34" charset="0"/>
                </a:rPr>
                <a:t>Infrastructure</a:t>
              </a:r>
            </a:p>
          </p:txBody>
        </p:sp>
        <p:sp>
          <p:nvSpPr>
            <p:cNvPr id="30" name="Rectangle 29"/>
            <p:cNvSpPr/>
            <p:nvPr/>
          </p:nvSpPr>
          <p:spPr bwMode="auto">
            <a:xfrm>
              <a:off x="9079099"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sz="1800" dirty="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Fully Managed Infrastructure</a:t>
              </a:r>
            </a:p>
            <a:p>
              <a:pPr defTabSz="932472" fontAlgn="base">
                <a:spcBef>
                  <a:spcPts val="1200"/>
                </a:spcBef>
                <a:spcAft>
                  <a:spcPct val="0"/>
                </a:spcAft>
              </a:pPr>
              <a:r>
                <a:rPr lang="en-IN" sz="1800" dirty="0" smtClean="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99.95% </a:t>
              </a:r>
              <a:r>
                <a:rPr lang="en-IN" sz="1800" dirty="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SLA for Virtual Machine</a:t>
              </a:r>
            </a:p>
            <a:p>
              <a:pPr defTabSz="932472" fontAlgn="base">
                <a:spcBef>
                  <a:spcPts val="1200"/>
                </a:spcBef>
                <a:spcAft>
                  <a:spcPct val="0"/>
                </a:spcAft>
              </a:pPr>
              <a:r>
                <a:rPr lang="en-IN" sz="1800" dirty="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Single Pane of Glass to Manage with System </a:t>
              </a:r>
              <a:r>
                <a:rPr lang="en-US" sz="1800" dirty="0" smtClean="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Center</a:t>
              </a:r>
              <a:r>
                <a:rPr lang="en-IN" sz="1800" dirty="0" smtClean="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 </a:t>
              </a:r>
              <a:r>
                <a:rPr lang="en-IN" sz="1800" dirty="0">
                  <a:ln>
                    <a:solidFill>
                      <a:schemeClr val="bg1">
                        <a:alpha val="0"/>
                      </a:schemeClr>
                    </a:solidFill>
                  </a:ln>
                  <a:gradFill>
                    <a:gsLst>
                      <a:gs pos="0">
                        <a:srgbClr val="005695"/>
                      </a:gs>
                      <a:gs pos="100000">
                        <a:srgbClr val="005695"/>
                      </a:gs>
                    </a:gsLst>
                    <a:lin ang="5400000" scaled="0"/>
                  </a:gradFill>
                  <a:ea typeface="Segoe UI" pitchFamily="34" charset="0"/>
                  <a:cs typeface="Segoe UI" pitchFamily="34" charset="0"/>
                </a:rPr>
                <a:t>2012</a:t>
              </a:r>
            </a:p>
          </p:txBody>
        </p:sp>
        <p:sp>
          <p:nvSpPr>
            <p:cNvPr id="21" name="Oval 2"/>
            <p:cNvSpPr>
              <a:spLocks noChangeAspect="1"/>
            </p:cNvSpPr>
            <p:nvPr/>
          </p:nvSpPr>
          <p:spPr bwMode="auto">
            <a:xfrm>
              <a:off x="11078272" y="1527028"/>
              <a:ext cx="706337" cy="720871"/>
            </a:xfrm>
            <a:custGeom>
              <a:avLst/>
              <a:gdLst/>
              <a:ahLst/>
              <a:cxnLst/>
              <a:rect l="l" t="t" r="r" b="b"/>
              <a:pathLst>
                <a:path w="6400801" h="6400800">
                  <a:moveTo>
                    <a:pt x="2938779" y="4069139"/>
                  </a:moveTo>
                  <a:cubicBezTo>
                    <a:pt x="2956231" y="4067140"/>
                    <a:pt x="2974014" y="4067638"/>
                    <a:pt x="2991556" y="4070755"/>
                  </a:cubicBezTo>
                  <a:cubicBezTo>
                    <a:pt x="3014946" y="4074909"/>
                    <a:pt x="3037908" y="4083720"/>
                    <a:pt x="3059084" y="4097472"/>
                  </a:cubicBezTo>
                  <a:cubicBezTo>
                    <a:pt x="3143792" y="4152481"/>
                    <a:pt x="3167866" y="4265744"/>
                    <a:pt x="3112857" y="4350451"/>
                  </a:cubicBezTo>
                  <a:lnTo>
                    <a:pt x="2988352" y="4542172"/>
                  </a:lnTo>
                  <a:cubicBezTo>
                    <a:pt x="2933343" y="4626878"/>
                    <a:pt x="2820081" y="4650954"/>
                    <a:pt x="2735373" y="4595945"/>
                  </a:cubicBezTo>
                  <a:cubicBezTo>
                    <a:pt x="2650665" y="4540935"/>
                    <a:pt x="2626590" y="4427672"/>
                    <a:pt x="2681600" y="4342965"/>
                  </a:cubicBezTo>
                  <a:lnTo>
                    <a:pt x="2806105" y="4151244"/>
                  </a:lnTo>
                  <a:cubicBezTo>
                    <a:pt x="2837048" y="4103596"/>
                    <a:pt x="2886422" y="4075134"/>
                    <a:pt x="2938779" y="4069139"/>
                  </a:cubicBezTo>
                  <a:close/>
                  <a:moveTo>
                    <a:pt x="5599195" y="3955694"/>
                  </a:moveTo>
                  <a:lnTo>
                    <a:pt x="6310324" y="3955694"/>
                  </a:lnTo>
                  <a:cubicBezTo>
                    <a:pt x="5971594" y="5358821"/>
                    <a:pt x="4707682" y="6400800"/>
                    <a:pt x="3200402" y="6400800"/>
                  </a:cubicBezTo>
                  <a:cubicBezTo>
                    <a:pt x="1795855" y="6400800"/>
                    <a:pt x="602631" y="5496018"/>
                    <a:pt x="174768" y="4236478"/>
                  </a:cubicBezTo>
                  <a:lnTo>
                    <a:pt x="911006" y="4236478"/>
                  </a:lnTo>
                  <a:cubicBezTo>
                    <a:pt x="1303909" y="5108844"/>
                    <a:pt x="2181368" y="5715000"/>
                    <a:pt x="3200402" y="5715000"/>
                  </a:cubicBezTo>
                  <a:cubicBezTo>
                    <a:pt x="4325971" y="5715000"/>
                    <a:pt x="5278816" y="4975478"/>
                    <a:pt x="5599195" y="3955694"/>
                  </a:cubicBezTo>
                  <a:close/>
                  <a:moveTo>
                    <a:pt x="1486918" y="3748003"/>
                  </a:moveTo>
                  <a:cubicBezTo>
                    <a:pt x="1504370" y="3746005"/>
                    <a:pt x="1522154" y="3746503"/>
                    <a:pt x="1539696" y="3749619"/>
                  </a:cubicBezTo>
                  <a:cubicBezTo>
                    <a:pt x="1563086" y="3753774"/>
                    <a:pt x="1586048" y="3762584"/>
                    <a:pt x="1607224" y="3776337"/>
                  </a:cubicBezTo>
                  <a:cubicBezTo>
                    <a:pt x="1691932" y="3831346"/>
                    <a:pt x="1716006" y="3944609"/>
                    <a:pt x="1660997" y="4029316"/>
                  </a:cubicBezTo>
                  <a:lnTo>
                    <a:pt x="1536492" y="4221036"/>
                  </a:lnTo>
                  <a:cubicBezTo>
                    <a:pt x="1481483" y="4305744"/>
                    <a:pt x="1368220" y="4329819"/>
                    <a:pt x="1283513" y="4274809"/>
                  </a:cubicBezTo>
                  <a:cubicBezTo>
                    <a:pt x="1198805" y="4219799"/>
                    <a:pt x="1174730" y="4106537"/>
                    <a:pt x="1229740" y="4021829"/>
                  </a:cubicBezTo>
                  <a:lnTo>
                    <a:pt x="1354245" y="3830109"/>
                  </a:lnTo>
                  <a:cubicBezTo>
                    <a:pt x="1385188" y="3782461"/>
                    <a:pt x="1434563" y="3753997"/>
                    <a:pt x="1486918" y="3748003"/>
                  </a:cubicBezTo>
                  <a:close/>
                  <a:moveTo>
                    <a:pt x="2583225" y="3741166"/>
                  </a:moveTo>
                  <a:cubicBezTo>
                    <a:pt x="2600677" y="3739167"/>
                    <a:pt x="2618461" y="3739666"/>
                    <a:pt x="2636003" y="3742783"/>
                  </a:cubicBezTo>
                  <a:cubicBezTo>
                    <a:pt x="2659393" y="3746937"/>
                    <a:pt x="2682355" y="3755747"/>
                    <a:pt x="2703532" y="3769499"/>
                  </a:cubicBezTo>
                  <a:cubicBezTo>
                    <a:pt x="2788239" y="3824509"/>
                    <a:pt x="2812314" y="3937772"/>
                    <a:pt x="2757304" y="4022479"/>
                  </a:cubicBezTo>
                  <a:lnTo>
                    <a:pt x="2458493" y="4482607"/>
                  </a:lnTo>
                  <a:cubicBezTo>
                    <a:pt x="2403484" y="4567315"/>
                    <a:pt x="2290221" y="4591390"/>
                    <a:pt x="2205514" y="4536380"/>
                  </a:cubicBezTo>
                  <a:cubicBezTo>
                    <a:pt x="2120806" y="4481370"/>
                    <a:pt x="2096732" y="4368108"/>
                    <a:pt x="2151741" y="4283400"/>
                  </a:cubicBezTo>
                  <a:lnTo>
                    <a:pt x="2450552" y="3823272"/>
                  </a:lnTo>
                  <a:cubicBezTo>
                    <a:pt x="2481495" y="3775625"/>
                    <a:pt x="2530870" y="3747161"/>
                    <a:pt x="2583225" y="3741166"/>
                  </a:cubicBezTo>
                  <a:close/>
                  <a:moveTo>
                    <a:pt x="2180840" y="3483954"/>
                  </a:moveTo>
                  <a:cubicBezTo>
                    <a:pt x="2198293" y="3481957"/>
                    <a:pt x="2216075" y="3482455"/>
                    <a:pt x="2233618" y="3485571"/>
                  </a:cubicBezTo>
                  <a:cubicBezTo>
                    <a:pt x="2257008" y="3489726"/>
                    <a:pt x="2279970" y="3498537"/>
                    <a:pt x="2301147" y="3512288"/>
                  </a:cubicBezTo>
                  <a:cubicBezTo>
                    <a:pt x="2385854" y="3567298"/>
                    <a:pt x="2409929" y="3680560"/>
                    <a:pt x="2354918" y="3765268"/>
                  </a:cubicBezTo>
                  <a:lnTo>
                    <a:pt x="1956504" y="4378773"/>
                  </a:lnTo>
                  <a:cubicBezTo>
                    <a:pt x="1901495" y="4463479"/>
                    <a:pt x="1788232" y="4487555"/>
                    <a:pt x="1703524" y="4432545"/>
                  </a:cubicBezTo>
                  <a:cubicBezTo>
                    <a:pt x="1618818" y="4377535"/>
                    <a:pt x="1594743" y="4264272"/>
                    <a:pt x="1649752" y="4179565"/>
                  </a:cubicBezTo>
                  <a:lnTo>
                    <a:pt x="2048167" y="3566060"/>
                  </a:lnTo>
                  <a:cubicBezTo>
                    <a:pt x="2079109" y="3518413"/>
                    <a:pt x="2128484" y="3489950"/>
                    <a:pt x="2180840" y="3483954"/>
                  </a:cubicBezTo>
                  <a:close/>
                  <a:moveTo>
                    <a:pt x="1956920" y="2161748"/>
                  </a:moveTo>
                  <a:cubicBezTo>
                    <a:pt x="1979525" y="2163726"/>
                    <a:pt x="2001374" y="2174326"/>
                    <a:pt x="2017112" y="2193079"/>
                  </a:cubicBezTo>
                  <a:cubicBezTo>
                    <a:pt x="2046159" y="2227697"/>
                    <a:pt x="2044230" y="2277999"/>
                    <a:pt x="2013153" y="2309251"/>
                  </a:cubicBezTo>
                  <a:lnTo>
                    <a:pt x="2014245" y="2310464"/>
                  </a:lnTo>
                  <a:lnTo>
                    <a:pt x="2008427" y="2315176"/>
                  </a:lnTo>
                  <a:cubicBezTo>
                    <a:pt x="2007986" y="2316444"/>
                    <a:pt x="2007094" y="2317222"/>
                    <a:pt x="2006184" y="2317986"/>
                  </a:cubicBezTo>
                  <a:lnTo>
                    <a:pt x="1806882" y="2485219"/>
                  </a:lnTo>
                  <a:cubicBezTo>
                    <a:pt x="1704191" y="2599553"/>
                    <a:pt x="1697282" y="2774681"/>
                    <a:pt x="1797185" y="2898050"/>
                  </a:cubicBezTo>
                  <a:cubicBezTo>
                    <a:pt x="1908420" y="3035413"/>
                    <a:pt x="2109946" y="3056594"/>
                    <a:pt x="2247309" y="2945360"/>
                  </a:cubicBezTo>
                  <a:lnTo>
                    <a:pt x="2338616" y="2871422"/>
                  </a:lnTo>
                  <a:lnTo>
                    <a:pt x="2338630" y="2871437"/>
                  </a:lnTo>
                  <a:lnTo>
                    <a:pt x="2338945" y="2871156"/>
                  </a:lnTo>
                  <a:lnTo>
                    <a:pt x="2602621" y="2657635"/>
                  </a:lnTo>
                  <a:cubicBezTo>
                    <a:pt x="2608606" y="2652788"/>
                    <a:pt x="2614369" y="2647772"/>
                    <a:pt x="2618891" y="2641505"/>
                  </a:cubicBezTo>
                  <a:cubicBezTo>
                    <a:pt x="2716015" y="2580063"/>
                    <a:pt x="2827312" y="2544504"/>
                    <a:pt x="2944280" y="2540144"/>
                  </a:cubicBezTo>
                  <a:cubicBezTo>
                    <a:pt x="2997945" y="2538144"/>
                    <a:pt x="3049962" y="2542817"/>
                    <a:pt x="3099337" y="2555009"/>
                  </a:cubicBezTo>
                  <a:cubicBezTo>
                    <a:pt x="3099582" y="2554669"/>
                    <a:pt x="3099830" y="2554330"/>
                    <a:pt x="3099955" y="2553895"/>
                  </a:cubicBezTo>
                  <a:lnTo>
                    <a:pt x="3507123" y="2641827"/>
                  </a:lnTo>
                  <a:lnTo>
                    <a:pt x="3840287" y="2720589"/>
                  </a:lnTo>
                  <a:lnTo>
                    <a:pt x="3839574" y="2722689"/>
                  </a:lnTo>
                  <a:cubicBezTo>
                    <a:pt x="3918505" y="2742806"/>
                    <a:pt x="3992686" y="2774673"/>
                    <a:pt x="4059647" y="2818014"/>
                  </a:cubicBezTo>
                  <a:lnTo>
                    <a:pt x="4436081" y="3181533"/>
                  </a:lnTo>
                  <a:lnTo>
                    <a:pt x="4492118" y="3242741"/>
                  </a:lnTo>
                  <a:cubicBezTo>
                    <a:pt x="4502616" y="3245767"/>
                    <a:pt x="4510658" y="3252516"/>
                    <a:pt x="4518205" y="3260063"/>
                  </a:cubicBezTo>
                  <a:lnTo>
                    <a:pt x="5035468" y="3777326"/>
                  </a:lnTo>
                  <a:cubicBezTo>
                    <a:pt x="5106887" y="3848745"/>
                    <a:pt x="5106887" y="3964538"/>
                    <a:pt x="5035467" y="4035957"/>
                  </a:cubicBezTo>
                  <a:cubicBezTo>
                    <a:pt x="4964049" y="4107377"/>
                    <a:pt x="4848256" y="4107377"/>
                    <a:pt x="4776836" y="4035958"/>
                  </a:cubicBezTo>
                  <a:lnTo>
                    <a:pt x="4355415" y="3614535"/>
                  </a:lnTo>
                  <a:lnTo>
                    <a:pt x="4354368" y="3615620"/>
                  </a:lnTo>
                  <a:cubicBezTo>
                    <a:pt x="4331787" y="3604156"/>
                    <a:pt x="4303602" y="3608170"/>
                    <a:pt x="4284681" y="3627089"/>
                  </a:cubicBezTo>
                  <a:cubicBezTo>
                    <a:pt x="4267674" y="3644096"/>
                    <a:pt x="4262713" y="3668585"/>
                    <a:pt x="4272546" y="3688883"/>
                  </a:cubicBezTo>
                  <a:cubicBezTo>
                    <a:pt x="4293541" y="3697118"/>
                    <a:pt x="4312939" y="3710026"/>
                    <a:pt x="4329850" y="3726936"/>
                  </a:cubicBezTo>
                  <a:lnTo>
                    <a:pt x="4847114" y="4244199"/>
                  </a:lnTo>
                  <a:cubicBezTo>
                    <a:pt x="4918533" y="4315619"/>
                    <a:pt x="4918535" y="4431412"/>
                    <a:pt x="4847114" y="4502830"/>
                  </a:cubicBezTo>
                  <a:cubicBezTo>
                    <a:pt x="4775693" y="4574249"/>
                    <a:pt x="4659901" y="4574249"/>
                    <a:pt x="4588482" y="4502831"/>
                  </a:cubicBezTo>
                  <a:lnTo>
                    <a:pt x="4071219" y="3985568"/>
                  </a:lnTo>
                  <a:lnTo>
                    <a:pt x="4041024" y="3940095"/>
                  </a:lnTo>
                  <a:lnTo>
                    <a:pt x="4040360" y="3940782"/>
                  </a:lnTo>
                  <a:cubicBezTo>
                    <a:pt x="4017254" y="3924832"/>
                    <a:pt x="3985516" y="3927706"/>
                    <a:pt x="3964843" y="3948379"/>
                  </a:cubicBezTo>
                  <a:cubicBezTo>
                    <a:pt x="3944472" y="3968751"/>
                    <a:pt x="3941381" y="3999857"/>
                    <a:pt x="3957437" y="4022240"/>
                  </a:cubicBezTo>
                  <a:lnTo>
                    <a:pt x="4411220" y="4476023"/>
                  </a:lnTo>
                  <a:cubicBezTo>
                    <a:pt x="4482639" y="4547442"/>
                    <a:pt x="4482640" y="4663235"/>
                    <a:pt x="4411220" y="4734654"/>
                  </a:cubicBezTo>
                  <a:cubicBezTo>
                    <a:pt x="4339801" y="4806074"/>
                    <a:pt x="4224009" y="4806074"/>
                    <a:pt x="4152588" y="4734654"/>
                  </a:cubicBezTo>
                  <a:lnTo>
                    <a:pt x="3693759" y="4275824"/>
                  </a:lnTo>
                  <a:cubicBezTo>
                    <a:pt x="3674507" y="4266207"/>
                    <a:pt x="3651523" y="4271480"/>
                    <a:pt x="3635327" y="4287674"/>
                  </a:cubicBezTo>
                  <a:cubicBezTo>
                    <a:pt x="3616352" y="4306648"/>
                    <a:pt x="3612370" y="4334938"/>
                    <a:pt x="3624934" y="4356886"/>
                  </a:cubicBezTo>
                  <a:cubicBezTo>
                    <a:pt x="3635049" y="4359778"/>
                    <a:pt x="3642739" y="4366280"/>
                    <a:pt x="3649973" y="4373515"/>
                  </a:cubicBezTo>
                  <a:lnTo>
                    <a:pt x="3908605" y="4632146"/>
                  </a:lnTo>
                  <a:cubicBezTo>
                    <a:pt x="3980025" y="4703566"/>
                    <a:pt x="3980024" y="4819358"/>
                    <a:pt x="3908605" y="4890778"/>
                  </a:cubicBezTo>
                  <a:cubicBezTo>
                    <a:pt x="3837186" y="4962196"/>
                    <a:pt x="3721393" y="4962197"/>
                    <a:pt x="3649973" y="4890777"/>
                  </a:cubicBezTo>
                  <a:lnTo>
                    <a:pt x="3391342" y="4632145"/>
                  </a:lnTo>
                  <a:lnTo>
                    <a:pt x="3383755" y="4620718"/>
                  </a:lnTo>
                  <a:lnTo>
                    <a:pt x="3380889" y="4623684"/>
                  </a:lnTo>
                  <a:lnTo>
                    <a:pt x="3174745" y="4424613"/>
                  </a:lnTo>
                  <a:lnTo>
                    <a:pt x="3205723" y="4376911"/>
                  </a:lnTo>
                  <a:cubicBezTo>
                    <a:pt x="3288238" y="4249850"/>
                    <a:pt x="3252126" y="4079956"/>
                    <a:pt x="3125065" y="3997443"/>
                  </a:cubicBezTo>
                  <a:cubicBezTo>
                    <a:pt x="3050998" y="3949342"/>
                    <a:pt x="2962377" y="3941552"/>
                    <a:pt x="2885364" y="3969651"/>
                  </a:cubicBezTo>
                  <a:cubicBezTo>
                    <a:pt x="2904562" y="3864147"/>
                    <a:pt x="2860444" y="3752656"/>
                    <a:pt x="2764879" y="3690594"/>
                  </a:cubicBezTo>
                  <a:cubicBezTo>
                    <a:pt x="2675680" y="3632668"/>
                    <a:pt x="2565374" y="3633204"/>
                    <a:pt x="2479613" y="3683683"/>
                  </a:cubicBezTo>
                  <a:cubicBezTo>
                    <a:pt x="2491746" y="3584340"/>
                    <a:pt x="2447375" y="3482413"/>
                    <a:pt x="2357597" y="3424112"/>
                  </a:cubicBezTo>
                  <a:cubicBezTo>
                    <a:pt x="2230536" y="3341596"/>
                    <a:pt x="2060642" y="3377708"/>
                    <a:pt x="1978127" y="3504770"/>
                  </a:cubicBezTo>
                  <a:lnTo>
                    <a:pt x="1773143" y="3820415"/>
                  </a:lnTo>
                  <a:cubicBezTo>
                    <a:pt x="1771585" y="3822815"/>
                    <a:pt x="1770069" y="3825230"/>
                    <a:pt x="1769218" y="3828038"/>
                  </a:cubicBezTo>
                  <a:cubicBezTo>
                    <a:pt x="1752743" y="3768112"/>
                    <a:pt x="1714307" y="3714419"/>
                    <a:pt x="1658027" y="3677872"/>
                  </a:cubicBezTo>
                  <a:cubicBezTo>
                    <a:pt x="1530967" y="3595356"/>
                    <a:pt x="1361072" y="3631468"/>
                    <a:pt x="1278558" y="3758529"/>
                  </a:cubicBezTo>
                  <a:lnTo>
                    <a:pt x="1214041" y="3857878"/>
                  </a:lnTo>
                  <a:cubicBezTo>
                    <a:pt x="1129847" y="4012173"/>
                    <a:pt x="965736" y="4115631"/>
                    <a:pt x="777460" y="4115631"/>
                  </a:cubicBezTo>
                  <a:lnTo>
                    <a:pt x="770030" y="4114882"/>
                  </a:lnTo>
                  <a:lnTo>
                    <a:pt x="133314" y="4114882"/>
                  </a:lnTo>
                  <a:cubicBezTo>
                    <a:pt x="46334" y="3825273"/>
                    <a:pt x="0" y="3518249"/>
                    <a:pt x="0" y="3200402"/>
                  </a:cubicBezTo>
                  <a:cubicBezTo>
                    <a:pt x="-1" y="2981216"/>
                    <a:pt x="22034" y="2767175"/>
                    <a:pt x="64130" y="2560401"/>
                  </a:cubicBezTo>
                  <a:lnTo>
                    <a:pt x="1002249" y="2560400"/>
                  </a:lnTo>
                  <a:lnTo>
                    <a:pt x="1891037" y="2183134"/>
                  </a:lnTo>
                  <a:lnTo>
                    <a:pt x="1892205" y="2182154"/>
                  </a:lnTo>
                  <a:cubicBezTo>
                    <a:pt x="1910959" y="2166416"/>
                    <a:pt x="1934318" y="2159770"/>
                    <a:pt x="1956920" y="2161748"/>
                  </a:cubicBezTo>
                  <a:close/>
                  <a:moveTo>
                    <a:pt x="3656858" y="1633115"/>
                  </a:moveTo>
                  <a:cubicBezTo>
                    <a:pt x="3684170" y="1634110"/>
                    <a:pt x="3710479" y="1635996"/>
                    <a:pt x="3735468" y="1640302"/>
                  </a:cubicBezTo>
                  <a:cubicBezTo>
                    <a:pt x="3736801" y="1640168"/>
                    <a:pt x="3738134" y="1640167"/>
                    <a:pt x="3739468" y="1640167"/>
                  </a:cubicBezTo>
                  <a:cubicBezTo>
                    <a:pt x="4305222" y="1640169"/>
                    <a:pt x="4816641" y="1846440"/>
                    <a:pt x="5181704" y="2180522"/>
                  </a:cubicBezTo>
                  <a:lnTo>
                    <a:pt x="5182750" y="2177646"/>
                  </a:lnTo>
                  <a:cubicBezTo>
                    <a:pt x="5259259" y="2244293"/>
                    <a:pt x="5359072" y="2283923"/>
                    <a:pt x="5468110" y="2284801"/>
                  </a:cubicBezTo>
                  <a:lnTo>
                    <a:pt x="5467703" y="2285921"/>
                  </a:lnTo>
                  <a:lnTo>
                    <a:pt x="6267485" y="2285921"/>
                  </a:lnTo>
                  <a:cubicBezTo>
                    <a:pt x="6354465" y="2575530"/>
                    <a:pt x="6400801" y="2882555"/>
                    <a:pt x="6400801" y="3200402"/>
                  </a:cubicBezTo>
                  <a:cubicBezTo>
                    <a:pt x="6400800" y="3419588"/>
                    <a:pt x="6378766" y="3633626"/>
                    <a:pt x="6336672" y="3840401"/>
                  </a:cubicBezTo>
                  <a:lnTo>
                    <a:pt x="5704421" y="3840400"/>
                  </a:lnTo>
                  <a:lnTo>
                    <a:pt x="5517569" y="3840400"/>
                  </a:lnTo>
                  <a:cubicBezTo>
                    <a:pt x="5516068" y="3840851"/>
                    <a:pt x="5514564" y="3840855"/>
                    <a:pt x="5513058" y="3840856"/>
                  </a:cubicBezTo>
                  <a:cubicBezTo>
                    <a:pt x="5346942" y="3840856"/>
                    <a:pt x="5196620" y="3773228"/>
                    <a:pt x="5088259" y="3663870"/>
                  </a:cubicBezTo>
                  <a:lnTo>
                    <a:pt x="5088088" y="3664207"/>
                  </a:lnTo>
                  <a:lnTo>
                    <a:pt x="4240840" y="2816960"/>
                  </a:lnTo>
                  <a:cubicBezTo>
                    <a:pt x="4240396" y="2817661"/>
                    <a:pt x="4239784" y="2818172"/>
                    <a:pt x="4239171" y="2818678"/>
                  </a:cubicBezTo>
                  <a:cubicBezTo>
                    <a:pt x="4135954" y="2720312"/>
                    <a:pt x="4008137" y="2648478"/>
                    <a:pt x="3866360" y="2610767"/>
                  </a:cubicBezTo>
                  <a:lnTo>
                    <a:pt x="3866992" y="2608888"/>
                  </a:lnTo>
                  <a:lnTo>
                    <a:pt x="3535264" y="2526178"/>
                  </a:lnTo>
                  <a:lnTo>
                    <a:pt x="3130135" y="2432647"/>
                  </a:lnTo>
                  <a:cubicBezTo>
                    <a:pt x="3130024" y="2433039"/>
                    <a:pt x="3129793" y="2433339"/>
                    <a:pt x="3129562" y="2433637"/>
                  </a:cubicBezTo>
                  <a:cubicBezTo>
                    <a:pt x="3080383" y="2420910"/>
                    <a:pt x="3028848" y="2414912"/>
                    <a:pt x="2975908" y="2414912"/>
                  </a:cubicBezTo>
                  <a:cubicBezTo>
                    <a:pt x="2811943" y="2414912"/>
                    <a:pt x="2661415" y="2472455"/>
                    <a:pt x="2545396" y="2570876"/>
                  </a:cubicBezTo>
                  <a:lnTo>
                    <a:pt x="2543573" y="2569717"/>
                  </a:lnTo>
                  <a:lnTo>
                    <a:pt x="2193720" y="2853022"/>
                  </a:lnTo>
                  <a:cubicBezTo>
                    <a:pt x="2105416" y="2924529"/>
                    <a:pt x="1975860" y="2910914"/>
                    <a:pt x="1904353" y="2822609"/>
                  </a:cubicBezTo>
                  <a:cubicBezTo>
                    <a:pt x="1832844" y="2734303"/>
                    <a:pt x="1846461" y="2604750"/>
                    <a:pt x="1934767" y="2533243"/>
                  </a:cubicBezTo>
                  <a:lnTo>
                    <a:pt x="2350832" y="2196320"/>
                  </a:lnTo>
                  <a:lnTo>
                    <a:pt x="2704088" y="1899903"/>
                  </a:lnTo>
                  <a:cubicBezTo>
                    <a:pt x="2709938" y="1893802"/>
                    <a:pt x="2716509" y="1888323"/>
                    <a:pt x="2723713" y="1883435"/>
                  </a:cubicBezTo>
                  <a:lnTo>
                    <a:pt x="2732397" y="1876148"/>
                  </a:lnTo>
                  <a:lnTo>
                    <a:pt x="2741152" y="1870710"/>
                  </a:lnTo>
                  <a:cubicBezTo>
                    <a:pt x="2794071" y="1830023"/>
                    <a:pt x="2859630" y="1794650"/>
                    <a:pt x="2933347" y="1767819"/>
                  </a:cubicBezTo>
                  <a:lnTo>
                    <a:pt x="3001298" y="1748265"/>
                  </a:lnTo>
                  <a:cubicBezTo>
                    <a:pt x="3071697" y="1720366"/>
                    <a:pt x="3148660" y="1697120"/>
                    <a:pt x="3229866" y="1678372"/>
                  </a:cubicBezTo>
                  <a:cubicBezTo>
                    <a:pt x="3383705" y="1642856"/>
                    <a:pt x="3530928" y="1628523"/>
                    <a:pt x="3656858" y="1633115"/>
                  </a:cubicBezTo>
                  <a:close/>
                  <a:moveTo>
                    <a:pt x="3200402" y="0"/>
                  </a:moveTo>
                  <a:cubicBezTo>
                    <a:pt x="4604889" y="0"/>
                    <a:pt x="5798071" y="904705"/>
                    <a:pt x="6225978" y="2164162"/>
                  </a:cubicBezTo>
                  <a:lnTo>
                    <a:pt x="5489721" y="2164162"/>
                  </a:lnTo>
                  <a:cubicBezTo>
                    <a:pt x="5096787" y="1291881"/>
                    <a:pt x="4219373" y="685800"/>
                    <a:pt x="3200402" y="685800"/>
                  </a:cubicBezTo>
                  <a:cubicBezTo>
                    <a:pt x="2074893" y="685800"/>
                    <a:pt x="1122090" y="1425244"/>
                    <a:pt x="801668" y="2444946"/>
                  </a:cubicBezTo>
                  <a:lnTo>
                    <a:pt x="90517" y="2444946"/>
                  </a:lnTo>
                  <a:cubicBezTo>
                    <a:pt x="429306" y="1041901"/>
                    <a:pt x="1693180" y="0"/>
                    <a:pt x="3200402" y="0"/>
                  </a:cubicBezTo>
                  <a:close/>
                </a:path>
              </a:pathLst>
            </a:cu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200" kern="0" dirty="0">
                <a:gradFill>
                  <a:gsLst>
                    <a:gs pos="0">
                      <a:srgbClr val="FFFFFF"/>
                    </a:gs>
                    <a:gs pos="100000">
                      <a:srgbClr val="FFFFFF"/>
                    </a:gs>
                  </a:gsLst>
                  <a:lin ang="5400000" scaled="0"/>
                </a:gradFill>
              </a:endParaRPr>
            </a:p>
          </p:txBody>
        </p:sp>
      </p:grpSp>
      <p:grpSp>
        <p:nvGrpSpPr>
          <p:cNvPr id="5" name="Group 4"/>
          <p:cNvGrpSpPr/>
          <p:nvPr/>
        </p:nvGrpSpPr>
        <p:grpSpPr>
          <a:xfrm>
            <a:off x="3217924" y="1401763"/>
            <a:ext cx="2862072" cy="4995862"/>
            <a:chOff x="3217924" y="1401763"/>
            <a:chExt cx="2862072" cy="4995862"/>
          </a:xfrm>
        </p:grpSpPr>
        <p:sp>
          <p:nvSpPr>
            <p:cNvPr id="24" name="Rectangle 23"/>
            <p:cNvSpPr/>
            <p:nvPr/>
          </p:nvSpPr>
          <p:spPr bwMode="auto">
            <a:xfrm>
              <a:off x="3217924" y="1401763"/>
              <a:ext cx="2862072" cy="1899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schemeClr val="bg1">
                        <a:alpha val="0"/>
                      </a:schemeClr>
                    </a:solidFill>
                  </a:ln>
                  <a:solidFill>
                    <a:schemeClr val="bg1"/>
                  </a:solidFill>
                  <a:latin typeface="+mj-lt"/>
                  <a:ea typeface="Segoe UI" pitchFamily="34" charset="0"/>
                  <a:cs typeface="Segoe UI" pitchFamily="34" charset="0"/>
                </a:rPr>
                <a:t>Full </a:t>
              </a:r>
              <a:r>
                <a:rPr lang="en-US" sz="2800" dirty="0">
                  <a:ln>
                    <a:solidFill>
                      <a:schemeClr val="bg1">
                        <a:alpha val="0"/>
                      </a:schemeClr>
                    </a:solidFill>
                  </a:ln>
                  <a:solidFill>
                    <a:schemeClr val="bg1"/>
                  </a:solidFill>
                  <a:latin typeface="+mj-lt"/>
                  <a:ea typeface="Segoe UI" pitchFamily="34" charset="0"/>
                  <a:cs typeface="Segoe UI" pitchFamily="34" charset="0"/>
                </a:rPr>
                <a:t>SQL </a:t>
              </a:r>
              <a:r>
                <a:rPr lang="en-US" sz="2800" dirty="0" smtClean="0">
                  <a:ln>
                    <a:solidFill>
                      <a:schemeClr val="bg1">
                        <a:alpha val="0"/>
                      </a:schemeClr>
                    </a:solidFill>
                  </a:ln>
                  <a:solidFill>
                    <a:schemeClr val="bg1"/>
                  </a:solidFill>
                  <a:latin typeface="+mj-lt"/>
                  <a:ea typeface="Segoe UI" pitchFamily="34" charset="0"/>
                  <a:cs typeface="Segoe UI" pitchFamily="34" charset="0"/>
                </a:rPr>
                <a:t/>
              </a:r>
              <a:br>
                <a:rPr lang="en-US" sz="2800" dirty="0" smtClean="0">
                  <a:ln>
                    <a:solidFill>
                      <a:schemeClr val="bg1">
                        <a:alpha val="0"/>
                      </a:schemeClr>
                    </a:solidFill>
                  </a:ln>
                  <a:solidFill>
                    <a:schemeClr val="bg1"/>
                  </a:solidFill>
                  <a:latin typeface="+mj-lt"/>
                  <a:ea typeface="Segoe UI" pitchFamily="34" charset="0"/>
                  <a:cs typeface="Segoe UI" pitchFamily="34" charset="0"/>
                </a:rPr>
              </a:br>
              <a:r>
                <a:rPr lang="en-US" sz="2800" dirty="0" smtClean="0">
                  <a:ln>
                    <a:solidFill>
                      <a:schemeClr val="bg1">
                        <a:alpha val="0"/>
                      </a:schemeClr>
                    </a:solidFill>
                  </a:ln>
                  <a:solidFill>
                    <a:schemeClr val="bg1"/>
                  </a:solidFill>
                  <a:latin typeface="+mj-lt"/>
                  <a:ea typeface="Segoe UI" pitchFamily="34" charset="0"/>
                  <a:cs typeface="Segoe UI" pitchFamily="34" charset="0"/>
                </a:rPr>
                <a:t>Server </a:t>
              </a:r>
              <a:r>
                <a:rPr lang="en-US" sz="2800" dirty="0">
                  <a:ln>
                    <a:solidFill>
                      <a:schemeClr val="bg1">
                        <a:alpha val="0"/>
                      </a:schemeClr>
                    </a:solidFill>
                  </a:ln>
                  <a:solidFill>
                    <a:schemeClr val="bg1"/>
                  </a:solidFill>
                  <a:latin typeface="+mj-lt"/>
                  <a:ea typeface="Segoe UI" pitchFamily="34" charset="0"/>
                  <a:cs typeface="Segoe UI" pitchFamily="34" charset="0"/>
                </a:rPr>
                <a:t>Capability </a:t>
              </a:r>
            </a:p>
          </p:txBody>
        </p:sp>
        <p:sp>
          <p:nvSpPr>
            <p:cNvPr id="28" name="Rectangle 27"/>
            <p:cNvSpPr/>
            <p:nvPr/>
          </p:nvSpPr>
          <p:spPr bwMode="auto">
            <a:xfrm>
              <a:off x="3217924"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sz="1800" dirty="0">
                  <a:ln>
                    <a:solidFill>
                      <a:schemeClr val="bg1">
                        <a:alpha val="0"/>
                      </a:schemeClr>
                    </a:solidFill>
                  </a:ln>
                  <a:gradFill>
                    <a:gsLst>
                      <a:gs pos="0">
                        <a:schemeClr val="accent1"/>
                      </a:gs>
                      <a:gs pos="100000">
                        <a:schemeClr val="accent1"/>
                      </a:gs>
                    </a:gsLst>
                    <a:lin ang="5400000" scaled="0"/>
                  </a:gradFill>
                  <a:ea typeface="Segoe UI" pitchFamily="34" charset="0"/>
                  <a:cs typeface="Segoe UI" pitchFamily="34" charset="0"/>
                </a:rPr>
                <a:t>High Availability of Database with AlwaysOn Availability Groups</a:t>
              </a:r>
            </a:p>
            <a:p>
              <a:pPr defTabSz="932472" fontAlgn="base">
                <a:spcBef>
                  <a:spcPts val="1200"/>
                </a:spcBef>
                <a:spcAft>
                  <a:spcPct val="0"/>
                </a:spcAft>
              </a:pPr>
              <a:r>
                <a:rPr lang="en-IN" sz="1800" dirty="0">
                  <a:ln>
                    <a:solidFill>
                      <a:schemeClr val="bg1">
                        <a:alpha val="0"/>
                      </a:schemeClr>
                    </a:solidFill>
                  </a:ln>
                  <a:gradFill>
                    <a:gsLst>
                      <a:gs pos="0">
                        <a:schemeClr val="accent1"/>
                      </a:gs>
                      <a:gs pos="100000">
                        <a:schemeClr val="accent1"/>
                      </a:gs>
                    </a:gsLst>
                    <a:lin ang="5400000" scaled="0"/>
                  </a:gradFill>
                  <a:ea typeface="Segoe UI" pitchFamily="34" charset="0"/>
                  <a:cs typeface="Segoe UI" pitchFamily="34" charset="0"/>
                </a:rPr>
                <a:t>Advanced Security (Transparent data encryption &amp; auditing)</a:t>
              </a:r>
            </a:p>
            <a:p>
              <a:pPr defTabSz="932472" fontAlgn="base">
                <a:spcBef>
                  <a:spcPts val="1200"/>
                </a:spcBef>
                <a:spcAft>
                  <a:spcPct val="0"/>
                </a:spcAft>
              </a:pPr>
              <a:r>
                <a:rPr lang="en-IN" sz="1800" dirty="0">
                  <a:ln>
                    <a:solidFill>
                      <a:schemeClr val="bg1">
                        <a:alpha val="0"/>
                      </a:schemeClr>
                    </a:solidFill>
                  </a:ln>
                  <a:gradFill>
                    <a:gsLst>
                      <a:gs pos="0">
                        <a:schemeClr val="accent1"/>
                      </a:gs>
                      <a:gs pos="100000">
                        <a:schemeClr val="accent1"/>
                      </a:gs>
                    </a:gsLst>
                    <a:lin ang="5400000" scaled="0"/>
                  </a:gradFill>
                  <a:ea typeface="Segoe UI" pitchFamily="34" charset="0"/>
                  <a:cs typeface="Segoe UI" pitchFamily="34" charset="0"/>
                </a:rPr>
                <a:t>Full Business Intelligence Functionality</a:t>
              </a:r>
            </a:p>
          </p:txBody>
        </p:sp>
        <p:pic>
          <p:nvPicPr>
            <p:cNvPr id="23" name="Picture 2"/>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rightnessContrast bright="100000" contrast="96000"/>
                      </a14:imgEffect>
                    </a14:imgLayer>
                  </a14:imgProps>
                </a:ext>
                <a:ext uri="{28A0092B-C50C-407E-A947-70E740481C1C}">
                  <a14:useLocalDpi xmlns:a14="http://schemas.microsoft.com/office/drawing/2010/main" val="0"/>
                </a:ext>
              </a:extLst>
            </a:blip>
            <a:srcRect/>
            <a:stretch/>
          </p:blipFill>
          <p:spPr bwMode="auto">
            <a:xfrm>
              <a:off x="4544236" y="1513682"/>
              <a:ext cx="1458988" cy="806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Slide Number Placeholder 7"/>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6</a:t>
            </a:fld>
            <a:endParaRPr lang="en-US"/>
          </a:p>
        </p:txBody>
      </p:sp>
    </p:spTree>
    <p:extLst>
      <p:ext uri="{BB962C8B-B14F-4D97-AF65-F5344CB8AC3E}">
        <p14:creationId xmlns:p14="http://schemas.microsoft.com/office/powerpoint/2010/main" val="1031809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464945" y="2072408"/>
            <a:ext cx="1011644" cy="7180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nvGrpSpPr>
          <p:cNvPr id="63" name="Group 62"/>
          <p:cNvGrpSpPr/>
          <p:nvPr/>
        </p:nvGrpSpPr>
        <p:grpSpPr>
          <a:xfrm>
            <a:off x="927822" y="4819498"/>
            <a:ext cx="1365796" cy="875147"/>
            <a:chOff x="13144782" y="3725998"/>
            <a:chExt cx="2829444" cy="1812994"/>
          </a:xfrm>
          <a:solidFill>
            <a:schemeClr val="accent5"/>
          </a:solidFill>
        </p:grpSpPr>
        <p:grpSp>
          <p:nvGrpSpPr>
            <p:cNvPr id="64" name="Group 63"/>
            <p:cNvGrpSpPr/>
            <p:nvPr/>
          </p:nvGrpSpPr>
          <p:grpSpPr>
            <a:xfrm>
              <a:off x="13144782" y="3961117"/>
              <a:ext cx="1736242" cy="1577875"/>
              <a:chOff x="13144782" y="3961117"/>
              <a:chExt cx="1736242" cy="1577875"/>
            </a:xfrm>
            <a:grpFill/>
          </p:grpSpPr>
          <p:sp>
            <p:nvSpPr>
              <p:cNvPr id="74" name="Round Same Side Corner Rectangle 24"/>
              <p:cNvSpPr/>
              <p:nvPr/>
            </p:nvSpPr>
            <p:spPr bwMode="auto">
              <a:xfrm>
                <a:off x="13144782" y="3961117"/>
                <a:ext cx="1736242" cy="214183"/>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sp>
            <p:nvSpPr>
              <p:cNvPr id="75" name="Rounded Rectangle 8"/>
              <p:cNvSpPr/>
              <p:nvPr/>
            </p:nvSpPr>
            <p:spPr bwMode="auto">
              <a:xfrm>
                <a:off x="13144782" y="4148901"/>
                <a:ext cx="1736242" cy="1390091"/>
              </a:xfrm>
              <a:custGeom>
                <a:avLst/>
                <a:gdLst/>
                <a:ahLst/>
                <a:cxnLst/>
                <a:rect l="l" t="t" r="r" b="b"/>
                <a:pathLst>
                  <a:path w="1736242" h="1390091">
                    <a:moveTo>
                      <a:pt x="152521" y="0"/>
                    </a:moveTo>
                    <a:lnTo>
                      <a:pt x="1583721" y="0"/>
                    </a:lnTo>
                    <a:cubicBezTo>
                      <a:pt x="1667956" y="0"/>
                      <a:pt x="1736242" y="68286"/>
                      <a:pt x="1736242" y="152521"/>
                    </a:cubicBezTo>
                    <a:lnTo>
                      <a:pt x="1736242" y="175322"/>
                    </a:lnTo>
                    <a:lnTo>
                      <a:pt x="1645469" y="226107"/>
                    </a:lnTo>
                    <a:lnTo>
                      <a:pt x="1645469" y="187042"/>
                    </a:lnTo>
                    <a:cubicBezTo>
                      <a:pt x="1645469" y="123879"/>
                      <a:pt x="1594266" y="72675"/>
                      <a:pt x="1531102" y="72675"/>
                    </a:cubicBezTo>
                    <a:lnTo>
                      <a:pt x="205140" y="72675"/>
                    </a:lnTo>
                    <a:cubicBezTo>
                      <a:pt x="141976" y="72675"/>
                      <a:pt x="90773" y="123879"/>
                      <a:pt x="90773" y="187042"/>
                    </a:cubicBezTo>
                    <a:lnTo>
                      <a:pt x="90773" y="1203049"/>
                    </a:lnTo>
                    <a:cubicBezTo>
                      <a:pt x="90773" y="1266212"/>
                      <a:pt x="141976" y="1317416"/>
                      <a:pt x="205140" y="1317416"/>
                    </a:cubicBezTo>
                    <a:lnTo>
                      <a:pt x="1531102" y="1317416"/>
                    </a:lnTo>
                    <a:cubicBezTo>
                      <a:pt x="1594266" y="1317416"/>
                      <a:pt x="1645469" y="1266212"/>
                      <a:pt x="1645469" y="1203049"/>
                    </a:cubicBezTo>
                    <a:lnTo>
                      <a:pt x="1645469" y="536305"/>
                    </a:lnTo>
                    <a:lnTo>
                      <a:pt x="1736242" y="485520"/>
                    </a:lnTo>
                    <a:lnTo>
                      <a:pt x="1736242" y="1237571"/>
                    </a:lnTo>
                    <a:cubicBezTo>
                      <a:pt x="1736242" y="1321805"/>
                      <a:pt x="1667956" y="1390091"/>
                      <a:pt x="1583721" y="1390091"/>
                    </a:cubicBezTo>
                    <a:lnTo>
                      <a:pt x="152521" y="1390091"/>
                    </a:lnTo>
                    <a:cubicBezTo>
                      <a:pt x="68286" y="1390091"/>
                      <a:pt x="0" y="1321805"/>
                      <a:pt x="0" y="1237571"/>
                    </a:cubicBezTo>
                    <a:lnTo>
                      <a:pt x="0" y="152521"/>
                    </a:lnTo>
                    <a:cubicBezTo>
                      <a:pt x="0" y="68286"/>
                      <a:pt x="68286" y="0"/>
                      <a:pt x="152521"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4000" dirty="0">
                  <a:solidFill>
                    <a:schemeClr val="accent2"/>
                  </a:solidFill>
                  <a:latin typeface="Segoe UI Light" pitchFamily="34" charset="0"/>
                </a:endParaRPr>
              </a:p>
            </p:txBody>
          </p:sp>
          <p:sp>
            <p:nvSpPr>
              <p:cNvPr id="80" name="Oval 87"/>
              <p:cNvSpPr>
                <a:spLocks noChangeArrowheads="1"/>
              </p:cNvSpPr>
              <p:nvPr/>
            </p:nvSpPr>
            <p:spPr bwMode="black">
              <a:xfrm rot="16200000">
                <a:off x="14173668" y="4914135"/>
                <a:ext cx="141448" cy="1414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9" name="Group 68"/>
            <p:cNvGrpSpPr/>
            <p:nvPr/>
          </p:nvGrpSpPr>
          <p:grpSpPr>
            <a:xfrm>
              <a:off x="13481208" y="4440020"/>
              <a:ext cx="1133281" cy="926065"/>
              <a:chOff x="13481208" y="4440020"/>
              <a:chExt cx="1133281" cy="926065"/>
            </a:xfrm>
            <a:grpFill/>
          </p:grpSpPr>
          <p:sp>
            <p:nvSpPr>
              <p:cNvPr id="72" name="Freeform 86"/>
              <p:cNvSpPr>
                <a:spLocks noEditPoints="1"/>
              </p:cNvSpPr>
              <p:nvPr/>
            </p:nvSpPr>
            <p:spPr bwMode="black">
              <a:xfrm rot="16200000">
                <a:off x="13849890" y="4601486"/>
                <a:ext cx="762489" cy="76670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88"/>
              <p:cNvSpPr>
                <a:spLocks noEditPoints="1"/>
              </p:cNvSpPr>
              <p:nvPr/>
            </p:nvSpPr>
            <p:spPr bwMode="black">
              <a:xfrm rot="16200000">
                <a:off x="13496071" y="4425157"/>
                <a:ext cx="386771" cy="41649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70" name="Freeform 69"/>
            <p:cNvSpPr/>
            <p:nvPr/>
          </p:nvSpPr>
          <p:spPr bwMode="auto">
            <a:xfrm rot="17657867">
              <a:off x="14850680" y="3717343"/>
              <a:ext cx="1114891" cy="1132201"/>
            </a:xfrm>
            <a:custGeom>
              <a:avLst/>
              <a:gdLst/>
              <a:ahLst/>
              <a:cxnLst/>
              <a:rect l="l" t="t" r="r" b="b"/>
              <a:pathLst>
                <a:path w="1114891" h="1132201">
                  <a:moveTo>
                    <a:pt x="1114366" y="261720"/>
                  </a:moveTo>
                  <a:cubicBezTo>
                    <a:pt x="1121384" y="359975"/>
                    <a:pt x="1056816" y="418226"/>
                    <a:pt x="996460" y="449107"/>
                  </a:cubicBezTo>
                  <a:lnTo>
                    <a:pt x="773280" y="465950"/>
                  </a:lnTo>
                  <a:lnTo>
                    <a:pt x="607236" y="656594"/>
                  </a:lnTo>
                  <a:lnTo>
                    <a:pt x="476983" y="793385"/>
                  </a:lnTo>
                  <a:lnTo>
                    <a:pt x="476550" y="792894"/>
                  </a:lnTo>
                  <a:lnTo>
                    <a:pt x="173221" y="1108119"/>
                  </a:lnTo>
                  <a:cubicBezTo>
                    <a:pt x="135322" y="1141806"/>
                    <a:pt x="110057" y="1136543"/>
                    <a:pt x="91108" y="1114435"/>
                  </a:cubicBezTo>
                  <a:lnTo>
                    <a:pt x="3730" y="1023900"/>
                  </a:lnTo>
                  <a:cubicBezTo>
                    <a:pt x="-7148" y="986353"/>
                    <a:pt x="7240" y="963543"/>
                    <a:pt x="27944" y="945998"/>
                  </a:cubicBezTo>
                  <a:lnTo>
                    <a:pt x="355277" y="655274"/>
                  </a:lnTo>
                  <a:lnTo>
                    <a:pt x="354801" y="654733"/>
                  </a:lnTo>
                  <a:lnTo>
                    <a:pt x="473525" y="549102"/>
                  </a:lnTo>
                  <a:lnTo>
                    <a:pt x="474162" y="549685"/>
                  </a:lnTo>
                  <a:lnTo>
                    <a:pt x="668006" y="377521"/>
                  </a:lnTo>
                  <a:lnTo>
                    <a:pt x="697483" y="122759"/>
                  </a:lnTo>
                  <a:cubicBezTo>
                    <a:pt x="723889" y="58279"/>
                    <a:pt x="777699" y="1859"/>
                    <a:pt x="858913" y="45"/>
                  </a:cubicBezTo>
                  <a:cubicBezTo>
                    <a:pt x="870515" y="-214"/>
                    <a:pt x="882677" y="641"/>
                    <a:pt x="895397" y="2747"/>
                  </a:cubicBezTo>
                  <a:lnTo>
                    <a:pt x="897503" y="30118"/>
                  </a:lnTo>
                  <a:lnTo>
                    <a:pt x="796440" y="105915"/>
                  </a:lnTo>
                  <a:lnTo>
                    <a:pt x="838549" y="316462"/>
                  </a:lnTo>
                  <a:lnTo>
                    <a:pt x="1011198" y="352255"/>
                  </a:lnTo>
                  <a:lnTo>
                    <a:pt x="1093311" y="24908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1" name="Freeform 70"/>
            <p:cNvSpPr/>
            <p:nvPr/>
          </p:nvSpPr>
          <p:spPr bwMode="auto">
            <a:xfrm rot="273670">
              <a:off x="14527080" y="4296727"/>
              <a:ext cx="1159662" cy="1069662"/>
            </a:xfrm>
            <a:custGeom>
              <a:avLst/>
              <a:gdLst/>
              <a:ahLst/>
              <a:cxnLst/>
              <a:rect l="l" t="t" r="r" b="b"/>
              <a:pathLst>
                <a:path w="1159662" h="1069662">
                  <a:moveTo>
                    <a:pt x="511366" y="2198"/>
                  </a:moveTo>
                  <a:cubicBezTo>
                    <a:pt x="561810" y="8427"/>
                    <a:pt x="615148" y="28078"/>
                    <a:pt x="654801" y="63520"/>
                  </a:cubicBezTo>
                  <a:lnTo>
                    <a:pt x="646379" y="86681"/>
                  </a:lnTo>
                  <a:cubicBezTo>
                    <a:pt x="617605" y="76855"/>
                    <a:pt x="595146" y="69135"/>
                    <a:pt x="534790" y="82470"/>
                  </a:cubicBezTo>
                  <a:cubicBezTo>
                    <a:pt x="508822" y="95804"/>
                    <a:pt x="470222" y="94401"/>
                    <a:pt x="387407" y="204587"/>
                  </a:cubicBezTo>
                  <a:lnTo>
                    <a:pt x="694805" y="484615"/>
                  </a:lnTo>
                  <a:lnTo>
                    <a:pt x="698875" y="488341"/>
                  </a:lnTo>
                  <a:lnTo>
                    <a:pt x="700136" y="487222"/>
                  </a:lnTo>
                  <a:lnTo>
                    <a:pt x="825018" y="602943"/>
                  </a:lnTo>
                  <a:lnTo>
                    <a:pt x="824567" y="603411"/>
                  </a:lnTo>
                  <a:lnTo>
                    <a:pt x="997385" y="761625"/>
                  </a:lnTo>
                  <a:lnTo>
                    <a:pt x="1006994" y="770733"/>
                  </a:lnTo>
                  <a:lnTo>
                    <a:pt x="1007152" y="770567"/>
                  </a:lnTo>
                  <a:lnTo>
                    <a:pt x="1143270" y="895182"/>
                  </a:lnTo>
                  <a:cubicBezTo>
                    <a:pt x="1174151" y="933080"/>
                    <a:pt x="1155201" y="956240"/>
                    <a:pt x="1136954" y="977295"/>
                  </a:cubicBezTo>
                  <a:cubicBezTo>
                    <a:pt x="1094143" y="1009579"/>
                    <a:pt x="1086423" y="1026423"/>
                    <a:pt x="1061157" y="1050986"/>
                  </a:cubicBezTo>
                  <a:cubicBezTo>
                    <a:pt x="1020451" y="1082568"/>
                    <a:pt x="996589" y="1069234"/>
                    <a:pt x="979044" y="1046775"/>
                  </a:cubicBezTo>
                  <a:lnTo>
                    <a:pt x="728323" y="762258"/>
                  </a:lnTo>
                  <a:lnTo>
                    <a:pt x="728710" y="761916"/>
                  </a:lnTo>
                  <a:lnTo>
                    <a:pt x="605179" y="622015"/>
                  </a:lnTo>
                  <a:lnTo>
                    <a:pt x="604266" y="622821"/>
                  </a:lnTo>
                  <a:lnTo>
                    <a:pt x="579666" y="594218"/>
                  </a:lnTo>
                  <a:lnTo>
                    <a:pt x="579990" y="593930"/>
                  </a:lnTo>
                  <a:lnTo>
                    <a:pt x="556188" y="566919"/>
                  </a:lnTo>
                  <a:lnTo>
                    <a:pt x="520948" y="525946"/>
                  </a:lnTo>
                  <a:lnTo>
                    <a:pt x="520455" y="526370"/>
                  </a:lnTo>
                  <a:lnTo>
                    <a:pt x="307399" y="284595"/>
                  </a:lnTo>
                  <a:lnTo>
                    <a:pt x="233707" y="341443"/>
                  </a:lnTo>
                  <a:lnTo>
                    <a:pt x="229496" y="404607"/>
                  </a:lnTo>
                  <a:lnTo>
                    <a:pt x="130539" y="461454"/>
                  </a:lnTo>
                  <a:lnTo>
                    <a:pt x="0" y="320388"/>
                  </a:lnTo>
                  <a:lnTo>
                    <a:pt x="46321" y="276173"/>
                  </a:lnTo>
                  <a:lnTo>
                    <a:pt x="149489" y="244591"/>
                  </a:lnTo>
                  <a:lnTo>
                    <a:pt x="172649" y="200376"/>
                  </a:lnTo>
                  <a:lnTo>
                    <a:pt x="385301" y="21411"/>
                  </a:lnTo>
                  <a:cubicBezTo>
                    <a:pt x="413374" y="3164"/>
                    <a:pt x="460923" y="-4030"/>
                    <a:pt x="511366" y="2198"/>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aphicFrame>
        <p:nvGraphicFramePr>
          <p:cNvPr id="17" name="Object 16" hidden="1"/>
          <p:cNvGraphicFramePr>
            <a:graphicFrameLocks noChangeAspect="1"/>
          </p:cNvGraphicFramePr>
          <p:nvPr>
            <p:custDataLst>
              <p:tags r:id="rId2"/>
            </p:custDataLst>
            <p:extLst/>
          </p:nvPr>
        </p:nvGraphicFramePr>
        <p:xfrm>
          <a:off x="2" y="4"/>
          <a:ext cx="158792" cy="158751"/>
        </p:xfrm>
        <a:graphic>
          <a:graphicData uri="http://schemas.openxmlformats.org/presentationml/2006/ole">
            <mc:AlternateContent xmlns:mc="http://schemas.openxmlformats.org/markup-compatibility/2006">
              <mc:Choice xmlns:v="urn:schemas-microsoft-com:vml" Requires="v">
                <p:oleObj spid="_x0000_s51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 y="4"/>
                        <a:ext cx="158792" cy="158751"/>
                      </a:xfrm>
                      <a:prstGeom prst="rect">
                        <a:avLst/>
                      </a:prstGeom>
                    </p:spPr>
                  </p:pic>
                </p:oleObj>
              </mc:Fallback>
            </mc:AlternateContent>
          </a:graphicData>
        </a:graphic>
      </p:graphicFrame>
      <p:sp>
        <p:nvSpPr>
          <p:cNvPr id="111" name="Rectangle 110"/>
          <p:cNvSpPr/>
          <p:nvPr/>
        </p:nvSpPr>
        <p:spPr>
          <a:xfrm>
            <a:off x="445772" y="5694683"/>
            <a:ext cx="2305476"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solidFill>
                  <a:schemeClr val="bg1"/>
                </a:solidFill>
                <a:cs typeface="Segoe UI" pitchFamily="34" charset="0"/>
              </a:rPr>
              <a:t>SQL Server </a:t>
            </a:r>
            <a:r>
              <a:rPr lang="en-US" sz="1600" dirty="0" smtClean="0">
                <a:ln>
                  <a:solidFill>
                    <a:schemeClr val="bg1">
                      <a:alpha val="0"/>
                    </a:schemeClr>
                  </a:solidFill>
                </a:ln>
                <a:solidFill>
                  <a:schemeClr val="bg1"/>
                </a:solidFill>
                <a:cs typeface="Segoe UI" pitchFamily="34" charset="0"/>
              </a:rPr>
              <a:t>Data </a:t>
            </a:r>
            <a:r>
              <a:rPr lang="en-US" sz="1600" dirty="0">
                <a:ln>
                  <a:solidFill>
                    <a:schemeClr val="bg1">
                      <a:alpha val="0"/>
                    </a:schemeClr>
                  </a:solidFill>
                </a:ln>
                <a:solidFill>
                  <a:schemeClr val="bg1"/>
                </a:solidFill>
                <a:cs typeface="Segoe UI" pitchFamily="34" charset="0"/>
              </a:rPr>
              <a:t>Tools</a:t>
            </a:r>
          </a:p>
        </p:txBody>
      </p:sp>
      <p:sp>
        <p:nvSpPr>
          <p:cNvPr id="67" name="Rectangle 66"/>
          <p:cNvSpPr/>
          <p:nvPr/>
        </p:nvSpPr>
        <p:spPr>
          <a:xfrm>
            <a:off x="891386" y="4569296"/>
            <a:ext cx="966522"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a:ln>
                  <a:solidFill>
                    <a:schemeClr val="bg1">
                      <a:alpha val="0"/>
                    </a:schemeClr>
                  </a:solidFill>
                </a:ln>
                <a:solidFill>
                  <a:schemeClr val="bg1"/>
                </a:solidFill>
                <a:ea typeface="Segoe UI" pitchFamily="34" charset="0"/>
                <a:cs typeface="Segoe UI" pitchFamily="34" charset="0"/>
              </a:rPr>
              <a:t>Develop</a:t>
            </a:r>
          </a:p>
        </p:txBody>
      </p:sp>
      <p:grpSp>
        <p:nvGrpSpPr>
          <p:cNvPr id="3" name="Group 2"/>
          <p:cNvGrpSpPr/>
          <p:nvPr/>
        </p:nvGrpSpPr>
        <p:grpSpPr>
          <a:xfrm>
            <a:off x="4139867" y="4569296"/>
            <a:ext cx="1534891" cy="1463931"/>
            <a:chOff x="4139867" y="4569296"/>
            <a:chExt cx="1534891" cy="1463931"/>
          </a:xfrm>
        </p:grpSpPr>
        <p:sp>
          <p:nvSpPr>
            <p:cNvPr id="135" name="Rectangle 134"/>
            <p:cNvSpPr/>
            <p:nvPr/>
          </p:nvSpPr>
          <p:spPr>
            <a:xfrm>
              <a:off x="4139867" y="5694683"/>
              <a:ext cx="1534891"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solidFill>
                    <a:schemeClr val="bg1"/>
                  </a:solidFill>
                  <a:cs typeface="Segoe UI" pitchFamily="34" charset="0"/>
                </a:rPr>
                <a:t>On-</a:t>
              </a:r>
              <a:r>
                <a:rPr lang="en-US" sz="1600" dirty="0" err="1">
                  <a:ln>
                    <a:solidFill>
                      <a:schemeClr val="bg1">
                        <a:alpha val="0"/>
                      </a:schemeClr>
                    </a:solidFill>
                  </a:ln>
                  <a:solidFill>
                    <a:schemeClr val="bg1"/>
                  </a:solidFill>
                  <a:cs typeface="Segoe UI" pitchFamily="34" charset="0"/>
                </a:rPr>
                <a:t>Prem</a:t>
              </a:r>
              <a:endParaRPr lang="en-US" sz="1600" dirty="0">
                <a:ln>
                  <a:solidFill>
                    <a:schemeClr val="bg1">
                      <a:alpha val="0"/>
                    </a:schemeClr>
                  </a:solidFill>
                </a:ln>
                <a:solidFill>
                  <a:schemeClr val="bg1"/>
                </a:solidFill>
                <a:cs typeface="Segoe UI" pitchFamily="34" charset="0"/>
              </a:endParaRPr>
            </a:p>
          </p:txBody>
        </p:sp>
        <p:sp>
          <p:nvSpPr>
            <p:cNvPr id="66" name="Rounded Rectangle 26"/>
            <p:cNvSpPr/>
            <p:nvPr/>
          </p:nvSpPr>
          <p:spPr bwMode="auto">
            <a:xfrm>
              <a:off x="4419484" y="4918076"/>
              <a:ext cx="975656" cy="771142"/>
            </a:xfrm>
            <a:custGeom>
              <a:avLst/>
              <a:gdLst/>
              <a:ahLst/>
              <a:cxnLst/>
              <a:rect l="l" t="t" r="r" b="b"/>
              <a:pathLst>
                <a:path w="1220522" h="964681">
                  <a:moveTo>
                    <a:pt x="559258" y="386372"/>
                  </a:moveTo>
                  <a:cubicBezTo>
                    <a:pt x="562047" y="386397"/>
                    <a:pt x="565124" y="386617"/>
                    <a:pt x="567855" y="386565"/>
                  </a:cubicBezTo>
                  <a:lnTo>
                    <a:pt x="800288" y="386565"/>
                  </a:lnTo>
                  <a:cubicBezTo>
                    <a:pt x="823984" y="384504"/>
                    <a:pt x="830372" y="396044"/>
                    <a:pt x="828724" y="413765"/>
                  </a:cubicBezTo>
                  <a:lnTo>
                    <a:pt x="828724" y="647434"/>
                  </a:lnTo>
                  <a:lnTo>
                    <a:pt x="827246" y="662808"/>
                  </a:lnTo>
                  <a:cubicBezTo>
                    <a:pt x="825751" y="665144"/>
                    <a:pt x="823485" y="665125"/>
                    <a:pt x="821141" y="664056"/>
                  </a:cubicBezTo>
                  <a:lnTo>
                    <a:pt x="779726" y="623057"/>
                  </a:lnTo>
                  <a:cubicBezTo>
                    <a:pt x="769820" y="613250"/>
                    <a:pt x="753840" y="613330"/>
                    <a:pt x="744033" y="623236"/>
                  </a:cubicBezTo>
                  <a:lnTo>
                    <a:pt x="586701" y="782164"/>
                  </a:lnTo>
                  <a:cubicBezTo>
                    <a:pt x="576534" y="788645"/>
                    <a:pt x="568273" y="785413"/>
                    <a:pt x="545600" y="764887"/>
                  </a:cubicBezTo>
                  <a:lnTo>
                    <a:pt x="441747" y="661034"/>
                  </a:lnTo>
                  <a:cubicBezTo>
                    <a:pt x="433059" y="649954"/>
                    <a:pt x="426448" y="641643"/>
                    <a:pt x="429639" y="631905"/>
                  </a:cubicBezTo>
                  <a:lnTo>
                    <a:pt x="493177" y="567132"/>
                  </a:lnTo>
                  <a:lnTo>
                    <a:pt x="585163" y="476818"/>
                  </a:lnTo>
                  <a:cubicBezTo>
                    <a:pt x="589458" y="471052"/>
                    <a:pt x="592339" y="466235"/>
                    <a:pt x="593970" y="462072"/>
                  </a:cubicBezTo>
                  <a:cubicBezTo>
                    <a:pt x="594660" y="461336"/>
                    <a:pt x="595025" y="460451"/>
                    <a:pt x="595168" y="459492"/>
                  </a:cubicBezTo>
                  <a:cubicBezTo>
                    <a:pt x="596240" y="456608"/>
                    <a:pt x="596681" y="454116"/>
                    <a:pt x="596565" y="451928"/>
                  </a:cubicBezTo>
                  <a:cubicBezTo>
                    <a:pt x="596760" y="450714"/>
                    <a:pt x="596705" y="449495"/>
                    <a:pt x="596187" y="448327"/>
                  </a:cubicBezTo>
                  <a:cubicBezTo>
                    <a:pt x="596211" y="448107"/>
                    <a:pt x="596157" y="447908"/>
                    <a:pt x="596063" y="447722"/>
                  </a:cubicBezTo>
                  <a:cubicBezTo>
                    <a:pt x="595725" y="442366"/>
                    <a:pt x="593286" y="437267"/>
                    <a:pt x="589171" y="433231"/>
                  </a:cubicBezTo>
                  <a:lnTo>
                    <a:pt x="559042" y="403676"/>
                  </a:lnTo>
                  <a:lnTo>
                    <a:pt x="550829" y="389095"/>
                  </a:lnTo>
                  <a:cubicBezTo>
                    <a:pt x="551574" y="386726"/>
                    <a:pt x="555092" y="386333"/>
                    <a:pt x="559258" y="386372"/>
                  </a:cubicBezTo>
                  <a:close/>
                  <a:moveTo>
                    <a:pt x="60829" y="232763"/>
                  </a:moveTo>
                  <a:lnTo>
                    <a:pt x="60829" y="903358"/>
                  </a:lnTo>
                  <a:lnTo>
                    <a:pt x="1154748" y="903358"/>
                  </a:lnTo>
                  <a:lnTo>
                    <a:pt x="1154748" y="232763"/>
                  </a:lnTo>
                  <a:close/>
                  <a:moveTo>
                    <a:pt x="55440" y="173418"/>
                  </a:moveTo>
                  <a:lnTo>
                    <a:pt x="1166071" y="173418"/>
                  </a:lnTo>
                  <a:cubicBezTo>
                    <a:pt x="1195871" y="173418"/>
                    <a:pt x="1220027" y="197575"/>
                    <a:pt x="1220027" y="227375"/>
                  </a:cubicBezTo>
                  <a:lnTo>
                    <a:pt x="1220027" y="910725"/>
                  </a:lnTo>
                  <a:cubicBezTo>
                    <a:pt x="1220027" y="940524"/>
                    <a:pt x="1195871" y="964681"/>
                    <a:pt x="1166071" y="964681"/>
                  </a:cubicBezTo>
                  <a:lnTo>
                    <a:pt x="55440" y="964681"/>
                  </a:lnTo>
                  <a:cubicBezTo>
                    <a:pt x="25641" y="964681"/>
                    <a:pt x="1484" y="940524"/>
                    <a:pt x="1484" y="910725"/>
                  </a:cubicBezTo>
                  <a:lnTo>
                    <a:pt x="1484" y="227375"/>
                  </a:lnTo>
                  <a:cubicBezTo>
                    <a:pt x="1484" y="197575"/>
                    <a:pt x="25641" y="173418"/>
                    <a:pt x="55440" y="173418"/>
                  </a:cubicBezTo>
                  <a:close/>
                  <a:moveTo>
                    <a:pt x="926601" y="75829"/>
                  </a:moveTo>
                  <a:lnTo>
                    <a:pt x="926601" y="82951"/>
                  </a:lnTo>
                  <a:lnTo>
                    <a:pt x="974077" y="82951"/>
                  </a:lnTo>
                  <a:lnTo>
                    <a:pt x="974077" y="75829"/>
                  </a:lnTo>
                  <a:close/>
                  <a:moveTo>
                    <a:pt x="1011167" y="42530"/>
                  </a:moveTo>
                  <a:lnTo>
                    <a:pt x="1049412" y="42530"/>
                  </a:lnTo>
                  <a:lnTo>
                    <a:pt x="1049412" y="80775"/>
                  </a:lnTo>
                  <a:lnTo>
                    <a:pt x="1011167" y="80775"/>
                  </a:lnTo>
                  <a:close/>
                  <a:moveTo>
                    <a:pt x="1006552" y="37915"/>
                  </a:moveTo>
                  <a:lnTo>
                    <a:pt x="1006552" y="85390"/>
                  </a:lnTo>
                  <a:lnTo>
                    <a:pt x="1054027" y="85390"/>
                  </a:lnTo>
                  <a:lnTo>
                    <a:pt x="1054027" y="37915"/>
                  </a:lnTo>
                  <a:close/>
                  <a:moveTo>
                    <a:pt x="1098521" y="37176"/>
                  </a:moveTo>
                  <a:lnTo>
                    <a:pt x="1092165" y="44484"/>
                  </a:lnTo>
                  <a:lnTo>
                    <a:pt x="1112093" y="61817"/>
                  </a:lnTo>
                  <a:lnTo>
                    <a:pt x="1092165" y="79151"/>
                  </a:lnTo>
                  <a:lnTo>
                    <a:pt x="1098521" y="86458"/>
                  </a:lnTo>
                  <a:lnTo>
                    <a:pt x="1119471" y="68235"/>
                  </a:lnTo>
                  <a:lnTo>
                    <a:pt x="1140422" y="86458"/>
                  </a:lnTo>
                  <a:lnTo>
                    <a:pt x="1146778" y="79151"/>
                  </a:lnTo>
                  <a:lnTo>
                    <a:pt x="1126850" y="61817"/>
                  </a:lnTo>
                  <a:lnTo>
                    <a:pt x="1146778" y="44484"/>
                  </a:lnTo>
                  <a:lnTo>
                    <a:pt x="1140422" y="37176"/>
                  </a:lnTo>
                  <a:lnTo>
                    <a:pt x="1119471" y="55399"/>
                  </a:lnTo>
                  <a:close/>
                  <a:moveTo>
                    <a:pt x="52157" y="0"/>
                  </a:moveTo>
                  <a:lnTo>
                    <a:pt x="68906" y="0"/>
                  </a:lnTo>
                  <a:lnTo>
                    <a:pt x="1168365" y="0"/>
                  </a:lnTo>
                  <a:cubicBezTo>
                    <a:pt x="1197171" y="0"/>
                    <a:pt x="1220522" y="23351"/>
                    <a:pt x="1220522" y="52157"/>
                  </a:cubicBezTo>
                  <a:lnTo>
                    <a:pt x="1220522" y="123899"/>
                  </a:lnTo>
                  <a:cubicBezTo>
                    <a:pt x="1220522" y="130737"/>
                    <a:pt x="1219206" y="137268"/>
                    <a:pt x="1216729" y="143217"/>
                  </a:cubicBezTo>
                  <a:cubicBezTo>
                    <a:pt x="1207843" y="130493"/>
                    <a:pt x="1192977" y="122646"/>
                    <a:pt x="1176278" y="122646"/>
                  </a:cubicBezTo>
                  <a:lnTo>
                    <a:pt x="40741" y="123058"/>
                  </a:lnTo>
                  <a:cubicBezTo>
                    <a:pt x="27573" y="121821"/>
                    <a:pt x="11108" y="123882"/>
                    <a:pt x="1237" y="132948"/>
                  </a:cubicBezTo>
                  <a:cubicBezTo>
                    <a:pt x="824" y="106018"/>
                    <a:pt x="412" y="79087"/>
                    <a:pt x="0" y="52157"/>
                  </a:cubicBezTo>
                  <a:cubicBezTo>
                    <a:pt x="0" y="48556"/>
                    <a:pt x="365" y="45040"/>
                    <a:pt x="1060" y="41645"/>
                  </a:cubicBezTo>
                  <a:cubicBezTo>
                    <a:pt x="1755" y="38250"/>
                    <a:pt x="2779" y="34975"/>
                    <a:pt x="4099" y="31855"/>
                  </a:cubicBezTo>
                  <a:cubicBezTo>
                    <a:pt x="6738" y="25615"/>
                    <a:pt x="10557" y="19996"/>
                    <a:pt x="15277" y="15276"/>
                  </a:cubicBezTo>
                  <a:cubicBezTo>
                    <a:pt x="19996" y="10557"/>
                    <a:pt x="25615" y="6738"/>
                    <a:pt x="31855" y="4099"/>
                  </a:cubicBezTo>
                  <a:cubicBezTo>
                    <a:pt x="34975" y="2779"/>
                    <a:pt x="38250" y="1754"/>
                    <a:pt x="41645" y="1060"/>
                  </a:cubicBezTo>
                  <a:cubicBezTo>
                    <a:pt x="45041" y="365"/>
                    <a:pt x="48556" y="0"/>
                    <a:pt x="52157" y="0"/>
                  </a:cubicBezTo>
                  <a:close/>
                </a:path>
              </a:pathLst>
            </a:cu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Rectangle 67"/>
            <p:cNvSpPr/>
            <p:nvPr/>
          </p:nvSpPr>
          <p:spPr>
            <a:xfrm>
              <a:off x="4484228" y="4569296"/>
              <a:ext cx="846169"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a:ln>
                    <a:solidFill>
                      <a:schemeClr val="bg1">
                        <a:alpha val="0"/>
                      </a:schemeClr>
                    </a:solidFill>
                  </a:ln>
                  <a:solidFill>
                    <a:schemeClr val="bg1"/>
                  </a:solidFill>
                  <a:ea typeface="Segoe UI" pitchFamily="34" charset="0"/>
                  <a:cs typeface="Segoe UI" pitchFamily="34" charset="0"/>
                </a:rPr>
                <a:t>Deploy</a:t>
              </a:r>
            </a:p>
          </p:txBody>
        </p:sp>
      </p:grpSp>
      <p:sp>
        <p:nvSpPr>
          <p:cNvPr id="9" name="Title 8"/>
          <p:cNvSpPr>
            <a:spLocks noGrp="1"/>
          </p:cNvSpPr>
          <p:nvPr>
            <p:ph type="title"/>
          </p:nvPr>
        </p:nvSpPr>
        <p:spPr>
          <a:xfrm>
            <a:off x="3932238" y="291102"/>
            <a:ext cx="7992530" cy="899665"/>
          </a:xfrm>
        </p:spPr>
        <p:txBody>
          <a:bodyPr/>
          <a:lstStyle/>
          <a:p>
            <a:r>
              <a:rPr lang="en-US" sz="4400" dirty="0">
                <a:solidFill>
                  <a:schemeClr val="bg1"/>
                </a:solidFill>
              </a:rPr>
              <a:t>Develop &amp; Test New </a:t>
            </a:r>
            <a:r>
              <a:rPr lang="en-US" sz="4400" dirty="0" smtClean="0">
                <a:solidFill>
                  <a:schemeClr val="bg1"/>
                </a:solidFill>
              </a:rPr>
              <a:t>Apps</a:t>
            </a:r>
            <a:endParaRPr lang="en-US" sz="4400" dirty="0">
              <a:solidFill>
                <a:schemeClr val="bg1"/>
              </a:solidFill>
            </a:endParaRPr>
          </a:p>
        </p:txBody>
      </p:sp>
      <p:sp>
        <p:nvSpPr>
          <p:cNvPr id="2" name="Up Arrow 1"/>
          <p:cNvSpPr/>
          <p:nvPr/>
        </p:nvSpPr>
        <p:spPr bwMode="auto">
          <a:xfrm rot="2549659">
            <a:off x="1693178" y="3484636"/>
            <a:ext cx="424967" cy="1108305"/>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38" name="Up Arrow 37"/>
          <p:cNvSpPr/>
          <p:nvPr/>
        </p:nvSpPr>
        <p:spPr bwMode="auto">
          <a:xfrm rot="19050341" flipV="1">
            <a:off x="4167849" y="3520425"/>
            <a:ext cx="424967" cy="1195940"/>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34" name="Rectangle 33"/>
          <p:cNvSpPr/>
          <p:nvPr/>
        </p:nvSpPr>
        <p:spPr bwMode="auto">
          <a:xfrm>
            <a:off x="287338" y="1401762"/>
            <a:ext cx="5516303" cy="4974336"/>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sp>
        <p:nvSpPr>
          <p:cNvPr id="45" name="Rectangle 44"/>
          <p:cNvSpPr/>
          <p:nvPr/>
        </p:nvSpPr>
        <p:spPr>
          <a:xfrm>
            <a:off x="1377787" y="255579"/>
            <a:ext cx="2439757" cy="707876"/>
          </a:xfrm>
          <a:prstGeom prst="rect">
            <a:avLst/>
          </a:prstGeom>
        </p:spPr>
        <p:txBody>
          <a:bodyPr wrap="square" lIns="91428" tIns="45715" rIns="91428" bIns="45715">
            <a:spAutoFit/>
          </a:bodyPr>
          <a:lstStyle/>
          <a:p>
            <a:pPr algn="r" defTabSz="1218463" fontAlgn="base">
              <a:spcBef>
                <a:spcPts val="840"/>
              </a:spcBef>
              <a:spcAft>
                <a:spcPct val="0"/>
              </a:spcAft>
              <a:buClr>
                <a:schemeClr val="bg2">
                  <a:lumMod val="75000"/>
                </a:schemeClr>
              </a:buClr>
              <a:buSzPct val="100000"/>
            </a:pPr>
            <a:r>
              <a:rPr lang="en-US" sz="2000" dirty="0" smtClean="0">
                <a:ln>
                  <a:solidFill>
                    <a:schemeClr val="bg1">
                      <a:alpha val="0"/>
                    </a:schemeClr>
                  </a:solidFill>
                </a:ln>
                <a:solidFill>
                  <a:schemeClr val="bg1"/>
                </a:solidFill>
                <a:cs typeface="Segoe UI" pitchFamily="34" charset="0"/>
              </a:rPr>
              <a:t>SQL Serve in a Windows Azure VM</a:t>
            </a:r>
            <a:endParaRPr lang="en-US" sz="2000" dirty="0">
              <a:ln>
                <a:solidFill>
                  <a:schemeClr val="bg1">
                    <a:alpha val="0"/>
                  </a:schemeClr>
                </a:solidFill>
              </a:ln>
              <a:solidFill>
                <a:schemeClr val="bg1"/>
              </a:solidFill>
              <a:cs typeface="Segoe UI" pitchFamily="34" charset="0"/>
            </a:endParaRPr>
          </a:p>
        </p:txBody>
      </p:sp>
      <p:grpSp>
        <p:nvGrpSpPr>
          <p:cNvPr id="39" name="Group 38"/>
          <p:cNvGrpSpPr/>
          <p:nvPr/>
        </p:nvGrpSpPr>
        <p:grpSpPr>
          <a:xfrm>
            <a:off x="366143" y="269531"/>
            <a:ext cx="1011644" cy="857866"/>
            <a:chOff x="4130294" y="1070076"/>
            <a:chExt cx="635754" cy="539115"/>
          </a:xfrm>
          <a:solidFill>
            <a:schemeClr val="tx2"/>
          </a:solidFill>
        </p:grpSpPr>
        <p:sp>
          <p:nvSpPr>
            <p:cNvPr id="40" name="Freeform 39"/>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5"/>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41"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70359" y="1728213"/>
            <a:ext cx="1801215" cy="1946926"/>
            <a:chOff x="2270359" y="1728213"/>
            <a:chExt cx="1801215" cy="1946926"/>
          </a:xfrm>
        </p:grpSpPr>
        <p:sp>
          <p:nvSpPr>
            <p:cNvPr id="98" name="Rectangle 97"/>
            <p:cNvSpPr/>
            <p:nvPr/>
          </p:nvSpPr>
          <p:spPr>
            <a:xfrm>
              <a:off x="2270359" y="3336595"/>
              <a:ext cx="1801215"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solidFill>
                    <a:schemeClr val="bg1"/>
                  </a:solidFill>
                  <a:cs typeface="Segoe UI" pitchFamily="34" charset="0"/>
                </a:rPr>
                <a:t>Virtual Machine</a:t>
              </a:r>
            </a:p>
          </p:txBody>
        </p:sp>
        <p:sp>
          <p:nvSpPr>
            <p:cNvPr id="33" name="Rectangle 32"/>
            <p:cNvSpPr/>
            <p:nvPr/>
          </p:nvSpPr>
          <p:spPr>
            <a:xfrm>
              <a:off x="2881060" y="1728213"/>
              <a:ext cx="579813"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smtClean="0">
                  <a:ln>
                    <a:solidFill>
                      <a:schemeClr val="bg1">
                        <a:alpha val="0"/>
                      </a:schemeClr>
                    </a:solidFill>
                  </a:ln>
                  <a:solidFill>
                    <a:schemeClr val="bg1"/>
                  </a:solidFill>
                  <a:ea typeface="Segoe UI" pitchFamily="34" charset="0"/>
                  <a:cs typeface="Segoe UI" pitchFamily="34" charset="0"/>
                </a:rPr>
                <a:t>TEST</a:t>
              </a:r>
              <a:endParaRPr lang="en-US" sz="1600" b="1" cap="all" dirty="0">
                <a:ln>
                  <a:solidFill>
                    <a:schemeClr val="bg1">
                      <a:alpha val="0"/>
                    </a:schemeClr>
                  </a:solidFill>
                </a:ln>
                <a:solidFill>
                  <a:schemeClr val="bg1"/>
                </a:solidFill>
                <a:ea typeface="Segoe UI" pitchFamily="34" charset="0"/>
                <a:cs typeface="Segoe UI" pitchFamily="34" charset="0"/>
              </a:endParaRPr>
            </a:p>
          </p:txBody>
        </p:sp>
        <p:grpSp>
          <p:nvGrpSpPr>
            <p:cNvPr id="6" name="Group 5"/>
            <p:cNvGrpSpPr/>
            <p:nvPr/>
          </p:nvGrpSpPr>
          <p:grpSpPr>
            <a:xfrm>
              <a:off x="2302394" y="2012448"/>
              <a:ext cx="1587244" cy="1379646"/>
              <a:chOff x="2539895" y="2012448"/>
              <a:chExt cx="1587244" cy="1379646"/>
            </a:xfrm>
          </p:grpSpPr>
          <p:sp>
            <p:nvSpPr>
              <p:cNvPr id="42" name="Freeform 41"/>
              <p:cNvSpPr/>
              <p:nvPr/>
            </p:nvSpPr>
            <p:spPr bwMode="auto">
              <a:xfrm>
                <a:off x="2920219" y="2604166"/>
                <a:ext cx="1206920" cy="787928"/>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2">
                  <a:lumMod val="9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6" name="Group 85"/>
              <p:cNvGrpSpPr/>
              <p:nvPr/>
            </p:nvGrpSpPr>
            <p:grpSpPr>
              <a:xfrm>
                <a:off x="2539895" y="2012448"/>
                <a:ext cx="1011644" cy="857866"/>
                <a:chOff x="4036094" y="1032396"/>
                <a:chExt cx="635754" cy="539115"/>
              </a:xfrm>
              <a:solidFill>
                <a:schemeClr val="tx2"/>
              </a:solidFill>
            </p:grpSpPr>
            <p:sp>
              <p:nvSpPr>
                <p:cNvPr id="87" name="Freeform 86"/>
                <p:cNvSpPr>
                  <a:spLocks noEditPoints="1"/>
                </p:cNvSpPr>
                <p:nvPr/>
              </p:nvSpPr>
              <p:spPr bwMode="black">
                <a:xfrm>
                  <a:off x="4036094" y="103239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89" name="Freeform 23"/>
                <p:cNvSpPr>
                  <a:spLocks noEditPoints="1"/>
                </p:cNvSpPr>
                <p:nvPr/>
              </p:nvSpPr>
              <p:spPr bwMode="black">
                <a:xfrm>
                  <a:off x="4245197" y="1151501"/>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sp>
        <p:nvSpPr>
          <p:cNvPr id="46" name="Rectangle 45"/>
          <p:cNvSpPr/>
          <p:nvPr/>
        </p:nvSpPr>
        <p:spPr bwMode="auto">
          <a:xfrm>
            <a:off x="5900969" y="1401762"/>
            <a:ext cx="1618488" cy="1618488"/>
          </a:xfrm>
          <a:prstGeom prst="rect">
            <a:avLst/>
          </a:prstGeom>
          <a:solidFill>
            <a:schemeClr val="accent5">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47" name="Rectangle 46"/>
          <p:cNvSpPr/>
          <p:nvPr/>
        </p:nvSpPr>
        <p:spPr bwMode="auto">
          <a:xfrm>
            <a:off x="7592311" y="1401762"/>
            <a:ext cx="4355213" cy="1618488"/>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IN" sz="2000" dirty="0">
                <a:ln>
                  <a:solidFill>
                    <a:schemeClr val="bg1">
                      <a:alpha val="0"/>
                    </a:schemeClr>
                  </a:solidFill>
                </a:ln>
                <a:solidFill>
                  <a:schemeClr val="bg1"/>
                </a:solidFill>
                <a:ea typeface="Segoe UI" pitchFamily="34" charset="0"/>
                <a:cs typeface="Segoe UI" pitchFamily="34" charset="0"/>
              </a:rPr>
              <a:t>Leverage consistent tools, with SQL Server Management Studio &amp; </a:t>
            </a:r>
            <a:r>
              <a:rPr lang="en-IN" sz="2000" dirty="0" smtClean="0">
                <a:ln>
                  <a:solidFill>
                    <a:schemeClr val="bg1">
                      <a:alpha val="0"/>
                    </a:schemeClr>
                  </a:solidFill>
                </a:ln>
                <a:solidFill>
                  <a:schemeClr val="bg1"/>
                </a:solidFill>
                <a:ea typeface="Segoe UI" pitchFamily="34" charset="0"/>
                <a:cs typeface="Segoe UI" pitchFamily="34" charset="0"/>
              </a:rPr>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SQL </a:t>
            </a:r>
            <a:r>
              <a:rPr lang="en-IN" sz="2000" dirty="0">
                <a:ln>
                  <a:solidFill>
                    <a:schemeClr val="bg1">
                      <a:alpha val="0"/>
                    </a:schemeClr>
                  </a:solidFill>
                </a:ln>
                <a:solidFill>
                  <a:schemeClr val="bg1"/>
                </a:solidFill>
                <a:ea typeface="Segoe UI" pitchFamily="34" charset="0"/>
                <a:cs typeface="Segoe UI" pitchFamily="34" charset="0"/>
              </a:rPr>
              <a:t>Server Data Tools</a:t>
            </a:r>
          </a:p>
        </p:txBody>
      </p:sp>
      <p:sp>
        <p:nvSpPr>
          <p:cNvPr id="48" name="Rectangle 47"/>
          <p:cNvSpPr/>
          <p:nvPr/>
        </p:nvSpPr>
        <p:spPr bwMode="auto">
          <a:xfrm>
            <a:off x="5900969" y="3081006"/>
            <a:ext cx="1618488" cy="161848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50" name="Rectangle 49"/>
          <p:cNvSpPr/>
          <p:nvPr/>
        </p:nvSpPr>
        <p:spPr bwMode="auto">
          <a:xfrm>
            <a:off x="7592312" y="3081006"/>
            <a:ext cx="4355213" cy="1618488"/>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IN" sz="2000" dirty="0">
                <a:ln>
                  <a:solidFill>
                    <a:schemeClr val="bg1">
                      <a:alpha val="0"/>
                    </a:schemeClr>
                  </a:solidFill>
                </a:ln>
                <a:solidFill>
                  <a:schemeClr val="bg1"/>
                </a:solidFill>
                <a:ea typeface="Segoe UI" pitchFamily="34" charset="0"/>
                <a:cs typeface="Segoe UI" pitchFamily="34" charset="0"/>
              </a:rPr>
              <a:t>Spin up VMs in minutes with a gallery of ready-to-use images </a:t>
            </a:r>
            <a:r>
              <a:rPr lang="en-IN" sz="2000" dirty="0" smtClean="0">
                <a:ln>
                  <a:solidFill>
                    <a:schemeClr val="bg1">
                      <a:alpha val="0"/>
                    </a:schemeClr>
                  </a:solidFill>
                </a:ln>
                <a:solidFill>
                  <a:schemeClr val="bg1"/>
                </a:solidFill>
                <a:ea typeface="Segoe UI" pitchFamily="34" charset="0"/>
                <a:cs typeface="Segoe UI" pitchFamily="34" charset="0"/>
              </a:rPr>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at </a:t>
            </a:r>
            <a:r>
              <a:rPr lang="en-IN" sz="2000" dirty="0">
                <a:ln>
                  <a:solidFill>
                    <a:schemeClr val="bg1">
                      <a:alpha val="0"/>
                    </a:schemeClr>
                  </a:solidFill>
                </a:ln>
                <a:solidFill>
                  <a:schemeClr val="bg1"/>
                </a:solidFill>
                <a:ea typeface="Segoe UI" pitchFamily="34" charset="0"/>
                <a:cs typeface="Segoe UI" pitchFamily="34" charset="0"/>
              </a:rPr>
              <a:t>your fingertips</a:t>
            </a:r>
          </a:p>
        </p:txBody>
      </p:sp>
      <p:sp>
        <p:nvSpPr>
          <p:cNvPr id="51" name="Rectangle 50"/>
          <p:cNvSpPr/>
          <p:nvPr/>
        </p:nvSpPr>
        <p:spPr bwMode="auto">
          <a:xfrm>
            <a:off x="5900969" y="4760251"/>
            <a:ext cx="1618488" cy="161848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52" name="Rectangle 51"/>
          <p:cNvSpPr/>
          <p:nvPr/>
        </p:nvSpPr>
        <p:spPr bwMode="auto">
          <a:xfrm>
            <a:off x="7592312" y="4760251"/>
            <a:ext cx="4355213" cy="16184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IN" sz="2000" dirty="0">
                <a:ln>
                  <a:solidFill>
                    <a:schemeClr val="bg1">
                      <a:alpha val="0"/>
                    </a:schemeClr>
                  </a:solidFill>
                </a:ln>
                <a:solidFill>
                  <a:schemeClr val="bg1"/>
                </a:solidFill>
                <a:ea typeface="Segoe UI" pitchFamily="34" charset="0"/>
                <a:cs typeface="Segoe UI" pitchFamily="34" charset="0"/>
              </a:rPr>
              <a:t>Save </a:t>
            </a:r>
            <a:r>
              <a:rPr lang="en-IN" sz="2000" dirty="0" smtClean="0">
                <a:ln>
                  <a:solidFill>
                    <a:schemeClr val="bg1">
                      <a:alpha val="0"/>
                    </a:schemeClr>
                  </a:solidFill>
                </a:ln>
                <a:solidFill>
                  <a:schemeClr val="bg1"/>
                </a:solidFill>
                <a:ea typeface="Segoe UI" pitchFamily="34" charset="0"/>
                <a:cs typeface="Segoe UI" pitchFamily="34" charset="0"/>
              </a:rPr>
              <a:t>money </a:t>
            </a:r>
            <a:r>
              <a:rPr lang="en-IN" sz="2000" dirty="0">
                <a:ln>
                  <a:solidFill>
                    <a:schemeClr val="bg1">
                      <a:alpha val="0"/>
                    </a:schemeClr>
                  </a:solidFill>
                </a:ln>
                <a:solidFill>
                  <a:schemeClr val="bg1"/>
                </a:solidFill>
                <a:ea typeface="Segoe UI" pitchFamily="34" charset="0"/>
                <a:cs typeface="Segoe UI" pitchFamily="34" charset="0"/>
              </a:rPr>
              <a:t>by shutting down development and testing VMs </a:t>
            </a:r>
            <a:r>
              <a:rPr lang="en-IN" sz="2000" dirty="0" smtClean="0">
                <a:ln>
                  <a:solidFill>
                    <a:schemeClr val="bg1">
                      <a:alpha val="0"/>
                    </a:schemeClr>
                  </a:solidFill>
                </a:ln>
                <a:solidFill>
                  <a:schemeClr val="bg1"/>
                </a:solidFill>
                <a:ea typeface="Segoe UI" pitchFamily="34" charset="0"/>
                <a:cs typeface="Segoe UI" pitchFamily="34" charset="0"/>
              </a:rPr>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when </a:t>
            </a:r>
            <a:r>
              <a:rPr lang="en-IN" sz="2000" dirty="0">
                <a:ln>
                  <a:solidFill>
                    <a:schemeClr val="bg1">
                      <a:alpha val="0"/>
                    </a:schemeClr>
                  </a:solidFill>
                </a:ln>
                <a:solidFill>
                  <a:schemeClr val="bg1"/>
                </a:solidFill>
                <a:ea typeface="Segoe UI" pitchFamily="34" charset="0"/>
                <a:cs typeface="Segoe UI" pitchFamily="34" charset="0"/>
              </a:rPr>
              <a:t>not in use</a:t>
            </a:r>
          </a:p>
        </p:txBody>
      </p:sp>
      <p:sp>
        <p:nvSpPr>
          <p:cNvPr id="57" name="Freeform 5"/>
          <p:cNvSpPr>
            <a:spLocks/>
          </p:cNvSpPr>
          <p:nvPr/>
        </p:nvSpPr>
        <p:spPr bwMode="auto">
          <a:xfrm flipH="1">
            <a:off x="6296553" y="5300349"/>
            <a:ext cx="827321" cy="538293"/>
          </a:xfrm>
          <a:custGeom>
            <a:avLst/>
            <a:gdLst/>
            <a:ahLst/>
            <a:cxnLst/>
            <a:rect l="l" t="t" r="r" b="b"/>
            <a:pathLst>
              <a:path w="6776429" h="4409039">
                <a:moveTo>
                  <a:pt x="5567597" y="4312767"/>
                </a:moveTo>
                <a:lnTo>
                  <a:pt x="3745936" y="4312767"/>
                </a:lnTo>
                <a:lnTo>
                  <a:pt x="3745936" y="4409039"/>
                </a:lnTo>
                <a:lnTo>
                  <a:pt x="5567597" y="4409039"/>
                </a:lnTo>
                <a:close/>
                <a:moveTo>
                  <a:pt x="2248864" y="4188766"/>
                </a:moveTo>
                <a:lnTo>
                  <a:pt x="7064" y="4250296"/>
                </a:lnTo>
                <a:lnTo>
                  <a:pt x="7064" y="4323099"/>
                </a:lnTo>
                <a:lnTo>
                  <a:pt x="7064" y="4409039"/>
                </a:lnTo>
                <a:lnTo>
                  <a:pt x="2248864" y="4409039"/>
                </a:lnTo>
                <a:close/>
                <a:moveTo>
                  <a:pt x="5567597" y="4005612"/>
                </a:moveTo>
                <a:lnTo>
                  <a:pt x="3745936" y="4005612"/>
                </a:lnTo>
                <a:lnTo>
                  <a:pt x="3745936" y="4234831"/>
                </a:lnTo>
                <a:lnTo>
                  <a:pt x="5567597" y="4234831"/>
                </a:lnTo>
                <a:close/>
                <a:moveTo>
                  <a:pt x="5567597" y="3826820"/>
                </a:moveTo>
                <a:lnTo>
                  <a:pt x="3745936" y="3826820"/>
                </a:lnTo>
                <a:lnTo>
                  <a:pt x="3745936" y="3927677"/>
                </a:lnTo>
                <a:lnTo>
                  <a:pt x="5567597" y="3927677"/>
                </a:lnTo>
                <a:close/>
                <a:moveTo>
                  <a:pt x="2248864" y="3467092"/>
                </a:moveTo>
                <a:lnTo>
                  <a:pt x="7064" y="3496562"/>
                </a:lnTo>
                <a:lnTo>
                  <a:pt x="7064" y="3648517"/>
                </a:lnTo>
                <a:lnTo>
                  <a:pt x="7064" y="4072338"/>
                </a:lnTo>
                <a:lnTo>
                  <a:pt x="7064" y="4171229"/>
                </a:lnTo>
                <a:lnTo>
                  <a:pt x="7064" y="4198354"/>
                </a:lnTo>
                <a:lnTo>
                  <a:pt x="7064" y="4204261"/>
                </a:lnTo>
                <a:lnTo>
                  <a:pt x="2248864" y="4175922"/>
                </a:lnTo>
                <a:lnTo>
                  <a:pt x="2248864" y="4005612"/>
                </a:lnTo>
                <a:lnTo>
                  <a:pt x="1363292" y="4005612"/>
                </a:lnTo>
                <a:lnTo>
                  <a:pt x="1363292" y="3927677"/>
                </a:lnTo>
                <a:lnTo>
                  <a:pt x="2248864" y="3927677"/>
                </a:lnTo>
                <a:lnTo>
                  <a:pt x="2248864" y="3826820"/>
                </a:lnTo>
                <a:lnTo>
                  <a:pt x="395566" y="3826820"/>
                </a:lnTo>
                <a:lnTo>
                  <a:pt x="395566" y="3746593"/>
                </a:lnTo>
                <a:lnTo>
                  <a:pt x="2248864" y="3746593"/>
                </a:lnTo>
                <a:close/>
                <a:moveTo>
                  <a:pt x="2248864" y="3327119"/>
                </a:moveTo>
                <a:lnTo>
                  <a:pt x="7064" y="3327119"/>
                </a:lnTo>
                <a:lnTo>
                  <a:pt x="7064" y="3397756"/>
                </a:lnTo>
                <a:lnTo>
                  <a:pt x="7064" y="3455443"/>
                </a:lnTo>
                <a:lnTo>
                  <a:pt x="7064" y="3464505"/>
                </a:lnTo>
                <a:lnTo>
                  <a:pt x="2248864" y="3450933"/>
                </a:lnTo>
                <a:close/>
                <a:moveTo>
                  <a:pt x="3678126" y="3327119"/>
                </a:moveTo>
                <a:lnTo>
                  <a:pt x="3676646" y="3327119"/>
                </a:lnTo>
                <a:lnTo>
                  <a:pt x="2316674" y="3327119"/>
                </a:lnTo>
                <a:lnTo>
                  <a:pt x="2316674" y="3450522"/>
                </a:lnTo>
                <a:lnTo>
                  <a:pt x="2316674" y="3466201"/>
                </a:lnTo>
                <a:lnTo>
                  <a:pt x="2316674" y="3746593"/>
                </a:lnTo>
                <a:lnTo>
                  <a:pt x="2316674" y="3826820"/>
                </a:lnTo>
                <a:lnTo>
                  <a:pt x="2316674" y="3927677"/>
                </a:lnTo>
                <a:lnTo>
                  <a:pt x="2316674" y="4005612"/>
                </a:lnTo>
                <a:lnTo>
                  <a:pt x="2316674" y="4175065"/>
                </a:lnTo>
                <a:lnTo>
                  <a:pt x="2316674" y="4186905"/>
                </a:lnTo>
                <a:lnTo>
                  <a:pt x="2316674" y="4409039"/>
                </a:lnTo>
                <a:lnTo>
                  <a:pt x="3676646" y="4409039"/>
                </a:lnTo>
                <a:lnTo>
                  <a:pt x="3678126" y="4409039"/>
                </a:lnTo>
                <a:lnTo>
                  <a:pt x="3678126" y="4312767"/>
                </a:lnTo>
                <a:lnTo>
                  <a:pt x="3676646" y="4312767"/>
                </a:lnTo>
                <a:lnTo>
                  <a:pt x="3676646" y="4234831"/>
                </a:lnTo>
                <a:lnTo>
                  <a:pt x="3678126" y="4234831"/>
                </a:lnTo>
                <a:lnTo>
                  <a:pt x="3678126" y="4005612"/>
                </a:lnTo>
                <a:lnTo>
                  <a:pt x="3676646" y="4005612"/>
                </a:lnTo>
                <a:lnTo>
                  <a:pt x="3676646" y="3927677"/>
                </a:lnTo>
                <a:lnTo>
                  <a:pt x="3678126" y="3927677"/>
                </a:lnTo>
                <a:lnTo>
                  <a:pt x="3678126" y="3826820"/>
                </a:lnTo>
                <a:lnTo>
                  <a:pt x="3676646" y="3826820"/>
                </a:lnTo>
                <a:lnTo>
                  <a:pt x="3676646" y="3746593"/>
                </a:lnTo>
                <a:lnTo>
                  <a:pt x="3678126" y="3746593"/>
                </a:lnTo>
                <a:lnTo>
                  <a:pt x="3678126" y="3448305"/>
                </a:lnTo>
                <a:lnTo>
                  <a:pt x="3676646" y="3448324"/>
                </a:lnTo>
                <a:lnTo>
                  <a:pt x="3676646" y="3442289"/>
                </a:lnTo>
                <a:lnTo>
                  <a:pt x="3678126" y="3442280"/>
                </a:lnTo>
                <a:close/>
                <a:moveTo>
                  <a:pt x="5567597" y="3327119"/>
                </a:moveTo>
                <a:lnTo>
                  <a:pt x="3745936" y="3327119"/>
                </a:lnTo>
                <a:lnTo>
                  <a:pt x="3745936" y="3441869"/>
                </a:lnTo>
                <a:lnTo>
                  <a:pt x="4527642" y="3437136"/>
                </a:lnTo>
                <a:lnTo>
                  <a:pt x="4567848" y="3436607"/>
                </a:lnTo>
                <a:lnTo>
                  <a:pt x="4614939" y="3436607"/>
                </a:lnTo>
                <a:lnTo>
                  <a:pt x="4527642" y="3437136"/>
                </a:lnTo>
                <a:lnTo>
                  <a:pt x="3745936" y="3447413"/>
                </a:lnTo>
                <a:lnTo>
                  <a:pt x="3745936" y="3746593"/>
                </a:lnTo>
                <a:lnTo>
                  <a:pt x="5567597" y="3746593"/>
                </a:lnTo>
                <a:close/>
                <a:moveTo>
                  <a:pt x="233976" y="3083410"/>
                </a:moveTo>
                <a:lnTo>
                  <a:pt x="0" y="3296552"/>
                </a:lnTo>
                <a:lnTo>
                  <a:pt x="1040822" y="3288261"/>
                </a:lnTo>
                <a:cubicBezTo>
                  <a:pt x="651034" y="3226258"/>
                  <a:pt x="628344" y="3243118"/>
                  <a:pt x="233976" y="3083410"/>
                </a:cubicBezTo>
                <a:close/>
                <a:moveTo>
                  <a:pt x="6776429" y="2826778"/>
                </a:moveTo>
                <a:lnTo>
                  <a:pt x="5635408" y="3963226"/>
                </a:lnTo>
                <a:lnTo>
                  <a:pt x="5635408" y="4196285"/>
                </a:lnTo>
                <a:lnTo>
                  <a:pt x="6482110" y="3349488"/>
                </a:lnTo>
                <a:lnTo>
                  <a:pt x="6482110" y="3434149"/>
                </a:lnTo>
                <a:lnTo>
                  <a:pt x="5635408" y="4276423"/>
                </a:lnTo>
                <a:lnTo>
                  <a:pt x="5635408" y="4373588"/>
                </a:lnTo>
                <a:lnTo>
                  <a:pt x="6776429" y="3234056"/>
                </a:lnTo>
                <a:close/>
                <a:moveTo>
                  <a:pt x="1738028" y="2499490"/>
                </a:moveTo>
                <a:lnTo>
                  <a:pt x="1755660" y="2501846"/>
                </a:lnTo>
                <a:lnTo>
                  <a:pt x="1770940" y="2501846"/>
                </a:lnTo>
                <a:lnTo>
                  <a:pt x="1789746" y="2501846"/>
                </a:lnTo>
                <a:lnTo>
                  <a:pt x="1805028" y="2504200"/>
                </a:lnTo>
                <a:lnTo>
                  <a:pt x="1822658" y="2507731"/>
                </a:lnTo>
                <a:lnTo>
                  <a:pt x="1836764" y="2507731"/>
                </a:lnTo>
                <a:lnTo>
                  <a:pt x="1849694" y="2510086"/>
                </a:lnTo>
                <a:lnTo>
                  <a:pt x="1862622" y="2512440"/>
                </a:lnTo>
                <a:lnTo>
                  <a:pt x="1876728" y="2519505"/>
                </a:lnTo>
                <a:lnTo>
                  <a:pt x="1896710" y="2526568"/>
                </a:lnTo>
                <a:lnTo>
                  <a:pt x="1919042" y="2537163"/>
                </a:lnTo>
                <a:lnTo>
                  <a:pt x="1931974" y="2546582"/>
                </a:lnTo>
                <a:lnTo>
                  <a:pt x="1946078" y="2559531"/>
                </a:lnTo>
                <a:lnTo>
                  <a:pt x="1954306" y="2573659"/>
                </a:lnTo>
                <a:lnTo>
                  <a:pt x="1963710" y="2588964"/>
                </a:lnTo>
                <a:lnTo>
                  <a:pt x="1966060" y="2601913"/>
                </a:lnTo>
                <a:lnTo>
                  <a:pt x="1966060" y="2619574"/>
                </a:lnTo>
                <a:lnTo>
                  <a:pt x="1961358" y="2636055"/>
                </a:lnTo>
                <a:lnTo>
                  <a:pt x="1954306" y="2653714"/>
                </a:lnTo>
                <a:lnTo>
                  <a:pt x="1943728" y="2671374"/>
                </a:lnTo>
                <a:lnTo>
                  <a:pt x="1929622" y="2689033"/>
                </a:lnTo>
                <a:lnTo>
                  <a:pt x="1921394" y="2698451"/>
                </a:lnTo>
                <a:lnTo>
                  <a:pt x="1911990" y="2707869"/>
                </a:lnTo>
                <a:lnTo>
                  <a:pt x="1901412" y="2716110"/>
                </a:lnTo>
                <a:lnTo>
                  <a:pt x="1892008" y="2727882"/>
                </a:lnTo>
                <a:lnTo>
                  <a:pt x="1879078" y="2733769"/>
                </a:lnTo>
                <a:lnTo>
                  <a:pt x="1864974" y="2743187"/>
                </a:lnTo>
                <a:lnTo>
                  <a:pt x="1852044" y="2752605"/>
                </a:lnTo>
                <a:lnTo>
                  <a:pt x="1837940" y="2760846"/>
                </a:lnTo>
                <a:lnTo>
                  <a:pt x="1822658" y="2767910"/>
                </a:lnTo>
                <a:lnTo>
                  <a:pt x="1807378" y="2776151"/>
                </a:lnTo>
                <a:lnTo>
                  <a:pt x="1792096" y="2783215"/>
                </a:lnTo>
                <a:lnTo>
                  <a:pt x="1777992" y="2792634"/>
                </a:lnTo>
                <a:lnTo>
                  <a:pt x="1760360" y="2797343"/>
                </a:lnTo>
                <a:lnTo>
                  <a:pt x="1745080" y="2803228"/>
                </a:lnTo>
                <a:lnTo>
                  <a:pt x="1726272" y="2810292"/>
                </a:lnTo>
                <a:lnTo>
                  <a:pt x="1710992" y="2817355"/>
                </a:lnTo>
                <a:lnTo>
                  <a:pt x="1693360" y="2820888"/>
                </a:lnTo>
                <a:lnTo>
                  <a:pt x="1678082" y="2827951"/>
                </a:lnTo>
                <a:lnTo>
                  <a:pt x="1659274" y="2832660"/>
                </a:lnTo>
                <a:lnTo>
                  <a:pt x="1643992" y="2839725"/>
                </a:lnTo>
                <a:lnTo>
                  <a:pt x="1624012" y="2842079"/>
                </a:lnTo>
                <a:lnTo>
                  <a:pt x="1606380" y="2845610"/>
                </a:lnTo>
                <a:lnTo>
                  <a:pt x="1588748" y="2847965"/>
                </a:lnTo>
                <a:lnTo>
                  <a:pt x="1572292" y="2852675"/>
                </a:lnTo>
                <a:lnTo>
                  <a:pt x="1552310" y="2855028"/>
                </a:lnTo>
                <a:lnTo>
                  <a:pt x="1534678" y="2857384"/>
                </a:lnTo>
                <a:lnTo>
                  <a:pt x="1517046" y="2859738"/>
                </a:lnTo>
                <a:lnTo>
                  <a:pt x="1500590" y="2864447"/>
                </a:lnTo>
                <a:lnTo>
                  <a:pt x="1480608" y="2864447"/>
                </a:lnTo>
                <a:lnTo>
                  <a:pt x="1465328" y="2864447"/>
                </a:lnTo>
                <a:lnTo>
                  <a:pt x="1447696" y="2864447"/>
                </a:lnTo>
                <a:lnTo>
                  <a:pt x="1432416" y="2864447"/>
                </a:lnTo>
                <a:lnTo>
                  <a:pt x="1413610" y="2862093"/>
                </a:lnTo>
                <a:lnTo>
                  <a:pt x="1398328" y="2862093"/>
                </a:lnTo>
                <a:lnTo>
                  <a:pt x="1383048" y="2862093"/>
                </a:lnTo>
                <a:lnTo>
                  <a:pt x="1368944" y="2862093"/>
                </a:lnTo>
                <a:lnTo>
                  <a:pt x="1351312" y="2857384"/>
                </a:lnTo>
                <a:lnTo>
                  <a:pt x="1338382" y="2855028"/>
                </a:lnTo>
                <a:lnTo>
                  <a:pt x="1324276" y="2850319"/>
                </a:lnTo>
                <a:lnTo>
                  <a:pt x="1311346" y="2847965"/>
                </a:lnTo>
                <a:lnTo>
                  <a:pt x="1286664" y="2837370"/>
                </a:lnTo>
                <a:lnTo>
                  <a:pt x="1269032" y="2827951"/>
                </a:lnTo>
                <a:lnTo>
                  <a:pt x="1251400" y="2815002"/>
                </a:lnTo>
                <a:lnTo>
                  <a:pt x="1239646" y="2803228"/>
                </a:lnTo>
                <a:lnTo>
                  <a:pt x="1229066" y="2790278"/>
                </a:lnTo>
                <a:lnTo>
                  <a:pt x="1224364" y="2776151"/>
                </a:lnTo>
                <a:lnTo>
                  <a:pt x="1219664" y="2758492"/>
                </a:lnTo>
                <a:lnTo>
                  <a:pt x="1219664" y="2743187"/>
                </a:lnTo>
                <a:lnTo>
                  <a:pt x="1222014" y="2727882"/>
                </a:lnTo>
                <a:lnTo>
                  <a:pt x="1230242" y="2711401"/>
                </a:lnTo>
                <a:lnTo>
                  <a:pt x="1241996" y="2693742"/>
                </a:lnTo>
                <a:lnTo>
                  <a:pt x="1257276" y="2676083"/>
                </a:lnTo>
                <a:lnTo>
                  <a:pt x="1264330" y="2664310"/>
                </a:lnTo>
                <a:lnTo>
                  <a:pt x="1274908" y="2658423"/>
                </a:lnTo>
                <a:lnTo>
                  <a:pt x="1284312" y="2646651"/>
                </a:lnTo>
                <a:lnTo>
                  <a:pt x="1297242" y="2640764"/>
                </a:lnTo>
                <a:lnTo>
                  <a:pt x="1308996" y="2628992"/>
                </a:lnTo>
                <a:lnTo>
                  <a:pt x="1319576" y="2619574"/>
                </a:lnTo>
                <a:lnTo>
                  <a:pt x="1333680" y="2611332"/>
                </a:lnTo>
                <a:lnTo>
                  <a:pt x="1348960" y="2604269"/>
                </a:lnTo>
                <a:lnTo>
                  <a:pt x="1363066" y="2596028"/>
                </a:lnTo>
                <a:lnTo>
                  <a:pt x="1375996" y="2586610"/>
                </a:lnTo>
                <a:lnTo>
                  <a:pt x="1391276" y="2579546"/>
                </a:lnTo>
                <a:lnTo>
                  <a:pt x="1407732" y="2573659"/>
                </a:lnTo>
                <a:lnTo>
                  <a:pt x="1420662" y="2566596"/>
                </a:lnTo>
                <a:lnTo>
                  <a:pt x="1438292" y="2559531"/>
                </a:lnTo>
                <a:lnTo>
                  <a:pt x="1454748" y="2552468"/>
                </a:lnTo>
                <a:lnTo>
                  <a:pt x="1472380" y="2546582"/>
                </a:lnTo>
                <a:lnTo>
                  <a:pt x="1487660" y="2539519"/>
                </a:lnTo>
                <a:lnTo>
                  <a:pt x="1507644" y="2534810"/>
                </a:lnTo>
                <a:lnTo>
                  <a:pt x="1522924" y="2530101"/>
                </a:lnTo>
                <a:lnTo>
                  <a:pt x="1544080" y="2528923"/>
                </a:lnTo>
                <a:lnTo>
                  <a:pt x="1559362" y="2521858"/>
                </a:lnTo>
                <a:lnTo>
                  <a:pt x="1576992" y="2517149"/>
                </a:lnTo>
                <a:lnTo>
                  <a:pt x="1594624" y="2512440"/>
                </a:lnTo>
                <a:lnTo>
                  <a:pt x="1614608" y="2510086"/>
                </a:lnTo>
                <a:lnTo>
                  <a:pt x="1631064" y="2506555"/>
                </a:lnTo>
                <a:lnTo>
                  <a:pt x="1648694" y="2504200"/>
                </a:lnTo>
                <a:lnTo>
                  <a:pt x="1666326" y="2504200"/>
                </a:lnTo>
                <a:lnTo>
                  <a:pt x="1686308" y="2504200"/>
                </a:lnTo>
                <a:lnTo>
                  <a:pt x="1702764" y="2501846"/>
                </a:lnTo>
                <a:lnTo>
                  <a:pt x="1720396" y="2499490"/>
                </a:lnTo>
                <a:close/>
                <a:moveTo>
                  <a:pt x="5716446" y="2435917"/>
                </a:moveTo>
                <a:lnTo>
                  <a:pt x="4527382" y="2435917"/>
                </a:lnTo>
                <a:lnTo>
                  <a:pt x="3977045" y="3057829"/>
                </a:lnTo>
                <a:lnTo>
                  <a:pt x="3979018" y="3056988"/>
                </a:lnTo>
                <a:lnTo>
                  <a:pt x="3996666" y="3049964"/>
                </a:lnTo>
                <a:lnTo>
                  <a:pt x="4011962" y="3041768"/>
                </a:lnTo>
                <a:lnTo>
                  <a:pt x="4030787" y="3034743"/>
                </a:lnTo>
                <a:lnTo>
                  <a:pt x="4046083" y="3027719"/>
                </a:lnTo>
                <a:lnTo>
                  <a:pt x="4063732" y="3021865"/>
                </a:lnTo>
                <a:lnTo>
                  <a:pt x="4079028" y="3012498"/>
                </a:lnTo>
                <a:lnTo>
                  <a:pt x="4095500" y="3005474"/>
                </a:lnTo>
                <a:lnTo>
                  <a:pt x="4110796" y="2997279"/>
                </a:lnTo>
                <a:lnTo>
                  <a:pt x="4128445" y="2990254"/>
                </a:lnTo>
                <a:lnTo>
                  <a:pt x="4142565" y="2980887"/>
                </a:lnTo>
                <a:lnTo>
                  <a:pt x="4160213" y="2975035"/>
                </a:lnTo>
                <a:lnTo>
                  <a:pt x="4173156" y="2968009"/>
                </a:lnTo>
                <a:lnTo>
                  <a:pt x="4190806" y="2960984"/>
                </a:lnTo>
                <a:lnTo>
                  <a:pt x="5628712" y="2960984"/>
                </a:lnTo>
                <a:lnTo>
                  <a:pt x="6084380" y="2508115"/>
                </a:lnTo>
                <a:lnTo>
                  <a:pt x="6071820" y="2508858"/>
                </a:lnTo>
                <a:lnTo>
                  <a:pt x="6056540" y="2511221"/>
                </a:lnTo>
                <a:lnTo>
                  <a:pt x="6036559" y="2513584"/>
                </a:lnTo>
                <a:lnTo>
                  <a:pt x="6020104" y="2518309"/>
                </a:lnTo>
                <a:lnTo>
                  <a:pt x="6002474" y="2518309"/>
                </a:lnTo>
                <a:lnTo>
                  <a:pt x="5987194" y="2520672"/>
                </a:lnTo>
                <a:lnTo>
                  <a:pt x="5969565" y="2520672"/>
                </a:lnTo>
                <a:lnTo>
                  <a:pt x="5953109" y="2523035"/>
                </a:lnTo>
                <a:lnTo>
                  <a:pt x="5933129" y="2520672"/>
                </a:lnTo>
                <a:lnTo>
                  <a:pt x="5917850" y="2520672"/>
                </a:lnTo>
                <a:lnTo>
                  <a:pt x="5900218" y="2518309"/>
                </a:lnTo>
                <a:lnTo>
                  <a:pt x="5886115" y="2518309"/>
                </a:lnTo>
                <a:lnTo>
                  <a:pt x="5870835" y="2513584"/>
                </a:lnTo>
                <a:lnTo>
                  <a:pt x="5855556" y="2511221"/>
                </a:lnTo>
                <a:lnTo>
                  <a:pt x="5841452" y="2508858"/>
                </a:lnTo>
                <a:lnTo>
                  <a:pt x="5830874" y="2507676"/>
                </a:lnTo>
                <a:lnTo>
                  <a:pt x="5816770" y="2502951"/>
                </a:lnTo>
                <a:lnTo>
                  <a:pt x="5803841" y="2498225"/>
                </a:lnTo>
                <a:lnTo>
                  <a:pt x="5793263" y="2493500"/>
                </a:lnTo>
                <a:lnTo>
                  <a:pt x="5781508" y="2491137"/>
                </a:lnTo>
                <a:lnTo>
                  <a:pt x="5761528" y="2482867"/>
                </a:lnTo>
                <a:lnTo>
                  <a:pt x="5748600" y="2473416"/>
                </a:lnTo>
                <a:lnTo>
                  <a:pt x="5732144" y="2460420"/>
                </a:lnTo>
                <a:lnTo>
                  <a:pt x="5723916" y="2446244"/>
                </a:lnTo>
                <a:close/>
                <a:moveTo>
                  <a:pt x="3044326" y="2428965"/>
                </a:moveTo>
                <a:lnTo>
                  <a:pt x="3043462" y="2429229"/>
                </a:lnTo>
                <a:lnTo>
                  <a:pt x="3020896" y="2435645"/>
                </a:lnTo>
                <a:lnTo>
                  <a:pt x="3000368" y="2442784"/>
                </a:lnTo>
                <a:lnTo>
                  <a:pt x="2979892" y="2450765"/>
                </a:lnTo>
                <a:lnTo>
                  <a:pt x="2961352" y="2457785"/>
                </a:lnTo>
                <a:lnTo>
                  <a:pt x="2939780" y="2464142"/>
                </a:lnTo>
                <a:lnTo>
                  <a:pt x="2919302" y="2472121"/>
                </a:lnTo>
                <a:lnTo>
                  <a:pt x="2898774" y="2479261"/>
                </a:lnTo>
                <a:lnTo>
                  <a:pt x="2880286" y="2487122"/>
                </a:lnTo>
                <a:lnTo>
                  <a:pt x="2859758" y="2494261"/>
                </a:lnTo>
                <a:lnTo>
                  <a:pt x="2841372" y="2503805"/>
                </a:lnTo>
                <a:lnTo>
                  <a:pt x="2820892" y="2511786"/>
                </a:lnTo>
                <a:lnTo>
                  <a:pt x="2804544" y="2522053"/>
                </a:lnTo>
                <a:lnTo>
                  <a:pt x="2784066" y="2530034"/>
                </a:lnTo>
                <a:lnTo>
                  <a:pt x="2765628" y="2538737"/>
                </a:lnTo>
                <a:lnTo>
                  <a:pt x="2745150" y="2546717"/>
                </a:lnTo>
                <a:lnTo>
                  <a:pt x="2728700" y="2555301"/>
                </a:lnTo>
                <a:lnTo>
                  <a:pt x="2710314" y="2564846"/>
                </a:lnTo>
                <a:lnTo>
                  <a:pt x="2695852" y="2573310"/>
                </a:lnTo>
                <a:lnTo>
                  <a:pt x="2679452" y="2582736"/>
                </a:lnTo>
                <a:lnTo>
                  <a:pt x="2662108" y="2593062"/>
                </a:lnTo>
                <a:lnTo>
                  <a:pt x="2645708" y="2602487"/>
                </a:lnTo>
                <a:lnTo>
                  <a:pt x="2629360" y="2612756"/>
                </a:lnTo>
                <a:lnTo>
                  <a:pt x="2612960" y="2622180"/>
                </a:lnTo>
                <a:lnTo>
                  <a:pt x="2598600" y="2632328"/>
                </a:lnTo>
                <a:lnTo>
                  <a:pt x="2582250" y="2642596"/>
                </a:lnTo>
                <a:lnTo>
                  <a:pt x="2569928" y="2653466"/>
                </a:lnTo>
                <a:lnTo>
                  <a:pt x="2554572" y="2663673"/>
                </a:lnTo>
                <a:lnTo>
                  <a:pt x="2542252" y="2674544"/>
                </a:lnTo>
                <a:lnTo>
                  <a:pt x="2525802" y="2683128"/>
                </a:lnTo>
                <a:lnTo>
                  <a:pt x="2513428" y="2693158"/>
                </a:lnTo>
                <a:lnTo>
                  <a:pt x="2500112" y="2704087"/>
                </a:lnTo>
                <a:lnTo>
                  <a:pt x="2489730" y="2713998"/>
                </a:lnTo>
                <a:lnTo>
                  <a:pt x="2477308" y="2723185"/>
                </a:lnTo>
                <a:lnTo>
                  <a:pt x="2465930" y="2733155"/>
                </a:lnTo>
                <a:lnTo>
                  <a:pt x="2457586" y="2743788"/>
                </a:lnTo>
                <a:lnTo>
                  <a:pt x="2448196" y="2753638"/>
                </a:lnTo>
                <a:lnTo>
                  <a:pt x="2437710" y="2761865"/>
                </a:lnTo>
                <a:lnTo>
                  <a:pt x="2428372" y="2772557"/>
                </a:lnTo>
                <a:lnTo>
                  <a:pt x="2419978" y="2782349"/>
                </a:lnTo>
                <a:lnTo>
                  <a:pt x="2414616" y="2792803"/>
                </a:lnTo>
                <a:lnTo>
                  <a:pt x="2407216" y="2802535"/>
                </a:lnTo>
                <a:lnTo>
                  <a:pt x="2400810" y="2812207"/>
                </a:lnTo>
                <a:lnTo>
                  <a:pt x="2395448" y="2822661"/>
                </a:lnTo>
                <a:lnTo>
                  <a:pt x="2392022" y="2832155"/>
                </a:lnTo>
                <a:lnTo>
                  <a:pt x="2387556" y="2840867"/>
                </a:lnTo>
                <a:lnTo>
                  <a:pt x="2382042" y="2848798"/>
                </a:lnTo>
                <a:lnTo>
                  <a:pt x="2376580" y="2857569"/>
                </a:lnTo>
                <a:lnTo>
                  <a:pt x="2375146" y="2866944"/>
                </a:lnTo>
                <a:lnTo>
                  <a:pt x="2370676" y="2875655"/>
                </a:lnTo>
                <a:lnTo>
                  <a:pt x="2369240" y="2885030"/>
                </a:lnTo>
                <a:lnTo>
                  <a:pt x="2367756" y="2893565"/>
                </a:lnTo>
                <a:lnTo>
                  <a:pt x="2368310" y="2902820"/>
                </a:lnTo>
                <a:lnTo>
                  <a:pt x="2367278" y="2918927"/>
                </a:lnTo>
                <a:lnTo>
                  <a:pt x="2368234" y="2934914"/>
                </a:lnTo>
                <a:lnTo>
                  <a:pt x="2373168" y="2950664"/>
                </a:lnTo>
                <a:lnTo>
                  <a:pt x="2379194" y="2968038"/>
                </a:lnTo>
                <a:lnTo>
                  <a:pt x="2386016" y="2981986"/>
                </a:lnTo>
                <a:lnTo>
                  <a:pt x="2396816" y="2995695"/>
                </a:lnTo>
                <a:lnTo>
                  <a:pt x="2406618" y="3009465"/>
                </a:lnTo>
                <a:lnTo>
                  <a:pt x="2420400" y="3022998"/>
                </a:lnTo>
                <a:lnTo>
                  <a:pt x="2426668" y="3027689"/>
                </a:lnTo>
                <a:lnTo>
                  <a:pt x="2435024" y="3033945"/>
                </a:lnTo>
                <a:lnTo>
                  <a:pt x="2442336" y="3039420"/>
                </a:lnTo>
                <a:lnTo>
                  <a:pt x="2454672" y="3045437"/>
                </a:lnTo>
                <a:lnTo>
                  <a:pt x="2461984" y="3050912"/>
                </a:lnTo>
                <a:lnTo>
                  <a:pt x="2474318" y="3056930"/>
                </a:lnTo>
                <a:lnTo>
                  <a:pt x="2478452" y="3059145"/>
                </a:lnTo>
                <a:close/>
                <a:moveTo>
                  <a:pt x="2962718" y="2121625"/>
                </a:moveTo>
                <a:lnTo>
                  <a:pt x="1158398" y="2122762"/>
                </a:lnTo>
                <a:cubicBezTo>
                  <a:pt x="1153030" y="2127110"/>
                  <a:pt x="1147662" y="2131338"/>
                  <a:pt x="1142292" y="2135685"/>
                </a:cubicBezTo>
                <a:cubicBezTo>
                  <a:pt x="1137596" y="2140033"/>
                  <a:pt x="1133568" y="2144380"/>
                  <a:pt x="1128872" y="2148727"/>
                </a:cubicBezTo>
                <a:lnTo>
                  <a:pt x="1114780" y="2162826"/>
                </a:lnTo>
                <a:cubicBezTo>
                  <a:pt x="1110752" y="2167173"/>
                  <a:pt x="1106056" y="2171403"/>
                  <a:pt x="1102030" y="2175751"/>
                </a:cubicBezTo>
                <a:cubicBezTo>
                  <a:pt x="1098004" y="2180451"/>
                  <a:pt x="1093306" y="2185268"/>
                  <a:pt x="1089280" y="2189967"/>
                </a:cubicBezTo>
                <a:cubicBezTo>
                  <a:pt x="1084582" y="2194314"/>
                  <a:pt x="1079884" y="2198544"/>
                  <a:pt x="1075188" y="2202892"/>
                </a:cubicBezTo>
                <a:cubicBezTo>
                  <a:pt x="1070490" y="2207239"/>
                  <a:pt x="1066464" y="2211469"/>
                  <a:pt x="1061768" y="2215816"/>
                </a:cubicBezTo>
                <a:cubicBezTo>
                  <a:pt x="1057068" y="2220515"/>
                  <a:pt x="1052372" y="2225332"/>
                  <a:pt x="1047674" y="2230032"/>
                </a:cubicBezTo>
                <a:cubicBezTo>
                  <a:pt x="1042976" y="2234380"/>
                  <a:pt x="1037610" y="2238610"/>
                  <a:pt x="1032912" y="2242957"/>
                </a:cubicBezTo>
                <a:cubicBezTo>
                  <a:pt x="1028214" y="2247656"/>
                  <a:pt x="1024188" y="2252356"/>
                  <a:pt x="1019490" y="2257056"/>
                </a:cubicBezTo>
                <a:lnTo>
                  <a:pt x="1005398" y="2270098"/>
                </a:lnTo>
                <a:cubicBezTo>
                  <a:pt x="1001372" y="2274445"/>
                  <a:pt x="996674" y="2278674"/>
                  <a:pt x="992648" y="2283021"/>
                </a:cubicBezTo>
                <a:cubicBezTo>
                  <a:pt x="988622" y="2287721"/>
                  <a:pt x="983926" y="2292421"/>
                  <a:pt x="979898" y="2297120"/>
                </a:cubicBezTo>
                <a:lnTo>
                  <a:pt x="965806" y="2310162"/>
                </a:lnTo>
                <a:cubicBezTo>
                  <a:pt x="961110" y="2314862"/>
                  <a:pt x="957082" y="2319562"/>
                  <a:pt x="952386" y="2324261"/>
                </a:cubicBezTo>
                <a:cubicBezTo>
                  <a:pt x="947688" y="2328608"/>
                  <a:pt x="942990" y="2332838"/>
                  <a:pt x="938294" y="2337185"/>
                </a:cubicBezTo>
                <a:cubicBezTo>
                  <a:pt x="932926" y="2341179"/>
                  <a:pt x="928228" y="2345058"/>
                  <a:pt x="922860" y="2349052"/>
                </a:cubicBezTo>
                <a:cubicBezTo>
                  <a:pt x="918832" y="2353399"/>
                  <a:pt x="914136" y="2357630"/>
                  <a:pt x="910110" y="2361977"/>
                </a:cubicBezTo>
                <a:lnTo>
                  <a:pt x="894004" y="2372550"/>
                </a:lnTo>
                <a:cubicBezTo>
                  <a:pt x="889306" y="2377251"/>
                  <a:pt x="885280" y="2382068"/>
                  <a:pt x="880582" y="2386767"/>
                </a:cubicBezTo>
                <a:cubicBezTo>
                  <a:pt x="875214" y="2390292"/>
                  <a:pt x="870518" y="2393816"/>
                  <a:pt x="865148" y="2397342"/>
                </a:cubicBezTo>
                <a:lnTo>
                  <a:pt x="851056" y="2411441"/>
                </a:lnTo>
                <a:cubicBezTo>
                  <a:pt x="847032" y="2415788"/>
                  <a:pt x="842332" y="2420135"/>
                  <a:pt x="838308" y="2424483"/>
                </a:cubicBezTo>
                <a:lnTo>
                  <a:pt x="824216" y="2438582"/>
                </a:lnTo>
                <a:cubicBezTo>
                  <a:pt x="818846" y="2442106"/>
                  <a:pt x="814150" y="2445631"/>
                  <a:pt x="808782" y="2449156"/>
                </a:cubicBezTo>
                <a:cubicBezTo>
                  <a:pt x="803412" y="2453503"/>
                  <a:pt x="798716" y="2457850"/>
                  <a:pt x="793348" y="2462197"/>
                </a:cubicBezTo>
                <a:lnTo>
                  <a:pt x="777242" y="2476296"/>
                </a:lnTo>
                <a:cubicBezTo>
                  <a:pt x="773214" y="2480644"/>
                  <a:pt x="768518" y="2484874"/>
                  <a:pt x="764492" y="2489221"/>
                </a:cubicBezTo>
                <a:cubicBezTo>
                  <a:pt x="759122" y="2493215"/>
                  <a:pt x="754426" y="2497092"/>
                  <a:pt x="749058" y="2501088"/>
                </a:cubicBezTo>
                <a:cubicBezTo>
                  <a:pt x="743688" y="2505435"/>
                  <a:pt x="737650" y="2509664"/>
                  <a:pt x="732282" y="2514011"/>
                </a:cubicBezTo>
                <a:cubicBezTo>
                  <a:pt x="726912" y="2518711"/>
                  <a:pt x="722216" y="2523411"/>
                  <a:pt x="716848" y="2528110"/>
                </a:cubicBezTo>
                <a:cubicBezTo>
                  <a:pt x="712820" y="2532457"/>
                  <a:pt x="708124" y="2536805"/>
                  <a:pt x="704096" y="2541152"/>
                </a:cubicBezTo>
                <a:cubicBezTo>
                  <a:pt x="698056" y="2545030"/>
                  <a:pt x="691348" y="2549025"/>
                  <a:pt x="685308" y="2552902"/>
                </a:cubicBezTo>
                <a:cubicBezTo>
                  <a:pt x="679940" y="2556427"/>
                  <a:pt x="675242" y="2559951"/>
                  <a:pt x="669874" y="2563475"/>
                </a:cubicBezTo>
                <a:cubicBezTo>
                  <a:pt x="663834" y="2567471"/>
                  <a:pt x="658466" y="2571348"/>
                  <a:pt x="652426" y="2575342"/>
                </a:cubicBezTo>
                <a:cubicBezTo>
                  <a:pt x="647058" y="2579689"/>
                  <a:pt x="642360" y="2583919"/>
                  <a:pt x="636992" y="2588267"/>
                </a:cubicBezTo>
                <a:cubicBezTo>
                  <a:pt x="630954" y="2591792"/>
                  <a:pt x="624242" y="2595316"/>
                  <a:pt x="618202" y="2598842"/>
                </a:cubicBezTo>
                <a:cubicBezTo>
                  <a:pt x="612834" y="2603541"/>
                  <a:pt x="608138" y="2608358"/>
                  <a:pt x="602768" y="2613058"/>
                </a:cubicBezTo>
                <a:cubicBezTo>
                  <a:pt x="596728" y="2616582"/>
                  <a:pt x="591360" y="2620108"/>
                  <a:pt x="585322" y="2623632"/>
                </a:cubicBezTo>
                <a:cubicBezTo>
                  <a:pt x="579952" y="2628332"/>
                  <a:pt x="575254" y="2633031"/>
                  <a:pt x="569888" y="2637731"/>
                </a:cubicBezTo>
                <a:lnTo>
                  <a:pt x="549756" y="2648306"/>
                </a:lnTo>
                <a:cubicBezTo>
                  <a:pt x="543716" y="2652300"/>
                  <a:pt x="537004" y="2656177"/>
                  <a:pt x="530966" y="2660172"/>
                </a:cubicBezTo>
                <a:cubicBezTo>
                  <a:pt x="524928" y="2664519"/>
                  <a:pt x="519558" y="2668749"/>
                  <a:pt x="513518" y="2673096"/>
                </a:cubicBezTo>
                <a:lnTo>
                  <a:pt x="495400" y="2687195"/>
                </a:lnTo>
                <a:cubicBezTo>
                  <a:pt x="488690" y="2690721"/>
                  <a:pt x="482650" y="2694362"/>
                  <a:pt x="475940" y="2697888"/>
                </a:cubicBezTo>
                <a:cubicBezTo>
                  <a:pt x="470572" y="2701765"/>
                  <a:pt x="464532" y="2705759"/>
                  <a:pt x="459164" y="2709636"/>
                </a:cubicBezTo>
                <a:cubicBezTo>
                  <a:pt x="453124" y="2713983"/>
                  <a:pt x="447756" y="2718213"/>
                  <a:pt x="441716" y="2722560"/>
                </a:cubicBezTo>
                <a:lnTo>
                  <a:pt x="421584" y="2735602"/>
                </a:lnTo>
                <a:cubicBezTo>
                  <a:pt x="414202" y="2739479"/>
                  <a:pt x="406822" y="2743475"/>
                  <a:pt x="399440" y="2747352"/>
                </a:cubicBezTo>
                <a:lnTo>
                  <a:pt x="381322" y="2757926"/>
                </a:lnTo>
                <a:cubicBezTo>
                  <a:pt x="374612" y="2761921"/>
                  <a:pt x="367900" y="2765798"/>
                  <a:pt x="361190" y="2769793"/>
                </a:cubicBezTo>
                <a:cubicBezTo>
                  <a:pt x="354480" y="2774140"/>
                  <a:pt x="348440" y="2778370"/>
                  <a:pt x="341730" y="2782717"/>
                </a:cubicBezTo>
                <a:cubicBezTo>
                  <a:pt x="334348" y="2786594"/>
                  <a:pt x="326296" y="2790588"/>
                  <a:pt x="318914" y="2794465"/>
                </a:cubicBezTo>
                <a:lnTo>
                  <a:pt x="296770" y="2805041"/>
                </a:lnTo>
                <a:cubicBezTo>
                  <a:pt x="289388" y="2809035"/>
                  <a:pt x="282006" y="2812912"/>
                  <a:pt x="274624" y="2816907"/>
                </a:cubicBezTo>
                <a:cubicBezTo>
                  <a:pt x="267914" y="2821255"/>
                  <a:pt x="261204" y="2825485"/>
                  <a:pt x="254494" y="2829831"/>
                </a:cubicBezTo>
                <a:cubicBezTo>
                  <a:pt x="246440" y="2833709"/>
                  <a:pt x="237716" y="2837703"/>
                  <a:pt x="229664" y="2841580"/>
                </a:cubicBezTo>
                <a:cubicBezTo>
                  <a:pt x="222282" y="2845106"/>
                  <a:pt x="214900" y="2848747"/>
                  <a:pt x="207520" y="2852273"/>
                </a:cubicBezTo>
                <a:cubicBezTo>
                  <a:pt x="200138" y="2856150"/>
                  <a:pt x="192086" y="2860144"/>
                  <a:pt x="184704" y="2864021"/>
                </a:cubicBezTo>
                <a:cubicBezTo>
                  <a:pt x="177322" y="2868368"/>
                  <a:pt x="169942" y="2872598"/>
                  <a:pt x="162560" y="2876945"/>
                </a:cubicBezTo>
                <a:cubicBezTo>
                  <a:pt x="154506" y="2880941"/>
                  <a:pt x="145782" y="2884818"/>
                  <a:pt x="137730" y="2888812"/>
                </a:cubicBezTo>
                <a:cubicBezTo>
                  <a:pt x="129678" y="2893160"/>
                  <a:pt x="120954" y="2897390"/>
                  <a:pt x="112902" y="2901737"/>
                </a:cubicBezTo>
                <a:cubicBezTo>
                  <a:pt x="104850" y="2905614"/>
                  <a:pt x="96126" y="2909608"/>
                  <a:pt x="88074" y="2913485"/>
                </a:cubicBezTo>
                <a:lnTo>
                  <a:pt x="65928" y="2926527"/>
                </a:lnTo>
                <a:cubicBezTo>
                  <a:pt x="68612" y="2928878"/>
                  <a:pt x="70626" y="2931227"/>
                  <a:pt x="73310" y="2933577"/>
                </a:cubicBezTo>
                <a:lnTo>
                  <a:pt x="83376" y="2944152"/>
                </a:lnTo>
                <a:lnTo>
                  <a:pt x="95456" y="2951201"/>
                </a:lnTo>
                <a:cubicBezTo>
                  <a:pt x="99480" y="2954725"/>
                  <a:pt x="104178" y="2958251"/>
                  <a:pt x="108204" y="2961775"/>
                </a:cubicBezTo>
                <a:lnTo>
                  <a:pt x="120284" y="2971293"/>
                </a:lnTo>
                <a:cubicBezTo>
                  <a:pt x="124310" y="2974465"/>
                  <a:pt x="129006" y="2977519"/>
                  <a:pt x="133034" y="2980691"/>
                </a:cubicBezTo>
                <a:cubicBezTo>
                  <a:pt x="138402" y="2983394"/>
                  <a:pt x="143100" y="2986213"/>
                  <a:pt x="148468" y="2988916"/>
                </a:cubicBezTo>
                <a:cubicBezTo>
                  <a:pt x="153836" y="2992793"/>
                  <a:pt x="159204" y="2996789"/>
                  <a:pt x="164574" y="3000666"/>
                </a:cubicBezTo>
                <a:cubicBezTo>
                  <a:pt x="169270" y="3002662"/>
                  <a:pt x="173296" y="3004660"/>
                  <a:pt x="177994" y="3006658"/>
                </a:cubicBezTo>
                <a:cubicBezTo>
                  <a:pt x="184032" y="3010535"/>
                  <a:pt x="189402" y="3014529"/>
                  <a:pt x="195442" y="3018406"/>
                </a:cubicBezTo>
                <a:cubicBezTo>
                  <a:pt x="200810" y="3020757"/>
                  <a:pt x="205506" y="3023106"/>
                  <a:pt x="210876" y="3025456"/>
                </a:cubicBezTo>
                <a:cubicBezTo>
                  <a:pt x="217586" y="3028981"/>
                  <a:pt x="224968" y="3032505"/>
                  <a:pt x="231678" y="3036031"/>
                </a:cubicBezTo>
                <a:cubicBezTo>
                  <a:pt x="237716" y="3038380"/>
                  <a:pt x="243756" y="3040848"/>
                  <a:pt x="249796" y="3043197"/>
                </a:cubicBezTo>
                <a:lnTo>
                  <a:pt x="269928" y="3053771"/>
                </a:lnTo>
                <a:cubicBezTo>
                  <a:pt x="276638" y="3056122"/>
                  <a:pt x="282678" y="3058471"/>
                  <a:pt x="289388" y="3060821"/>
                </a:cubicBezTo>
                <a:lnTo>
                  <a:pt x="309520" y="3071396"/>
                </a:lnTo>
                <a:lnTo>
                  <a:pt x="329650" y="3078445"/>
                </a:lnTo>
                <a:lnTo>
                  <a:pt x="349782" y="3087962"/>
                </a:lnTo>
                <a:cubicBezTo>
                  <a:pt x="356494" y="3089960"/>
                  <a:pt x="363204" y="3091839"/>
                  <a:pt x="369914" y="3093837"/>
                </a:cubicBezTo>
                <a:cubicBezTo>
                  <a:pt x="377296" y="3097009"/>
                  <a:pt x="384678" y="3100065"/>
                  <a:pt x="392058" y="3103236"/>
                </a:cubicBezTo>
                <a:cubicBezTo>
                  <a:pt x="398098" y="3105587"/>
                  <a:pt x="404808" y="3107936"/>
                  <a:pt x="410848" y="3110285"/>
                </a:cubicBezTo>
                <a:cubicBezTo>
                  <a:pt x="419572" y="3112988"/>
                  <a:pt x="428296" y="3115809"/>
                  <a:pt x="437018" y="3118511"/>
                </a:cubicBezTo>
                <a:cubicBezTo>
                  <a:pt x="444400" y="3120861"/>
                  <a:pt x="451782" y="3123327"/>
                  <a:pt x="459164" y="3125678"/>
                </a:cubicBezTo>
                <a:cubicBezTo>
                  <a:pt x="467216" y="3128850"/>
                  <a:pt x="474598" y="3131904"/>
                  <a:pt x="482650" y="3135077"/>
                </a:cubicBezTo>
                <a:cubicBezTo>
                  <a:pt x="490032" y="3137075"/>
                  <a:pt x="498084" y="3138954"/>
                  <a:pt x="505466" y="3140952"/>
                </a:cubicBezTo>
                <a:cubicBezTo>
                  <a:pt x="513518" y="3143301"/>
                  <a:pt x="520900" y="3145651"/>
                  <a:pt x="528952" y="3148001"/>
                </a:cubicBezTo>
                <a:lnTo>
                  <a:pt x="551098" y="3155051"/>
                </a:lnTo>
                <a:cubicBezTo>
                  <a:pt x="559150" y="3157047"/>
                  <a:pt x="567874" y="3159045"/>
                  <a:pt x="575926" y="3161043"/>
                </a:cubicBezTo>
                <a:cubicBezTo>
                  <a:pt x="583980" y="3163392"/>
                  <a:pt x="592704" y="3165742"/>
                  <a:pt x="600756" y="3168093"/>
                </a:cubicBezTo>
                <a:lnTo>
                  <a:pt x="624914" y="3175142"/>
                </a:lnTo>
                <a:cubicBezTo>
                  <a:pt x="632966" y="3177492"/>
                  <a:pt x="641690" y="3179841"/>
                  <a:pt x="649742" y="3182192"/>
                </a:cubicBezTo>
                <a:cubicBezTo>
                  <a:pt x="659136" y="3184894"/>
                  <a:pt x="667860" y="3187714"/>
                  <a:pt x="677256" y="3190416"/>
                </a:cubicBezTo>
                <a:cubicBezTo>
                  <a:pt x="684638" y="3191944"/>
                  <a:pt x="692018" y="3193589"/>
                  <a:pt x="699400" y="3195115"/>
                </a:cubicBezTo>
                <a:cubicBezTo>
                  <a:pt x="707452" y="3197466"/>
                  <a:pt x="716176" y="3199932"/>
                  <a:pt x="724228" y="3202283"/>
                </a:cubicBezTo>
                <a:cubicBezTo>
                  <a:pt x="732282" y="3203458"/>
                  <a:pt x="741004" y="3204632"/>
                  <a:pt x="749058" y="3205807"/>
                </a:cubicBezTo>
                <a:cubicBezTo>
                  <a:pt x="757780" y="3208156"/>
                  <a:pt x="767176" y="3210507"/>
                  <a:pt x="775900" y="3212857"/>
                </a:cubicBezTo>
                <a:cubicBezTo>
                  <a:pt x="783952" y="3214384"/>
                  <a:pt x="791334" y="3216029"/>
                  <a:pt x="799386" y="3217557"/>
                </a:cubicBezTo>
                <a:cubicBezTo>
                  <a:pt x="807440" y="3219906"/>
                  <a:pt x="816162" y="3222256"/>
                  <a:pt x="824216" y="3224607"/>
                </a:cubicBezTo>
                <a:cubicBezTo>
                  <a:pt x="832268" y="3225781"/>
                  <a:pt x="840992" y="3226956"/>
                  <a:pt x="849044" y="3228131"/>
                </a:cubicBezTo>
                <a:cubicBezTo>
                  <a:pt x="857768" y="3230481"/>
                  <a:pt x="867162" y="3232831"/>
                  <a:pt x="875886" y="3235180"/>
                </a:cubicBezTo>
                <a:cubicBezTo>
                  <a:pt x="883268" y="3236003"/>
                  <a:pt x="891320" y="3236708"/>
                  <a:pt x="898702" y="3237531"/>
                </a:cubicBezTo>
                <a:cubicBezTo>
                  <a:pt x="906754" y="3239880"/>
                  <a:pt x="914808" y="3242347"/>
                  <a:pt x="922860" y="3244698"/>
                </a:cubicBezTo>
                <a:cubicBezTo>
                  <a:pt x="930912" y="3245519"/>
                  <a:pt x="939636" y="3246225"/>
                  <a:pt x="947688" y="3247047"/>
                </a:cubicBezTo>
                <a:cubicBezTo>
                  <a:pt x="955740" y="3249045"/>
                  <a:pt x="964464" y="3250924"/>
                  <a:pt x="972516" y="3252922"/>
                </a:cubicBezTo>
                <a:cubicBezTo>
                  <a:pt x="980570" y="3253744"/>
                  <a:pt x="989292" y="3254450"/>
                  <a:pt x="997346" y="3255271"/>
                </a:cubicBezTo>
                <a:lnTo>
                  <a:pt x="1022176" y="3259972"/>
                </a:lnTo>
                <a:lnTo>
                  <a:pt x="1047004" y="3264670"/>
                </a:lnTo>
                <a:cubicBezTo>
                  <a:pt x="1055056" y="3266198"/>
                  <a:pt x="1062438" y="3267843"/>
                  <a:pt x="1070490" y="3269371"/>
                </a:cubicBezTo>
                <a:cubicBezTo>
                  <a:pt x="1077872" y="3270194"/>
                  <a:pt x="1085254" y="3270898"/>
                  <a:pt x="1092636" y="3271720"/>
                </a:cubicBezTo>
                <a:cubicBezTo>
                  <a:pt x="1100016" y="3272543"/>
                  <a:pt x="1107398" y="3273248"/>
                  <a:pt x="1114780" y="3274071"/>
                </a:cubicBezTo>
                <a:cubicBezTo>
                  <a:pt x="1122162" y="3274422"/>
                  <a:pt x="1130214" y="3274893"/>
                  <a:pt x="1137596" y="3275246"/>
                </a:cubicBezTo>
                <a:cubicBezTo>
                  <a:pt x="1145648" y="3276890"/>
                  <a:pt x="1154372" y="3278418"/>
                  <a:pt x="1162424" y="3280063"/>
                </a:cubicBezTo>
                <a:lnTo>
                  <a:pt x="1183228" y="3280063"/>
                </a:lnTo>
                <a:lnTo>
                  <a:pt x="1206044" y="3284762"/>
                </a:lnTo>
                <a:lnTo>
                  <a:pt x="1228188" y="3284762"/>
                </a:lnTo>
                <a:cubicBezTo>
                  <a:pt x="1235568" y="3286289"/>
                  <a:pt x="1242950" y="3287934"/>
                  <a:pt x="1250332" y="3289462"/>
                </a:cubicBezTo>
                <a:lnTo>
                  <a:pt x="1268450" y="3289462"/>
                </a:lnTo>
                <a:cubicBezTo>
                  <a:pt x="1275162" y="3290285"/>
                  <a:pt x="1281200" y="3290990"/>
                  <a:pt x="1287910" y="3291811"/>
                </a:cubicBezTo>
                <a:lnTo>
                  <a:pt x="1308042" y="3291811"/>
                </a:lnTo>
                <a:cubicBezTo>
                  <a:pt x="1314752" y="3292634"/>
                  <a:pt x="1321464" y="3293339"/>
                  <a:pt x="1328174" y="3294162"/>
                </a:cubicBezTo>
                <a:lnTo>
                  <a:pt x="1345622" y="3294162"/>
                </a:lnTo>
                <a:cubicBezTo>
                  <a:pt x="1351660" y="3294984"/>
                  <a:pt x="1357700" y="3295690"/>
                  <a:pt x="1363738" y="3296511"/>
                </a:cubicBezTo>
                <a:lnTo>
                  <a:pt x="1382530" y="3296511"/>
                </a:lnTo>
                <a:cubicBezTo>
                  <a:pt x="1388568" y="3296864"/>
                  <a:pt x="1393936" y="3297335"/>
                  <a:pt x="1399976" y="3297686"/>
                </a:cubicBezTo>
                <a:lnTo>
                  <a:pt x="2268844" y="3292571"/>
                </a:lnTo>
                <a:lnTo>
                  <a:pt x="2382300" y="3166222"/>
                </a:lnTo>
                <a:lnTo>
                  <a:pt x="2373598" y="3162206"/>
                </a:lnTo>
                <a:lnTo>
                  <a:pt x="2358278" y="3156313"/>
                </a:lnTo>
                <a:lnTo>
                  <a:pt x="2344136" y="3149241"/>
                </a:lnTo>
                <a:lnTo>
                  <a:pt x="2333528" y="3142170"/>
                </a:lnTo>
                <a:lnTo>
                  <a:pt x="2319384" y="3133920"/>
                </a:lnTo>
                <a:lnTo>
                  <a:pt x="2306420" y="3124491"/>
                </a:lnTo>
                <a:lnTo>
                  <a:pt x="2292278" y="3115063"/>
                </a:lnTo>
                <a:lnTo>
                  <a:pt x="2284028" y="3106812"/>
                </a:lnTo>
                <a:lnTo>
                  <a:pt x="2269886" y="3097383"/>
                </a:lnTo>
                <a:lnTo>
                  <a:pt x="2261636" y="3089134"/>
                </a:lnTo>
                <a:lnTo>
                  <a:pt x="2252208" y="3079703"/>
                </a:lnTo>
                <a:lnTo>
                  <a:pt x="2245136" y="3072633"/>
                </a:lnTo>
                <a:lnTo>
                  <a:pt x="2229814" y="3052596"/>
                </a:lnTo>
                <a:lnTo>
                  <a:pt x="2219208" y="3032560"/>
                </a:lnTo>
                <a:lnTo>
                  <a:pt x="2207422" y="3012524"/>
                </a:lnTo>
                <a:lnTo>
                  <a:pt x="2200350" y="2992487"/>
                </a:lnTo>
                <a:lnTo>
                  <a:pt x="2194458" y="2967737"/>
                </a:lnTo>
                <a:lnTo>
                  <a:pt x="2189742" y="2945344"/>
                </a:lnTo>
                <a:lnTo>
                  <a:pt x="2189742" y="2922951"/>
                </a:lnTo>
                <a:lnTo>
                  <a:pt x="2192100" y="2900558"/>
                </a:lnTo>
                <a:lnTo>
                  <a:pt x="2192100" y="2887593"/>
                </a:lnTo>
                <a:lnTo>
                  <a:pt x="2194458" y="2875806"/>
                </a:lnTo>
                <a:lnTo>
                  <a:pt x="2196814" y="2862842"/>
                </a:lnTo>
                <a:lnTo>
                  <a:pt x="2202708" y="2851056"/>
                </a:lnTo>
                <a:lnTo>
                  <a:pt x="2205064" y="2838092"/>
                </a:lnTo>
                <a:lnTo>
                  <a:pt x="2212136" y="2826306"/>
                </a:lnTo>
                <a:lnTo>
                  <a:pt x="2219208" y="2815699"/>
                </a:lnTo>
                <a:lnTo>
                  <a:pt x="2225100" y="2803912"/>
                </a:lnTo>
                <a:lnTo>
                  <a:pt x="2229814" y="2790947"/>
                </a:lnTo>
                <a:lnTo>
                  <a:pt x="2236886" y="2776805"/>
                </a:lnTo>
                <a:lnTo>
                  <a:pt x="2245136" y="2763841"/>
                </a:lnTo>
                <a:lnTo>
                  <a:pt x="2254564" y="2750876"/>
                </a:lnTo>
                <a:lnTo>
                  <a:pt x="2261636" y="2736732"/>
                </a:lnTo>
                <a:lnTo>
                  <a:pt x="2272242" y="2723768"/>
                </a:lnTo>
                <a:lnTo>
                  <a:pt x="2284028" y="2709624"/>
                </a:lnTo>
                <a:lnTo>
                  <a:pt x="2296992" y="2699018"/>
                </a:lnTo>
                <a:lnTo>
                  <a:pt x="2308778" y="2686053"/>
                </a:lnTo>
                <a:lnTo>
                  <a:pt x="2319384" y="2671910"/>
                </a:lnTo>
                <a:lnTo>
                  <a:pt x="2333528" y="2658945"/>
                </a:lnTo>
                <a:lnTo>
                  <a:pt x="2348850" y="2647160"/>
                </a:lnTo>
                <a:lnTo>
                  <a:pt x="2361814" y="2634195"/>
                </a:lnTo>
                <a:lnTo>
                  <a:pt x="2378314" y="2620051"/>
                </a:lnTo>
                <a:lnTo>
                  <a:pt x="2393636" y="2607087"/>
                </a:lnTo>
                <a:lnTo>
                  <a:pt x="2413670" y="2596479"/>
                </a:lnTo>
                <a:lnTo>
                  <a:pt x="2428992" y="2582337"/>
                </a:lnTo>
                <a:lnTo>
                  <a:pt x="2447848" y="2569372"/>
                </a:lnTo>
                <a:lnTo>
                  <a:pt x="2463170" y="2555229"/>
                </a:lnTo>
                <a:lnTo>
                  <a:pt x="2483206" y="2542264"/>
                </a:lnTo>
                <a:lnTo>
                  <a:pt x="2500884" y="2529300"/>
                </a:lnTo>
                <a:lnTo>
                  <a:pt x="2520920" y="2517514"/>
                </a:lnTo>
                <a:lnTo>
                  <a:pt x="2540956" y="2504550"/>
                </a:lnTo>
                <a:lnTo>
                  <a:pt x="2560992" y="2492763"/>
                </a:lnTo>
                <a:lnTo>
                  <a:pt x="2582206" y="2479798"/>
                </a:lnTo>
                <a:lnTo>
                  <a:pt x="2602240" y="2468013"/>
                </a:lnTo>
                <a:lnTo>
                  <a:pt x="2619920" y="2457405"/>
                </a:lnTo>
                <a:lnTo>
                  <a:pt x="2642312" y="2445620"/>
                </a:lnTo>
                <a:lnTo>
                  <a:pt x="2662348" y="2435012"/>
                </a:lnTo>
                <a:lnTo>
                  <a:pt x="2687098" y="2425583"/>
                </a:lnTo>
                <a:lnTo>
                  <a:pt x="2709490" y="2414975"/>
                </a:lnTo>
                <a:lnTo>
                  <a:pt x="2734240" y="2405547"/>
                </a:lnTo>
                <a:lnTo>
                  <a:pt x="2754276" y="2392582"/>
                </a:lnTo>
                <a:lnTo>
                  <a:pt x="2779026" y="2383154"/>
                </a:lnTo>
                <a:lnTo>
                  <a:pt x="2801418" y="2371368"/>
                </a:lnTo>
                <a:lnTo>
                  <a:pt x="2826168" y="2363117"/>
                </a:lnTo>
                <a:lnTo>
                  <a:pt x="2848562" y="2353689"/>
                </a:lnTo>
                <a:lnTo>
                  <a:pt x="2873312" y="2345439"/>
                </a:lnTo>
                <a:lnTo>
                  <a:pt x="2898062" y="2336009"/>
                </a:lnTo>
                <a:lnTo>
                  <a:pt x="2923990" y="2328939"/>
                </a:lnTo>
                <a:lnTo>
                  <a:pt x="2946382" y="2320688"/>
                </a:lnTo>
                <a:lnTo>
                  <a:pt x="2971132" y="2311259"/>
                </a:lnTo>
                <a:lnTo>
                  <a:pt x="2995882" y="2303010"/>
                </a:lnTo>
                <a:lnTo>
                  <a:pt x="3022988" y="2295938"/>
                </a:lnTo>
                <a:lnTo>
                  <a:pt x="3047738" y="2288866"/>
                </a:lnTo>
                <a:lnTo>
                  <a:pt x="3074846" y="2281794"/>
                </a:lnTo>
                <a:lnTo>
                  <a:pt x="3087902" y="2278956"/>
                </a:lnTo>
                <a:lnTo>
                  <a:pt x="3047092" y="2227665"/>
                </a:lnTo>
                <a:lnTo>
                  <a:pt x="3043272" y="2228678"/>
                </a:lnTo>
                <a:lnTo>
                  <a:pt x="3025612" y="2233361"/>
                </a:lnTo>
                <a:lnTo>
                  <a:pt x="3007954" y="2239215"/>
                </a:lnTo>
                <a:lnTo>
                  <a:pt x="2987940" y="2243899"/>
                </a:lnTo>
                <a:lnTo>
                  <a:pt x="2969104" y="2248583"/>
                </a:lnTo>
                <a:lnTo>
                  <a:pt x="2951444" y="2255607"/>
                </a:lnTo>
                <a:lnTo>
                  <a:pt x="2933786" y="2261461"/>
                </a:lnTo>
                <a:lnTo>
                  <a:pt x="2913772" y="2266145"/>
                </a:lnTo>
                <a:lnTo>
                  <a:pt x="2898466" y="2273169"/>
                </a:lnTo>
                <a:lnTo>
                  <a:pt x="2878452" y="2280195"/>
                </a:lnTo>
                <a:lnTo>
                  <a:pt x="2861972" y="2286049"/>
                </a:lnTo>
                <a:lnTo>
                  <a:pt x="2844312" y="2293074"/>
                </a:lnTo>
                <a:lnTo>
                  <a:pt x="2829008" y="2300100"/>
                </a:lnTo>
                <a:lnTo>
                  <a:pt x="2810170" y="2305954"/>
                </a:lnTo>
                <a:lnTo>
                  <a:pt x="2794866" y="2312978"/>
                </a:lnTo>
                <a:lnTo>
                  <a:pt x="2774852" y="2320004"/>
                </a:lnTo>
                <a:lnTo>
                  <a:pt x="2759548" y="2327028"/>
                </a:lnTo>
                <a:lnTo>
                  <a:pt x="2741888" y="2332883"/>
                </a:lnTo>
                <a:lnTo>
                  <a:pt x="2725406" y="2339908"/>
                </a:lnTo>
                <a:lnTo>
                  <a:pt x="2707748" y="2346933"/>
                </a:lnTo>
                <a:lnTo>
                  <a:pt x="2692442" y="2352787"/>
                </a:lnTo>
                <a:lnTo>
                  <a:pt x="2674784" y="2362153"/>
                </a:lnTo>
                <a:lnTo>
                  <a:pt x="2660656" y="2371521"/>
                </a:lnTo>
                <a:lnTo>
                  <a:pt x="2642996" y="2377375"/>
                </a:lnTo>
                <a:lnTo>
                  <a:pt x="2627692" y="2384400"/>
                </a:lnTo>
                <a:lnTo>
                  <a:pt x="2613564" y="2393766"/>
                </a:lnTo>
                <a:lnTo>
                  <a:pt x="2595904" y="2401962"/>
                </a:lnTo>
                <a:lnTo>
                  <a:pt x="2582956" y="2408988"/>
                </a:lnTo>
                <a:lnTo>
                  <a:pt x="2564118" y="2417184"/>
                </a:lnTo>
                <a:lnTo>
                  <a:pt x="2553522" y="2426550"/>
                </a:lnTo>
                <a:lnTo>
                  <a:pt x="2539396" y="2435917"/>
                </a:lnTo>
                <a:lnTo>
                  <a:pt x="1235476" y="2435917"/>
                </a:lnTo>
                <a:lnTo>
                  <a:pt x="1230972" y="2439450"/>
                </a:lnTo>
                <a:lnTo>
                  <a:pt x="1217996" y="2453577"/>
                </a:lnTo>
                <a:lnTo>
                  <a:pt x="1202662" y="2464173"/>
                </a:lnTo>
                <a:lnTo>
                  <a:pt x="1186146" y="2478300"/>
                </a:lnTo>
                <a:lnTo>
                  <a:pt x="1170810" y="2488895"/>
                </a:lnTo>
                <a:lnTo>
                  <a:pt x="1157834" y="2503022"/>
                </a:lnTo>
                <a:lnTo>
                  <a:pt x="1141318" y="2513618"/>
                </a:lnTo>
                <a:lnTo>
                  <a:pt x="1125982" y="2527745"/>
                </a:lnTo>
                <a:lnTo>
                  <a:pt x="1110648" y="2540695"/>
                </a:lnTo>
                <a:lnTo>
                  <a:pt x="1096490" y="2553646"/>
                </a:lnTo>
                <a:lnTo>
                  <a:pt x="1078796" y="2565418"/>
                </a:lnTo>
                <a:lnTo>
                  <a:pt x="1063460" y="2578368"/>
                </a:lnTo>
                <a:lnTo>
                  <a:pt x="1048124" y="2590141"/>
                </a:lnTo>
                <a:lnTo>
                  <a:pt x="1033968" y="2603091"/>
                </a:lnTo>
                <a:lnTo>
                  <a:pt x="1016274" y="2614863"/>
                </a:lnTo>
                <a:lnTo>
                  <a:pt x="1000938" y="2627814"/>
                </a:lnTo>
                <a:lnTo>
                  <a:pt x="984422" y="2641942"/>
                </a:lnTo>
                <a:lnTo>
                  <a:pt x="971446" y="2654891"/>
                </a:lnTo>
                <a:lnTo>
                  <a:pt x="953752" y="2665487"/>
                </a:lnTo>
                <a:lnTo>
                  <a:pt x="934876" y="2677259"/>
                </a:lnTo>
                <a:lnTo>
                  <a:pt x="917182" y="2687855"/>
                </a:lnTo>
                <a:lnTo>
                  <a:pt x="901846" y="2701983"/>
                </a:lnTo>
                <a:lnTo>
                  <a:pt x="884152" y="2712579"/>
                </a:lnTo>
                <a:lnTo>
                  <a:pt x="867634" y="2726706"/>
                </a:lnTo>
                <a:lnTo>
                  <a:pt x="849940" y="2737300"/>
                </a:lnTo>
                <a:lnTo>
                  <a:pt x="834604" y="2751428"/>
                </a:lnTo>
                <a:lnTo>
                  <a:pt x="816910" y="2762024"/>
                </a:lnTo>
                <a:lnTo>
                  <a:pt x="799214" y="2773797"/>
                </a:lnTo>
                <a:lnTo>
                  <a:pt x="780340" y="2784392"/>
                </a:lnTo>
                <a:lnTo>
                  <a:pt x="765004" y="2798519"/>
                </a:lnTo>
                <a:lnTo>
                  <a:pt x="744950" y="2809115"/>
                </a:lnTo>
                <a:lnTo>
                  <a:pt x="729614" y="2820888"/>
                </a:lnTo>
                <a:lnTo>
                  <a:pt x="709560" y="2831483"/>
                </a:lnTo>
                <a:lnTo>
                  <a:pt x="693044" y="2844434"/>
                </a:lnTo>
                <a:lnTo>
                  <a:pt x="672990" y="2853852"/>
                </a:lnTo>
                <a:lnTo>
                  <a:pt x="655296" y="2867980"/>
                </a:lnTo>
                <a:lnTo>
                  <a:pt x="635240" y="2876220"/>
                </a:lnTo>
                <a:lnTo>
                  <a:pt x="617546" y="2890348"/>
                </a:lnTo>
                <a:lnTo>
                  <a:pt x="596312" y="2898588"/>
                </a:lnTo>
                <a:lnTo>
                  <a:pt x="576258" y="2912715"/>
                </a:lnTo>
                <a:lnTo>
                  <a:pt x="556202" y="2920956"/>
                </a:lnTo>
                <a:lnTo>
                  <a:pt x="538508" y="2935083"/>
                </a:lnTo>
                <a:lnTo>
                  <a:pt x="516094" y="2943326"/>
                </a:lnTo>
                <a:lnTo>
                  <a:pt x="496040" y="2955098"/>
                </a:lnTo>
                <a:lnTo>
                  <a:pt x="484898" y="2960984"/>
                </a:lnTo>
                <a:lnTo>
                  <a:pt x="2069548" y="2960984"/>
                </a:lnTo>
                <a:lnTo>
                  <a:pt x="2069548" y="2975035"/>
                </a:lnTo>
                <a:lnTo>
                  <a:pt x="2074260" y="2990254"/>
                </a:lnTo>
                <a:lnTo>
                  <a:pt x="2078972" y="3005474"/>
                </a:lnTo>
                <a:lnTo>
                  <a:pt x="2086040" y="3021865"/>
                </a:lnTo>
                <a:lnTo>
                  <a:pt x="2091930" y="3034743"/>
                </a:lnTo>
                <a:lnTo>
                  <a:pt x="2101354" y="3047622"/>
                </a:lnTo>
                <a:lnTo>
                  <a:pt x="2109600" y="3061672"/>
                </a:lnTo>
                <a:lnTo>
                  <a:pt x="2123734" y="3076891"/>
                </a:lnTo>
                <a:lnTo>
                  <a:pt x="2134336" y="3088600"/>
                </a:lnTo>
                <a:lnTo>
                  <a:pt x="2148472" y="3101478"/>
                </a:lnTo>
                <a:lnTo>
                  <a:pt x="2161432" y="3114357"/>
                </a:lnTo>
                <a:lnTo>
                  <a:pt x="2179100" y="3128406"/>
                </a:lnTo>
                <a:lnTo>
                  <a:pt x="2195592" y="3138944"/>
                </a:lnTo>
                <a:lnTo>
                  <a:pt x="2215618" y="3150650"/>
                </a:lnTo>
                <a:lnTo>
                  <a:pt x="2235644" y="3161188"/>
                </a:lnTo>
                <a:lnTo>
                  <a:pt x="2258026" y="3172895"/>
                </a:lnTo>
                <a:lnTo>
                  <a:pt x="893914" y="3172895"/>
                </a:lnTo>
                <a:lnTo>
                  <a:pt x="878602" y="3170555"/>
                </a:lnTo>
                <a:lnTo>
                  <a:pt x="863288" y="3168213"/>
                </a:lnTo>
                <a:lnTo>
                  <a:pt x="844440" y="3165871"/>
                </a:lnTo>
                <a:lnTo>
                  <a:pt x="829126" y="3165871"/>
                </a:lnTo>
                <a:lnTo>
                  <a:pt x="811456" y="3163529"/>
                </a:lnTo>
                <a:lnTo>
                  <a:pt x="793786" y="3161188"/>
                </a:lnTo>
                <a:lnTo>
                  <a:pt x="776118" y="3158846"/>
                </a:lnTo>
                <a:lnTo>
                  <a:pt x="757268" y="3157675"/>
                </a:lnTo>
                <a:lnTo>
                  <a:pt x="737242" y="3152992"/>
                </a:lnTo>
                <a:lnTo>
                  <a:pt x="717216" y="3148310"/>
                </a:lnTo>
                <a:lnTo>
                  <a:pt x="697190" y="3143626"/>
                </a:lnTo>
                <a:lnTo>
                  <a:pt x="677166" y="3141284"/>
                </a:lnTo>
                <a:lnTo>
                  <a:pt x="654784" y="3135431"/>
                </a:lnTo>
                <a:lnTo>
                  <a:pt x="634758" y="3133089"/>
                </a:lnTo>
                <a:lnTo>
                  <a:pt x="614732" y="3126065"/>
                </a:lnTo>
                <a:lnTo>
                  <a:pt x="594706" y="3123723"/>
                </a:lnTo>
                <a:lnTo>
                  <a:pt x="572324" y="3116699"/>
                </a:lnTo>
                <a:lnTo>
                  <a:pt x="549942" y="3110845"/>
                </a:lnTo>
                <a:lnTo>
                  <a:pt x="527562" y="3103820"/>
                </a:lnTo>
                <a:lnTo>
                  <a:pt x="506358" y="3096796"/>
                </a:lnTo>
                <a:lnTo>
                  <a:pt x="486332" y="3090942"/>
                </a:lnTo>
                <a:lnTo>
                  <a:pt x="466306" y="3083917"/>
                </a:lnTo>
                <a:lnTo>
                  <a:pt x="448636" y="3076891"/>
                </a:lnTo>
                <a:lnTo>
                  <a:pt x="430966" y="3069867"/>
                </a:lnTo>
                <a:lnTo>
                  <a:pt x="410940" y="3061672"/>
                </a:lnTo>
                <a:lnTo>
                  <a:pt x="390914" y="3052306"/>
                </a:lnTo>
                <a:lnTo>
                  <a:pt x="372066" y="3044110"/>
                </a:lnTo>
                <a:lnTo>
                  <a:pt x="356754" y="3034743"/>
                </a:lnTo>
                <a:lnTo>
                  <a:pt x="339082" y="3025377"/>
                </a:lnTo>
                <a:lnTo>
                  <a:pt x="323768" y="3017182"/>
                </a:lnTo>
                <a:lnTo>
                  <a:pt x="309634" y="3007816"/>
                </a:lnTo>
                <a:lnTo>
                  <a:pt x="297256" y="2999988"/>
                </a:lnTo>
                <a:lnTo>
                  <a:pt x="296676" y="2999833"/>
                </a:lnTo>
                <a:lnTo>
                  <a:pt x="296848" y="2999728"/>
                </a:lnTo>
                <a:lnTo>
                  <a:pt x="296676" y="2999620"/>
                </a:lnTo>
                <a:lnTo>
                  <a:pt x="297238" y="2999489"/>
                </a:lnTo>
                <a:lnTo>
                  <a:pt x="312012" y="2990415"/>
                </a:lnTo>
                <a:lnTo>
                  <a:pt x="329706" y="2980997"/>
                </a:lnTo>
                <a:lnTo>
                  <a:pt x="346220" y="2972756"/>
                </a:lnTo>
                <a:lnTo>
                  <a:pt x="363916" y="2965693"/>
                </a:lnTo>
                <a:lnTo>
                  <a:pt x="379252" y="2957453"/>
                </a:lnTo>
                <a:lnTo>
                  <a:pt x="399308" y="2950388"/>
                </a:lnTo>
                <a:lnTo>
                  <a:pt x="414642" y="2940970"/>
                </a:lnTo>
                <a:lnTo>
                  <a:pt x="433516" y="2935083"/>
                </a:lnTo>
                <a:lnTo>
                  <a:pt x="451212" y="2923311"/>
                </a:lnTo>
                <a:lnTo>
                  <a:pt x="466548" y="2913893"/>
                </a:lnTo>
                <a:lnTo>
                  <a:pt x="483062" y="2903297"/>
                </a:lnTo>
                <a:lnTo>
                  <a:pt x="503118" y="2893879"/>
                </a:lnTo>
                <a:lnTo>
                  <a:pt x="516094" y="2883283"/>
                </a:lnTo>
                <a:lnTo>
                  <a:pt x="536148" y="2873865"/>
                </a:lnTo>
                <a:lnTo>
                  <a:pt x="551484" y="2865624"/>
                </a:lnTo>
                <a:lnTo>
                  <a:pt x="572718" y="2856206"/>
                </a:lnTo>
                <a:lnTo>
                  <a:pt x="588054" y="2844434"/>
                </a:lnTo>
                <a:lnTo>
                  <a:pt x="605750" y="2833838"/>
                </a:lnTo>
                <a:lnTo>
                  <a:pt x="623444" y="2822065"/>
                </a:lnTo>
                <a:lnTo>
                  <a:pt x="641138" y="2813824"/>
                </a:lnTo>
                <a:lnTo>
                  <a:pt x="657654" y="2799697"/>
                </a:lnTo>
                <a:lnTo>
                  <a:pt x="675350" y="2791456"/>
                </a:lnTo>
                <a:lnTo>
                  <a:pt x="693044" y="2777329"/>
                </a:lnTo>
                <a:lnTo>
                  <a:pt x="710740" y="2769088"/>
                </a:lnTo>
                <a:lnTo>
                  <a:pt x="727256" y="2754961"/>
                </a:lnTo>
                <a:lnTo>
                  <a:pt x="744950" y="2744365"/>
                </a:lnTo>
                <a:lnTo>
                  <a:pt x="762644" y="2732591"/>
                </a:lnTo>
                <a:lnTo>
                  <a:pt x="780340" y="2721997"/>
                </a:lnTo>
                <a:lnTo>
                  <a:pt x="796856" y="2709046"/>
                </a:lnTo>
                <a:lnTo>
                  <a:pt x="816910" y="2697274"/>
                </a:lnTo>
                <a:lnTo>
                  <a:pt x="832246" y="2686678"/>
                </a:lnTo>
                <a:lnTo>
                  <a:pt x="852300" y="2674906"/>
                </a:lnTo>
                <a:lnTo>
                  <a:pt x="867634" y="2661954"/>
                </a:lnTo>
                <a:lnTo>
                  <a:pt x="884152" y="2647827"/>
                </a:lnTo>
                <a:lnTo>
                  <a:pt x="899486" y="2634877"/>
                </a:lnTo>
                <a:lnTo>
                  <a:pt x="917182" y="2623105"/>
                </a:lnTo>
                <a:lnTo>
                  <a:pt x="933698" y="2610156"/>
                </a:lnTo>
                <a:lnTo>
                  <a:pt x="951392" y="2598382"/>
                </a:lnTo>
                <a:lnTo>
                  <a:pt x="966728" y="2585432"/>
                </a:lnTo>
                <a:lnTo>
                  <a:pt x="984422" y="2574836"/>
                </a:lnTo>
                <a:lnTo>
                  <a:pt x="1000938" y="2560709"/>
                </a:lnTo>
                <a:lnTo>
                  <a:pt x="1016274" y="2547759"/>
                </a:lnTo>
                <a:lnTo>
                  <a:pt x="1031610" y="2533632"/>
                </a:lnTo>
                <a:lnTo>
                  <a:pt x="1049304" y="2523036"/>
                </a:lnTo>
                <a:lnTo>
                  <a:pt x="1065820" y="2508909"/>
                </a:lnTo>
                <a:lnTo>
                  <a:pt x="1083514" y="2495959"/>
                </a:lnTo>
                <a:lnTo>
                  <a:pt x="1098850" y="2483009"/>
                </a:lnTo>
                <a:lnTo>
                  <a:pt x="1116544" y="2471236"/>
                </a:lnTo>
                <a:lnTo>
                  <a:pt x="1130702" y="2458286"/>
                </a:lnTo>
                <a:lnTo>
                  <a:pt x="1148396" y="2444159"/>
                </a:lnTo>
                <a:lnTo>
                  <a:pt x="1161372" y="2431209"/>
                </a:lnTo>
                <a:lnTo>
                  <a:pt x="1180248" y="2417082"/>
                </a:lnTo>
                <a:lnTo>
                  <a:pt x="1195584" y="2404130"/>
                </a:lnTo>
                <a:lnTo>
                  <a:pt x="1210918" y="2391181"/>
                </a:lnTo>
                <a:lnTo>
                  <a:pt x="1227434" y="2377053"/>
                </a:lnTo>
                <a:lnTo>
                  <a:pt x="1245130" y="2366457"/>
                </a:lnTo>
                <a:lnTo>
                  <a:pt x="1258106" y="2352330"/>
                </a:lnTo>
                <a:lnTo>
                  <a:pt x="1275800" y="2339380"/>
                </a:lnTo>
                <a:lnTo>
                  <a:pt x="1289956" y="2326431"/>
                </a:lnTo>
                <a:lnTo>
                  <a:pt x="1296212" y="2322267"/>
                </a:lnTo>
                <a:lnTo>
                  <a:pt x="1405674" y="2221652"/>
                </a:lnTo>
                <a:lnTo>
                  <a:pt x="3042306" y="2221652"/>
                </a:lnTo>
                <a:close/>
                <a:moveTo>
                  <a:pt x="4742645" y="2120503"/>
                </a:moveTo>
                <a:lnTo>
                  <a:pt x="4511920" y="2120649"/>
                </a:lnTo>
                <a:cubicBezTo>
                  <a:pt x="4304727" y="2331630"/>
                  <a:pt x="4106824" y="2548586"/>
                  <a:pt x="3904354" y="2783741"/>
                </a:cubicBezTo>
                <a:cubicBezTo>
                  <a:pt x="3791201" y="2956610"/>
                  <a:pt x="3615816" y="3016738"/>
                  <a:pt x="3463059" y="2795016"/>
                </a:cubicBezTo>
                <a:cubicBezTo>
                  <a:pt x="3362750" y="2649534"/>
                  <a:pt x="3261400" y="2507423"/>
                  <a:pt x="3155651" y="2368626"/>
                </a:cubicBezTo>
                <a:cubicBezTo>
                  <a:pt x="2891338" y="2672175"/>
                  <a:pt x="2579518" y="3025677"/>
                  <a:pt x="2347038" y="3292111"/>
                </a:cubicBezTo>
                <a:lnTo>
                  <a:pt x="3709764" y="3284087"/>
                </a:lnTo>
                <a:close/>
                <a:moveTo>
                  <a:pt x="6776429" y="2120407"/>
                </a:moveTo>
                <a:lnTo>
                  <a:pt x="5635408" y="3272708"/>
                </a:lnTo>
                <a:lnTo>
                  <a:pt x="5635408" y="3693807"/>
                </a:lnTo>
                <a:lnTo>
                  <a:pt x="5980589" y="3351844"/>
                </a:lnTo>
                <a:lnTo>
                  <a:pt x="5980589" y="3436608"/>
                </a:lnTo>
                <a:lnTo>
                  <a:pt x="5635408" y="3777499"/>
                </a:lnTo>
                <a:lnTo>
                  <a:pt x="5635408" y="3880680"/>
                </a:lnTo>
                <a:lnTo>
                  <a:pt x="6776429" y="2739659"/>
                </a:lnTo>
                <a:lnTo>
                  <a:pt x="6776429" y="2352374"/>
                </a:lnTo>
                <a:lnTo>
                  <a:pt x="5933493" y="3178782"/>
                </a:lnTo>
                <a:lnTo>
                  <a:pt x="6776429" y="2322828"/>
                </a:lnTo>
                <a:close/>
                <a:moveTo>
                  <a:pt x="6751600" y="2119237"/>
                </a:moveTo>
                <a:lnTo>
                  <a:pt x="4806532" y="2120463"/>
                </a:lnTo>
                <a:lnTo>
                  <a:pt x="4716988" y="2221652"/>
                </a:lnTo>
                <a:lnTo>
                  <a:pt x="5942928" y="2221652"/>
                </a:lnTo>
                <a:lnTo>
                  <a:pt x="5957811" y="2217050"/>
                </a:lnTo>
                <a:lnTo>
                  <a:pt x="5975442" y="2213505"/>
                </a:lnTo>
                <a:lnTo>
                  <a:pt x="5991896" y="2206417"/>
                </a:lnTo>
                <a:lnTo>
                  <a:pt x="6009526" y="2204054"/>
                </a:lnTo>
                <a:lnTo>
                  <a:pt x="6024806" y="2199329"/>
                </a:lnTo>
                <a:lnTo>
                  <a:pt x="6044786" y="2196966"/>
                </a:lnTo>
                <a:lnTo>
                  <a:pt x="6061242" y="2192241"/>
                </a:lnTo>
                <a:lnTo>
                  <a:pt x="6078872" y="2191059"/>
                </a:lnTo>
                <a:lnTo>
                  <a:pt x="6094152" y="2188696"/>
                </a:lnTo>
                <a:lnTo>
                  <a:pt x="6114133" y="2188696"/>
                </a:lnTo>
                <a:lnTo>
                  <a:pt x="6130588" y="2186333"/>
                </a:lnTo>
                <a:lnTo>
                  <a:pt x="6148218" y="2186333"/>
                </a:lnTo>
                <a:lnTo>
                  <a:pt x="6165848" y="2186333"/>
                </a:lnTo>
                <a:lnTo>
                  <a:pt x="6185829" y="2186333"/>
                </a:lnTo>
                <a:lnTo>
                  <a:pt x="6201108" y="2186333"/>
                </a:lnTo>
                <a:lnTo>
                  <a:pt x="6217563" y="2186333"/>
                </a:lnTo>
                <a:lnTo>
                  <a:pt x="6232843" y="2186333"/>
                </a:lnTo>
                <a:lnTo>
                  <a:pt x="6250472" y="2188696"/>
                </a:lnTo>
                <a:lnTo>
                  <a:pt x="6264577" y="2188696"/>
                </a:lnTo>
                <a:lnTo>
                  <a:pt x="6277506" y="2191059"/>
                </a:lnTo>
                <a:lnTo>
                  <a:pt x="6290435" y="2192241"/>
                </a:lnTo>
                <a:lnTo>
                  <a:pt x="6306890" y="2196966"/>
                </a:lnTo>
                <a:lnTo>
                  <a:pt x="6317468" y="2199329"/>
                </a:lnTo>
                <a:lnTo>
                  <a:pt x="6331572" y="2204054"/>
                </a:lnTo>
                <a:lnTo>
                  <a:pt x="6342150" y="2206417"/>
                </a:lnTo>
                <a:lnTo>
                  <a:pt x="6353904" y="2213505"/>
                </a:lnTo>
                <a:lnTo>
                  <a:pt x="6371533" y="2221775"/>
                </a:lnTo>
                <a:lnTo>
                  <a:pt x="6389164" y="2235953"/>
                </a:lnTo>
                <a:lnTo>
                  <a:pt x="6400918" y="2244222"/>
                </a:lnTo>
                <a:lnTo>
                  <a:pt x="6411496" y="2258400"/>
                </a:lnTo>
                <a:lnTo>
                  <a:pt x="6418547" y="2271395"/>
                </a:lnTo>
                <a:lnTo>
                  <a:pt x="6425600" y="2286752"/>
                </a:lnTo>
                <a:lnTo>
                  <a:pt x="6423248" y="2300930"/>
                </a:lnTo>
                <a:lnTo>
                  <a:pt x="6423248" y="2318651"/>
                </a:lnTo>
                <a:lnTo>
                  <a:pt x="6413847" y="2334010"/>
                </a:lnTo>
                <a:lnTo>
                  <a:pt x="6406794" y="2354094"/>
                </a:lnTo>
                <a:lnTo>
                  <a:pt x="6391514" y="2370633"/>
                </a:lnTo>
                <a:lnTo>
                  <a:pt x="6373884" y="2385991"/>
                </a:lnTo>
                <a:lnTo>
                  <a:pt x="6362131" y="2393081"/>
                </a:lnTo>
                <a:lnTo>
                  <a:pt x="6353904" y="2401349"/>
                </a:lnTo>
                <a:lnTo>
                  <a:pt x="6342150" y="2410802"/>
                </a:lnTo>
                <a:lnTo>
                  <a:pt x="6333922" y="2419071"/>
                </a:lnTo>
                <a:lnTo>
                  <a:pt x="6319818" y="2426160"/>
                </a:lnTo>
                <a:lnTo>
                  <a:pt x="6306890" y="2433248"/>
                </a:lnTo>
                <a:lnTo>
                  <a:pt x="6292786" y="2439154"/>
                </a:lnTo>
                <a:lnTo>
                  <a:pt x="6282208" y="2446244"/>
                </a:lnTo>
                <a:lnTo>
                  <a:pt x="6266928" y="2453332"/>
                </a:lnTo>
                <a:lnTo>
                  <a:pt x="6252823" y="2460420"/>
                </a:lnTo>
                <a:lnTo>
                  <a:pt x="6237544" y="2466328"/>
                </a:lnTo>
                <a:lnTo>
                  <a:pt x="6223440" y="2473416"/>
                </a:lnTo>
                <a:lnTo>
                  <a:pt x="6205810" y="2478141"/>
                </a:lnTo>
                <a:lnTo>
                  <a:pt x="6196356" y="2481065"/>
                </a:lnTo>
                <a:lnTo>
                  <a:pt x="5499197" y="3172895"/>
                </a:lnTo>
                <a:lnTo>
                  <a:pt x="5439174" y="3172895"/>
                </a:lnTo>
                <a:lnTo>
                  <a:pt x="5415492" y="3172895"/>
                </a:lnTo>
                <a:lnTo>
                  <a:pt x="3875223" y="3172895"/>
                </a:lnTo>
                <a:lnTo>
                  <a:pt x="3777180" y="3283691"/>
                </a:lnTo>
                <a:lnTo>
                  <a:pt x="5590683" y="3273013"/>
                </a:lnTo>
                <a:close/>
                <a:moveTo>
                  <a:pt x="2112844" y="510"/>
                </a:moveTo>
                <a:cubicBezTo>
                  <a:pt x="2064192" y="4407"/>
                  <a:pt x="2011858" y="31095"/>
                  <a:pt x="1953160" y="96624"/>
                </a:cubicBezTo>
                <a:lnTo>
                  <a:pt x="1726854" y="412297"/>
                </a:lnTo>
                <a:cubicBezTo>
                  <a:pt x="1694796" y="468666"/>
                  <a:pt x="1526950" y="558861"/>
                  <a:pt x="1732512" y="767430"/>
                </a:cubicBezTo>
                <a:cubicBezTo>
                  <a:pt x="2511380" y="1361195"/>
                  <a:pt x="3001710" y="1966236"/>
                  <a:pt x="3469409" y="2644557"/>
                </a:cubicBezTo>
                <a:cubicBezTo>
                  <a:pt x="3622166" y="2866279"/>
                  <a:pt x="3797551" y="2806151"/>
                  <a:pt x="3910704" y="2633282"/>
                </a:cubicBezTo>
                <a:cubicBezTo>
                  <a:pt x="4229418" y="2263118"/>
                  <a:pt x="4536816" y="1938049"/>
                  <a:pt x="4883818" y="1607344"/>
                </a:cubicBezTo>
                <a:cubicBezTo>
                  <a:pt x="4964913" y="1475813"/>
                  <a:pt x="4978111" y="1423203"/>
                  <a:pt x="4804613" y="1212754"/>
                </a:cubicBezTo>
                <a:lnTo>
                  <a:pt x="4600937" y="1009822"/>
                </a:lnTo>
                <a:cubicBezTo>
                  <a:pt x="4500985" y="925266"/>
                  <a:pt x="4321827" y="902718"/>
                  <a:pt x="4216218" y="1077466"/>
                </a:cubicBezTo>
                <a:lnTo>
                  <a:pt x="3752290" y="1539700"/>
                </a:lnTo>
                <a:cubicBezTo>
                  <a:pt x="3410947" y="1143228"/>
                  <a:pt x="3092232" y="583288"/>
                  <a:pt x="2337880" y="96624"/>
                </a:cubicBezTo>
                <a:cubicBezTo>
                  <a:pt x="2264802" y="50824"/>
                  <a:pt x="2193934" y="-5986"/>
                  <a:pt x="2112844" y="5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6333001" y="3579413"/>
            <a:ext cx="754425" cy="621675"/>
            <a:chOff x="4362450" y="753578"/>
            <a:chExt cx="1981200" cy="1632585"/>
          </a:xfrm>
          <a:solidFill>
            <a:schemeClr val="bg1"/>
          </a:solidFill>
        </p:grpSpPr>
        <p:sp>
          <p:nvSpPr>
            <p:cNvPr id="59" name="Rounded Rectangle 100"/>
            <p:cNvSpPr/>
            <p:nvPr/>
          </p:nvSpPr>
          <p:spPr bwMode="auto">
            <a:xfrm>
              <a:off x="4476750" y="753578"/>
              <a:ext cx="1752600" cy="1066800"/>
            </a:xfrm>
            <a:custGeom>
              <a:avLst/>
              <a:gdLst/>
              <a:ahLst/>
              <a:cxnLst/>
              <a:rect l="l" t="t" r="r" b="b"/>
              <a:pathLst>
                <a:path w="2887155" h="2013794">
                  <a:moveTo>
                    <a:pt x="2806194" y="600178"/>
                  </a:moveTo>
                  <a:lnTo>
                    <a:pt x="2806465" y="600178"/>
                  </a:lnTo>
                  <a:lnTo>
                    <a:pt x="2806194" y="601519"/>
                  </a:lnTo>
                  <a:close/>
                  <a:moveTo>
                    <a:pt x="361229" y="443131"/>
                  </a:moveTo>
                  <a:lnTo>
                    <a:pt x="1109412" y="493017"/>
                  </a:lnTo>
                  <a:lnTo>
                    <a:pt x="1109412" y="492615"/>
                  </a:lnTo>
                  <a:lnTo>
                    <a:pt x="2805607" y="604426"/>
                  </a:lnTo>
                  <a:lnTo>
                    <a:pt x="2805073" y="607074"/>
                  </a:lnTo>
                  <a:cubicBezTo>
                    <a:pt x="2849816" y="611693"/>
                    <a:pt x="2889996" y="634087"/>
                    <a:pt x="2886998" y="679176"/>
                  </a:cubicBezTo>
                  <a:lnTo>
                    <a:pt x="2886010" y="778003"/>
                  </a:lnTo>
                  <a:lnTo>
                    <a:pt x="2884496" y="778279"/>
                  </a:lnTo>
                  <a:lnTo>
                    <a:pt x="2808096" y="1937751"/>
                  </a:lnTo>
                  <a:cubicBezTo>
                    <a:pt x="2792647" y="1980164"/>
                    <a:pt x="2767776" y="2001736"/>
                    <a:pt x="2736070" y="1999207"/>
                  </a:cubicBezTo>
                  <a:lnTo>
                    <a:pt x="168758" y="2013794"/>
                  </a:lnTo>
                  <a:cubicBezTo>
                    <a:pt x="201856" y="1517417"/>
                    <a:pt x="234956" y="1021042"/>
                    <a:pt x="268048" y="524666"/>
                  </a:cubicBezTo>
                  <a:cubicBezTo>
                    <a:pt x="271261" y="476420"/>
                    <a:pt x="312982" y="439914"/>
                    <a:pt x="361229" y="443131"/>
                  </a:cubicBezTo>
                  <a:close/>
                  <a:moveTo>
                    <a:pt x="1507748" y="0"/>
                  </a:moveTo>
                  <a:lnTo>
                    <a:pt x="2555522" y="0"/>
                  </a:lnTo>
                  <a:cubicBezTo>
                    <a:pt x="2610316" y="0"/>
                    <a:pt x="2656518" y="36782"/>
                    <a:pt x="2668824" y="87557"/>
                  </a:cubicBezTo>
                  <a:lnTo>
                    <a:pt x="2670467" y="87557"/>
                  </a:lnTo>
                  <a:lnTo>
                    <a:pt x="2670467" y="177810"/>
                  </a:lnTo>
                  <a:cubicBezTo>
                    <a:pt x="2670467" y="215172"/>
                    <a:pt x="2692702" y="247343"/>
                    <a:pt x="2724701" y="261530"/>
                  </a:cubicBezTo>
                  <a:lnTo>
                    <a:pt x="2728135" y="261530"/>
                  </a:lnTo>
                  <a:cubicBezTo>
                    <a:pt x="2771556" y="261530"/>
                    <a:pt x="2806753" y="296727"/>
                    <a:pt x="2806753" y="340148"/>
                  </a:cubicBezTo>
                  <a:lnTo>
                    <a:pt x="2806753" y="554459"/>
                  </a:lnTo>
                  <a:lnTo>
                    <a:pt x="2806194" y="554459"/>
                  </a:lnTo>
                  <a:lnTo>
                    <a:pt x="2804312" y="554330"/>
                  </a:lnTo>
                  <a:lnTo>
                    <a:pt x="2804312" y="553687"/>
                  </a:lnTo>
                  <a:lnTo>
                    <a:pt x="1108434" y="436730"/>
                  </a:lnTo>
                  <a:lnTo>
                    <a:pt x="1154868" y="441133"/>
                  </a:lnTo>
                  <a:lnTo>
                    <a:pt x="1105981" y="437778"/>
                  </a:lnTo>
                  <a:lnTo>
                    <a:pt x="1106004" y="438299"/>
                  </a:lnTo>
                  <a:lnTo>
                    <a:pt x="308167" y="385105"/>
                  </a:lnTo>
                  <a:cubicBezTo>
                    <a:pt x="257066" y="381696"/>
                    <a:pt x="212882" y="420360"/>
                    <a:pt x="209473" y="471459"/>
                  </a:cubicBezTo>
                  <a:lnTo>
                    <a:pt x="107502" y="2000823"/>
                  </a:lnTo>
                  <a:lnTo>
                    <a:pt x="87553" y="2000823"/>
                  </a:lnTo>
                  <a:cubicBezTo>
                    <a:pt x="39201" y="2000823"/>
                    <a:pt x="0" y="1961623"/>
                    <a:pt x="0" y="1913272"/>
                  </a:cubicBezTo>
                  <a:lnTo>
                    <a:pt x="4" y="356712"/>
                  </a:lnTo>
                  <a:cubicBezTo>
                    <a:pt x="0" y="308357"/>
                    <a:pt x="39201" y="269157"/>
                    <a:pt x="87553" y="269157"/>
                  </a:cubicBezTo>
                  <a:lnTo>
                    <a:pt x="1155278" y="269157"/>
                  </a:lnTo>
                  <a:lnTo>
                    <a:pt x="1157206" y="268708"/>
                  </a:lnTo>
                  <a:lnTo>
                    <a:pt x="1349398" y="268708"/>
                  </a:lnTo>
                  <a:cubicBezTo>
                    <a:pt x="1375408" y="268708"/>
                    <a:pt x="1396493" y="247623"/>
                    <a:pt x="1396493" y="221613"/>
                  </a:cubicBezTo>
                  <a:lnTo>
                    <a:pt x="1396493" y="82827"/>
                  </a:lnTo>
                  <a:cubicBezTo>
                    <a:pt x="1409787" y="34412"/>
                    <a:pt x="1454749" y="0"/>
                    <a:pt x="1507748" y="0"/>
                  </a:cubicBezTo>
                  <a:close/>
                </a:path>
              </a:pathLst>
            </a:custGeom>
            <a:grp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0" name="Rectangle 10"/>
            <p:cNvSpPr/>
            <p:nvPr/>
          </p:nvSpPr>
          <p:spPr>
            <a:xfrm>
              <a:off x="4362450" y="2090738"/>
              <a:ext cx="1981200" cy="225090"/>
            </a:xfrm>
            <a:custGeom>
              <a:avLst/>
              <a:gdLst>
                <a:gd name="connsiteX0" fmla="*/ 0 w 1981200"/>
                <a:gd name="connsiteY0" fmla="*/ 0 h 304800"/>
                <a:gd name="connsiteX1" fmla="*/ 1981200 w 1981200"/>
                <a:gd name="connsiteY1" fmla="*/ 0 h 304800"/>
                <a:gd name="connsiteX2" fmla="*/ 1981200 w 1981200"/>
                <a:gd name="connsiteY2" fmla="*/ 304800 h 304800"/>
                <a:gd name="connsiteX3" fmla="*/ 0 w 1981200"/>
                <a:gd name="connsiteY3" fmla="*/ 304800 h 304800"/>
                <a:gd name="connsiteX4" fmla="*/ 0 w 1981200"/>
                <a:gd name="connsiteY4" fmla="*/ 0 h 304800"/>
                <a:gd name="connsiteX0" fmla="*/ 0 w 1990725"/>
                <a:gd name="connsiteY0" fmla="*/ 0 h 307975"/>
                <a:gd name="connsiteX1" fmla="*/ 1990725 w 1990725"/>
                <a:gd name="connsiteY1" fmla="*/ 3175 h 307975"/>
                <a:gd name="connsiteX2" fmla="*/ 1990725 w 1990725"/>
                <a:gd name="connsiteY2" fmla="*/ 307975 h 307975"/>
                <a:gd name="connsiteX3" fmla="*/ 9525 w 1990725"/>
                <a:gd name="connsiteY3" fmla="*/ 307975 h 307975"/>
                <a:gd name="connsiteX4" fmla="*/ 0 w 1990725"/>
                <a:gd name="connsiteY4" fmla="*/ 0 h 307975"/>
                <a:gd name="connsiteX0" fmla="*/ 0 w 1981200"/>
                <a:gd name="connsiteY0" fmla="*/ 0 h 307975"/>
                <a:gd name="connsiteX1" fmla="*/ 1981200 w 1981200"/>
                <a:gd name="connsiteY1" fmla="*/ 3175 h 307975"/>
                <a:gd name="connsiteX2" fmla="*/ 1981200 w 1981200"/>
                <a:gd name="connsiteY2" fmla="*/ 307975 h 307975"/>
                <a:gd name="connsiteX3" fmla="*/ 0 w 1981200"/>
                <a:gd name="connsiteY3" fmla="*/ 307975 h 307975"/>
                <a:gd name="connsiteX4" fmla="*/ 0 w 1981200"/>
                <a:gd name="connsiteY4" fmla="*/ 0 h 307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307975">
                  <a:moveTo>
                    <a:pt x="0" y="0"/>
                  </a:moveTo>
                  <a:lnTo>
                    <a:pt x="1981200" y="3175"/>
                  </a:lnTo>
                  <a:lnTo>
                    <a:pt x="1981200" y="307975"/>
                  </a:lnTo>
                  <a:lnTo>
                    <a:pt x="0" y="307975"/>
                  </a:ln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1" name="Rectangle 10"/>
            <p:cNvSpPr/>
            <p:nvPr/>
          </p:nvSpPr>
          <p:spPr>
            <a:xfrm>
              <a:off x="5086350" y="2020403"/>
              <a:ext cx="533400" cy="365760"/>
            </a:xfrm>
            <a:custGeom>
              <a:avLst/>
              <a:gdLst>
                <a:gd name="connsiteX0" fmla="*/ 0 w 1981200"/>
                <a:gd name="connsiteY0" fmla="*/ 0 h 304800"/>
                <a:gd name="connsiteX1" fmla="*/ 1981200 w 1981200"/>
                <a:gd name="connsiteY1" fmla="*/ 0 h 304800"/>
                <a:gd name="connsiteX2" fmla="*/ 1981200 w 1981200"/>
                <a:gd name="connsiteY2" fmla="*/ 304800 h 304800"/>
                <a:gd name="connsiteX3" fmla="*/ 0 w 1981200"/>
                <a:gd name="connsiteY3" fmla="*/ 304800 h 304800"/>
                <a:gd name="connsiteX4" fmla="*/ 0 w 1981200"/>
                <a:gd name="connsiteY4" fmla="*/ 0 h 304800"/>
                <a:gd name="connsiteX0" fmla="*/ 0 w 1990725"/>
                <a:gd name="connsiteY0" fmla="*/ 0 h 307975"/>
                <a:gd name="connsiteX1" fmla="*/ 1990725 w 1990725"/>
                <a:gd name="connsiteY1" fmla="*/ 3175 h 307975"/>
                <a:gd name="connsiteX2" fmla="*/ 1990725 w 1990725"/>
                <a:gd name="connsiteY2" fmla="*/ 307975 h 307975"/>
                <a:gd name="connsiteX3" fmla="*/ 9525 w 1990725"/>
                <a:gd name="connsiteY3" fmla="*/ 307975 h 307975"/>
                <a:gd name="connsiteX4" fmla="*/ 0 w 1990725"/>
                <a:gd name="connsiteY4" fmla="*/ 0 h 307975"/>
                <a:gd name="connsiteX0" fmla="*/ 0 w 1981200"/>
                <a:gd name="connsiteY0" fmla="*/ 0 h 307975"/>
                <a:gd name="connsiteX1" fmla="*/ 1981200 w 1981200"/>
                <a:gd name="connsiteY1" fmla="*/ 3175 h 307975"/>
                <a:gd name="connsiteX2" fmla="*/ 1981200 w 1981200"/>
                <a:gd name="connsiteY2" fmla="*/ 307975 h 307975"/>
                <a:gd name="connsiteX3" fmla="*/ 0 w 1981200"/>
                <a:gd name="connsiteY3" fmla="*/ 307975 h 307975"/>
                <a:gd name="connsiteX4" fmla="*/ 0 w 1981200"/>
                <a:gd name="connsiteY4" fmla="*/ 0 h 307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307975">
                  <a:moveTo>
                    <a:pt x="0" y="0"/>
                  </a:moveTo>
                  <a:lnTo>
                    <a:pt x="1981200" y="3175"/>
                  </a:lnTo>
                  <a:lnTo>
                    <a:pt x="1981200" y="307975"/>
                  </a:lnTo>
                  <a:lnTo>
                    <a:pt x="0" y="307975"/>
                  </a:ln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2" name="Rectangle 10"/>
            <p:cNvSpPr/>
            <p:nvPr/>
          </p:nvSpPr>
          <p:spPr>
            <a:xfrm rot="5400000">
              <a:off x="5215890" y="1870158"/>
              <a:ext cx="274320" cy="100163"/>
            </a:xfrm>
            <a:custGeom>
              <a:avLst/>
              <a:gdLst>
                <a:gd name="connsiteX0" fmla="*/ 0 w 1981200"/>
                <a:gd name="connsiteY0" fmla="*/ 0 h 304800"/>
                <a:gd name="connsiteX1" fmla="*/ 1981200 w 1981200"/>
                <a:gd name="connsiteY1" fmla="*/ 0 h 304800"/>
                <a:gd name="connsiteX2" fmla="*/ 1981200 w 1981200"/>
                <a:gd name="connsiteY2" fmla="*/ 304800 h 304800"/>
                <a:gd name="connsiteX3" fmla="*/ 0 w 1981200"/>
                <a:gd name="connsiteY3" fmla="*/ 304800 h 304800"/>
                <a:gd name="connsiteX4" fmla="*/ 0 w 1981200"/>
                <a:gd name="connsiteY4" fmla="*/ 0 h 304800"/>
                <a:gd name="connsiteX0" fmla="*/ 0 w 1990725"/>
                <a:gd name="connsiteY0" fmla="*/ 0 h 307975"/>
                <a:gd name="connsiteX1" fmla="*/ 1990725 w 1990725"/>
                <a:gd name="connsiteY1" fmla="*/ 3175 h 307975"/>
                <a:gd name="connsiteX2" fmla="*/ 1990725 w 1990725"/>
                <a:gd name="connsiteY2" fmla="*/ 307975 h 307975"/>
                <a:gd name="connsiteX3" fmla="*/ 9525 w 1990725"/>
                <a:gd name="connsiteY3" fmla="*/ 307975 h 307975"/>
                <a:gd name="connsiteX4" fmla="*/ 0 w 1990725"/>
                <a:gd name="connsiteY4" fmla="*/ 0 h 307975"/>
                <a:gd name="connsiteX0" fmla="*/ 0 w 1981200"/>
                <a:gd name="connsiteY0" fmla="*/ 0 h 307975"/>
                <a:gd name="connsiteX1" fmla="*/ 1981200 w 1981200"/>
                <a:gd name="connsiteY1" fmla="*/ 3175 h 307975"/>
                <a:gd name="connsiteX2" fmla="*/ 1981200 w 1981200"/>
                <a:gd name="connsiteY2" fmla="*/ 307975 h 307975"/>
                <a:gd name="connsiteX3" fmla="*/ 0 w 1981200"/>
                <a:gd name="connsiteY3" fmla="*/ 307975 h 307975"/>
                <a:gd name="connsiteX4" fmla="*/ 0 w 1981200"/>
                <a:gd name="connsiteY4" fmla="*/ 0 h 307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307975">
                  <a:moveTo>
                    <a:pt x="0" y="0"/>
                  </a:moveTo>
                  <a:lnTo>
                    <a:pt x="1981200" y="3175"/>
                  </a:lnTo>
                  <a:lnTo>
                    <a:pt x="1981200" y="307975"/>
                  </a:lnTo>
                  <a:lnTo>
                    <a:pt x="0" y="307975"/>
                  </a:ln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7" name="Group 6"/>
          <p:cNvGrpSpPr/>
          <p:nvPr/>
        </p:nvGrpSpPr>
        <p:grpSpPr>
          <a:xfrm>
            <a:off x="6335294" y="1778534"/>
            <a:ext cx="727822" cy="857563"/>
            <a:chOff x="6429077" y="1845922"/>
            <a:chExt cx="727822" cy="857563"/>
          </a:xfrm>
        </p:grpSpPr>
        <p:grpSp>
          <p:nvGrpSpPr>
            <p:cNvPr id="81" name="Group 80"/>
            <p:cNvGrpSpPr>
              <a:grpSpLocks noChangeAspect="1"/>
            </p:cNvGrpSpPr>
            <p:nvPr/>
          </p:nvGrpSpPr>
          <p:grpSpPr>
            <a:xfrm>
              <a:off x="6429077" y="1845922"/>
              <a:ext cx="562274" cy="730168"/>
              <a:chOff x="377825" y="1184276"/>
              <a:chExt cx="1020763" cy="1325563"/>
            </a:xfrm>
            <a:solidFill>
              <a:schemeClr val="bg1"/>
            </a:solidFill>
          </p:grpSpPr>
          <p:sp>
            <p:nvSpPr>
              <p:cNvPr id="82"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84" name="Freeform 83"/>
            <p:cNvSpPr/>
            <p:nvPr/>
          </p:nvSpPr>
          <p:spPr bwMode="auto">
            <a:xfrm>
              <a:off x="6746887" y="2356952"/>
              <a:ext cx="410012" cy="346533"/>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w="3175">
              <a:solidFill>
                <a:srgbClr val="287E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0" name="Slide Number Placeholder 9"/>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7</a:t>
            </a:fld>
            <a:endParaRPr lang="en-US"/>
          </a:p>
        </p:txBody>
      </p:sp>
    </p:spTree>
    <p:extLst>
      <p:ext uri="{BB962C8B-B14F-4D97-AF65-F5344CB8AC3E}">
        <p14:creationId xmlns:p14="http://schemas.microsoft.com/office/powerpoint/2010/main" val="930146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bwMode="auto">
          <a:xfrm>
            <a:off x="1825410" y="1567206"/>
            <a:ext cx="3884014" cy="2157147"/>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2">
              <a:lumMod val="9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3" name="Rectangle 42"/>
          <p:cNvSpPr/>
          <p:nvPr/>
        </p:nvSpPr>
        <p:spPr bwMode="auto">
          <a:xfrm>
            <a:off x="287338" y="1401762"/>
            <a:ext cx="5516303" cy="4974336"/>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endParaRPr lang="en-IN" sz="1800" dirty="0">
              <a:ln>
                <a:solidFill>
                  <a:schemeClr val="bg1">
                    <a:alpha val="0"/>
                  </a:schemeClr>
                </a:solidFill>
              </a:ln>
              <a:solidFill>
                <a:schemeClr val="tx1"/>
              </a:solidFill>
              <a:ea typeface="Segoe UI" pitchFamily="34" charset="0"/>
              <a:cs typeface="Segoe UI" pitchFamily="34" charset="0"/>
            </a:endParaRPr>
          </a:p>
        </p:txBody>
      </p:sp>
      <p:graphicFrame>
        <p:nvGraphicFramePr>
          <p:cNvPr id="17" name="Object 16" hidden="1"/>
          <p:cNvGraphicFramePr>
            <a:graphicFrameLocks noChangeAspect="1"/>
          </p:cNvGraphicFramePr>
          <p:nvPr>
            <p:custDataLst>
              <p:tags r:id="rId2"/>
            </p:custDataLst>
            <p:extLst/>
          </p:nvPr>
        </p:nvGraphicFramePr>
        <p:xfrm>
          <a:off x="2" y="4"/>
          <a:ext cx="158792" cy="158751"/>
        </p:xfrm>
        <a:graphic>
          <a:graphicData uri="http://schemas.openxmlformats.org/presentationml/2006/ole">
            <mc:AlternateContent xmlns:mc="http://schemas.openxmlformats.org/markup-compatibility/2006">
              <mc:Choice xmlns:v="urn:schemas-microsoft-com:vml" Requires="v">
                <p:oleObj spid="_x0000_s61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 y="4"/>
                        <a:ext cx="158792" cy="158751"/>
                      </a:xfrm>
                      <a:prstGeom prst="rect">
                        <a:avLst/>
                      </a:prstGeom>
                    </p:spPr>
                  </p:pic>
                </p:oleObj>
              </mc:Fallback>
            </mc:AlternateContent>
          </a:graphicData>
        </a:graphic>
      </p:graphicFrame>
      <p:sp>
        <p:nvSpPr>
          <p:cNvPr id="3" name="Title 2"/>
          <p:cNvSpPr>
            <a:spLocks noGrp="1"/>
          </p:cNvSpPr>
          <p:nvPr>
            <p:ph type="title"/>
          </p:nvPr>
        </p:nvSpPr>
        <p:spPr>
          <a:xfrm>
            <a:off x="3932238" y="291102"/>
            <a:ext cx="7992530" cy="899665"/>
          </a:xfrm>
        </p:spPr>
        <p:txBody>
          <a:bodyPr/>
          <a:lstStyle/>
          <a:p>
            <a:r>
              <a:rPr lang="en-US" sz="4400" dirty="0">
                <a:solidFill>
                  <a:schemeClr val="bg1"/>
                </a:solidFill>
              </a:rPr>
              <a:t>Hybrid HA &amp; Disaster </a:t>
            </a:r>
            <a:r>
              <a:rPr lang="en-US" sz="4400" dirty="0" smtClean="0">
                <a:solidFill>
                  <a:schemeClr val="bg1"/>
                </a:solidFill>
              </a:rPr>
              <a:t>Recovery</a:t>
            </a:r>
            <a:endParaRPr lang="en-US" sz="4400" dirty="0">
              <a:solidFill>
                <a:schemeClr val="bg1"/>
              </a:solidFill>
            </a:endParaRPr>
          </a:p>
        </p:txBody>
      </p:sp>
      <p:sp>
        <p:nvSpPr>
          <p:cNvPr id="44" name="Rectangle 43"/>
          <p:cNvSpPr/>
          <p:nvPr/>
        </p:nvSpPr>
        <p:spPr>
          <a:xfrm>
            <a:off x="1377787" y="255579"/>
            <a:ext cx="2439757" cy="707876"/>
          </a:xfrm>
          <a:prstGeom prst="rect">
            <a:avLst/>
          </a:prstGeom>
        </p:spPr>
        <p:txBody>
          <a:bodyPr wrap="square" lIns="91428" tIns="45715" rIns="91428" bIns="45715">
            <a:spAutoFit/>
          </a:bodyPr>
          <a:lstStyle/>
          <a:p>
            <a:pPr algn="r" defTabSz="1218463" fontAlgn="base">
              <a:spcBef>
                <a:spcPts val="840"/>
              </a:spcBef>
              <a:spcAft>
                <a:spcPct val="0"/>
              </a:spcAft>
              <a:buClr>
                <a:schemeClr val="bg2">
                  <a:lumMod val="75000"/>
                </a:schemeClr>
              </a:buClr>
              <a:buSzPct val="100000"/>
            </a:pPr>
            <a:r>
              <a:rPr lang="en-US" sz="2000" dirty="0" smtClean="0">
                <a:ln>
                  <a:solidFill>
                    <a:schemeClr val="bg1">
                      <a:alpha val="0"/>
                    </a:schemeClr>
                  </a:solidFill>
                </a:ln>
                <a:solidFill>
                  <a:schemeClr val="bg1"/>
                </a:solidFill>
                <a:cs typeface="Segoe UI" pitchFamily="34" charset="0"/>
              </a:rPr>
              <a:t>SQL Serve in a Windows Azure VM</a:t>
            </a:r>
            <a:endParaRPr lang="en-US" sz="2000" dirty="0">
              <a:ln>
                <a:solidFill>
                  <a:schemeClr val="bg1">
                    <a:alpha val="0"/>
                  </a:schemeClr>
                </a:solidFill>
              </a:ln>
              <a:solidFill>
                <a:schemeClr val="bg1"/>
              </a:solidFill>
              <a:cs typeface="Segoe UI" pitchFamily="34" charset="0"/>
            </a:endParaRPr>
          </a:p>
        </p:txBody>
      </p:sp>
      <p:grpSp>
        <p:nvGrpSpPr>
          <p:cNvPr id="47" name="Group 46"/>
          <p:cNvGrpSpPr/>
          <p:nvPr/>
        </p:nvGrpSpPr>
        <p:grpSpPr>
          <a:xfrm>
            <a:off x="366143" y="269531"/>
            <a:ext cx="1011644" cy="857866"/>
            <a:chOff x="4130294" y="1070076"/>
            <a:chExt cx="635754" cy="539115"/>
          </a:xfrm>
          <a:solidFill>
            <a:schemeClr val="tx2"/>
          </a:solidFill>
        </p:grpSpPr>
        <p:sp>
          <p:nvSpPr>
            <p:cNvPr id="48" name="Freeform 47"/>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5"/>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sp>
          <p:nvSpPr>
            <p:cNvPr id="49"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4" name="Rectangle 13"/>
          <p:cNvSpPr/>
          <p:nvPr/>
        </p:nvSpPr>
        <p:spPr bwMode="auto">
          <a:xfrm>
            <a:off x="5900969" y="1401762"/>
            <a:ext cx="1618488" cy="1618488"/>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lvl="0" defTabSz="932472" fontAlgn="base">
              <a:spcBef>
                <a:spcPct val="0"/>
              </a:spcBef>
              <a:spcAft>
                <a:spcPct val="0"/>
              </a:spcAft>
            </a:pPr>
            <a:endParaRPr lang="en-IN" sz="2200" dirty="0">
              <a:ln>
                <a:solidFill>
                  <a:srgbClr val="FFFFFF">
                    <a:alpha val="0"/>
                  </a:srgbClr>
                </a:solidFill>
              </a:ln>
              <a:solidFill>
                <a:srgbClr val="FFFFFF"/>
              </a:solidFill>
              <a:ea typeface="Segoe UI" pitchFamily="34" charset="0"/>
              <a:cs typeface="Segoe UI" pitchFamily="34" charset="0"/>
            </a:endParaRPr>
          </a:p>
        </p:txBody>
      </p:sp>
      <p:sp>
        <p:nvSpPr>
          <p:cNvPr id="15" name="Rectangle 14"/>
          <p:cNvSpPr/>
          <p:nvPr/>
        </p:nvSpPr>
        <p:spPr bwMode="auto">
          <a:xfrm>
            <a:off x="7592311" y="1401762"/>
            <a:ext cx="4355213" cy="1618488"/>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en-IN" sz="2000" dirty="0" smtClean="0">
                <a:ln>
                  <a:solidFill>
                    <a:schemeClr val="bg1">
                      <a:alpha val="0"/>
                    </a:schemeClr>
                  </a:solidFill>
                </a:ln>
                <a:solidFill>
                  <a:schemeClr val="bg1"/>
                </a:solidFill>
                <a:ea typeface="Segoe UI" pitchFamily="34" charset="0"/>
                <a:cs typeface="Segoe UI" pitchFamily="34" charset="0"/>
              </a:rPr>
              <a:t>Remove the costs of licensing &amp; maintaining HA </a:t>
            </a:r>
            <a:r>
              <a:rPr lang="en-IN" sz="2000" dirty="0" err="1" smtClean="0">
                <a:ln>
                  <a:solidFill>
                    <a:schemeClr val="bg1">
                      <a:alpha val="0"/>
                    </a:schemeClr>
                  </a:solidFill>
                </a:ln>
                <a:solidFill>
                  <a:schemeClr val="bg1"/>
                </a:solidFill>
                <a:ea typeface="Segoe UI" pitchFamily="34" charset="0"/>
                <a:cs typeface="Segoe UI" pitchFamily="34" charset="0"/>
              </a:rPr>
              <a:t>secondaries</a:t>
            </a:r>
            <a:endParaRPr lang="en-IN" sz="2000" dirty="0">
              <a:ln>
                <a:solidFill>
                  <a:schemeClr val="bg1">
                    <a:alpha val="0"/>
                  </a:schemeClr>
                </a:solidFill>
              </a:ln>
              <a:solidFill>
                <a:schemeClr val="bg1"/>
              </a:solidFill>
              <a:ea typeface="Segoe UI" pitchFamily="34" charset="0"/>
              <a:cs typeface="Segoe UI" pitchFamily="34" charset="0"/>
            </a:endParaRPr>
          </a:p>
        </p:txBody>
      </p:sp>
      <p:sp>
        <p:nvSpPr>
          <p:cNvPr id="18" name="Rectangle 17"/>
          <p:cNvSpPr/>
          <p:nvPr/>
        </p:nvSpPr>
        <p:spPr bwMode="auto">
          <a:xfrm>
            <a:off x="7592311" y="4757610"/>
            <a:ext cx="4355213" cy="16184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en-IN" sz="2000" dirty="0" smtClean="0">
                <a:ln>
                  <a:solidFill>
                    <a:schemeClr val="bg1">
                      <a:alpha val="0"/>
                    </a:schemeClr>
                  </a:solidFill>
                </a:ln>
                <a:solidFill>
                  <a:schemeClr val="bg1"/>
                </a:solidFill>
                <a:ea typeface="Segoe UI" pitchFamily="34" charset="0"/>
                <a:cs typeface="Segoe UI" pitchFamily="34" charset="0"/>
              </a:rPr>
              <a:t>Streamline HA setup and reduce downtime in </a:t>
            </a:r>
            <a:r>
              <a:rPr lang="en-IN" sz="2000" dirty="0">
                <a:ln>
                  <a:solidFill>
                    <a:schemeClr val="bg1">
                      <a:alpha val="0"/>
                    </a:schemeClr>
                  </a:solidFill>
                </a:ln>
                <a:solidFill>
                  <a:schemeClr val="bg1"/>
                </a:solidFill>
                <a:ea typeface="Segoe UI" pitchFamily="34" charset="0"/>
                <a:cs typeface="Segoe UI" pitchFamily="34" charset="0"/>
              </a:rPr>
              <a:t>the case </a:t>
            </a:r>
            <a:r>
              <a:rPr lang="en-IN" sz="2000" dirty="0" smtClean="0">
                <a:ln>
                  <a:solidFill>
                    <a:schemeClr val="bg1">
                      <a:alpha val="0"/>
                    </a:schemeClr>
                  </a:solidFill>
                </a:ln>
                <a:solidFill>
                  <a:schemeClr val="bg1"/>
                </a:solidFill>
                <a:ea typeface="Segoe UI" pitchFamily="34" charset="0"/>
                <a:cs typeface="Segoe UI" pitchFamily="34" charset="0"/>
              </a:rPr>
              <a:t>of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on-premises </a:t>
            </a:r>
            <a:r>
              <a:rPr lang="en-IN" sz="2000" dirty="0">
                <a:ln>
                  <a:solidFill>
                    <a:schemeClr val="bg1">
                      <a:alpha val="0"/>
                    </a:schemeClr>
                  </a:solidFill>
                </a:ln>
                <a:solidFill>
                  <a:schemeClr val="bg1"/>
                </a:solidFill>
                <a:ea typeface="Segoe UI" pitchFamily="34" charset="0"/>
                <a:cs typeface="Segoe UI" pitchFamily="34" charset="0"/>
              </a:rPr>
              <a:t>failure</a:t>
            </a:r>
          </a:p>
        </p:txBody>
      </p:sp>
      <p:sp>
        <p:nvSpPr>
          <p:cNvPr id="19" name="Rectangle 18"/>
          <p:cNvSpPr/>
          <p:nvPr/>
        </p:nvSpPr>
        <p:spPr bwMode="auto">
          <a:xfrm>
            <a:off x="5900969" y="3079686"/>
            <a:ext cx="1618488" cy="1618488"/>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lvl="0" defTabSz="932472" fontAlgn="base">
              <a:spcBef>
                <a:spcPct val="0"/>
              </a:spcBef>
              <a:spcAft>
                <a:spcPct val="0"/>
              </a:spcAft>
            </a:pPr>
            <a:endParaRPr lang="en-IN" sz="2200" dirty="0">
              <a:ln>
                <a:solidFill>
                  <a:srgbClr val="FFFFFF">
                    <a:alpha val="0"/>
                  </a:srgbClr>
                </a:solidFill>
              </a:ln>
              <a:solidFill>
                <a:srgbClr val="FFFFFF"/>
              </a:solidFill>
              <a:ea typeface="Segoe UI" pitchFamily="34" charset="0"/>
              <a:cs typeface="Segoe UI" pitchFamily="34" charset="0"/>
            </a:endParaRPr>
          </a:p>
        </p:txBody>
      </p:sp>
      <p:sp>
        <p:nvSpPr>
          <p:cNvPr id="20" name="Rectangle 19"/>
          <p:cNvSpPr/>
          <p:nvPr/>
        </p:nvSpPr>
        <p:spPr bwMode="auto">
          <a:xfrm>
            <a:off x="7592311" y="3079686"/>
            <a:ext cx="4355213" cy="1618488"/>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ts val="600"/>
              </a:spcBef>
              <a:spcAft>
                <a:spcPct val="0"/>
              </a:spcAft>
            </a:pPr>
            <a:r>
              <a:rPr lang="en-IN" sz="2000" dirty="0" smtClean="0">
                <a:ln>
                  <a:solidFill>
                    <a:schemeClr val="bg1">
                      <a:alpha val="0"/>
                    </a:schemeClr>
                  </a:solidFill>
                </a:ln>
                <a:solidFill>
                  <a:schemeClr val="bg1"/>
                </a:solidFill>
                <a:ea typeface="Segoe UI" pitchFamily="34" charset="0"/>
                <a:cs typeface="Segoe UI" pitchFamily="34" charset="0"/>
              </a:rPr>
              <a:t>Leverage cloud benefits for scale </a:t>
            </a:r>
            <a:br>
              <a:rPr lang="en-IN" sz="2000" dirty="0" smtClean="0">
                <a:ln>
                  <a:solidFill>
                    <a:schemeClr val="bg1">
                      <a:alpha val="0"/>
                    </a:schemeClr>
                  </a:solidFill>
                </a:ln>
                <a:solidFill>
                  <a:schemeClr val="bg1"/>
                </a:solidFill>
                <a:ea typeface="Segoe UI" pitchFamily="34" charset="0"/>
                <a:cs typeface="Segoe UI" pitchFamily="34" charset="0"/>
              </a:rPr>
            </a:br>
            <a:r>
              <a:rPr lang="en-IN" sz="2000" dirty="0" smtClean="0">
                <a:ln>
                  <a:solidFill>
                    <a:schemeClr val="bg1">
                      <a:alpha val="0"/>
                    </a:schemeClr>
                  </a:solidFill>
                </a:ln>
                <a:solidFill>
                  <a:schemeClr val="bg1"/>
                </a:solidFill>
                <a:ea typeface="Segoe UI" pitchFamily="34" charset="0"/>
                <a:cs typeface="Segoe UI" pitchFamily="34" charset="0"/>
              </a:rPr>
              <a:t>and high availability of </a:t>
            </a:r>
            <a:r>
              <a:rPr lang="en-IN" sz="2000" dirty="0" err="1" smtClean="0">
                <a:ln>
                  <a:solidFill>
                    <a:schemeClr val="bg1">
                      <a:alpha val="0"/>
                    </a:schemeClr>
                  </a:solidFill>
                </a:ln>
                <a:solidFill>
                  <a:schemeClr val="bg1"/>
                </a:solidFill>
                <a:ea typeface="Segoe UI" pitchFamily="34" charset="0"/>
                <a:cs typeface="Segoe UI" pitchFamily="34" charset="0"/>
              </a:rPr>
              <a:t>secondaries</a:t>
            </a:r>
            <a:endParaRPr lang="en-IN" sz="2000" dirty="0">
              <a:ln>
                <a:solidFill>
                  <a:schemeClr val="bg1">
                    <a:alpha val="0"/>
                  </a:schemeClr>
                </a:solidFill>
              </a:ln>
              <a:solidFill>
                <a:schemeClr val="bg1"/>
              </a:solidFill>
              <a:ea typeface="Segoe UI" pitchFamily="34" charset="0"/>
              <a:cs typeface="Segoe UI" pitchFamily="34" charset="0"/>
            </a:endParaRPr>
          </a:p>
        </p:txBody>
      </p:sp>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0395" y="1734788"/>
            <a:ext cx="659636" cy="952436"/>
          </a:xfrm>
          <a:prstGeom prst="rect">
            <a:avLst/>
          </a:prstGeom>
        </p:spPr>
      </p:pic>
      <p:grpSp>
        <p:nvGrpSpPr>
          <p:cNvPr id="89" name="Group 88"/>
          <p:cNvGrpSpPr/>
          <p:nvPr/>
        </p:nvGrpSpPr>
        <p:grpSpPr>
          <a:xfrm>
            <a:off x="6206932" y="3654639"/>
            <a:ext cx="1039812" cy="478680"/>
            <a:chOff x="3382881" y="4673201"/>
            <a:chExt cx="1039812" cy="478680"/>
          </a:xfrm>
        </p:grpSpPr>
        <p:sp>
          <p:nvSpPr>
            <p:cNvPr id="90" name="Freeform 89"/>
            <p:cNvSpPr/>
            <p:nvPr/>
          </p:nvSpPr>
          <p:spPr bwMode="auto">
            <a:xfrm>
              <a:off x="3729570" y="4673201"/>
              <a:ext cx="693123" cy="452500"/>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1" name="Right Arrow 90"/>
            <p:cNvSpPr/>
            <p:nvPr/>
          </p:nvSpPr>
          <p:spPr bwMode="auto">
            <a:xfrm>
              <a:off x="3635378" y="4864377"/>
              <a:ext cx="326545" cy="161282"/>
            </a:xfrm>
            <a:prstGeom prst="rightArrow">
              <a:avLst/>
            </a:prstGeom>
            <a:solidFill>
              <a:srgbClr val="00569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92" name="Freeform 91"/>
            <p:cNvSpPr/>
            <p:nvPr/>
          </p:nvSpPr>
          <p:spPr>
            <a:xfrm>
              <a:off x="3382881" y="4742915"/>
              <a:ext cx="258054" cy="408966"/>
            </a:xfrm>
            <a:custGeom>
              <a:avLst/>
              <a:gdLst/>
              <a:ahLst/>
              <a:cxnLst/>
              <a:rect l="l" t="t" r="r" b="b"/>
              <a:pathLst>
                <a:path w="879475" h="1393809">
                  <a:moveTo>
                    <a:pt x="841951" y="1215906"/>
                  </a:moveTo>
                  <a:cubicBezTo>
                    <a:pt x="843538" y="1273850"/>
                    <a:pt x="570885" y="1293694"/>
                    <a:pt x="437138" y="1292106"/>
                  </a:cubicBezTo>
                  <a:cubicBezTo>
                    <a:pt x="314565" y="1290652"/>
                    <a:pt x="58660" y="1274529"/>
                    <a:pt x="39412" y="1221497"/>
                  </a:cubicBezTo>
                  <a:cubicBezTo>
                    <a:pt x="39061" y="1245227"/>
                    <a:pt x="37400" y="1279091"/>
                    <a:pt x="41851" y="1277820"/>
                  </a:cubicBezTo>
                  <a:cubicBezTo>
                    <a:pt x="47408" y="1276233"/>
                    <a:pt x="214094" y="1338144"/>
                    <a:pt x="446663" y="1327825"/>
                  </a:cubicBezTo>
                  <a:cubicBezTo>
                    <a:pt x="599064" y="1323062"/>
                    <a:pt x="796706" y="1313537"/>
                    <a:pt x="841951" y="1270674"/>
                  </a:cubicBezTo>
                  <a:close/>
                  <a:moveTo>
                    <a:pt x="842073" y="895396"/>
                  </a:moveTo>
                  <a:cubicBezTo>
                    <a:pt x="668090" y="986678"/>
                    <a:pt x="192053" y="975565"/>
                    <a:pt x="37401" y="897778"/>
                  </a:cubicBezTo>
                  <a:lnTo>
                    <a:pt x="37401" y="1147809"/>
                  </a:lnTo>
                  <a:lnTo>
                    <a:pt x="66398" y="1214484"/>
                  </a:lnTo>
                  <a:cubicBezTo>
                    <a:pt x="310458" y="1285921"/>
                    <a:pt x="711587" y="1254966"/>
                    <a:pt x="798578" y="1214484"/>
                  </a:cubicBezTo>
                  <a:lnTo>
                    <a:pt x="842073" y="1145428"/>
                  </a:lnTo>
                  <a:close/>
                  <a:moveTo>
                    <a:pt x="842073" y="554190"/>
                  </a:moveTo>
                  <a:cubicBezTo>
                    <a:pt x="668090" y="645472"/>
                    <a:pt x="192053" y="634359"/>
                    <a:pt x="37401" y="556572"/>
                  </a:cubicBezTo>
                  <a:lnTo>
                    <a:pt x="37401" y="806603"/>
                  </a:lnTo>
                  <a:lnTo>
                    <a:pt x="66398" y="873278"/>
                  </a:lnTo>
                  <a:cubicBezTo>
                    <a:pt x="310458" y="944715"/>
                    <a:pt x="711587" y="913760"/>
                    <a:pt x="798578" y="873278"/>
                  </a:cubicBezTo>
                  <a:lnTo>
                    <a:pt x="842073" y="804222"/>
                  </a:lnTo>
                  <a:close/>
                  <a:moveTo>
                    <a:pt x="842073" y="205845"/>
                  </a:moveTo>
                  <a:cubicBezTo>
                    <a:pt x="668090" y="297127"/>
                    <a:pt x="192053" y="286014"/>
                    <a:pt x="37401" y="208227"/>
                  </a:cubicBezTo>
                  <a:lnTo>
                    <a:pt x="37401" y="458258"/>
                  </a:lnTo>
                  <a:lnTo>
                    <a:pt x="66398" y="524933"/>
                  </a:lnTo>
                  <a:cubicBezTo>
                    <a:pt x="310458" y="596370"/>
                    <a:pt x="711587" y="565415"/>
                    <a:pt x="798578" y="524933"/>
                  </a:cubicBezTo>
                  <a:lnTo>
                    <a:pt x="842073" y="455877"/>
                  </a:lnTo>
                  <a:close/>
                  <a:moveTo>
                    <a:pt x="475903" y="27508"/>
                  </a:moveTo>
                  <a:cubicBezTo>
                    <a:pt x="399852" y="24273"/>
                    <a:pt x="311349" y="30136"/>
                    <a:pt x="215900" y="58399"/>
                  </a:cubicBezTo>
                  <a:lnTo>
                    <a:pt x="215900" y="119730"/>
                  </a:lnTo>
                  <a:cubicBezTo>
                    <a:pt x="113629" y="131371"/>
                    <a:pt x="46671" y="150925"/>
                    <a:pt x="46671" y="173065"/>
                  </a:cubicBezTo>
                  <a:cubicBezTo>
                    <a:pt x="46671" y="208958"/>
                    <a:pt x="222653" y="238055"/>
                    <a:pt x="439737" y="238055"/>
                  </a:cubicBezTo>
                  <a:cubicBezTo>
                    <a:pt x="656821" y="238055"/>
                    <a:pt x="832803" y="208958"/>
                    <a:pt x="832803" y="173065"/>
                  </a:cubicBezTo>
                  <a:cubicBezTo>
                    <a:pt x="832803" y="150920"/>
                    <a:pt x="765814" y="131362"/>
                    <a:pt x="663504" y="119720"/>
                  </a:cubicBezTo>
                  <a:lnTo>
                    <a:pt x="661194" y="51210"/>
                  </a:lnTo>
                  <a:cubicBezTo>
                    <a:pt x="615554" y="43078"/>
                    <a:pt x="551954" y="30744"/>
                    <a:pt x="475903" y="27508"/>
                  </a:cubicBezTo>
                  <a:close/>
                  <a:moveTo>
                    <a:pt x="464831" y="266"/>
                  </a:moveTo>
                  <a:cubicBezTo>
                    <a:pt x="522786" y="1686"/>
                    <a:pt x="572376" y="8676"/>
                    <a:pt x="647657" y="18288"/>
                  </a:cubicBezTo>
                  <a:cubicBezTo>
                    <a:pt x="671557" y="31394"/>
                    <a:pt x="676336" y="54987"/>
                    <a:pt x="690676" y="73337"/>
                  </a:cubicBezTo>
                  <a:cubicBezTo>
                    <a:pt x="751219" y="101299"/>
                    <a:pt x="838052" y="95182"/>
                    <a:pt x="872306" y="157223"/>
                  </a:cubicBezTo>
                  <a:lnTo>
                    <a:pt x="879475" y="1279191"/>
                  </a:lnTo>
                  <a:cubicBezTo>
                    <a:pt x="833271" y="1398903"/>
                    <a:pt x="220666" y="1453078"/>
                    <a:pt x="2391" y="1300162"/>
                  </a:cubicBezTo>
                  <a:lnTo>
                    <a:pt x="0" y="162466"/>
                  </a:lnTo>
                  <a:cubicBezTo>
                    <a:pt x="57357" y="92561"/>
                    <a:pt x="124274" y="101299"/>
                    <a:pt x="186411" y="70716"/>
                  </a:cubicBezTo>
                  <a:cubicBezTo>
                    <a:pt x="201547" y="52366"/>
                    <a:pt x="211904" y="20910"/>
                    <a:pt x="231819" y="15666"/>
                  </a:cubicBezTo>
                  <a:cubicBezTo>
                    <a:pt x="340558" y="2996"/>
                    <a:pt x="406877" y="-1155"/>
                    <a:pt x="464831" y="266"/>
                  </a:cubicBezTo>
                  <a:close/>
                </a:path>
              </a:pathLst>
            </a:cu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6" name="Rectangle 15"/>
          <p:cNvSpPr/>
          <p:nvPr/>
        </p:nvSpPr>
        <p:spPr bwMode="auto">
          <a:xfrm>
            <a:off x="5900969" y="4757610"/>
            <a:ext cx="1618488" cy="16184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lvl="0" defTabSz="932472" fontAlgn="base">
              <a:spcBef>
                <a:spcPct val="0"/>
              </a:spcBef>
              <a:spcAft>
                <a:spcPct val="0"/>
              </a:spcAft>
            </a:pPr>
            <a:endParaRPr lang="en-IN" sz="2200" dirty="0">
              <a:ln>
                <a:solidFill>
                  <a:srgbClr val="FFFFFF">
                    <a:alpha val="0"/>
                  </a:srgbClr>
                </a:solidFill>
              </a:ln>
              <a:solidFill>
                <a:srgbClr val="FFFFFF"/>
              </a:solidFill>
              <a:ea typeface="Segoe UI" pitchFamily="34" charset="0"/>
              <a:cs typeface="Segoe UI" pitchFamily="34" charset="0"/>
            </a:endParaRPr>
          </a:p>
        </p:txBody>
      </p:sp>
      <p:sp>
        <p:nvSpPr>
          <p:cNvPr id="93" name="Freeform 125"/>
          <p:cNvSpPr>
            <a:spLocks noEditPoints="1"/>
          </p:cNvSpPr>
          <p:nvPr/>
        </p:nvSpPr>
        <p:spPr bwMode="black">
          <a:xfrm>
            <a:off x="6427387" y="5177416"/>
            <a:ext cx="565652" cy="778876"/>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chemeClr val="bg1"/>
          </a:solidFill>
          <a:ln>
            <a:noFill/>
          </a:ln>
          <a:extLst/>
        </p:spPr>
        <p:txBody>
          <a:bodyPr vert="horz" wrap="square" lIns="91417" tIns="45710" rIns="91417" bIns="45710" numCol="1" anchor="t" anchorCtr="0" compatLnSpc="1">
            <a:prstTxWarp prst="textNoShape">
              <a:avLst/>
            </a:prstTxWarp>
          </a:bodyPr>
          <a:lstStyle/>
          <a:p>
            <a:endParaRPr lang="en-US" dirty="0"/>
          </a:p>
        </p:txBody>
      </p:sp>
      <p:grpSp>
        <p:nvGrpSpPr>
          <p:cNvPr id="8" name="Group 7"/>
          <p:cNvGrpSpPr/>
          <p:nvPr/>
        </p:nvGrpSpPr>
        <p:grpSpPr>
          <a:xfrm>
            <a:off x="396139" y="4913725"/>
            <a:ext cx="2305476" cy="1365723"/>
            <a:chOff x="1687740" y="4913725"/>
            <a:chExt cx="2305476" cy="1365723"/>
          </a:xfrm>
        </p:grpSpPr>
        <p:grpSp>
          <p:nvGrpSpPr>
            <p:cNvPr id="21" name="Group 20"/>
            <p:cNvGrpSpPr>
              <a:grpSpLocks noChangeAspect="1"/>
            </p:cNvGrpSpPr>
            <p:nvPr>
              <p:custDataLst>
                <p:tags r:id="rId4"/>
              </p:custDataLst>
            </p:nvPr>
          </p:nvGrpSpPr>
          <p:grpSpPr>
            <a:xfrm>
              <a:off x="2554150" y="4913725"/>
              <a:ext cx="572657" cy="728856"/>
              <a:chOff x="377825" y="1184276"/>
              <a:chExt cx="1020763" cy="1325563"/>
            </a:xfrm>
            <a:solidFill>
              <a:schemeClr val="accent3"/>
            </a:solidFill>
          </p:grpSpPr>
          <p:sp>
            <p:nvSpPr>
              <p:cNvPr id="22" name="Oval 122"/>
              <p:cNvSpPr>
                <a:spLocks noChangeArrowheads="1"/>
              </p:cNvSpPr>
              <p:nvPr/>
            </p:nvSpPr>
            <p:spPr bwMode="auto">
              <a:xfrm>
                <a:off x="395288" y="1184276"/>
                <a:ext cx="985838" cy="187325"/>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23"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sp>
          <p:nvSpPr>
            <p:cNvPr id="54" name="Rectangle 53"/>
            <p:cNvSpPr/>
            <p:nvPr/>
          </p:nvSpPr>
          <p:spPr>
            <a:xfrm>
              <a:off x="1687740" y="5694683"/>
              <a:ext cx="2305476" cy="584765"/>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smtClean="0">
                  <a:ln>
                    <a:solidFill>
                      <a:schemeClr val="bg1">
                        <a:alpha val="0"/>
                      </a:schemeClr>
                    </a:solidFill>
                  </a:ln>
                  <a:solidFill>
                    <a:schemeClr val="bg1"/>
                  </a:solidFill>
                  <a:cs typeface="Segoe UI" pitchFamily="34" charset="0"/>
                </a:rPr>
                <a:t>SQL Server </a:t>
              </a:r>
              <a:r>
                <a:rPr lang="en-US" sz="1600" dirty="0" err="1" smtClean="0">
                  <a:ln>
                    <a:solidFill>
                      <a:schemeClr val="bg1">
                        <a:alpha val="0"/>
                      </a:schemeClr>
                    </a:solidFill>
                  </a:ln>
                  <a:solidFill>
                    <a:schemeClr val="bg1"/>
                  </a:solidFill>
                  <a:cs typeface="Segoe UI" pitchFamily="34" charset="0"/>
                </a:rPr>
                <a:t>AlwaysOn</a:t>
              </a:r>
              <a:r>
                <a:rPr lang="en-US" sz="1600" dirty="0" smtClean="0">
                  <a:ln>
                    <a:solidFill>
                      <a:schemeClr val="bg1">
                        <a:alpha val="0"/>
                      </a:schemeClr>
                    </a:solidFill>
                  </a:ln>
                  <a:solidFill>
                    <a:schemeClr val="bg1"/>
                  </a:solidFill>
                  <a:cs typeface="Segoe UI" pitchFamily="34" charset="0"/>
                </a:rPr>
                <a:t> Primary, On-premises</a:t>
              </a:r>
              <a:endParaRPr lang="en-US" sz="1600" dirty="0">
                <a:ln>
                  <a:solidFill>
                    <a:schemeClr val="bg1">
                      <a:alpha val="0"/>
                    </a:schemeClr>
                  </a:solidFill>
                </a:ln>
                <a:solidFill>
                  <a:schemeClr val="bg1"/>
                </a:solidFill>
                <a:cs typeface="Segoe UI" pitchFamily="34" charset="0"/>
              </a:endParaRPr>
            </a:p>
          </p:txBody>
        </p:sp>
      </p:grpSp>
      <p:sp>
        <p:nvSpPr>
          <p:cNvPr id="50" name="Up Arrow 49"/>
          <p:cNvSpPr/>
          <p:nvPr/>
        </p:nvSpPr>
        <p:spPr bwMode="auto">
          <a:xfrm rot="1048475">
            <a:off x="1698946" y="3308484"/>
            <a:ext cx="424967" cy="1507858"/>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51" name="Up Arrow 50"/>
          <p:cNvSpPr/>
          <p:nvPr/>
        </p:nvSpPr>
        <p:spPr bwMode="auto">
          <a:xfrm rot="2967073">
            <a:off x="2055668" y="3561503"/>
            <a:ext cx="424967" cy="1418972"/>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grpSp>
        <p:nvGrpSpPr>
          <p:cNvPr id="55" name="Group 54"/>
          <p:cNvGrpSpPr/>
          <p:nvPr/>
        </p:nvGrpSpPr>
        <p:grpSpPr>
          <a:xfrm>
            <a:off x="4005189" y="4581975"/>
            <a:ext cx="1534891" cy="1463931"/>
            <a:chOff x="4139867" y="4569296"/>
            <a:chExt cx="1534891" cy="1463931"/>
          </a:xfrm>
        </p:grpSpPr>
        <p:sp>
          <p:nvSpPr>
            <p:cNvPr id="56" name="Rectangle 55"/>
            <p:cNvSpPr/>
            <p:nvPr/>
          </p:nvSpPr>
          <p:spPr>
            <a:xfrm>
              <a:off x="4139867" y="5694683"/>
              <a:ext cx="1534891" cy="338544"/>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solidFill>
                    <a:schemeClr val="bg1"/>
                  </a:solidFill>
                  <a:cs typeface="Segoe UI" pitchFamily="34" charset="0"/>
                </a:rPr>
                <a:t>On-</a:t>
              </a:r>
              <a:r>
                <a:rPr lang="en-US" sz="1600" dirty="0" err="1">
                  <a:ln>
                    <a:solidFill>
                      <a:schemeClr val="bg1">
                        <a:alpha val="0"/>
                      </a:schemeClr>
                    </a:solidFill>
                  </a:ln>
                  <a:solidFill>
                    <a:schemeClr val="bg1"/>
                  </a:solidFill>
                  <a:cs typeface="Segoe UI" pitchFamily="34" charset="0"/>
                </a:rPr>
                <a:t>Prem</a:t>
              </a:r>
              <a:endParaRPr lang="en-US" sz="1600" dirty="0">
                <a:ln>
                  <a:solidFill>
                    <a:schemeClr val="bg1">
                      <a:alpha val="0"/>
                    </a:schemeClr>
                  </a:solidFill>
                </a:ln>
                <a:solidFill>
                  <a:schemeClr val="bg1"/>
                </a:solidFill>
                <a:cs typeface="Segoe UI" pitchFamily="34" charset="0"/>
              </a:endParaRPr>
            </a:p>
          </p:txBody>
        </p:sp>
        <p:sp>
          <p:nvSpPr>
            <p:cNvPr id="57" name="Rounded Rectangle 26"/>
            <p:cNvSpPr/>
            <p:nvPr/>
          </p:nvSpPr>
          <p:spPr bwMode="auto">
            <a:xfrm>
              <a:off x="4419484" y="4918076"/>
              <a:ext cx="975656" cy="771142"/>
            </a:xfrm>
            <a:custGeom>
              <a:avLst/>
              <a:gdLst/>
              <a:ahLst/>
              <a:cxnLst/>
              <a:rect l="l" t="t" r="r" b="b"/>
              <a:pathLst>
                <a:path w="1220522" h="964681">
                  <a:moveTo>
                    <a:pt x="559258" y="386372"/>
                  </a:moveTo>
                  <a:cubicBezTo>
                    <a:pt x="562047" y="386397"/>
                    <a:pt x="565124" y="386617"/>
                    <a:pt x="567855" y="386565"/>
                  </a:cubicBezTo>
                  <a:lnTo>
                    <a:pt x="800288" y="386565"/>
                  </a:lnTo>
                  <a:cubicBezTo>
                    <a:pt x="823984" y="384504"/>
                    <a:pt x="830372" y="396044"/>
                    <a:pt x="828724" y="413765"/>
                  </a:cubicBezTo>
                  <a:lnTo>
                    <a:pt x="828724" y="647434"/>
                  </a:lnTo>
                  <a:lnTo>
                    <a:pt x="827246" y="662808"/>
                  </a:lnTo>
                  <a:cubicBezTo>
                    <a:pt x="825751" y="665144"/>
                    <a:pt x="823485" y="665125"/>
                    <a:pt x="821141" y="664056"/>
                  </a:cubicBezTo>
                  <a:lnTo>
                    <a:pt x="779726" y="623057"/>
                  </a:lnTo>
                  <a:cubicBezTo>
                    <a:pt x="769820" y="613250"/>
                    <a:pt x="753840" y="613330"/>
                    <a:pt x="744033" y="623236"/>
                  </a:cubicBezTo>
                  <a:lnTo>
                    <a:pt x="586701" y="782164"/>
                  </a:lnTo>
                  <a:cubicBezTo>
                    <a:pt x="576534" y="788645"/>
                    <a:pt x="568273" y="785413"/>
                    <a:pt x="545600" y="764887"/>
                  </a:cubicBezTo>
                  <a:lnTo>
                    <a:pt x="441747" y="661034"/>
                  </a:lnTo>
                  <a:cubicBezTo>
                    <a:pt x="433059" y="649954"/>
                    <a:pt x="426448" y="641643"/>
                    <a:pt x="429639" y="631905"/>
                  </a:cubicBezTo>
                  <a:lnTo>
                    <a:pt x="493177" y="567132"/>
                  </a:lnTo>
                  <a:lnTo>
                    <a:pt x="585163" y="476818"/>
                  </a:lnTo>
                  <a:cubicBezTo>
                    <a:pt x="589458" y="471052"/>
                    <a:pt x="592339" y="466235"/>
                    <a:pt x="593970" y="462072"/>
                  </a:cubicBezTo>
                  <a:cubicBezTo>
                    <a:pt x="594660" y="461336"/>
                    <a:pt x="595025" y="460451"/>
                    <a:pt x="595168" y="459492"/>
                  </a:cubicBezTo>
                  <a:cubicBezTo>
                    <a:pt x="596240" y="456608"/>
                    <a:pt x="596681" y="454116"/>
                    <a:pt x="596565" y="451928"/>
                  </a:cubicBezTo>
                  <a:cubicBezTo>
                    <a:pt x="596760" y="450714"/>
                    <a:pt x="596705" y="449495"/>
                    <a:pt x="596187" y="448327"/>
                  </a:cubicBezTo>
                  <a:cubicBezTo>
                    <a:pt x="596211" y="448107"/>
                    <a:pt x="596157" y="447908"/>
                    <a:pt x="596063" y="447722"/>
                  </a:cubicBezTo>
                  <a:cubicBezTo>
                    <a:pt x="595725" y="442366"/>
                    <a:pt x="593286" y="437267"/>
                    <a:pt x="589171" y="433231"/>
                  </a:cubicBezTo>
                  <a:lnTo>
                    <a:pt x="559042" y="403676"/>
                  </a:lnTo>
                  <a:lnTo>
                    <a:pt x="550829" y="389095"/>
                  </a:lnTo>
                  <a:cubicBezTo>
                    <a:pt x="551574" y="386726"/>
                    <a:pt x="555092" y="386333"/>
                    <a:pt x="559258" y="386372"/>
                  </a:cubicBezTo>
                  <a:close/>
                  <a:moveTo>
                    <a:pt x="60829" y="232763"/>
                  </a:moveTo>
                  <a:lnTo>
                    <a:pt x="60829" y="903358"/>
                  </a:lnTo>
                  <a:lnTo>
                    <a:pt x="1154748" y="903358"/>
                  </a:lnTo>
                  <a:lnTo>
                    <a:pt x="1154748" y="232763"/>
                  </a:lnTo>
                  <a:close/>
                  <a:moveTo>
                    <a:pt x="55440" y="173418"/>
                  </a:moveTo>
                  <a:lnTo>
                    <a:pt x="1166071" y="173418"/>
                  </a:lnTo>
                  <a:cubicBezTo>
                    <a:pt x="1195871" y="173418"/>
                    <a:pt x="1220027" y="197575"/>
                    <a:pt x="1220027" y="227375"/>
                  </a:cubicBezTo>
                  <a:lnTo>
                    <a:pt x="1220027" y="910725"/>
                  </a:lnTo>
                  <a:cubicBezTo>
                    <a:pt x="1220027" y="940524"/>
                    <a:pt x="1195871" y="964681"/>
                    <a:pt x="1166071" y="964681"/>
                  </a:cubicBezTo>
                  <a:lnTo>
                    <a:pt x="55440" y="964681"/>
                  </a:lnTo>
                  <a:cubicBezTo>
                    <a:pt x="25641" y="964681"/>
                    <a:pt x="1484" y="940524"/>
                    <a:pt x="1484" y="910725"/>
                  </a:cubicBezTo>
                  <a:lnTo>
                    <a:pt x="1484" y="227375"/>
                  </a:lnTo>
                  <a:cubicBezTo>
                    <a:pt x="1484" y="197575"/>
                    <a:pt x="25641" y="173418"/>
                    <a:pt x="55440" y="173418"/>
                  </a:cubicBezTo>
                  <a:close/>
                  <a:moveTo>
                    <a:pt x="926601" y="75829"/>
                  </a:moveTo>
                  <a:lnTo>
                    <a:pt x="926601" y="82951"/>
                  </a:lnTo>
                  <a:lnTo>
                    <a:pt x="974077" y="82951"/>
                  </a:lnTo>
                  <a:lnTo>
                    <a:pt x="974077" y="75829"/>
                  </a:lnTo>
                  <a:close/>
                  <a:moveTo>
                    <a:pt x="1011167" y="42530"/>
                  </a:moveTo>
                  <a:lnTo>
                    <a:pt x="1049412" y="42530"/>
                  </a:lnTo>
                  <a:lnTo>
                    <a:pt x="1049412" y="80775"/>
                  </a:lnTo>
                  <a:lnTo>
                    <a:pt x="1011167" y="80775"/>
                  </a:lnTo>
                  <a:close/>
                  <a:moveTo>
                    <a:pt x="1006552" y="37915"/>
                  </a:moveTo>
                  <a:lnTo>
                    <a:pt x="1006552" y="85390"/>
                  </a:lnTo>
                  <a:lnTo>
                    <a:pt x="1054027" y="85390"/>
                  </a:lnTo>
                  <a:lnTo>
                    <a:pt x="1054027" y="37915"/>
                  </a:lnTo>
                  <a:close/>
                  <a:moveTo>
                    <a:pt x="1098521" y="37176"/>
                  </a:moveTo>
                  <a:lnTo>
                    <a:pt x="1092165" y="44484"/>
                  </a:lnTo>
                  <a:lnTo>
                    <a:pt x="1112093" y="61817"/>
                  </a:lnTo>
                  <a:lnTo>
                    <a:pt x="1092165" y="79151"/>
                  </a:lnTo>
                  <a:lnTo>
                    <a:pt x="1098521" y="86458"/>
                  </a:lnTo>
                  <a:lnTo>
                    <a:pt x="1119471" y="68235"/>
                  </a:lnTo>
                  <a:lnTo>
                    <a:pt x="1140422" y="86458"/>
                  </a:lnTo>
                  <a:lnTo>
                    <a:pt x="1146778" y="79151"/>
                  </a:lnTo>
                  <a:lnTo>
                    <a:pt x="1126850" y="61817"/>
                  </a:lnTo>
                  <a:lnTo>
                    <a:pt x="1146778" y="44484"/>
                  </a:lnTo>
                  <a:lnTo>
                    <a:pt x="1140422" y="37176"/>
                  </a:lnTo>
                  <a:lnTo>
                    <a:pt x="1119471" y="55399"/>
                  </a:lnTo>
                  <a:close/>
                  <a:moveTo>
                    <a:pt x="52157" y="0"/>
                  </a:moveTo>
                  <a:lnTo>
                    <a:pt x="68906" y="0"/>
                  </a:lnTo>
                  <a:lnTo>
                    <a:pt x="1168365" y="0"/>
                  </a:lnTo>
                  <a:cubicBezTo>
                    <a:pt x="1197171" y="0"/>
                    <a:pt x="1220522" y="23351"/>
                    <a:pt x="1220522" y="52157"/>
                  </a:cubicBezTo>
                  <a:lnTo>
                    <a:pt x="1220522" y="123899"/>
                  </a:lnTo>
                  <a:cubicBezTo>
                    <a:pt x="1220522" y="130737"/>
                    <a:pt x="1219206" y="137268"/>
                    <a:pt x="1216729" y="143217"/>
                  </a:cubicBezTo>
                  <a:cubicBezTo>
                    <a:pt x="1207843" y="130493"/>
                    <a:pt x="1192977" y="122646"/>
                    <a:pt x="1176278" y="122646"/>
                  </a:cubicBezTo>
                  <a:lnTo>
                    <a:pt x="40741" y="123058"/>
                  </a:lnTo>
                  <a:cubicBezTo>
                    <a:pt x="27573" y="121821"/>
                    <a:pt x="11108" y="123882"/>
                    <a:pt x="1237" y="132948"/>
                  </a:cubicBezTo>
                  <a:cubicBezTo>
                    <a:pt x="824" y="106018"/>
                    <a:pt x="412" y="79087"/>
                    <a:pt x="0" y="52157"/>
                  </a:cubicBezTo>
                  <a:cubicBezTo>
                    <a:pt x="0" y="48556"/>
                    <a:pt x="365" y="45040"/>
                    <a:pt x="1060" y="41645"/>
                  </a:cubicBezTo>
                  <a:cubicBezTo>
                    <a:pt x="1755" y="38250"/>
                    <a:pt x="2779" y="34975"/>
                    <a:pt x="4099" y="31855"/>
                  </a:cubicBezTo>
                  <a:cubicBezTo>
                    <a:pt x="6738" y="25615"/>
                    <a:pt x="10557" y="19996"/>
                    <a:pt x="15277" y="15276"/>
                  </a:cubicBezTo>
                  <a:cubicBezTo>
                    <a:pt x="19996" y="10557"/>
                    <a:pt x="25615" y="6738"/>
                    <a:pt x="31855" y="4099"/>
                  </a:cubicBezTo>
                  <a:cubicBezTo>
                    <a:pt x="34975" y="2779"/>
                    <a:pt x="38250" y="1754"/>
                    <a:pt x="41645" y="1060"/>
                  </a:cubicBezTo>
                  <a:cubicBezTo>
                    <a:pt x="45041" y="365"/>
                    <a:pt x="48556" y="0"/>
                    <a:pt x="52157" y="0"/>
                  </a:cubicBezTo>
                  <a:close/>
                </a:path>
              </a:pathLst>
            </a:custGeom>
            <a:solidFill>
              <a:schemeClr val="accent5"/>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Rectangle 60"/>
            <p:cNvSpPr/>
            <p:nvPr/>
          </p:nvSpPr>
          <p:spPr>
            <a:xfrm>
              <a:off x="4249132" y="4569296"/>
              <a:ext cx="1316362" cy="338544"/>
            </a:xfrm>
            <a:prstGeom prst="rect">
              <a:avLst/>
            </a:prstGeom>
          </p:spPr>
          <p:txBody>
            <a:bodyPr wrap="none" lIns="91428" tIns="45715" rIns="91428" bIns="45715">
              <a:spAutoFit/>
            </a:bodyPr>
            <a:lstStyle/>
            <a:p>
              <a:pPr algn="ctr" defTabSz="685764" fontAlgn="base">
                <a:spcBef>
                  <a:spcPct val="0"/>
                </a:spcBef>
                <a:spcAft>
                  <a:spcPct val="0"/>
                </a:spcAft>
              </a:pPr>
              <a:r>
                <a:rPr lang="en-US" sz="1600" b="1" cap="all" dirty="0" smtClean="0">
                  <a:ln>
                    <a:solidFill>
                      <a:schemeClr val="bg1">
                        <a:alpha val="0"/>
                      </a:schemeClr>
                    </a:solidFill>
                  </a:ln>
                  <a:solidFill>
                    <a:schemeClr val="bg1"/>
                  </a:solidFill>
                  <a:ea typeface="Segoe UI" pitchFamily="34" charset="0"/>
                  <a:cs typeface="Segoe UI" pitchFamily="34" charset="0"/>
                </a:rPr>
                <a:t>APPLICATION</a:t>
              </a:r>
              <a:endParaRPr lang="en-US" sz="1600" b="1" cap="all" dirty="0">
                <a:ln>
                  <a:solidFill>
                    <a:schemeClr val="bg1">
                      <a:alpha val="0"/>
                    </a:schemeClr>
                  </a:solidFill>
                </a:ln>
                <a:solidFill>
                  <a:schemeClr val="bg1"/>
                </a:solidFill>
                <a:ea typeface="Segoe UI" pitchFamily="34" charset="0"/>
                <a:cs typeface="Segoe UI" pitchFamily="34" charset="0"/>
              </a:endParaRPr>
            </a:p>
          </p:txBody>
        </p:sp>
      </p:grpSp>
      <p:sp>
        <p:nvSpPr>
          <p:cNvPr id="75" name="Rectangle 74"/>
          <p:cNvSpPr/>
          <p:nvPr>
            <p:custDataLst>
              <p:tags r:id="rId3"/>
            </p:custDataLst>
          </p:nvPr>
        </p:nvSpPr>
        <p:spPr>
          <a:xfrm>
            <a:off x="3830461" y="2254149"/>
            <a:ext cx="1393488" cy="830987"/>
          </a:xfrm>
          <a:prstGeom prst="rect">
            <a:avLst/>
          </a:prstGeom>
          <a:noFill/>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smtClean="0">
                <a:ln>
                  <a:solidFill>
                    <a:schemeClr val="bg1">
                      <a:alpha val="0"/>
                    </a:schemeClr>
                  </a:solidFill>
                </a:ln>
                <a:solidFill>
                  <a:schemeClr val="bg1"/>
                </a:solidFill>
                <a:cs typeface="Segoe UI" pitchFamily="34" charset="0"/>
              </a:rPr>
              <a:t>SQL Server </a:t>
            </a:r>
            <a:r>
              <a:rPr lang="en-US" sz="1600" dirty="0" err="1" smtClean="0">
                <a:ln>
                  <a:solidFill>
                    <a:schemeClr val="bg1">
                      <a:alpha val="0"/>
                    </a:schemeClr>
                  </a:solidFill>
                </a:ln>
                <a:solidFill>
                  <a:schemeClr val="bg1"/>
                </a:solidFill>
                <a:cs typeface="Segoe UI" pitchFamily="34" charset="0"/>
              </a:rPr>
              <a:t>AlwaysOn</a:t>
            </a:r>
            <a:r>
              <a:rPr lang="en-US" sz="1600" dirty="0" smtClean="0">
                <a:ln>
                  <a:solidFill>
                    <a:schemeClr val="bg1">
                      <a:alpha val="0"/>
                    </a:schemeClr>
                  </a:solidFill>
                </a:ln>
                <a:solidFill>
                  <a:schemeClr val="bg1"/>
                </a:solidFill>
                <a:cs typeface="Segoe UI" pitchFamily="34" charset="0"/>
              </a:rPr>
              <a:t> </a:t>
            </a:r>
            <a:r>
              <a:rPr lang="en-US" sz="1600" dirty="0" err="1" smtClean="0">
                <a:ln>
                  <a:solidFill>
                    <a:schemeClr val="bg1">
                      <a:alpha val="0"/>
                    </a:schemeClr>
                  </a:solidFill>
                </a:ln>
                <a:solidFill>
                  <a:schemeClr val="bg1"/>
                </a:solidFill>
                <a:cs typeface="Segoe UI" pitchFamily="34" charset="0"/>
              </a:rPr>
              <a:t>Secondaries</a:t>
            </a:r>
            <a:endParaRPr lang="en-US" sz="1600" dirty="0">
              <a:ln>
                <a:solidFill>
                  <a:schemeClr val="bg1">
                    <a:alpha val="0"/>
                  </a:schemeClr>
                </a:solidFill>
              </a:ln>
              <a:solidFill>
                <a:schemeClr val="bg1"/>
              </a:solidFill>
              <a:cs typeface="Segoe UI" pitchFamily="34" charset="0"/>
            </a:endParaRPr>
          </a:p>
        </p:txBody>
      </p:sp>
      <p:sp>
        <p:nvSpPr>
          <p:cNvPr id="64" name="Rectangle 63"/>
          <p:cNvSpPr/>
          <p:nvPr/>
        </p:nvSpPr>
        <p:spPr>
          <a:xfrm>
            <a:off x="581752" y="1905043"/>
            <a:ext cx="1801215" cy="584765"/>
          </a:xfrm>
          <a:prstGeom prst="rect">
            <a:avLst/>
          </a:prstGeom>
        </p:spPr>
        <p:txBody>
          <a:bodyPr wrap="square" lIns="91428" tIns="45715" rIns="91428" bIns="45715">
            <a:spAutoFit/>
          </a:bodyPr>
          <a:lstStyle/>
          <a:p>
            <a:pPr algn="ctr" defTabSz="1218463" fontAlgn="base">
              <a:spcBef>
                <a:spcPts val="840"/>
              </a:spcBef>
              <a:spcAft>
                <a:spcPct val="0"/>
              </a:spcAft>
              <a:buClr>
                <a:schemeClr val="bg2">
                  <a:lumMod val="75000"/>
                </a:schemeClr>
              </a:buClr>
              <a:buSzPct val="100000"/>
            </a:pPr>
            <a:r>
              <a:rPr lang="en-US" sz="1600" dirty="0">
                <a:ln>
                  <a:solidFill>
                    <a:schemeClr val="bg1">
                      <a:alpha val="0"/>
                    </a:schemeClr>
                  </a:solidFill>
                </a:ln>
                <a:solidFill>
                  <a:schemeClr val="bg1"/>
                </a:solidFill>
                <a:cs typeface="Segoe UI" pitchFamily="34" charset="0"/>
              </a:rPr>
              <a:t>Windows </a:t>
            </a:r>
            <a:r>
              <a:rPr lang="en-US" sz="1600" dirty="0" smtClean="0">
                <a:ln>
                  <a:solidFill>
                    <a:schemeClr val="bg1">
                      <a:alpha val="0"/>
                    </a:schemeClr>
                  </a:solidFill>
                </a:ln>
                <a:solidFill>
                  <a:schemeClr val="bg1"/>
                </a:solidFill>
                <a:cs typeface="Segoe UI" pitchFamily="34" charset="0"/>
              </a:rPr>
              <a:t>Azure Virtual Machine</a:t>
            </a:r>
            <a:endParaRPr lang="en-US" sz="1600" dirty="0">
              <a:ln>
                <a:solidFill>
                  <a:schemeClr val="bg1">
                    <a:alpha val="0"/>
                  </a:schemeClr>
                </a:solidFill>
              </a:ln>
              <a:solidFill>
                <a:schemeClr val="bg1"/>
              </a:solidFill>
              <a:cs typeface="Segoe UI" pitchFamily="34" charset="0"/>
            </a:endParaRPr>
          </a:p>
        </p:txBody>
      </p:sp>
      <p:grpSp>
        <p:nvGrpSpPr>
          <p:cNvPr id="2" name="Group 1"/>
          <p:cNvGrpSpPr/>
          <p:nvPr/>
        </p:nvGrpSpPr>
        <p:grpSpPr>
          <a:xfrm>
            <a:off x="3664339" y="2696316"/>
            <a:ext cx="271755" cy="354837"/>
            <a:chOff x="635349" y="3416093"/>
            <a:chExt cx="453150" cy="591689"/>
          </a:xfrm>
          <a:solidFill>
            <a:schemeClr val="accent5"/>
          </a:solidFill>
        </p:grpSpPr>
        <p:sp>
          <p:nvSpPr>
            <p:cNvPr id="112" name="Oval 122"/>
            <p:cNvSpPr>
              <a:spLocks noChangeArrowheads="1"/>
            </p:cNvSpPr>
            <p:nvPr/>
          </p:nvSpPr>
          <p:spPr bwMode="auto">
            <a:xfrm>
              <a:off x="645145" y="3416093"/>
              <a:ext cx="437646" cy="815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113" name="Freeform 123"/>
            <p:cNvSpPr>
              <a:spLocks noEditPoints="1"/>
            </p:cNvSpPr>
            <p:nvPr/>
          </p:nvSpPr>
          <p:spPr bwMode="auto">
            <a:xfrm>
              <a:off x="635349" y="3487669"/>
              <a:ext cx="453150" cy="520113"/>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grpSp>
        <p:nvGrpSpPr>
          <p:cNvPr id="123" name="Group 122"/>
          <p:cNvGrpSpPr/>
          <p:nvPr/>
        </p:nvGrpSpPr>
        <p:grpSpPr>
          <a:xfrm>
            <a:off x="3664339" y="2283173"/>
            <a:ext cx="271755" cy="354837"/>
            <a:chOff x="635349" y="3416093"/>
            <a:chExt cx="453150" cy="591689"/>
          </a:xfrm>
          <a:solidFill>
            <a:schemeClr val="accent5"/>
          </a:solidFill>
        </p:grpSpPr>
        <p:sp>
          <p:nvSpPr>
            <p:cNvPr id="124" name="Oval 122"/>
            <p:cNvSpPr>
              <a:spLocks noChangeArrowheads="1"/>
            </p:cNvSpPr>
            <p:nvPr/>
          </p:nvSpPr>
          <p:spPr bwMode="auto">
            <a:xfrm>
              <a:off x="645145" y="3416093"/>
              <a:ext cx="437646" cy="815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125" name="Freeform 123"/>
            <p:cNvSpPr>
              <a:spLocks noEditPoints="1"/>
            </p:cNvSpPr>
            <p:nvPr/>
          </p:nvSpPr>
          <p:spPr bwMode="auto">
            <a:xfrm>
              <a:off x="635349" y="3487669"/>
              <a:ext cx="453150" cy="520113"/>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grpSp>
        <p:nvGrpSpPr>
          <p:cNvPr id="120" name="Group 119"/>
          <p:cNvGrpSpPr/>
          <p:nvPr/>
        </p:nvGrpSpPr>
        <p:grpSpPr>
          <a:xfrm>
            <a:off x="2395574" y="2268796"/>
            <a:ext cx="1211554" cy="986082"/>
            <a:chOff x="4130294" y="1070076"/>
            <a:chExt cx="635754" cy="539115"/>
          </a:xfrm>
          <a:solidFill>
            <a:schemeClr val="tx2"/>
          </a:solidFill>
        </p:grpSpPr>
        <p:sp>
          <p:nvSpPr>
            <p:cNvPr id="122"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1" name="Freeform 120"/>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UI" pitchFamily="34" charset="0"/>
              </a:endParaRPr>
            </a:p>
          </p:txBody>
        </p:sp>
      </p:grpSp>
      <p:sp>
        <p:nvSpPr>
          <p:cNvPr id="126" name="Up Arrow 125"/>
          <p:cNvSpPr/>
          <p:nvPr/>
        </p:nvSpPr>
        <p:spPr bwMode="auto">
          <a:xfrm rot="16200000">
            <a:off x="2915312" y="4371786"/>
            <a:ext cx="424967" cy="1884307"/>
          </a:xfrm>
          <a:prstGeom prst="up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err="1" smtClean="0">
              <a:ln>
                <a:solidFill>
                  <a:schemeClr val="bg1">
                    <a:alpha val="0"/>
                  </a:schemeClr>
                </a:solidFill>
              </a:ln>
              <a:solidFill>
                <a:schemeClr val="bg1"/>
              </a:solidFill>
              <a:ea typeface="Segoe UI" pitchFamily="34" charset="0"/>
              <a:cs typeface="Segoe UI" pitchFamily="34" charset="0"/>
            </a:endParaRPr>
          </a:p>
        </p:txBody>
      </p:sp>
      <p:sp>
        <p:nvSpPr>
          <p:cNvPr id="5" name="Slide Number Placeholder 4"/>
          <p:cNvSpPr>
            <a:spLocks noGrp="1"/>
          </p:cNvSpPr>
          <p:nvPr>
            <p:ph type="sldNum" sz="quarter" idx="4294967295"/>
          </p:nvPr>
        </p:nvSpPr>
        <p:spPr>
          <a:xfrm>
            <a:off x="11367166" y="6558796"/>
            <a:ext cx="555596" cy="134483"/>
          </a:xfrm>
          <a:prstGeom prst="rect">
            <a:avLst/>
          </a:prstGeom>
        </p:spPr>
        <p:txBody>
          <a:bodyPr/>
          <a:lstStyle/>
          <a:p>
            <a:fld id="{27258FFF-F925-446B-8502-81C933981705}" type="slidenum">
              <a:rPr lang="en-US" smtClean="0"/>
              <a:pPr/>
              <a:t>8</a:t>
            </a:fld>
            <a:endParaRPr lang="en-US"/>
          </a:p>
        </p:txBody>
      </p:sp>
    </p:spTree>
    <p:extLst>
      <p:ext uri="{BB962C8B-B14F-4D97-AF65-F5344CB8AC3E}">
        <p14:creationId xmlns:p14="http://schemas.microsoft.com/office/powerpoint/2010/main" val="252669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750"/>
                                        <p:tgtEl>
                                          <p:spTgt spid="55"/>
                                        </p:tgtEl>
                                      </p:cBhvr>
                                    </p:animEffect>
                                  </p:childTnLst>
                                </p:cTn>
                              </p:par>
                            </p:childTnLst>
                          </p:cTn>
                        </p:par>
                        <p:par>
                          <p:cTn id="16" fill="hold">
                            <p:stCondLst>
                              <p:cond delay="1750"/>
                            </p:stCondLst>
                            <p:childTnLst>
                              <p:par>
                                <p:cTn id="17" presetID="22" presetClass="entr" presetSubtype="4" fill="hold" grpId="0"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wipe(down)">
                                      <p:cBhvr>
                                        <p:cTn id="19"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1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5"/>
          <p:cNvSpPr>
            <a:spLocks noGrp="1"/>
          </p:cNvSpPr>
          <p:nvPr>
            <p:ph type="body" idx="1"/>
          </p:nvPr>
        </p:nvSpPr>
        <p:spPr>
          <a:xfrm>
            <a:off x="6201564" y="697853"/>
            <a:ext cx="5754254" cy="639672"/>
          </a:xfrm>
        </p:spPr>
        <p:txBody>
          <a:bodyPr/>
          <a:lstStyle/>
          <a:p>
            <a:r>
              <a:rPr lang="en-US" dirty="0" smtClean="0">
                <a:solidFill>
                  <a:schemeClr val="bg1"/>
                </a:solidFill>
              </a:rPr>
              <a:t> Azure SQL Database</a:t>
            </a:r>
            <a:endParaRPr lang="en-US" dirty="0">
              <a:solidFill>
                <a:schemeClr val="bg1"/>
              </a:solidFill>
            </a:endParaRPr>
          </a:p>
        </p:txBody>
      </p:sp>
      <p:graphicFrame>
        <p:nvGraphicFramePr>
          <p:cNvPr id="15" name="Content Placeholder 14"/>
          <p:cNvGraphicFramePr>
            <a:graphicFrameLocks noGrp="1"/>
          </p:cNvGraphicFramePr>
          <p:nvPr>
            <p:ph sz="half" idx="2"/>
            <p:extLst/>
          </p:nvPr>
        </p:nvGraphicFramePr>
        <p:xfrm>
          <a:off x="6271003" y="1367070"/>
          <a:ext cx="5731108" cy="4647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p:cNvSpPr>
            <a:spLocks noGrp="1"/>
          </p:cNvSpPr>
          <p:nvPr>
            <p:ph type="body" sz="quarter" idx="3"/>
          </p:nvPr>
        </p:nvSpPr>
        <p:spPr>
          <a:xfrm>
            <a:off x="316220" y="720999"/>
            <a:ext cx="5618324" cy="639672"/>
          </a:xfrm>
        </p:spPr>
        <p:txBody>
          <a:bodyPr/>
          <a:lstStyle/>
          <a:p>
            <a:r>
              <a:rPr lang="en-US" dirty="0" smtClean="0">
                <a:solidFill>
                  <a:schemeClr val="bg1"/>
                </a:solidFill>
              </a:rPr>
              <a:t>SQL Server in Azure VM</a:t>
            </a:r>
            <a:endParaRPr lang="en-US" dirty="0">
              <a:solidFill>
                <a:schemeClr val="bg1"/>
              </a:solidFill>
            </a:endParaRPr>
          </a:p>
        </p:txBody>
      </p:sp>
      <p:graphicFrame>
        <p:nvGraphicFramePr>
          <p:cNvPr id="10" name="Content Placeholder 9"/>
          <p:cNvGraphicFramePr>
            <a:graphicFrameLocks noGrp="1"/>
          </p:cNvGraphicFramePr>
          <p:nvPr>
            <p:ph sz="quarter" idx="4"/>
            <p:extLst/>
          </p:nvPr>
        </p:nvGraphicFramePr>
        <p:xfrm>
          <a:off x="372038" y="1429316"/>
          <a:ext cx="5618324" cy="46475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380325" y="146824"/>
            <a:ext cx="11522798" cy="659356"/>
          </a:xfrm>
        </p:spPr>
        <p:txBody>
          <a:bodyPr>
            <a:normAutofit/>
          </a:bodyPr>
          <a:lstStyle/>
          <a:p>
            <a:r>
              <a:rPr lang="en-US" sz="3200" dirty="0">
                <a:solidFill>
                  <a:schemeClr val="bg1"/>
                </a:solidFill>
              </a:rPr>
              <a:t>Azure SQL Database   &amp;   SQL Server in Azure VM</a:t>
            </a:r>
          </a:p>
        </p:txBody>
      </p:sp>
      <p:sp>
        <p:nvSpPr>
          <p:cNvPr id="14" name="Rounded Rectangle 13"/>
          <p:cNvSpPr/>
          <p:nvPr/>
        </p:nvSpPr>
        <p:spPr bwMode="auto">
          <a:xfrm rot="600000">
            <a:off x="6227160" y="3201502"/>
            <a:ext cx="5798092" cy="112258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marL="285695" indent="-285695" defTabSz="913924" fontAlgn="base">
              <a:spcBef>
                <a:spcPct val="0"/>
              </a:spcBef>
              <a:spcAft>
                <a:spcPct val="0"/>
              </a:spcAft>
              <a:buFontTx/>
              <a:buChar char="-"/>
            </a:pPr>
            <a:r>
              <a:rPr lang="en-US" sz="2400" spc="-50" dirty="0">
                <a:solidFill>
                  <a:srgbClr val="FFFFFF"/>
                </a:solidFill>
                <a:effectLst>
                  <a:outerShdw blurRad="38100" dist="38100" dir="2700000" algn="tl">
                    <a:srgbClr val="000000">
                      <a:alpha val="43137"/>
                    </a:srgbClr>
                  </a:outerShdw>
                </a:effectLst>
                <a:ea typeface="Segoe UI" pitchFamily="34" charset="0"/>
                <a:cs typeface="Segoe UI" pitchFamily="34" charset="0"/>
              </a:rPr>
              <a:t>Build new apps</a:t>
            </a:r>
          </a:p>
          <a:p>
            <a:pPr marL="285695" indent="-285695" defTabSz="913924" fontAlgn="base">
              <a:spcBef>
                <a:spcPct val="0"/>
              </a:spcBef>
              <a:spcAft>
                <a:spcPct val="0"/>
              </a:spcAft>
              <a:buFontTx/>
              <a:buChar char="-"/>
            </a:pPr>
            <a:r>
              <a:rPr lang="en-US" sz="2400" spc="-50" dirty="0">
                <a:solidFill>
                  <a:srgbClr val="FFFFFF"/>
                </a:solidFill>
                <a:effectLst>
                  <a:outerShdw blurRad="38100" dist="38100" dir="2700000" algn="tl">
                    <a:srgbClr val="000000">
                      <a:alpha val="43137"/>
                    </a:srgbClr>
                  </a:outerShdw>
                </a:effectLst>
                <a:ea typeface="Segoe UI" pitchFamily="34" charset="0"/>
                <a:cs typeface="Segoe UI" pitchFamily="34" charset="0"/>
              </a:rPr>
              <a:t>Tens to hundreds of DBs</a:t>
            </a:r>
          </a:p>
        </p:txBody>
      </p:sp>
      <p:sp>
        <p:nvSpPr>
          <p:cNvPr id="16" name="Rounded Rectangle 15"/>
          <p:cNvSpPr/>
          <p:nvPr/>
        </p:nvSpPr>
        <p:spPr bwMode="auto">
          <a:xfrm rot="600000">
            <a:off x="334301" y="2867523"/>
            <a:ext cx="5610995" cy="112258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marL="285695" indent="-285695" defTabSz="913924" fontAlgn="base">
              <a:spcBef>
                <a:spcPct val="0"/>
              </a:spcBef>
              <a:spcAft>
                <a:spcPct val="0"/>
              </a:spcAft>
              <a:buFontTx/>
              <a:buChar char="-"/>
            </a:pPr>
            <a:r>
              <a:rPr lang="en-US" sz="2400" spc="-50" dirty="0">
                <a:solidFill>
                  <a:srgbClr val="FFFFFF"/>
                </a:solidFill>
                <a:effectLst>
                  <a:outerShdw blurRad="38100" dist="38100" dir="2700000" algn="tl">
                    <a:srgbClr val="000000">
                      <a:alpha val="43137"/>
                    </a:srgbClr>
                  </a:outerShdw>
                </a:effectLst>
                <a:ea typeface="Segoe UI" pitchFamily="34" charset="0"/>
                <a:cs typeface="Segoe UI" pitchFamily="34" charset="0"/>
              </a:rPr>
              <a:t>Migrate existing apps</a:t>
            </a:r>
          </a:p>
          <a:p>
            <a:pPr marL="285695" indent="-285695" defTabSz="913924" fontAlgn="base">
              <a:spcBef>
                <a:spcPct val="0"/>
              </a:spcBef>
              <a:spcAft>
                <a:spcPct val="0"/>
              </a:spcAft>
              <a:buFontTx/>
              <a:buChar char="-"/>
            </a:pPr>
            <a:r>
              <a:rPr lang="en-US" sz="2400" spc="-50" dirty="0">
                <a:solidFill>
                  <a:srgbClr val="FFFFFF"/>
                </a:solidFill>
                <a:effectLst>
                  <a:outerShdw blurRad="38100" dist="38100" dir="2700000" algn="tl">
                    <a:srgbClr val="000000">
                      <a:alpha val="43137"/>
                    </a:srgbClr>
                  </a:outerShdw>
                </a:effectLst>
                <a:ea typeface="Segoe UI" pitchFamily="34" charset="0"/>
                <a:cs typeface="Segoe UI" pitchFamily="34" charset="0"/>
              </a:rPr>
              <a:t>A few SQL Servers</a:t>
            </a:r>
          </a:p>
        </p:txBody>
      </p:sp>
    </p:spTree>
    <p:extLst>
      <p:ext uri="{BB962C8B-B14F-4D97-AF65-F5344CB8AC3E}">
        <p14:creationId xmlns:p14="http://schemas.microsoft.com/office/powerpoint/2010/main" val="82225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0" grpId="0">
        <p:bldAsOne/>
      </p:bldGraphic>
      <p:bldP spid="14"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yWNo0BBS0W7V..q2xRWm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HKAs_sEo0e4Ng5b8w796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QffJG3wUywmTqbOnGWX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t3kmDd8fUifjndBtdF.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hRvrgtOIEKEHlzmHzW2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691</TotalTime>
  <Words>2524</Words>
  <Application>Microsoft Office PowerPoint</Application>
  <PresentationFormat>Widescreen</PresentationFormat>
  <Paragraphs>458</Paragraphs>
  <Slides>30</Slides>
  <Notes>22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3" baseType="lpstr">
      <vt:lpstr>Andalus</vt:lpstr>
      <vt:lpstr>Arial</vt:lpstr>
      <vt:lpstr>Arial Black</vt:lpstr>
      <vt:lpstr>Calibri</vt:lpstr>
      <vt:lpstr>Calibri Light</vt:lpstr>
      <vt:lpstr>Consolas</vt:lpstr>
      <vt:lpstr>Segoe UI</vt:lpstr>
      <vt:lpstr>Segoe UI Light</vt:lpstr>
      <vt:lpstr>Segoe UI Semibold</vt:lpstr>
      <vt:lpstr>Times New Roman</vt:lpstr>
      <vt:lpstr>Wingdings</vt:lpstr>
      <vt:lpstr>Office Theme</vt:lpstr>
      <vt:lpstr>think-cell Slide</vt:lpstr>
      <vt:lpstr>Azure DBA SQL</vt:lpstr>
      <vt:lpstr>PowerPoint Presentation</vt:lpstr>
      <vt:lpstr>Windows Azure Data Management — Overview </vt:lpstr>
      <vt:lpstr>Options for Relational Data Services in the Cloud</vt:lpstr>
      <vt:lpstr>Options for Relational Data Services in the Cloud</vt:lpstr>
      <vt:lpstr>SQL Server in a Windows Azure Virtual Machine</vt:lpstr>
      <vt:lpstr>Develop &amp; Test New Apps</vt:lpstr>
      <vt:lpstr>Hybrid HA &amp; Disaster Recovery</vt:lpstr>
      <vt:lpstr>Azure SQL Database   &amp;   SQL Server in Azure VM</vt:lpstr>
      <vt:lpstr>PowerPoint Presentation</vt:lpstr>
      <vt:lpstr>Backup to Windows Azure</vt:lpstr>
      <vt:lpstr>Backup to Windows Azure</vt:lpstr>
      <vt:lpstr>Backup to Windows Azure</vt:lpstr>
      <vt:lpstr>Predictable Performance</vt:lpstr>
      <vt:lpstr>Database Throughput Unit – DTU</vt:lpstr>
      <vt:lpstr>Azure SQL Database Benchmark – ASDB </vt:lpstr>
      <vt:lpstr>Resource Monitoring</vt:lpstr>
      <vt:lpstr>Changing Performance Level</vt:lpstr>
      <vt:lpstr>Azure SQL Database Service Tiers</vt:lpstr>
      <vt:lpstr>Data Protection</vt:lpstr>
      <vt:lpstr>Asynchronous Geo-replication</vt:lpstr>
      <vt:lpstr>Compliant and Secure</vt:lpstr>
      <vt:lpstr>Auditing PREVIEW</vt:lpstr>
      <vt:lpstr>Auditing - Overview</vt:lpstr>
      <vt:lpstr>New Auditing Feature in Azure SQL DB</vt:lpstr>
      <vt:lpstr>Setting up Auditing</vt:lpstr>
      <vt:lpstr>Gracias</vt:lpstr>
      <vt:lpstr>Data Masking</vt:lpstr>
      <vt:lpstr>Gracias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Opciones SQL para ISO - PCI</dc:title>
  <dc:creator>Ignacio Scarano</dc:creator>
  <cp:lastModifiedBy>Maxi Accotto</cp:lastModifiedBy>
  <cp:revision>60</cp:revision>
  <dcterms:created xsi:type="dcterms:W3CDTF">2015-01-12T19:46:42Z</dcterms:created>
  <dcterms:modified xsi:type="dcterms:W3CDTF">2015-04-25T12:07:10Z</dcterms:modified>
</cp:coreProperties>
</file>