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8"/>
  </p:notesMasterIdLst>
  <p:sldIdLst>
    <p:sldId id="256" r:id="rId5"/>
    <p:sldId id="556" r:id="rId6"/>
    <p:sldId id="595" r:id="rId7"/>
    <p:sldId id="558" r:id="rId8"/>
    <p:sldId id="567" r:id="rId9"/>
    <p:sldId id="557" r:id="rId10"/>
    <p:sldId id="560" r:id="rId11"/>
    <p:sldId id="561" r:id="rId12"/>
    <p:sldId id="582" r:id="rId13"/>
    <p:sldId id="590" r:id="rId14"/>
    <p:sldId id="562" r:id="rId15"/>
    <p:sldId id="563" r:id="rId16"/>
    <p:sldId id="564" r:id="rId17"/>
    <p:sldId id="589" r:id="rId18"/>
    <p:sldId id="566" r:id="rId19"/>
    <p:sldId id="592" r:id="rId20"/>
    <p:sldId id="581" r:id="rId21"/>
    <p:sldId id="576" r:id="rId22"/>
    <p:sldId id="577" r:id="rId23"/>
    <p:sldId id="578" r:id="rId24"/>
    <p:sldId id="579" r:id="rId25"/>
    <p:sldId id="596" r:id="rId26"/>
    <p:sldId id="580" r:id="rId27"/>
    <p:sldId id="572" r:id="rId28"/>
    <p:sldId id="573" r:id="rId29"/>
    <p:sldId id="569" r:id="rId30"/>
    <p:sldId id="337" r:id="rId31"/>
    <p:sldId id="574" r:id="rId32"/>
    <p:sldId id="575" r:id="rId33"/>
    <p:sldId id="583" r:id="rId34"/>
    <p:sldId id="549" r:id="rId35"/>
    <p:sldId id="603" r:id="rId36"/>
    <p:sldId id="584" r:id="rId37"/>
    <p:sldId id="591" r:id="rId38"/>
    <p:sldId id="593" r:id="rId39"/>
    <p:sldId id="594" r:id="rId40"/>
    <p:sldId id="602" r:id="rId41"/>
    <p:sldId id="599" r:id="rId42"/>
    <p:sldId id="600" r:id="rId43"/>
    <p:sldId id="601" r:id="rId44"/>
    <p:sldId id="454" r:id="rId45"/>
    <p:sldId id="495" r:id="rId46"/>
    <p:sldId id="535" r:id="rId47"/>
    <p:sldId id="551" r:id="rId48"/>
    <p:sldId id="536" r:id="rId49"/>
    <p:sldId id="554" r:id="rId50"/>
    <p:sldId id="492" r:id="rId51"/>
    <p:sldId id="537" r:id="rId52"/>
    <p:sldId id="538" r:id="rId53"/>
    <p:sldId id="496" r:id="rId54"/>
    <p:sldId id="543" r:id="rId55"/>
    <p:sldId id="565" r:id="rId56"/>
    <p:sldId id="539" r:id="rId5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9D886A-321C-4BF7-A1C3-C9619CA0DC2C}">
          <p14:sldIdLst>
            <p14:sldId id="256"/>
            <p14:sldId id="556"/>
            <p14:sldId id="595"/>
            <p14:sldId id="558"/>
            <p14:sldId id="567"/>
            <p14:sldId id="557"/>
            <p14:sldId id="560"/>
            <p14:sldId id="561"/>
            <p14:sldId id="582"/>
            <p14:sldId id="590"/>
            <p14:sldId id="562"/>
            <p14:sldId id="563"/>
            <p14:sldId id="564"/>
            <p14:sldId id="589"/>
            <p14:sldId id="566"/>
            <p14:sldId id="592"/>
            <p14:sldId id="581"/>
            <p14:sldId id="576"/>
            <p14:sldId id="577"/>
            <p14:sldId id="578"/>
            <p14:sldId id="579"/>
            <p14:sldId id="596"/>
            <p14:sldId id="580"/>
            <p14:sldId id="572"/>
            <p14:sldId id="573"/>
            <p14:sldId id="569"/>
            <p14:sldId id="337"/>
            <p14:sldId id="574"/>
            <p14:sldId id="575"/>
            <p14:sldId id="583"/>
            <p14:sldId id="549"/>
            <p14:sldId id="603"/>
            <p14:sldId id="584"/>
            <p14:sldId id="591"/>
            <p14:sldId id="593"/>
            <p14:sldId id="594"/>
            <p14:sldId id="602"/>
            <p14:sldId id="599"/>
            <p14:sldId id="600"/>
            <p14:sldId id="601"/>
            <p14:sldId id="454"/>
            <p14:sldId id="495"/>
          </p14:sldIdLst>
        </p14:section>
        <p14:section name="Appendix" id="{AB4CDA6B-D3C3-413A-BF33-2295A13BE361}">
          <p14:sldIdLst>
            <p14:sldId id="535"/>
            <p14:sldId id="551"/>
            <p14:sldId id="536"/>
            <p14:sldId id="554"/>
            <p14:sldId id="492"/>
            <p14:sldId id="537"/>
            <p14:sldId id="538"/>
            <p14:sldId id="496"/>
            <p14:sldId id="543"/>
            <p14:sldId id="565"/>
            <p14:sldId id="53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A29"/>
    <a:srgbClr val="0070C0"/>
    <a:srgbClr val="338DCD"/>
    <a:srgbClr val="AC75D5"/>
    <a:srgbClr val="0075C9"/>
    <a:srgbClr val="19396C"/>
    <a:srgbClr val="081C23"/>
    <a:srgbClr val="92D050"/>
    <a:srgbClr val="7F498F"/>
    <a:srgbClr val="D5B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0" autoAdjust="0"/>
    <p:restoredTop sz="54194" autoAdjust="0"/>
  </p:normalViewPr>
  <p:slideViewPr>
    <p:cSldViewPr snapToGrid="0">
      <p:cViewPr varScale="1">
        <p:scale>
          <a:sx n="36" d="100"/>
          <a:sy n="36" d="100"/>
        </p:scale>
        <p:origin x="1844" y="48"/>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3/1/2015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277295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Demos\006 - Azure Websites Backups\azure-websites-backups-demo.html</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3384945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Uses BizTalk</a:t>
            </a:r>
          </a:p>
          <a:p>
            <a:r>
              <a:rPr lang="en-US" dirty="0" smtClean="0"/>
              <a:t>You must install a </a:t>
            </a:r>
            <a:r>
              <a:rPr lang="en-US" dirty="0" err="1" smtClean="0"/>
              <a:t>listerner</a:t>
            </a:r>
            <a:r>
              <a:rPr lang="en-US" dirty="0" smtClean="0"/>
              <a:t> on the secure</a:t>
            </a:r>
            <a:r>
              <a:rPr lang="en-US" baseline="0" dirty="0" smtClean="0"/>
              <a:t> side (on premise)</a:t>
            </a:r>
          </a:p>
          <a:p>
            <a:r>
              <a:rPr lang="en-US" baseline="0" dirty="0" smtClean="0"/>
              <a:t>Can connect to any TCP service (web server, SQL Etc.)</a:t>
            </a:r>
          </a:p>
          <a:p>
            <a:r>
              <a:rPr lang="en-US" baseline="0" dirty="0" smtClean="0"/>
              <a:t>For when you don’t want to have to setup a full hardware VPN</a:t>
            </a:r>
          </a:p>
          <a:p>
            <a:r>
              <a:rPr lang="en-US" baseline="0" dirty="0" smtClean="0"/>
              <a:t>Safely and securely connect two datacenters</a:t>
            </a:r>
          </a:p>
          <a:p>
            <a:r>
              <a:rPr lang="en-US" baseline="0" dirty="0" smtClean="0"/>
              <a:t>Secure </a:t>
            </a:r>
            <a:r>
              <a:rPr lang="en-US" baseline="0" smtClean="0"/>
              <a:t>HTTPS Tunnel</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34</a:t>
            </a:fld>
            <a:endParaRPr lang="en-US"/>
          </a:p>
        </p:txBody>
      </p:sp>
    </p:spTree>
    <p:extLst>
      <p:ext uri="{BB962C8B-B14F-4D97-AF65-F5344CB8AC3E}">
        <p14:creationId xmlns:p14="http://schemas.microsoft.com/office/powerpoint/2010/main" val="4110082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1" dirty="0" smtClean="0"/>
          </a:p>
        </p:txBody>
      </p:sp>
      <p:sp>
        <p:nvSpPr>
          <p:cNvPr id="4" name="Slide Number Placeholder 3"/>
          <p:cNvSpPr>
            <a:spLocks noGrp="1"/>
          </p:cNvSpPr>
          <p:nvPr>
            <p:ph type="sldNum" sz="quarter" idx="10"/>
          </p:nvPr>
        </p:nvSpPr>
        <p:spPr/>
        <p:txBody>
          <a:bodyPr/>
          <a:lstStyle/>
          <a:p>
            <a:fld id="{6A94919F-9FC7-4638-A41A-3D980986B2E8}" type="slidenum">
              <a:rPr lang="en-US" smtClean="0"/>
              <a:pPr/>
              <a:t>38</a:t>
            </a:fld>
            <a:endParaRPr lang="en-US"/>
          </a:p>
        </p:txBody>
      </p:sp>
    </p:spTree>
    <p:extLst>
      <p:ext uri="{BB962C8B-B14F-4D97-AF65-F5344CB8AC3E}">
        <p14:creationId xmlns:p14="http://schemas.microsoft.com/office/powerpoint/2010/main" val="2088516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3/1/2015 7:53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381625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3/1/2015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45</a:t>
            </a:fld>
            <a:endParaRPr lang="en-US"/>
          </a:p>
        </p:txBody>
      </p:sp>
    </p:spTree>
    <p:extLst>
      <p:ext uri="{BB962C8B-B14F-4D97-AF65-F5344CB8AC3E}">
        <p14:creationId xmlns:p14="http://schemas.microsoft.com/office/powerpoint/2010/main" val="3987495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47</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Hosting Plan is a</a:t>
            </a:r>
            <a:r>
              <a:rPr lang="en-US" baseline="0" dirty="0" smtClean="0"/>
              <a:t> scale unit for websites. It is comprised of a Geographic Region and a Pricing Tier within the same Azure Subscription. When you scale a site to either Basic or Standard all of the sites within the Web Hosting Plan will be placed on the same Virtual Machine.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53</a:t>
            </a:fld>
            <a:endParaRPr lang="en-US"/>
          </a:p>
        </p:txBody>
      </p:sp>
    </p:spTree>
    <p:extLst>
      <p:ext uri="{BB962C8B-B14F-4D97-AF65-F5344CB8AC3E}">
        <p14:creationId xmlns:p14="http://schemas.microsoft.com/office/powerpoint/2010/main" val="662033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441915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3</a:t>
            </a:fld>
            <a:endParaRPr lang="en-US"/>
          </a:p>
        </p:txBody>
      </p:sp>
    </p:spTree>
    <p:extLst>
      <p:ext uri="{BB962C8B-B14F-4D97-AF65-F5344CB8AC3E}">
        <p14:creationId xmlns:p14="http://schemas.microsoft.com/office/powerpoint/2010/main" val="1722793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Transition: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Speaking Points: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648100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Demos\001 - Azure Websites Creation\portal-overview.html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Demos\001 - Azure Websites Creation\wordpress-demo.html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Demos\001 - Azure Websites Creation\ftp-demo.html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Demos\002 - Node.js, Git &amp; Azure Websites\node-git-azure-websites.md</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3521042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Demos\003 - Visual Studio &amp; Azure Websites\visual-studio-websites-demo.html</a:t>
            </a: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1756412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Demos\004 - Scaling Azure Websites\scaling-websites-demo.html</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1583770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Demos\005 - Azure Websites Deployment Slots\azure-websites-staging-demo.html</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2040618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3/1/2015 7:53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3907992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lum bright="70000" contrast="-70000"/>
          </a:blip>
          <a:stretch>
            <a:fillRect/>
          </a:stretch>
        </p:blipFill>
        <p:spPr>
          <a:xfrm>
            <a:off x="379177" y="4569250"/>
            <a:ext cx="1430383" cy="1453330"/>
          </a:xfrm>
          <a:prstGeom prst="rect">
            <a:avLst/>
          </a:prstGeom>
        </p:spPr>
      </p:pic>
      <p:pic>
        <p:nvPicPr>
          <p:cNvPr id="29" name="Picture 28"/>
          <p:cNvPicPr>
            <a:picLocks noChangeAspect="1"/>
          </p:cNvPicPr>
          <p:nvPr userDrawn="1"/>
        </p:nvPicPr>
        <p:blipFill>
          <a:blip r:embed="rId2">
            <a:lum bright="70000" contrast="-70000"/>
          </a:blip>
          <a:stretch>
            <a:fillRect/>
          </a:stretch>
        </p:blipFill>
        <p:spPr>
          <a:xfrm>
            <a:off x="1809560" y="4569250"/>
            <a:ext cx="1430383" cy="1453330"/>
          </a:xfrm>
          <a:prstGeom prst="rect">
            <a:avLst/>
          </a:prstGeom>
        </p:spPr>
      </p:pic>
      <p:pic>
        <p:nvPicPr>
          <p:cNvPr id="30" name="Picture 29"/>
          <p:cNvPicPr>
            <a:picLocks noChangeAspect="1"/>
          </p:cNvPicPr>
          <p:nvPr userDrawn="1"/>
        </p:nvPicPr>
        <p:blipFill>
          <a:blip r:embed="rId2">
            <a:lum bright="70000" contrast="-70000"/>
          </a:blip>
          <a:stretch>
            <a:fillRect/>
          </a:stretch>
        </p:blipFill>
        <p:spPr>
          <a:xfrm>
            <a:off x="3239943" y="4569250"/>
            <a:ext cx="1430383" cy="1453330"/>
          </a:xfrm>
          <a:prstGeom prst="rect">
            <a:avLst/>
          </a:prstGeom>
        </p:spPr>
      </p:pic>
      <p:pic>
        <p:nvPicPr>
          <p:cNvPr id="31" name="Picture 30"/>
          <p:cNvPicPr>
            <a:picLocks noChangeAspect="1"/>
          </p:cNvPicPr>
          <p:nvPr userDrawn="1"/>
        </p:nvPicPr>
        <p:blipFill>
          <a:blip r:embed="rId2">
            <a:lum bright="70000" contrast="-70000"/>
          </a:blip>
          <a:stretch>
            <a:fillRect/>
          </a:stretch>
        </p:blipFill>
        <p:spPr>
          <a:xfrm>
            <a:off x="7531092" y="4569250"/>
            <a:ext cx="1430383" cy="1453330"/>
          </a:xfrm>
          <a:prstGeom prst="rect">
            <a:avLst/>
          </a:prstGeom>
        </p:spPr>
      </p:pic>
      <p:pic>
        <p:nvPicPr>
          <p:cNvPr id="32" name="Picture 31"/>
          <p:cNvPicPr>
            <a:picLocks noChangeAspect="1"/>
          </p:cNvPicPr>
          <p:nvPr userDrawn="1"/>
        </p:nvPicPr>
        <p:blipFill>
          <a:blip r:embed="rId2">
            <a:lum bright="70000" contrast="-70000"/>
          </a:blip>
          <a:stretch>
            <a:fillRect/>
          </a:stretch>
        </p:blipFill>
        <p:spPr>
          <a:xfrm>
            <a:off x="8961475" y="4569250"/>
            <a:ext cx="1430383" cy="1453330"/>
          </a:xfrm>
          <a:prstGeom prst="rect">
            <a:avLst/>
          </a:prstGeom>
        </p:spPr>
      </p:pic>
      <p:pic>
        <p:nvPicPr>
          <p:cNvPr id="33" name="Picture 32"/>
          <p:cNvPicPr>
            <a:picLocks noChangeAspect="1"/>
          </p:cNvPicPr>
          <p:nvPr userDrawn="1"/>
        </p:nvPicPr>
        <p:blipFill>
          <a:blip r:embed="rId2">
            <a:lum bright="70000" contrast="-70000"/>
          </a:blip>
          <a:stretch>
            <a:fillRect/>
          </a:stretch>
        </p:blipFill>
        <p:spPr>
          <a:xfrm>
            <a:off x="10391858" y="4569250"/>
            <a:ext cx="1430383" cy="1453330"/>
          </a:xfrm>
          <a:prstGeom prst="rect">
            <a:avLst/>
          </a:prstGeom>
        </p:spPr>
      </p:pic>
      <p:pic>
        <p:nvPicPr>
          <p:cNvPr id="34" name="Picture 33"/>
          <p:cNvPicPr>
            <a:picLocks noChangeAspect="1"/>
          </p:cNvPicPr>
          <p:nvPr userDrawn="1"/>
        </p:nvPicPr>
        <p:blipFill>
          <a:blip r:embed="rId2">
            <a:lum bright="70000" contrast="-70000"/>
          </a:blip>
          <a:stretch>
            <a:fillRect/>
          </a:stretch>
        </p:blipFill>
        <p:spPr>
          <a:xfrm>
            <a:off x="-1051206" y="4569250"/>
            <a:ext cx="1430383" cy="1453330"/>
          </a:xfrm>
          <a:prstGeom prst="rect">
            <a:avLst/>
          </a:prstGeom>
        </p:spPr>
      </p:pic>
      <p:pic>
        <p:nvPicPr>
          <p:cNvPr id="35" name="Picture 34"/>
          <p:cNvPicPr>
            <a:picLocks noChangeAspect="1"/>
          </p:cNvPicPr>
          <p:nvPr userDrawn="1"/>
        </p:nvPicPr>
        <p:blipFill>
          <a:blip r:embed="rId2">
            <a:lum bright="70000" contrast="-70000"/>
          </a:blip>
          <a:stretch>
            <a:fillRect/>
          </a:stretch>
        </p:blipFill>
        <p:spPr>
          <a:xfrm>
            <a:off x="11822241" y="4569250"/>
            <a:ext cx="1430383" cy="1453330"/>
          </a:xfrm>
          <a:prstGeom prst="rect">
            <a:avLst/>
          </a:prstGeom>
        </p:spPr>
      </p:pic>
      <p:pic>
        <p:nvPicPr>
          <p:cNvPr id="36" name="Picture 35"/>
          <p:cNvPicPr>
            <a:picLocks noChangeAspect="1"/>
          </p:cNvPicPr>
          <p:nvPr userDrawn="1"/>
        </p:nvPicPr>
        <p:blipFill>
          <a:blip r:embed="rId3">
            <a:lum bright="70000" contrast="-70000"/>
          </a:blip>
          <a:stretch>
            <a:fillRect/>
          </a:stretch>
        </p:blipFill>
        <p:spPr>
          <a:xfrm>
            <a:off x="4668925" y="5053262"/>
            <a:ext cx="1430383" cy="484013"/>
          </a:xfrm>
          <a:prstGeom prst="rect">
            <a:avLst/>
          </a:prstGeom>
        </p:spPr>
      </p:pic>
      <p:pic>
        <p:nvPicPr>
          <p:cNvPr id="37" name="Picture 36"/>
          <p:cNvPicPr>
            <a:picLocks noChangeAspect="1"/>
          </p:cNvPicPr>
          <p:nvPr userDrawn="1"/>
        </p:nvPicPr>
        <p:blipFill>
          <a:blip r:embed="rId3">
            <a:lum bright="70000" contrast="-70000"/>
          </a:blip>
          <a:stretch>
            <a:fillRect/>
          </a:stretch>
        </p:blipFill>
        <p:spPr>
          <a:xfrm>
            <a:off x="4670325" y="5538566"/>
            <a:ext cx="1430383" cy="484013"/>
          </a:xfrm>
          <a:prstGeom prst="rect">
            <a:avLst/>
          </a:prstGeom>
        </p:spPr>
      </p:pic>
      <p:pic>
        <p:nvPicPr>
          <p:cNvPr id="38" name="Picture 37"/>
          <p:cNvPicPr>
            <a:picLocks noChangeAspect="1"/>
          </p:cNvPicPr>
          <p:nvPr userDrawn="1"/>
        </p:nvPicPr>
        <p:blipFill>
          <a:blip r:embed="rId3">
            <a:lum bright="70000" contrast="-70000"/>
          </a:blip>
          <a:stretch>
            <a:fillRect/>
          </a:stretch>
        </p:blipFill>
        <p:spPr>
          <a:xfrm>
            <a:off x="6102108" y="5053908"/>
            <a:ext cx="1430383" cy="484013"/>
          </a:xfrm>
          <a:prstGeom prst="rect">
            <a:avLst/>
          </a:prstGeom>
        </p:spPr>
      </p:pic>
      <p:pic>
        <p:nvPicPr>
          <p:cNvPr id="39" name="Picture 38"/>
          <p:cNvPicPr>
            <a:picLocks noChangeAspect="1"/>
          </p:cNvPicPr>
          <p:nvPr userDrawn="1"/>
        </p:nvPicPr>
        <p:blipFill>
          <a:blip r:embed="rId3">
            <a:lum bright="70000" contrast="-70000"/>
          </a:blip>
          <a:stretch>
            <a:fillRect/>
          </a:stretch>
        </p:blipFill>
        <p:spPr>
          <a:xfrm>
            <a:off x="6100709" y="5538567"/>
            <a:ext cx="1430383" cy="484013"/>
          </a:xfrm>
          <a:prstGeom prst="rect">
            <a:avLst/>
          </a:prstGeom>
        </p:spPr>
      </p:pic>
      <p:pic>
        <p:nvPicPr>
          <p:cNvPr id="40" name="Picture 39"/>
          <p:cNvPicPr>
            <a:picLocks noChangeAspect="1"/>
          </p:cNvPicPr>
          <p:nvPr userDrawn="1"/>
        </p:nvPicPr>
        <p:blipFill>
          <a:blip r:embed="rId3">
            <a:lum bright="70000" contrast="-70000"/>
          </a:blip>
          <a:stretch>
            <a:fillRect/>
          </a:stretch>
        </p:blipFill>
        <p:spPr>
          <a:xfrm>
            <a:off x="4673124" y="4568603"/>
            <a:ext cx="1430383" cy="484013"/>
          </a:xfrm>
          <a:prstGeom prst="rect">
            <a:avLst/>
          </a:prstGeom>
        </p:spPr>
      </p:pic>
      <p:pic>
        <p:nvPicPr>
          <p:cNvPr id="41" name="Picture 40"/>
          <p:cNvPicPr>
            <a:picLocks noChangeAspect="1"/>
          </p:cNvPicPr>
          <p:nvPr userDrawn="1"/>
        </p:nvPicPr>
        <p:blipFill>
          <a:blip r:embed="rId3">
            <a:lum bright="70000" contrast="-70000"/>
          </a:blip>
          <a:stretch>
            <a:fillRect/>
          </a:stretch>
        </p:blipFill>
        <p:spPr>
          <a:xfrm>
            <a:off x="6097911" y="4567311"/>
            <a:ext cx="1430383" cy="484013"/>
          </a:xfrm>
          <a:prstGeom prst="rect">
            <a:avLst/>
          </a:prstGeom>
        </p:spPr>
      </p:pic>
    </p:spTree>
    <p:extLst>
      <p:ext uri="{BB962C8B-B14F-4D97-AF65-F5344CB8AC3E}">
        <p14:creationId xmlns:p14="http://schemas.microsoft.com/office/powerpoint/2010/main" val="297775935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929853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7"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
        <p:nvSpPr>
          <p:cNvPr id="12" name="Content Placeholder 11"/>
          <p:cNvSpPr>
            <a:spLocks noGrp="1"/>
          </p:cNvSpPr>
          <p:nvPr>
            <p:ph sz="quarter" idx="10"/>
          </p:nvPr>
        </p:nvSpPr>
        <p:spPr>
          <a:xfrm>
            <a:off x="620298" y="1612373"/>
            <a:ext cx="10989093" cy="4703762"/>
          </a:xfrm>
          <a:prstGeom prst="rect">
            <a:avLst/>
          </a:prstGeom>
        </p:spPr>
        <p:txBody>
          <a:bodyPr/>
          <a:lstStyle>
            <a:lvl1pPr marL="0" indent="0">
              <a:buNone/>
              <a:defRPr>
                <a:solidFill>
                  <a:schemeClr val="tx1">
                    <a:lumMod val="75000"/>
                    <a:lumOff val="25000"/>
                  </a:schemeClr>
                </a:solidFill>
                <a:latin typeface="Segoe UI Light" panose="020B0502040204020203" pitchFamily="34" charset="0"/>
                <a:cs typeface="Segoe UI Light" panose="020B0502040204020203" pitchFamily="34" charset="0"/>
              </a:defRPr>
            </a:lvl1pPr>
            <a:lvl2pPr marL="457063" indent="0">
              <a:buNone/>
              <a:defRPr>
                <a:solidFill>
                  <a:schemeClr val="tx1">
                    <a:lumMod val="75000"/>
                    <a:lumOff val="25000"/>
                  </a:schemeClr>
                </a:solidFill>
                <a:latin typeface="Segoe UI Light" panose="020B0502040204020203" pitchFamily="34" charset="0"/>
                <a:cs typeface="Segoe UI Light" panose="020B0502040204020203" pitchFamily="34" charset="0"/>
              </a:defRPr>
            </a:lvl2pPr>
            <a:lvl3pPr marL="914126" indent="0">
              <a:buNone/>
              <a:defRPr>
                <a:solidFill>
                  <a:schemeClr val="tx1">
                    <a:lumMod val="75000"/>
                    <a:lumOff val="25000"/>
                  </a:schemeClr>
                </a:solidFill>
                <a:latin typeface="Segoe UI Light" panose="020B0502040204020203" pitchFamily="34" charset="0"/>
                <a:cs typeface="Segoe UI Light" panose="020B0502040204020203" pitchFamily="34" charset="0"/>
              </a:defRPr>
            </a:lvl3pPr>
            <a:lvl4pPr marL="1371189" indent="0">
              <a:buNone/>
              <a:defRPr>
                <a:solidFill>
                  <a:schemeClr val="tx1">
                    <a:lumMod val="75000"/>
                    <a:lumOff val="25000"/>
                  </a:schemeClr>
                </a:solidFill>
                <a:latin typeface="Segoe UI Light" panose="020B0502040204020203" pitchFamily="34" charset="0"/>
                <a:cs typeface="Segoe UI Light" panose="020B0502040204020203" pitchFamily="34" charset="0"/>
              </a:defRPr>
            </a:lvl4pPr>
            <a:lvl5pPr marL="1828251" indent="0">
              <a:buNone/>
              <a:defRPr>
                <a:solidFill>
                  <a:schemeClr val="tx1">
                    <a:lumMod val="75000"/>
                    <a:lumOff val="25000"/>
                  </a:schemeClr>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4100130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6"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Tree>
    <p:extLst>
      <p:ext uri="{BB962C8B-B14F-4D97-AF65-F5344CB8AC3E}">
        <p14:creationId xmlns:p14="http://schemas.microsoft.com/office/powerpoint/2010/main" val="34120255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9"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92" r:id="rId9"/>
    <p:sldLayoutId id="2147483667" r:id="rId10"/>
    <p:sldLayoutId id="2147483688" r:id="rId11"/>
    <p:sldLayoutId id="2147483669" r:id="rId12"/>
    <p:sldLayoutId id="2147483693" r:id="rId13"/>
    <p:sldLayoutId id="2147483694" r:id="rId14"/>
    <p:sldLayoutId id="2147483695" r:id="rId15"/>
    <p:sldLayoutId id="2147483696" r:id="rId16"/>
    <p:sldLayoutId id="2147483697" r:id="rId1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6.png"/><Relationship Id="rId3" Type="http://schemas.openxmlformats.org/officeDocument/2006/relationships/image" Target="../media/image7.emf"/><Relationship Id="rId7" Type="http://schemas.openxmlformats.org/officeDocument/2006/relationships/image" Target="../media/image11.emf"/><Relationship Id="rId12" Type="http://schemas.openxmlformats.org/officeDocument/2006/relationships/image" Target="../media/image15.emf"/><Relationship Id="rId17" Type="http://schemas.openxmlformats.org/officeDocument/2006/relationships/image" Target="../media/image21.emf"/><Relationship Id="rId2" Type="http://schemas.openxmlformats.org/officeDocument/2006/relationships/image" Target="../media/image30.emf"/><Relationship Id="rId16" Type="http://schemas.openxmlformats.org/officeDocument/2006/relationships/image" Target="../media/image14.emf"/><Relationship Id="rId1" Type="http://schemas.openxmlformats.org/officeDocument/2006/relationships/slideLayout" Target="../slideLayouts/slideLayout11.xml"/><Relationship Id="rId6" Type="http://schemas.openxmlformats.org/officeDocument/2006/relationships/image" Target="../media/image8.emf"/><Relationship Id="rId11" Type="http://schemas.openxmlformats.org/officeDocument/2006/relationships/image" Target="../media/image20.emf"/><Relationship Id="rId5" Type="http://schemas.openxmlformats.org/officeDocument/2006/relationships/image" Target="../media/image10.emf"/><Relationship Id="rId15" Type="http://schemas.openxmlformats.org/officeDocument/2006/relationships/image" Target="../media/image19.emf"/><Relationship Id="rId10" Type="http://schemas.openxmlformats.org/officeDocument/2006/relationships/image" Target="../media/image17.emf"/><Relationship Id="rId4" Type="http://schemas.openxmlformats.org/officeDocument/2006/relationships/image" Target="../media/image9.emf"/><Relationship Id="rId9" Type="http://schemas.openxmlformats.org/officeDocument/2006/relationships/image" Target="../media/image13.emf"/><Relationship Id="rId14" Type="http://schemas.openxmlformats.org/officeDocument/2006/relationships/image" Target="../media/image18.emf"/></Relationships>
</file>

<file path=ppt/slides/_rels/slide12.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19.emf"/><Relationship Id="rId3" Type="http://schemas.openxmlformats.org/officeDocument/2006/relationships/image" Target="../media/image7.emf"/><Relationship Id="rId7" Type="http://schemas.openxmlformats.org/officeDocument/2006/relationships/image" Target="../media/image13.emf"/><Relationship Id="rId12" Type="http://schemas.openxmlformats.org/officeDocument/2006/relationships/image" Target="../media/image18.emf"/><Relationship Id="rId17" Type="http://schemas.openxmlformats.org/officeDocument/2006/relationships/image" Target="../media/image21.emf"/><Relationship Id="rId2" Type="http://schemas.openxmlformats.org/officeDocument/2006/relationships/image" Target="../media/image30.emf"/><Relationship Id="rId16" Type="http://schemas.openxmlformats.org/officeDocument/2006/relationships/image" Target="../media/image14.emf"/><Relationship Id="rId1" Type="http://schemas.openxmlformats.org/officeDocument/2006/relationships/slideLayout" Target="../slideLayouts/slideLayout11.xml"/><Relationship Id="rId6" Type="http://schemas.openxmlformats.org/officeDocument/2006/relationships/image" Target="../media/image8.emf"/><Relationship Id="rId11" Type="http://schemas.openxmlformats.org/officeDocument/2006/relationships/image" Target="../media/image16.png"/><Relationship Id="rId5" Type="http://schemas.openxmlformats.org/officeDocument/2006/relationships/image" Target="../media/image10.emf"/><Relationship Id="rId15" Type="http://schemas.openxmlformats.org/officeDocument/2006/relationships/image" Target="../media/image12.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20.emf"/><Relationship Id="rId14" Type="http://schemas.openxmlformats.org/officeDocument/2006/relationships/image" Target="../media/image11.emf"/></Relationships>
</file>

<file path=ppt/slides/_rels/slide13.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20.emf"/><Relationship Id="rId3" Type="http://schemas.openxmlformats.org/officeDocument/2006/relationships/image" Target="../media/image11.emf"/><Relationship Id="rId7" Type="http://schemas.openxmlformats.org/officeDocument/2006/relationships/image" Target="../media/image9.emf"/><Relationship Id="rId12" Type="http://schemas.openxmlformats.org/officeDocument/2006/relationships/image" Target="../media/image17.emf"/><Relationship Id="rId17" Type="http://schemas.openxmlformats.org/officeDocument/2006/relationships/image" Target="../media/image21.emf"/><Relationship Id="rId2" Type="http://schemas.openxmlformats.org/officeDocument/2006/relationships/image" Target="../media/image8.emf"/><Relationship Id="rId16" Type="http://schemas.openxmlformats.org/officeDocument/2006/relationships/image" Target="../media/image14.emf"/><Relationship Id="rId1" Type="http://schemas.openxmlformats.org/officeDocument/2006/relationships/slideLayout" Target="../slideLayouts/slideLayout11.xml"/><Relationship Id="rId6" Type="http://schemas.openxmlformats.org/officeDocument/2006/relationships/image" Target="../media/image7.emf"/><Relationship Id="rId11" Type="http://schemas.openxmlformats.org/officeDocument/2006/relationships/image" Target="../media/image16.png"/><Relationship Id="rId5" Type="http://schemas.openxmlformats.org/officeDocument/2006/relationships/image" Target="../media/image30.emf"/><Relationship Id="rId15" Type="http://schemas.openxmlformats.org/officeDocument/2006/relationships/image" Target="../media/image19.emf"/><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image" Target="../media/image13.emf"/><Relationship Id="rId14" Type="http://schemas.openxmlformats.org/officeDocument/2006/relationships/image" Target="../media/image1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18.emf"/><Relationship Id="rId18" Type="http://schemas.openxmlformats.org/officeDocument/2006/relationships/image" Target="../media/image21.emf"/><Relationship Id="rId3" Type="http://schemas.openxmlformats.org/officeDocument/2006/relationships/image" Target="../media/image7.emf"/><Relationship Id="rId7" Type="http://schemas.openxmlformats.org/officeDocument/2006/relationships/image" Target="../media/image13.emf"/><Relationship Id="rId12" Type="http://schemas.openxmlformats.org/officeDocument/2006/relationships/image" Target="../media/image31.emf"/><Relationship Id="rId17" Type="http://schemas.openxmlformats.org/officeDocument/2006/relationships/image" Target="../media/image14.emf"/><Relationship Id="rId2" Type="http://schemas.openxmlformats.org/officeDocument/2006/relationships/image" Target="../media/image30.emf"/><Relationship Id="rId16" Type="http://schemas.openxmlformats.org/officeDocument/2006/relationships/image" Target="../media/image12.emf"/><Relationship Id="rId1" Type="http://schemas.openxmlformats.org/officeDocument/2006/relationships/slideLayout" Target="../slideLayouts/slideLayout11.xml"/><Relationship Id="rId6" Type="http://schemas.openxmlformats.org/officeDocument/2006/relationships/image" Target="../media/image8.emf"/><Relationship Id="rId11" Type="http://schemas.openxmlformats.org/officeDocument/2006/relationships/image" Target="../media/image16.png"/><Relationship Id="rId5" Type="http://schemas.openxmlformats.org/officeDocument/2006/relationships/image" Target="../media/image10.emf"/><Relationship Id="rId15" Type="http://schemas.openxmlformats.org/officeDocument/2006/relationships/image" Target="../media/image11.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20.emf"/><Relationship Id="rId14" Type="http://schemas.openxmlformats.org/officeDocument/2006/relationships/image" Target="../media/image19.emf"/></Relationships>
</file>

<file path=ppt/slides/_rels/slide19.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5.emf"/><Relationship Id="rId18" Type="http://schemas.openxmlformats.org/officeDocument/2006/relationships/image" Target="../media/image33.emf"/><Relationship Id="rId3" Type="http://schemas.openxmlformats.org/officeDocument/2006/relationships/image" Target="../media/image10.emf"/><Relationship Id="rId21" Type="http://schemas.openxmlformats.org/officeDocument/2006/relationships/image" Target="../media/image21.emf"/><Relationship Id="rId7" Type="http://schemas.openxmlformats.org/officeDocument/2006/relationships/image" Target="../media/image30.emf"/><Relationship Id="rId12" Type="http://schemas.openxmlformats.org/officeDocument/2006/relationships/image" Target="../media/image20.emf"/><Relationship Id="rId17" Type="http://schemas.openxmlformats.org/officeDocument/2006/relationships/image" Target="../media/image19.emf"/><Relationship Id="rId2" Type="http://schemas.openxmlformats.org/officeDocument/2006/relationships/image" Target="../media/image32.emf"/><Relationship Id="rId16" Type="http://schemas.openxmlformats.org/officeDocument/2006/relationships/image" Target="../media/image18.emf"/><Relationship Id="rId20" Type="http://schemas.openxmlformats.org/officeDocument/2006/relationships/image" Target="../media/image14.emf"/><Relationship Id="rId1" Type="http://schemas.openxmlformats.org/officeDocument/2006/relationships/slideLayout" Target="../slideLayouts/slideLayout11.xml"/><Relationship Id="rId6" Type="http://schemas.openxmlformats.org/officeDocument/2006/relationships/image" Target="../media/image12.emf"/><Relationship Id="rId11" Type="http://schemas.openxmlformats.org/officeDocument/2006/relationships/image" Target="../media/image17.emf"/><Relationship Id="rId5" Type="http://schemas.openxmlformats.org/officeDocument/2006/relationships/image" Target="../media/image11.emf"/><Relationship Id="rId15" Type="http://schemas.openxmlformats.org/officeDocument/2006/relationships/image" Target="../media/image31.emf"/><Relationship Id="rId10" Type="http://schemas.openxmlformats.org/officeDocument/2006/relationships/image" Target="../media/image13.emf"/><Relationship Id="rId19" Type="http://schemas.openxmlformats.org/officeDocument/2006/relationships/image" Target="../media/image34.emf"/><Relationship Id="rId4" Type="http://schemas.openxmlformats.org/officeDocument/2006/relationships/image" Target="../media/image8.emf"/><Relationship Id="rId9" Type="http://schemas.openxmlformats.org/officeDocument/2006/relationships/image" Target="../media/image9.emf"/><Relationship Id="rId1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20.emf"/><Relationship Id="rId18" Type="http://schemas.openxmlformats.org/officeDocument/2006/relationships/image" Target="../media/image37.emf"/><Relationship Id="rId3" Type="http://schemas.openxmlformats.org/officeDocument/2006/relationships/image" Target="../media/image11.emf"/><Relationship Id="rId21" Type="http://schemas.openxmlformats.org/officeDocument/2006/relationships/image" Target="../media/image34.emf"/><Relationship Id="rId7" Type="http://schemas.openxmlformats.org/officeDocument/2006/relationships/image" Target="../media/image35.emf"/><Relationship Id="rId12" Type="http://schemas.openxmlformats.org/officeDocument/2006/relationships/image" Target="../media/image17.emf"/><Relationship Id="rId17" Type="http://schemas.openxmlformats.org/officeDocument/2006/relationships/image" Target="../media/image19.emf"/><Relationship Id="rId2" Type="http://schemas.openxmlformats.org/officeDocument/2006/relationships/image" Target="../media/image32.emf"/><Relationship Id="rId16" Type="http://schemas.openxmlformats.org/officeDocument/2006/relationships/image" Target="../media/image18.emf"/><Relationship Id="rId20" Type="http://schemas.openxmlformats.org/officeDocument/2006/relationships/image" Target="../media/image33.emf"/><Relationship Id="rId1" Type="http://schemas.openxmlformats.org/officeDocument/2006/relationships/slideLayout" Target="../slideLayouts/slideLayout1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6.png"/><Relationship Id="rId23" Type="http://schemas.openxmlformats.org/officeDocument/2006/relationships/image" Target="../media/image21.emf"/><Relationship Id="rId10" Type="http://schemas.openxmlformats.org/officeDocument/2006/relationships/image" Target="../media/image30.emf"/><Relationship Id="rId19" Type="http://schemas.openxmlformats.org/officeDocument/2006/relationships/image" Target="../media/image38.emf"/><Relationship Id="rId4" Type="http://schemas.openxmlformats.org/officeDocument/2006/relationships/image" Target="../media/image12.emf"/><Relationship Id="rId9" Type="http://schemas.openxmlformats.org/officeDocument/2006/relationships/image" Target="../media/image36.emf"/><Relationship Id="rId14" Type="http://schemas.openxmlformats.org/officeDocument/2006/relationships/image" Target="../media/image15.emf"/><Relationship Id="rId22" Type="http://schemas.openxmlformats.org/officeDocument/2006/relationships/image" Target="../media/image14.emf"/></Relationships>
</file>

<file path=ppt/slides/_rels/slide21.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5.emf"/><Relationship Id="rId18" Type="http://schemas.openxmlformats.org/officeDocument/2006/relationships/image" Target="../media/image38.emf"/><Relationship Id="rId3" Type="http://schemas.openxmlformats.org/officeDocument/2006/relationships/image" Target="../media/image32.emf"/><Relationship Id="rId21" Type="http://schemas.openxmlformats.org/officeDocument/2006/relationships/image" Target="../media/image21.emf"/><Relationship Id="rId7" Type="http://schemas.openxmlformats.org/officeDocument/2006/relationships/image" Target="../media/image12.emf"/><Relationship Id="rId12" Type="http://schemas.openxmlformats.org/officeDocument/2006/relationships/image" Target="../media/image20.emf"/><Relationship Id="rId17" Type="http://schemas.openxmlformats.org/officeDocument/2006/relationships/image" Target="../media/image37.emf"/><Relationship Id="rId2" Type="http://schemas.openxmlformats.org/officeDocument/2006/relationships/image" Target="../media/image7.emf"/><Relationship Id="rId16" Type="http://schemas.openxmlformats.org/officeDocument/2006/relationships/image" Target="../media/image19.emf"/><Relationship Id="rId20" Type="http://schemas.openxmlformats.org/officeDocument/2006/relationships/image" Target="../media/image14.emf"/><Relationship Id="rId1" Type="http://schemas.openxmlformats.org/officeDocument/2006/relationships/slideLayout" Target="../slideLayouts/slideLayout11.xml"/><Relationship Id="rId6" Type="http://schemas.openxmlformats.org/officeDocument/2006/relationships/image" Target="../media/image36.emf"/><Relationship Id="rId11" Type="http://schemas.openxmlformats.org/officeDocument/2006/relationships/image" Target="../media/image17.emf"/><Relationship Id="rId5" Type="http://schemas.openxmlformats.org/officeDocument/2006/relationships/image" Target="../media/image35.emf"/><Relationship Id="rId15" Type="http://schemas.openxmlformats.org/officeDocument/2006/relationships/image" Target="../media/image18.emf"/><Relationship Id="rId10" Type="http://schemas.openxmlformats.org/officeDocument/2006/relationships/image" Target="../media/image13.emf"/><Relationship Id="rId19" Type="http://schemas.openxmlformats.org/officeDocument/2006/relationships/image" Target="../media/image33.emf"/><Relationship Id="rId4" Type="http://schemas.openxmlformats.org/officeDocument/2006/relationships/image" Target="../media/image8.emf"/><Relationship Id="rId9" Type="http://schemas.openxmlformats.org/officeDocument/2006/relationships/image" Target="../media/image30.emf"/><Relationship Id="rId1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31.emf"/><Relationship Id="rId18" Type="http://schemas.openxmlformats.org/officeDocument/2006/relationships/image" Target="../media/image41.emf"/><Relationship Id="rId3" Type="http://schemas.openxmlformats.org/officeDocument/2006/relationships/image" Target="../media/image30.emf"/><Relationship Id="rId21" Type="http://schemas.openxmlformats.org/officeDocument/2006/relationships/image" Target="../media/image42.emf"/><Relationship Id="rId7" Type="http://schemas.openxmlformats.org/officeDocument/2006/relationships/image" Target="../media/image8.emf"/><Relationship Id="rId12" Type="http://schemas.openxmlformats.org/officeDocument/2006/relationships/image" Target="../media/image16.png"/><Relationship Id="rId17" Type="http://schemas.openxmlformats.org/officeDocument/2006/relationships/image" Target="../media/image40.emf"/><Relationship Id="rId2" Type="http://schemas.openxmlformats.org/officeDocument/2006/relationships/image" Target="../media/image39.emf"/><Relationship Id="rId16" Type="http://schemas.openxmlformats.org/officeDocument/2006/relationships/image" Target="../media/image14.emf"/><Relationship Id="rId20" Type="http://schemas.openxmlformats.org/officeDocument/2006/relationships/image" Target="../media/image12.emf"/><Relationship Id="rId1" Type="http://schemas.openxmlformats.org/officeDocument/2006/relationships/slideLayout" Target="../slideLayouts/slideLayout11.xml"/><Relationship Id="rId6" Type="http://schemas.openxmlformats.org/officeDocument/2006/relationships/image" Target="../media/image10.emf"/><Relationship Id="rId11" Type="http://schemas.openxmlformats.org/officeDocument/2006/relationships/image" Target="../media/image15.emf"/><Relationship Id="rId24" Type="http://schemas.openxmlformats.org/officeDocument/2006/relationships/image" Target="../media/image21.emf"/><Relationship Id="rId5" Type="http://schemas.openxmlformats.org/officeDocument/2006/relationships/image" Target="../media/image9.emf"/><Relationship Id="rId15" Type="http://schemas.openxmlformats.org/officeDocument/2006/relationships/image" Target="../media/image19.emf"/><Relationship Id="rId23" Type="http://schemas.openxmlformats.org/officeDocument/2006/relationships/image" Target="../media/image44.emf"/><Relationship Id="rId10" Type="http://schemas.openxmlformats.org/officeDocument/2006/relationships/image" Target="../media/image20.emf"/><Relationship Id="rId19" Type="http://schemas.openxmlformats.org/officeDocument/2006/relationships/image" Target="../media/image11.emf"/><Relationship Id="rId4" Type="http://schemas.openxmlformats.org/officeDocument/2006/relationships/image" Target="../media/image7.emf"/><Relationship Id="rId9" Type="http://schemas.openxmlformats.org/officeDocument/2006/relationships/image" Target="../media/image17.emf"/><Relationship Id="rId14" Type="http://schemas.openxmlformats.org/officeDocument/2006/relationships/image" Target="../media/image18.emf"/><Relationship Id="rId22" Type="http://schemas.openxmlformats.org/officeDocument/2006/relationships/image" Target="../media/image43.emf"/></Relationships>
</file>

<file path=ppt/slides/_rels/slide25.x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image" Target="../media/image15.emf"/><Relationship Id="rId18" Type="http://schemas.openxmlformats.org/officeDocument/2006/relationships/image" Target="../media/image11.emf"/><Relationship Id="rId26" Type="http://schemas.openxmlformats.org/officeDocument/2006/relationships/image" Target="../media/image49.emf"/><Relationship Id="rId3" Type="http://schemas.openxmlformats.org/officeDocument/2006/relationships/image" Target="../media/image45.emf"/><Relationship Id="rId21" Type="http://schemas.openxmlformats.org/officeDocument/2006/relationships/image" Target="../media/image42.emf"/><Relationship Id="rId7" Type="http://schemas.openxmlformats.org/officeDocument/2006/relationships/image" Target="../media/image8.emf"/><Relationship Id="rId12" Type="http://schemas.openxmlformats.org/officeDocument/2006/relationships/image" Target="../media/image20.emf"/><Relationship Id="rId17" Type="http://schemas.openxmlformats.org/officeDocument/2006/relationships/image" Target="../media/image40.emf"/><Relationship Id="rId25" Type="http://schemas.openxmlformats.org/officeDocument/2006/relationships/image" Target="../media/image48.emf"/><Relationship Id="rId2" Type="http://schemas.openxmlformats.org/officeDocument/2006/relationships/image" Target="../media/image30.emf"/><Relationship Id="rId16" Type="http://schemas.openxmlformats.org/officeDocument/2006/relationships/image" Target="../media/image19.emf"/><Relationship Id="rId20" Type="http://schemas.openxmlformats.org/officeDocument/2006/relationships/image" Target="../media/image46.emf"/><Relationship Id="rId1" Type="http://schemas.openxmlformats.org/officeDocument/2006/relationships/slideLayout" Target="../slideLayouts/slideLayout11.xml"/><Relationship Id="rId6" Type="http://schemas.openxmlformats.org/officeDocument/2006/relationships/image" Target="../media/image17.emf"/><Relationship Id="rId11" Type="http://schemas.openxmlformats.org/officeDocument/2006/relationships/image" Target="../media/image13.emf"/><Relationship Id="rId24" Type="http://schemas.openxmlformats.org/officeDocument/2006/relationships/image" Target="../media/image47.emf"/><Relationship Id="rId5" Type="http://schemas.openxmlformats.org/officeDocument/2006/relationships/image" Target="../media/image14.emf"/><Relationship Id="rId15" Type="http://schemas.openxmlformats.org/officeDocument/2006/relationships/image" Target="../media/image18.emf"/><Relationship Id="rId23" Type="http://schemas.openxmlformats.org/officeDocument/2006/relationships/image" Target="../media/image44.emf"/><Relationship Id="rId10" Type="http://schemas.openxmlformats.org/officeDocument/2006/relationships/image" Target="../media/image9.emf"/><Relationship Id="rId19" Type="http://schemas.openxmlformats.org/officeDocument/2006/relationships/image" Target="../media/image12.emf"/><Relationship Id="rId4" Type="http://schemas.openxmlformats.org/officeDocument/2006/relationships/image" Target="../media/image39.emf"/><Relationship Id="rId9" Type="http://schemas.openxmlformats.org/officeDocument/2006/relationships/image" Target="../media/image7.emf"/><Relationship Id="rId14" Type="http://schemas.openxmlformats.org/officeDocument/2006/relationships/image" Target="../media/image16.png"/><Relationship Id="rId22" Type="http://schemas.openxmlformats.org/officeDocument/2006/relationships/image" Target="../media/image43.emf"/><Relationship Id="rId27" Type="http://schemas.openxmlformats.org/officeDocument/2006/relationships/image" Target="../media/image2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emf"/><Relationship Id="rId7"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 Id="rId9" Type="http://schemas.openxmlformats.org/officeDocument/2006/relationships/image" Target="../media/image6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image" Target="../media/image72.emf"/><Relationship Id="rId18" Type="http://schemas.openxmlformats.org/officeDocument/2006/relationships/image" Target="../media/image76.emf"/><Relationship Id="rId26" Type="http://schemas.openxmlformats.org/officeDocument/2006/relationships/image" Target="../media/image83.emf"/><Relationship Id="rId3" Type="http://schemas.openxmlformats.org/officeDocument/2006/relationships/image" Target="../media/image63.emf"/><Relationship Id="rId21" Type="http://schemas.openxmlformats.org/officeDocument/2006/relationships/image" Target="../media/image78.emf"/><Relationship Id="rId7" Type="http://schemas.openxmlformats.org/officeDocument/2006/relationships/image" Target="../media/image67.emf"/><Relationship Id="rId12" Type="http://schemas.openxmlformats.org/officeDocument/2006/relationships/image" Target="../media/image54.emf"/><Relationship Id="rId17" Type="http://schemas.openxmlformats.org/officeDocument/2006/relationships/image" Target="../media/image75.emf"/><Relationship Id="rId25" Type="http://schemas.openxmlformats.org/officeDocument/2006/relationships/image" Target="../media/image82.emf"/><Relationship Id="rId2" Type="http://schemas.openxmlformats.org/officeDocument/2006/relationships/notesSlide" Target="../notesSlides/notesSlide12.xml"/><Relationship Id="rId16" Type="http://schemas.openxmlformats.org/officeDocument/2006/relationships/image" Target="../media/image74.emf"/><Relationship Id="rId20" Type="http://schemas.openxmlformats.org/officeDocument/2006/relationships/image" Target="../media/image53.emf"/><Relationship Id="rId1" Type="http://schemas.openxmlformats.org/officeDocument/2006/relationships/slideLayout" Target="../slideLayouts/slideLayout17.xml"/><Relationship Id="rId6" Type="http://schemas.openxmlformats.org/officeDocument/2006/relationships/image" Target="../media/image66.emf"/><Relationship Id="rId11" Type="http://schemas.openxmlformats.org/officeDocument/2006/relationships/image" Target="../media/image71.png"/><Relationship Id="rId24" Type="http://schemas.openxmlformats.org/officeDocument/2006/relationships/image" Target="../media/image81.emf"/><Relationship Id="rId5" Type="http://schemas.openxmlformats.org/officeDocument/2006/relationships/image" Target="../media/image65.emf"/><Relationship Id="rId15" Type="http://schemas.openxmlformats.org/officeDocument/2006/relationships/image" Target="../media/image55.emf"/><Relationship Id="rId23" Type="http://schemas.openxmlformats.org/officeDocument/2006/relationships/image" Target="../media/image80.emf"/><Relationship Id="rId28" Type="http://schemas.openxmlformats.org/officeDocument/2006/relationships/image" Target="../media/image85.png"/><Relationship Id="rId10" Type="http://schemas.openxmlformats.org/officeDocument/2006/relationships/image" Target="../media/image70.png"/><Relationship Id="rId19" Type="http://schemas.openxmlformats.org/officeDocument/2006/relationships/image" Target="../media/image77.emf"/><Relationship Id="rId4" Type="http://schemas.openxmlformats.org/officeDocument/2006/relationships/image" Target="../media/image64.emf"/><Relationship Id="rId9" Type="http://schemas.openxmlformats.org/officeDocument/2006/relationships/image" Target="../media/image69.emf"/><Relationship Id="rId14" Type="http://schemas.openxmlformats.org/officeDocument/2006/relationships/image" Target="../media/image73.emf"/><Relationship Id="rId22" Type="http://schemas.openxmlformats.org/officeDocument/2006/relationships/image" Target="../media/image79.emf"/><Relationship Id="rId27" Type="http://schemas.openxmlformats.org/officeDocument/2006/relationships/image" Target="../media/image84.emf"/></Relationships>
</file>

<file path=ppt/slides/_rels/slide3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8.emf"/><Relationship Id="rId3" Type="http://schemas.openxmlformats.org/officeDocument/2006/relationships/image" Target="../media/image8.emf"/><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image" Target="../media/image7.emf"/><Relationship Id="rId16" Type="http://schemas.openxmlformats.org/officeDocument/2006/relationships/image" Target="../media/image21.emf"/><Relationship Id="rId1" Type="http://schemas.openxmlformats.org/officeDocument/2006/relationships/slideLayout" Target="../slideLayouts/slideLayout11.xml"/><Relationship Id="rId6" Type="http://schemas.openxmlformats.org/officeDocument/2006/relationships/image" Target="../media/image11.emf"/><Relationship Id="rId11" Type="http://schemas.openxmlformats.org/officeDocument/2006/relationships/image" Target="../media/image16.png"/><Relationship Id="rId5" Type="http://schemas.openxmlformats.org/officeDocument/2006/relationships/image" Target="../media/image10.emf"/><Relationship Id="rId15" Type="http://schemas.openxmlformats.org/officeDocument/2006/relationships/image" Target="../media/image2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 Id="rId14" Type="http://schemas.openxmlformats.org/officeDocument/2006/relationships/image" Target="../media/image19.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87.png"/></Relationships>
</file>

<file path=ppt/slides/_rels/slide43.xml.rels><?xml version="1.0" encoding="UTF-8" standalone="yes"?>
<Relationships xmlns="http://schemas.openxmlformats.org/package/2006/relationships"><Relationship Id="rId8" Type="http://schemas.openxmlformats.org/officeDocument/2006/relationships/image" Target="../media/image91.emf"/><Relationship Id="rId3" Type="http://schemas.openxmlformats.org/officeDocument/2006/relationships/image" Target="../media/image89.emf"/><Relationship Id="rId7" Type="http://schemas.openxmlformats.org/officeDocument/2006/relationships/image" Target="../media/image53.emf"/><Relationship Id="rId2" Type="http://schemas.openxmlformats.org/officeDocument/2006/relationships/image" Target="../media/image88.emf"/><Relationship Id="rId1" Type="http://schemas.openxmlformats.org/officeDocument/2006/relationships/slideLayout" Target="../slideLayouts/slideLayout8.xml"/><Relationship Id="rId6" Type="http://schemas.openxmlformats.org/officeDocument/2006/relationships/image" Target="../media/image72.emf"/><Relationship Id="rId11" Type="http://schemas.openxmlformats.org/officeDocument/2006/relationships/image" Target="../media/image94.emf"/><Relationship Id="rId5" Type="http://schemas.openxmlformats.org/officeDocument/2006/relationships/image" Target="../media/image90.emf"/><Relationship Id="rId10" Type="http://schemas.openxmlformats.org/officeDocument/2006/relationships/image" Target="../media/image93.emf"/><Relationship Id="rId4" Type="http://schemas.openxmlformats.org/officeDocument/2006/relationships/image" Target="../media/image82.emf"/><Relationship Id="rId9" Type="http://schemas.openxmlformats.org/officeDocument/2006/relationships/image" Target="../media/image92.emf"/></Relationships>
</file>

<file path=ppt/slides/_rels/slide44.xml.rels><?xml version="1.0" encoding="UTF-8" standalone="yes"?>
<Relationships xmlns="http://schemas.openxmlformats.org/package/2006/relationships"><Relationship Id="rId8" Type="http://schemas.openxmlformats.org/officeDocument/2006/relationships/image" Target="../media/image88.emf"/><Relationship Id="rId3" Type="http://schemas.openxmlformats.org/officeDocument/2006/relationships/image" Target="../media/image95.emf"/><Relationship Id="rId7" Type="http://schemas.openxmlformats.org/officeDocument/2006/relationships/image" Target="../media/image99.emf"/><Relationship Id="rId2" Type="http://schemas.openxmlformats.org/officeDocument/2006/relationships/image" Target="../media/image57.emf"/><Relationship Id="rId1" Type="http://schemas.openxmlformats.org/officeDocument/2006/relationships/slideLayout" Target="../slideLayouts/slideLayout8.xml"/><Relationship Id="rId6" Type="http://schemas.openxmlformats.org/officeDocument/2006/relationships/image" Target="../media/image98.emf"/><Relationship Id="rId5" Type="http://schemas.openxmlformats.org/officeDocument/2006/relationships/image" Target="../media/image97.emf"/><Relationship Id="rId4" Type="http://schemas.openxmlformats.org/officeDocument/2006/relationships/image" Target="../media/image96.emf"/><Relationship Id="rId9" Type="http://schemas.openxmlformats.org/officeDocument/2006/relationships/image" Target="../media/image100.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 Id="rId9" Type="http://schemas.openxmlformats.org/officeDocument/2006/relationships/image" Target="../media/image2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54.emf"/><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0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9600" dirty="0" smtClean="0"/>
              <a:t>Azure Websites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lnSpcReduction="10000"/>
          </a:bodyPr>
          <a:lstStyle/>
          <a:p>
            <a:pPr algn="l"/>
            <a:r>
              <a:rPr lang="en-US" sz="4400" dirty="0" smtClean="0">
                <a:solidFill>
                  <a:srgbClr val="00B0F0"/>
                </a:solidFill>
                <a:latin typeface="+mj-lt"/>
              </a:rPr>
              <a:t>Marc Gagne</a:t>
            </a:r>
          </a:p>
          <a:p>
            <a:r>
              <a:rPr lang="en-US" sz="2800" dirty="0" smtClean="0">
                <a:solidFill>
                  <a:schemeClr val="bg1"/>
                </a:solidFill>
                <a:latin typeface="+mj-lt"/>
              </a:rPr>
              <a:t>Startup Lead &amp; Sr. Technical Evangelist – Microsoft Canada</a:t>
            </a:r>
          </a:p>
          <a:p>
            <a:r>
              <a:rPr lang="en-US" sz="2800" dirty="0" smtClean="0">
                <a:solidFill>
                  <a:schemeClr val="bg1"/>
                </a:solidFill>
                <a:latin typeface="+mj-lt"/>
              </a:rPr>
              <a:t>@</a:t>
            </a:r>
            <a:r>
              <a:rPr lang="en-US" sz="2800" dirty="0" err="1" smtClean="0">
                <a:solidFill>
                  <a:schemeClr val="bg1"/>
                </a:solidFill>
                <a:latin typeface="+mj-lt"/>
              </a:rPr>
              <a:t>marc_gagne</a:t>
            </a:r>
            <a:r>
              <a:rPr lang="en-US" sz="2800" dirty="0" smtClean="0">
                <a:solidFill>
                  <a:schemeClr val="bg1"/>
                </a:solidFill>
                <a:latin typeface="+mj-lt"/>
              </a:rPr>
              <a:t>  - marc.gagne@microsoft.com</a:t>
            </a:r>
          </a:p>
          <a:p>
            <a:pPr algn="l"/>
            <a:endParaRPr lang="en-US" sz="3200" dirty="0" smtClean="0">
              <a:solidFill>
                <a:srgbClr val="92D050"/>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Manual Scaling</a:t>
            </a:r>
            <a:endParaRPr lang="en-US" sz="3600" dirty="0">
              <a:solidFill>
                <a:prstClr val="white"/>
              </a:solidFill>
            </a:endParaRPr>
          </a:p>
        </p:txBody>
      </p:sp>
      <p:grpSp>
        <p:nvGrpSpPr>
          <p:cNvPr id="2" name="Group 1"/>
          <p:cNvGrpSpPr/>
          <p:nvPr/>
        </p:nvGrpSpPr>
        <p:grpSpPr>
          <a:xfrm>
            <a:off x="697226" y="2514536"/>
            <a:ext cx="10797548" cy="532565"/>
            <a:chOff x="339034" y="1899061"/>
            <a:chExt cx="10797548" cy="532565"/>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7"/>
                <a:chOff x="3290793" y="2025775"/>
                <a:chExt cx="4992400" cy="396507"/>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solidFill>
                      <a:srgbClr val="999999"/>
                    </a:solidFill>
                  </a:endParaRPr>
                </a:p>
              </p:txBody>
            </p:sp>
            <p:sp>
              <p:nvSpPr>
                <p:cNvPr id="9" name="Rectangle 8"/>
                <p:cNvSpPr/>
                <p:nvPr/>
              </p:nvSpPr>
              <p:spPr bwMode="auto">
                <a:xfrm>
                  <a:off x="3290794" y="2134950"/>
                  <a:ext cx="2867772" cy="196850"/>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1</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algn="ctr"/>
                <a:r>
                  <a:rPr lang="en-US" sz="2800" dirty="0" smtClean="0">
                    <a:solidFill>
                      <a:schemeClr val="bg1"/>
                    </a:solidFill>
                  </a:rPr>
                  <a:t>6</a:t>
                </a:r>
                <a:endParaRPr lang="en-US" sz="2800" dirty="0">
                  <a:solidFill>
                    <a:schemeClr val="bg1"/>
                  </a:solidFill>
                </a:endParaRPr>
              </a:p>
            </p:txBody>
          </p:sp>
        </p:grpSp>
        <p:sp>
          <p:nvSpPr>
            <p:cNvPr id="20" name="TextBox 19"/>
            <p:cNvSpPr txBox="1"/>
            <p:nvPr/>
          </p:nvSpPr>
          <p:spPr>
            <a:xfrm>
              <a:off x="339034" y="1899061"/>
              <a:ext cx="2557110" cy="523220"/>
            </a:xfrm>
            <a:prstGeom prst="rect">
              <a:avLst/>
            </a:prstGeom>
            <a:noFill/>
          </p:spPr>
          <p:txBody>
            <a:bodyPr wrap="none" rtlCol="0">
              <a:spAutoFit/>
            </a:bodyPr>
            <a:lstStyle/>
            <a:p>
              <a:r>
                <a:rPr lang="en-US" sz="2800" dirty="0">
                  <a:solidFill>
                    <a:schemeClr val="bg1"/>
                  </a:solidFill>
                </a:rPr>
                <a:t>Instance Count</a:t>
              </a:r>
            </a:p>
          </p:txBody>
        </p:sp>
        <p:sp>
          <p:nvSpPr>
            <p:cNvPr id="23" name="TextBox 22"/>
            <p:cNvSpPr txBox="1"/>
            <p:nvPr/>
          </p:nvSpPr>
          <p:spPr>
            <a:xfrm>
              <a:off x="9486771" y="1908406"/>
              <a:ext cx="1649811" cy="523220"/>
            </a:xfrm>
            <a:prstGeom prst="rect">
              <a:avLst/>
            </a:prstGeom>
            <a:noFill/>
          </p:spPr>
          <p:txBody>
            <a:bodyPr wrap="none" rtlCol="0">
              <a:spAutoFit/>
            </a:bodyPr>
            <a:lstStyle/>
            <a:p>
              <a:r>
                <a:rPr lang="en-US" sz="2800" dirty="0">
                  <a:solidFill>
                    <a:schemeClr val="bg1"/>
                  </a:solidFill>
                </a:rPr>
                <a:t>Instances</a:t>
              </a:r>
            </a:p>
          </p:txBody>
        </p:sp>
      </p:grpSp>
    </p:spTree>
    <p:extLst>
      <p:ext uri="{BB962C8B-B14F-4D97-AF65-F5344CB8AC3E}">
        <p14:creationId xmlns:p14="http://schemas.microsoft.com/office/powerpoint/2010/main" val="3582745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7"/>
            <a:stretch>
              <a:fillRect/>
            </a:stretch>
          </p:blipFill>
          <p:spPr>
            <a:xfrm>
              <a:off x="768089" y="-1605208"/>
              <a:ext cx="3768750" cy="5613751"/>
            </a:xfrm>
            <a:prstGeom prst="rect">
              <a:avLst/>
            </a:prstGeom>
          </p:spPr>
        </p:pic>
        <p:pic>
          <p:nvPicPr>
            <p:cNvPr id="14" name="Picture 13"/>
            <p:cNvPicPr>
              <a:picLocks noChangeAspect="1"/>
            </p:cNvPicPr>
            <p:nvPr/>
          </p:nvPicPr>
          <p:blipFill>
            <a:blip r:embed="rId8"/>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0"/>
          <a:stretch>
            <a:fillRect/>
          </a:stretch>
        </p:blipFill>
        <p:spPr>
          <a:xfrm>
            <a:off x="1" y="3743009"/>
            <a:ext cx="4822369" cy="3124661"/>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41" name="Picture 40"/>
          <p:cNvPicPr>
            <a:picLocks noChangeAspect="1"/>
          </p:cNvPicPr>
          <p:nvPr/>
        </p:nvPicPr>
        <p:blipFill>
          <a:blip r:embed="rId16"/>
          <a:stretch>
            <a:fillRect/>
          </a:stretch>
        </p:blipFill>
        <p:spPr>
          <a:xfrm>
            <a:off x="4607525" y="3601907"/>
            <a:ext cx="2340000" cy="147375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2"/>
            <a:stretch>
              <a:fillRect/>
            </a:stretch>
          </p:blipFill>
          <p:spPr>
            <a:xfrm>
              <a:off x="9827324" y="-40038"/>
              <a:ext cx="934789" cy="1104751"/>
            </a:xfrm>
            <a:prstGeom prst="rect">
              <a:avLst/>
            </a:prstGeom>
          </p:spPr>
        </p:pic>
        <p:pic>
          <p:nvPicPr>
            <p:cNvPr id="40" name="Picture 39"/>
            <p:cNvPicPr>
              <a:picLocks noChangeAspect="1"/>
            </p:cNvPicPr>
            <p:nvPr/>
          </p:nvPicPr>
          <p:blipFill>
            <a:blip r:embed="rId17"/>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2364013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908380" y="4146760"/>
            <a:ext cx="2172796" cy="1400076"/>
          </a:xfrm>
          <a:prstGeom prst="rect">
            <a:avLst/>
          </a:prstGeom>
        </p:spPr>
      </p:pic>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2"/>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3"/>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4"/>
            <a:stretch>
              <a:fillRect/>
            </a:stretch>
          </p:blipFill>
          <p:spPr>
            <a:xfrm>
              <a:off x="768089" y="-1605208"/>
              <a:ext cx="3768750" cy="5613751"/>
            </a:xfrm>
            <a:prstGeom prst="rect">
              <a:avLst/>
            </a:prstGeom>
          </p:spPr>
        </p:pic>
        <p:pic>
          <p:nvPicPr>
            <p:cNvPr id="43" name="Picture 42"/>
            <p:cNvPicPr>
              <a:picLocks noChangeAspect="1"/>
            </p:cNvPicPr>
            <p:nvPr/>
          </p:nvPicPr>
          <p:blipFill>
            <a:blip r:embed="rId15"/>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4"/>
            <a:stretch>
              <a:fillRect/>
            </a:stretch>
          </p:blipFill>
          <p:spPr>
            <a:xfrm>
              <a:off x="768089" y="-1605208"/>
              <a:ext cx="3768750" cy="5613751"/>
            </a:xfrm>
            <a:prstGeom prst="rect">
              <a:avLst/>
            </a:prstGeom>
          </p:spPr>
        </p:pic>
        <p:pic>
          <p:nvPicPr>
            <p:cNvPr id="49" name="Picture 48"/>
            <p:cNvPicPr>
              <a:picLocks noChangeAspect="1"/>
            </p:cNvPicPr>
            <p:nvPr/>
          </p:nvPicPr>
          <p:blipFill>
            <a:blip r:embed="rId15"/>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14"/>
            <a:stretch>
              <a:fillRect/>
            </a:stretch>
          </p:blipFill>
          <p:spPr>
            <a:xfrm>
              <a:off x="768089" y="-1605208"/>
              <a:ext cx="3768750" cy="5613751"/>
            </a:xfrm>
            <a:prstGeom prst="rect">
              <a:avLst/>
            </a:prstGeom>
          </p:spPr>
        </p:pic>
        <p:pic>
          <p:nvPicPr>
            <p:cNvPr id="52" name="Picture 51"/>
            <p:cNvPicPr>
              <a:picLocks noChangeAspect="1"/>
            </p:cNvPicPr>
            <p:nvPr/>
          </p:nvPicPr>
          <p:blipFill>
            <a:blip r:embed="rId15"/>
            <a:stretch>
              <a:fillRect/>
            </a:stretch>
          </p:blipFill>
          <p:spPr>
            <a:xfrm>
              <a:off x="1755198" y="534480"/>
              <a:ext cx="1361250" cy="1800000"/>
            </a:xfrm>
            <a:prstGeom prst="rect">
              <a:avLst/>
            </a:prstGeom>
          </p:spPr>
        </p:pic>
      </p:grpSp>
      <p:pic>
        <p:nvPicPr>
          <p:cNvPr id="54" name="Picture 53"/>
          <p:cNvPicPr>
            <a:picLocks noChangeAspect="1"/>
          </p:cNvPicPr>
          <p:nvPr/>
        </p:nvPicPr>
        <p:blipFill>
          <a:blip r:embed="rId16"/>
          <a:stretch>
            <a:fillRect/>
          </a:stretch>
        </p:blipFill>
        <p:spPr>
          <a:xfrm>
            <a:off x="4607525" y="3601907"/>
            <a:ext cx="2340000" cy="1473750"/>
          </a:xfrm>
          <a:prstGeom prst="rect">
            <a:avLst/>
          </a:prstGeom>
        </p:spPr>
      </p:pic>
      <p:sp>
        <p:nvSpPr>
          <p:cNvPr id="39" name="TextBox 38"/>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0"/>
            <a:stretch>
              <a:fillRect/>
            </a:stretch>
          </p:blipFill>
          <p:spPr>
            <a:xfrm>
              <a:off x="9827324" y="-40038"/>
              <a:ext cx="934789" cy="1104751"/>
            </a:xfrm>
            <a:prstGeom prst="rect">
              <a:avLst/>
            </a:prstGeom>
          </p:spPr>
        </p:pic>
        <p:pic>
          <p:nvPicPr>
            <p:cNvPr id="44" name="Picture 43"/>
            <p:cNvPicPr>
              <a:picLocks noChangeAspect="1"/>
            </p:cNvPicPr>
            <p:nvPr/>
          </p:nvPicPr>
          <p:blipFill>
            <a:blip r:embed="rId17"/>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1783496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5276712" y="-373535"/>
            <a:ext cx="7264070" cy="4706299"/>
          </a:xfrm>
          <a:prstGeom prst="rect">
            <a:avLst/>
          </a:prstGeom>
        </p:spPr>
      </p:pic>
      <p:grpSp>
        <p:nvGrpSpPr>
          <p:cNvPr id="39" name="Group 38"/>
          <p:cNvGrpSpPr/>
          <p:nvPr/>
        </p:nvGrpSpPr>
        <p:grpSpPr>
          <a:xfrm>
            <a:off x="26828" y="-2672094"/>
            <a:ext cx="2712308" cy="4040125"/>
            <a:chOff x="768089" y="-1605208"/>
            <a:chExt cx="3768750" cy="5613751"/>
          </a:xfrm>
        </p:grpSpPr>
        <p:pic>
          <p:nvPicPr>
            <p:cNvPr id="44" name="Picture 43"/>
            <p:cNvPicPr>
              <a:picLocks noChangeAspect="1"/>
            </p:cNvPicPr>
            <p:nvPr/>
          </p:nvPicPr>
          <p:blipFill>
            <a:blip r:embed="rId3"/>
            <a:stretch>
              <a:fillRect/>
            </a:stretch>
          </p:blipFill>
          <p:spPr>
            <a:xfrm>
              <a:off x="768089" y="-1605208"/>
              <a:ext cx="3768750" cy="5613751"/>
            </a:xfrm>
            <a:prstGeom prst="rect">
              <a:avLst/>
            </a:prstGeom>
          </p:spPr>
        </p:pic>
        <p:pic>
          <p:nvPicPr>
            <p:cNvPr id="45" name="Picture 44"/>
            <p:cNvPicPr>
              <a:picLocks noChangeAspect="1"/>
            </p:cNvPicPr>
            <p:nvPr/>
          </p:nvPicPr>
          <p:blipFill>
            <a:blip r:embed="rId4"/>
            <a:stretch>
              <a:fillRect/>
            </a:stretch>
          </p:blipFill>
          <p:spPr>
            <a:xfrm>
              <a:off x="1755198" y="534480"/>
              <a:ext cx="1361250" cy="1800000"/>
            </a:xfrm>
            <a:prstGeom prst="rect">
              <a:avLst/>
            </a:prstGeom>
          </p:spPr>
        </p:pic>
      </p:grpSp>
      <p:pic>
        <p:nvPicPr>
          <p:cNvPr id="26" name="Picture 25"/>
          <p:cNvPicPr>
            <a:picLocks noChangeAspect="1"/>
          </p:cNvPicPr>
          <p:nvPr/>
        </p:nvPicPr>
        <p:blipFill>
          <a:blip r:embed="rId5"/>
          <a:stretch>
            <a:fillRect/>
          </a:stretch>
        </p:blipFill>
        <p:spPr>
          <a:xfrm>
            <a:off x="2845363" y="4756882"/>
            <a:ext cx="2172796" cy="1400076"/>
          </a:xfrm>
          <a:prstGeom prst="rect">
            <a:avLst/>
          </a:prstGeom>
        </p:spPr>
      </p:pic>
      <p:pic>
        <p:nvPicPr>
          <p:cNvPr id="30" name="Picture 29"/>
          <p:cNvPicPr>
            <a:picLocks noChangeAspect="1"/>
          </p:cNvPicPr>
          <p:nvPr/>
        </p:nvPicPr>
        <p:blipFill>
          <a:blip r:embed="rId6"/>
          <a:stretch>
            <a:fillRect/>
          </a:stretch>
        </p:blipFill>
        <p:spPr>
          <a:xfrm>
            <a:off x="6609503" y="0"/>
            <a:ext cx="5582498" cy="3614057"/>
          </a:xfrm>
          <a:prstGeom prst="rect">
            <a:avLst/>
          </a:prstGeom>
        </p:spPr>
      </p:pic>
      <p:pic>
        <p:nvPicPr>
          <p:cNvPr id="38" name="Picture 37"/>
          <p:cNvPicPr>
            <a:picLocks noChangeAspect="1"/>
          </p:cNvPicPr>
          <p:nvPr/>
        </p:nvPicPr>
        <p:blipFill>
          <a:blip r:embed="rId7"/>
          <a:stretch>
            <a:fillRect/>
          </a:stretch>
        </p:blipFill>
        <p:spPr>
          <a:xfrm>
            <a:off x="8314314" y="267557"/>
            <a:ext cx="3327550" cy="2147980"/>
          </a:xfrm>
          <a:prstGeom prst="rect">
            <a:avLst/>
          </a:prstGeom>
        </p:spPr>
      </p:pic>
      <p:pic>
        <p:nvPicPr>
          <p:cNvPr id="18" name="Picture 17"/>
          <p:cNvPicPr>
            <a:picLocks noChangeAspect="1"/>
          </p:cNvPicPr>
          <p:nvPr/>
        </p:nvPicPr>
        <p:blipFill>
          <a:blip r:embed="rId8"/>
          <a:stretch>
            <a:fillRect/>
          </a:stretch>
        </p:blipFill>
        <p:spPr>
          <a:xfrm>
            <a:off x="3412002" y="1562735"/>
            <a:ext cx="6671087" cy="4310549"/>
          </a:xfrm>
          <a:prstGeom prst="rect">
            <a:avLst/>
          </a:prstGeom>
        </p:spPr>
      </p:pic>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3"/>
            <a:stretch>
              <a:fillRect/>
            </a:stretch>
          </p:blipFill>
          <p:spPr>
            <a:xfrm>
              <a:off x="768089" y="-1605208"/>
              <a:ext cx="3768750" cy="5613751"/>
            </a:xfrm>
            <a:prstGeom prst="rect">
              <a:avLst/>
            </a:prstGeom>
          </p:spPr>
        </p:pic>
        <p:pic>
          <p:nvPicPr>
            <p:cNvPr id="43" name="Picture 42"/>
            <p:cNvPicPr>
              <a:picLocks noChangeAspect="1"/>
            </p:cNvPicPr>
            <p:nvPr/>
          </p:nvPicPr>
          <p:blipFill>
            <a:blip r:embed="rId4"/>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3"/>
            <a:stretch>
              <a:fillRect/>
            </a:stretch>
          </p:blipFill>
          <p:spPr>
            <a:xfrm>
              <a:off x="768089" y="-1605208"/>
              <a:ext cx="3768750" cy="5613751"/>
            </a:xfrm>
            <a:prstGeom prst="rect">
              <a:avLst/>
            </a:prstGeom>
          </p:spPr>
        </p:pic>
        <p:pic>
          <p:nvPicPr>
            <p:cNvPr id="49" name="Picture 48"/>
            <p:cNvPicPr>
              <a:picLocks noChangeAspect="1"/>
            </p:cNvPicPr>
            <p:nvPr/>
          </p:nvPicPr>
          <p:blipFill>
            <a:blip r:embed="rId4"/>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3"/>
            <a:stretch>
              <a:fillRect/>
            </a:stretch>
          </p:blipFill>
          <p:spPr>
            <a:xfrm>
              <a:off x="768089" y="-1605208"/>
              <a:ext cx="3768750" cy="5613751"/>
            </a:xfrm>
            <a:prstGeom prst="rect">
              <a:avLst/>
            </a:prstGeom>
          </p:spPr>
        </p:pic>
        <p:pic>
          <p:nvPicPr>
            <p:cNvPr id="52" name="Picture 51"/>
            <p:cNvPicPr>
              <a:picLocks noChangeAspect="1"/>
            </p:cNvPicPr>
            <p:nvPr/>
          </p:nvPicPr>
          <p:blipFill>
            <a:blip r:embed="rId4"/>
            <a:stretch>
              <a:fillRect/>
            </a:stretch>
          </p:blipFill>
          <p:spPr>
            <a:xfrm>
              <a:off x="1755198" y="534480"/>
              <a:ext cx="1361250" cy="1800000"/>
            </a:xfrm>
            <a:prstGeom prst="rect">
              <a:avLst/>
            </a:prstGeom>
          </p:spPr>
        </p:pic>
      </p:grpSp>
      <p:grpSp>
        <p:nvGrpSpPr>
          <p:cNvPr id="46" name="Group 45"/>
          <p:cNvGrpSpPr/>
          <p:nvPr/>
        </p:nvGrpSpPr>
        <p:grpSpPr>
          <a:xfrm>
            <a:off x="10357370" y="4131478"/>
            <a:ext cx="2712308" cy="4040125"/>
            <a:chOff x="768089" y="-1605208"/>
            <a:chExt cx="3768750" cy="5613751"/>
          </a:xfrm>
        </p:grpSpPr>
        <p:pic>
          <p:nvPicPr>
            <p:cNvPr id="54" name="Picture 53"/>
            <p:cNvPicPr>
              <a:picLocks noChangeAspect="1"/>
            </p:cNvPicPr>
            <p:nvPr/>
          </p:nvPicPr>
          <p:blipFill>
            <a:blip r:embed="rId3"/>
            <a:stretch>
              <a:fillRect/>
            </a:stretch>
          </p:blipFill>
          <p:spPr>
            <a:xfrm>
              <a:off x="768089" y="-1605208"/>
              <a:ext cx="3768750" cy="5613751"/>
            </a:xfrm>
            <a:prstGeom prst="rect">
              <a:avLst/>
            </a:prstGeom>
          </p:spPr>
        </p:pic>
        <p:pic>
          <p:nvPicPr>
            <p:cNvPr id="55" name="Picture 54"/>
            <p:cNvPicPr>
              <a:picLocks noChangeAspect="1"/>
            </p:cNvPicPr>
            <p:nvPr/>
          </p:nvPicPr>
          <p:blipFill>
            <a:blip r:embed="rId4"/>
            <a:stretch>
              <a:fillRect/>
            </a:stretch>
          </p:blipFill>
          <p:spPr>
            <a:xfrm>
              <a:off x="1755198" y="534480"/>
              <a:ext cx="1361250" cy="1800000"/>
            </a:xfrm>
            <a:prstGeom prst="rect">
              <a:avLst/>
            </a:prstGeom>
          </p:spPr>
        </p:pic>
      </p:grpSp>
      <p:grpSp>
        <p:nvGrpSpPr>
          <p:cNvPr id="56" name="Group 55"/>
          <p:cNvGrpSpPr/>
          <p:nvPr/>
        </p:nvGrpSpPr>
        <p:grpSpPr>
          <a:xfrm>
            <a:off x="2606742" y="-3412323"/>
            <a:ext cx="2712308" cy="4040125"/>
            <a:chOff x="768089" y="-1605208"/>
            <a:chExt cx="3768750" cy="5613751"/>
          </a:xfrm>
        </p:grpSpPr>
        <p:pic>
          <p:nvPicPr>
            <p:cNvPr id="57" name="Picture 56"/>
            <p:cNvPicPr>
              <a:picLocks noChangeAspect="1"/>
            </p:cNvPicPr>
            <p:nvPr/>
          </p:nvPicPr>
          <p:blipFill>
            <a:blip r:embed="rId3"/>
            <a:stretch>
              <a:fillRect/>
            </a:stretch>
          </p:blipFill>
          <p:spPr>
            <a:xfrm>
              <a:off x="768089" y="-1605208"/>
              <a:ext cx="3768750" cy="5613751"/>
            </a:xfrm>
            <a:prstGeom prst="rect">
              <a:avLst/>
            </a:prstGeom>
          </p:spPr>
        </p:pic>
        <p:pic>
          <p:nvPicPr>
            <p:cNvPr id="58" name="Picture 57"/>
            <p:cNvPicPr>
              <a:picLocks noChangeAspect="1"/>
            </p:cNvPicPr>
            <p:nvPr/>
          </p:nvPicPr>
          <p:blipFill>
            <a:blip r:embed="rId4"/>
            <a:stretch>
              <a:fillRect/>
            </a:stretch>
          </p:blipFill>
          <p:spPr>
            <a:xfrm>
              <a:off x="1755198" y="534480"/>
              <a:ext cx="1361250" cy="1800000"/>
            </a:xfrm>
            <a:prstGeom prst="rect">
              <a:avLst/>
            </a:prstGeom>
          </p:spPr>
        </p:pic>
      </p:grpSp>
      <p:grpSp>
        <p:nvGrpSpPr>
          <p:cNvPr id="59" name="Group 58"/>
          <p:cNvGrpSpPr/>
          <p:nvPr/>
        </p:nvGrpSpPr>
        <p:grpSpPr>
          <a:xfrm>
            <a:off x="5208428" y="-1714152"/>
            <a:ext cx="2712308" cy="4040125"/>
            <a:chOff x="768089" y="-1605208"/>
            <a:chExt cx="3768750" cy="5613751"/>
          </a:xfrm>
        </p:grpSpPr>
        <p:pic>
          <p:nvPicPr>
            <p:cNvPr id="60" name="Picture 59"/>
            <p:cNvPicPr>
              <a:picLocks noChangeAspect="1"/>
            </p:cNvPicPr>
            <p:nvPr/>
          </p:nvPicPr>
          <p:blipFill>
            <a:blip r:embed="rId3"/>
            <a:stretch>
              <a:fillRect/>
            </a:stretch>
          </p:blipFill>
          <p:spPr>
            <a:xfrm>
              <a:off x="768089" y="-1605208"/>
              <a:ext cx="3768750" cy="5613751"/>
            </a:xfrm>
            <a:prstGeom prst="rect">
              <a:avLst/>
            </a:prstGeom>
          </p:spPr>
        </p:pic>
        <p:pic>
          <p:nvPicPr>
            <p:cNvPr id="61" name="Picture 60"/>
            <p:cNvPicPr>
              <a:picLocks noChangeAspect="1"/>
            </p:cNvPicPr>
            <p:nvPr/>
          </p:nvPicPr>
          <p:blipFill>
            <a:blip r:embed="rId4"/>
            <a:stretch>
              <a:fillRect/>
            </a:stretch>
          </p:blipFill>
          <p:spPr>
            <a:xfrm>
              <a:off x="1755198" y="534480"/>
              <a:ext cx="1361250" cy="1800000"/>
            </a:xfrm>
            <a:prstGeom prst="rect">
              <a:avLst/>
            </a:prstGeom>
          </p:spPr>
        </p:pic>
      </p:grpSp>
      <p:grpSp>
        <p:nvGrpSpPr>
          <p:cNvPr id="62" name="Group 61"/>
          <p:cNvGrpSpPr/>
          <p:nvPr/>
        </p:nvGrpSpPr>
        <p:grpSpPr>
          <a:xfrm>
            <a:off x="7777456" y="-5094"/>
            <a:ext cx="2712308" cy="4040125"/>
            <a:chOff x="768089" y="-1605208"/>
            <a:chExt cx="3768750" cy="5613751"/>
          </a:xfrm>
        </p:grpSpPr>
        <p:pic>
          <p:nvPicPr>
            <p:cNvPr id="63" name="Picture 62"/>
            <p:cNvPicPr>
              <a:picLocks noChangeAspect="1"/>
            </p:cNvPicPr>
            <p:nvPr/>
          </p:nvPicPr>
          <p:blipFill>
            <a:blip r:embed="rId3"/>
            <a:stretch>
              <a:fillRect/>
            </a:stretch>
          </p:blipFill>
          <p:spPr>
            <a:xfrm>
              <a:off x="768089" y="-1605208"/>
              <a:ext cx="3768750" cy="5613751"/>
            </a:xfrm>
            <a:prstGeom prst="rect">
              <a:avLst/>
            </a:prstGeom>
          </p:spPr>
        </p:pic>
        <p:pic>
          <p:nvPicPr>
            <p:cNvPr id="64" name="Picture 63"/>
            <p:cNvPicPr>
              <a:picLocks noChangeAspect="1"/>
            </p:cNvPicPr>
            <p:nvPr/>
          </p:nvPicPr>
          <p:blipFill>
            <a:blip r:embed="rId4"/>
            <a:stretch>
              <a:fillRect/>
            </a:stretch>
          </p:blipFill>
          <p:spPr>
            <a:xfrm>
              <a:off x="1755198" y="534480"/>
              <a:ext cx="1361250" cy="1800000"/>
            </a:xfrm>
            <a:prstGeom prst="rect">
              <a:avLst/>
            </a:prstGeom>
          </p:spPr>
        </p:pic>
      </p:grpSp>
      <p:grpSp>
        <p:nvGrpSpPr>
          <p:cNvPr id="65" name="Group 64"/>
          <p:cNvGrpSpPr/>
          <p:nvPr/>
        </p:nvGrpSpPr>
        <p:grpSpPr>
          <a:xfrm>
            <a:off x="10357370" y="1703964"/>
            <a:ext cx="2712308" cy="4040125"/>
            <a:chOff x="768089" y="-1605208"/>
            <a:chExt cx="3768750" cy="5613751"/>
          </a:xfrm>
        </p:grpSpPr>
        <p:pic>
          <p:nvPicPr>
            <p:cNvPr id="66" name="Picture 65"/>
            <p:cNvPicPr>
              <a:picLocks noChangeAspect="1"/>
            </p:cNvPicPr>
            <p:nvPr/>
          </p:nvPicPr>
          <p:blipFill>
            <a:blip r:embed="rId3"/>
            <a:stretch>
              <a:fillRect/>
            </a:stretch>
          </p:blipFill>
          <p:spPr>
            <a:xfrm>
              <a:off x="768089" y="-1605208"/>
              <a:ext cx="3768750" cy="5613751"/>
            </a:xfrm>
            <a:prstGeom prst="rect">
              <a:avLst/>
            </a:prstGeom>
          </p:spPr>
        </p:pic>
        <p:pic>
          <p:nvPicPr>
            <p:cNvPr id="67" name="Picture 66"/>
            <p:cNvPicPr>
              <a:picLocks noChangeAspect="1"/>
            </p:cNvPicPr>
            <p:nvPr/>
          </p:nvPicPr>
          <p:blipFill>
            <a:blip r:embed="rId4"/>
            <a:stretch>
              <a:fillRect/>
            </a:stretch>
          </p:blipFill>
          <p:spPr>
            <a:xfrm>
              <a:off x="1755198" y="534480"/>
              <a:ext cx="1361250" cy="1800000"/>
            </a:xfrm>
            <a:prstGeom prst="rect">
              <a:avLst/>
            </a:prstGeom>
          </p:spPr>
        </p:pic>
      </p:grpSp>
      <p:pic>
        <p:nvPicPr>
          <p:cNvPr id="77" name="Picture 76"/>
          <p:cNvPicPr>
            <a:picLocks noChangeAspect="1"/>
          </p:cNvPicPr>
          <p:nvPr/>
        </p:nvPicPr>
        <p:blipFill>
          <a:blip r:embed="rId5"/>
          <a:stretch>
            <a:fillRect/>
          </a:stretch>
        </p:blipFill>
        <p:spPr>
          <a:xfrm>
            <a:off x="3759299" y="5344301"/>
            <a:ext cx="2172796" cy="1400076"/>
          </a:xfrm>
          <a:prstGeom prst="rect">
            <a:avLst/>
          </a:prstGeom>
        </p:spPr>
      </p:pic>
      <p:pic>
        <p:nvPicPr>
          <p:cNvPr id="78" name="Picture 77"/>
          <p:cNvPicPr>
            <a:picLocks noChangeAspect="1"/>
          </p:cNvPicPr>
          <p:nvPr/>
        </p:nvPicPr>
        <p:blipFill>
          <a:blip r:embed="rId5"/>
          <a:stretch>
            <a:fillRect/>
          </a:stretch>
        </p:blipFill>
        <p:spPr>
          <a:xfrm>
            <a:off x="1908380" y="4146760"/>
            <a:ext cx="2172796" cy="1400076"/>
          </a:xfrm>
          <a:prstGeom prst="rect">
            <a:avLst/>
          </a:prstGeom>
        </p:spPr>
      </p:pic>
      <p:pic>
        <p:nvPicPr>
          <p:cNvPr id="79" name="Picture 78"/>
          <p:cNvPicPr>
            <a:picLocks noChangeAspect="1"/>
          </p:cNvPicPr>
          <p:nvPr/>
        </p:nvPicPr>
        <p:blipFill>
          <a:blip r:embed="rId12"/>
          <a:stretch>
            <a:fillRect/>
          </a:stretch>
        </p:blipFill>
        <p:spPr>
          <a:xfrm>
            <a:off x="1" y="3743009"/>
            <a:ext cx="4822369" cy="3124661"/>
          </a:xfrm>
          <a:prstGeom prst="rect">
            <a:avLst/>
          </a:prstGeom>
        </p:spPr>
      </p:pic>
      <p:pic>
        <p:nvPicPr>
          <p:cNvPr id="80" name="Picture 79"/>
          <p:cNvPicPr>
            <a:picLocks noChangeAspect="1"/>
          </p:cNvPicPr>
          <p:nvPr/>
        </p:nvPicPr>
        <p:blipFill>
          <a:blip r:embed="rId13"/>
          <a:stretch>
            <a:fillRect/>
          </a:stretch>
        </p:blipFill>
        <p:spPr>
          <a:xfrm>
            <a:off x="257977" y="5707769"/>
            <a:ext cx="1481228" cy="956627"/>
          </a:xfrm>
          <a:prstGeom prst="rect">
            <a:avLst/>
          </a:prstGeom>
        </p:spPr>
      </p:pic>
      <p:pic>
        <p:nvPicPr>
          <p:cNvPr id="81" name="Picture 80"/>
          <p:cNvPicPr>
            <a:picLocks noChangeAspect="1"/>
          </p:cNvPicPr>
          <p:nvPr/>
        </p:nvPicPr>
        <p:blipFill>
          <a:blip r:embed="rId14"/>
          <a:stretch>
            <a:fillRect/>
          </a:stretch>
        </p:blipFill>
        <p:spPr>
          <a:xfrm>
            <a:off x="215340" y="3302216"/>
            <a:ext cx="2092500" cy="2340000"/>
          </a:xfrm>
          <a:prstGeom prst="rect">
            <a:avLst/>
          </a:prstGeom>
        </p:spPr>
      </p:pic>
      <p:pic>
        <p:nvPicPr>
          <p:cNvPr id="82" name="Picture 81"/>
          <p:cNvPicPr>
            <a:picLocks noChangeAspect="1"/>
          </p:cNvPicPr>
          <p:nvPr/>
        </p:nvPicPr>
        <p:blipFill>
          <a:blip r:embed="rId10"/>
          <a:stretch>
            <a:fillRect/>
          </a:stretch>
        </p:blipFill>
        <p:spPr>
          <a:xfrm>
            <a:off x="1447611" y="5043761"/>
            <a:ext cx="1237500" cy="1462500"/>
          </a:xfrm>
          <a:prstGeom prst="rect">
            <a:avLst/>
          </a:prstGeom>
        </p:spPr>
      </p:pic>
      <p:pic>
        <p:nvPicPr>
          <p:cNvPr id="83" name="Picture 82"/>
          <p:cNvPicPr>
            <a:picLocks noChangeAspect="1"/>
          </p:cNvPicPr>
          <p:nvPr/>
        </p:nvPicPr>
        <p:blipFill>
          <a:blip r:embed="rId15"/>
          <a:stretch>
            <a:fillRect/>
          </a:stretch>
        </p:blipFill>
        <p:spPr>
          <a:xfrm>
            <a:off x="2788810" y="4960912"/>
            <a:ext cx="447874" cy="1224190"/>
          </a:xfrm>
          <a:prstGeom prst="rect">
            <a:avLst/>
          </a:prstGeom>
        </p:spPr>
      </p:pic>
      <p:pic>
        <p:nvPicPr>
          <p:cNvPr id="84" name="Picture 83"/>
          <p:cNvPicPr>
            <a:picLocks noChangeAspect="1"/>
          </p:cNvPicPr>
          <p:nvPr/>
        </p:nvPicPr>
        <p:blipFill>
          <a:blip r:embed="rId16"/>
          <a:stretch>
            <a:fillRect/>
          </a:stretch>
        </p:blipFill>
        <p:spPr>
          <a:xfrm>
            <a:off x="4607525" y="3601907"/>
            <a:ext cx="2340000" cy="1473750"/>
          </a:xfrm>
          <a:prstGeom prst="rect">
            <a:avLst/>
          </a:prstGeom>
        </p:spPr>
      </p:pic>
      <p:sp>
        <p:nvSpPr>
          <p:cNvPr id="85" name="TextBox 84"/>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89" name="Group 88"/>
          <p:cNvGrpSpPr/>
          <p:nvPr/>
        </p:nvGrpSpPr>
        <p:grpSpPr>
          <a:xfrm>
            <a:off x="9787568" y="-79793"/>
            <a:ext cx="934789" cy="1104751"/>
            <a:chOff x="9827324" y="-40038"/>
            <a:chExt cx="934789" cy="1104751"/>
          </a:xfrm>
        </p:grpSpPr>
        <p:pic>
          <p:nvPicPr>
            <p:cNvPr id="90" name="Picture 89"/>
            <p:cNvPicPr>
              <a:picLocks noChangeAspect="1"/>
            </p:cNvPicPr>
            <p:nvPr/>
          </p:nvPicPr>
          <p:blipFill>
            <a:blip r:embed="rId10"/>
            <a:stretch>
              <a:fillRect/>
            </a:stretch>
          </p:blipFill>
          <p:spPr>
            <a:xfrm>
              <a:off x="9827324" y="-40038"/>
              <a:ext cx="934789" cy="1104751"/>
            </a:xfrm>
            <a:prstGeom prst="rect">
              <a:avLst/>
            </a:prstGeom>
          </p:spPr>
        </p:pic>
        <p:pic>
          <p:nvPicPr>
            <p:cNvPr id="91" name="Picture 90"/>
            <p:cNvPicPr>
              <a:picLocks noChangeAspect="1"/>
            </p:cNvPicPr>
            <p:nvPr/>
          </p:nvPicPr>
          <p:blipFill>
            <a:blip r:embed="rId17"/>
            <a:stretch>
              <a:fillRect/>
            </a:stretch>
          </p:blipFill>
          <p:spPr>
            <a:xfrm>
              <a:off x="10368710" y="254515"/>
              <a:ext cx="147937" cy="295874"/>
            </a:xfrm>
            <a:prstGeom prst="rect">
              <a:avLst/>
            </a:prstGeom>
          </p:spPr>
        </p:pic>
      </p:grpSp>
      <p:grpSp>
        <p:nvGrpSpPr>
          <p:cNvPr id="68" name="Group 67"/>
          <p:cNvGrpSpPr/>
          <p:nvPr/>
        </p:nvGrpSpPr>
        <p:grpSpPr>
          <a:xfrm>
            <a:off x="7777456" y="-2431811"/>
            <a:ext cx="2712308" cy="4040125"/>
            <a:chOff x="768089" y="-1605208"/>
            <a:chExt cx="3768750" cy="5613751"/>
          </a:xfrm>
        </p:grpSpPr>
        <p:pic>
          <p:nvPicPr>
            <p:cNvPr id="69" name="Picture 68"/>
            <p:cNvPicPr>
              <a:picLocks noChangeAspect="1"/>
            </p:cNvPicPr>
            <p:nvPr/>
          </p:nvPicPr>
          <p:blipFill>
            <a:blip r:embed="rId3"/>
            <a:stretch>
              <a:fillRect/>
            </a:stretch>
          </p:blipFill>
          <p:spPr>
            <a:xfrm>
              <a:off x="768089" y="-1605208"/>
              <a:ext cx="3768750" cy="5613751"/>
            </a:xfrm>
            <a:prstGeom prst="rect">
              <a:avLst/>
            </a:prstGeom>
          </p:spPr>
        </p:pic>
        <p:pic>
          <p:nvPicPr>
            <p:cNvPr id="70" name="Picture 69"/>
            <p:cNvPicPr>
              <a:picLocks noChangeAspect="1"/>
            </p:cNvPicPr>
            <p:nvPr/>
          </p:nvPicPr>
          <p:blipFill>
            <a:blip r:embed="rId4"/>
            <a:stretch>
              <a:fillRect/>
            </a:stretch>
          </p:blipFill>
          <p:spPr>
            <a:xfrm>
              <a:off x="1755198" y="534480"/>
              <a:ext cx="1361250" cy="1800000"/>
            </a:xfrm>
            <a:prstGeom prst="rect">
              <a:avLst/>
            </a:prstGeom>
          </p:spPr>
        </p:pic>
      </p:grpSp>
      <p:grpSp>
        <p:nvGrpSpPr>
          <p:cNvPr id="71" name="Group 70"/>
          <p:cNvGrpSpPr/>
          <p:nvPr/>
        </p:nvGrpSpPr>
        <p:grpSpPr>
          <a:xfrm>
            <a:off x="10357370" y="-722753"/>
            <a:ext cx="2712308" cy="4040125"/>
            <a:chOff x="768089" y="-1605208"/>
            <a:chExt cx="3768750" cy="5613751"/>
          </a:xfrm>
        </p:grpSpPr>
        <p:pic>
          <p:nvPicPr>
            <p:cNvPr id="72" name="Picture 71"/>
            <p:cNvPicPr>
              <a:picLocks noChangeAspect="1"/>
            </p:cNvPicPr>
            <p:nvPr/>
          </p:nvPicPr>
          <p:blipFill>
            <a:blip r:embed="rId3"/>
            <a:stretch>
              <a:fillRect/>
            </a:stretch>
          </p:blipFill>
          <p:spPr>
            <a:xfrm>
              <a:off x="768089" y="-1605208"/>
              <a:ext cx="3768750" cy="5613751"/>
            </a:xfrm>
            <a:prstGeom prst="rect">
              <a:avLst/>
            </a:prstGeom>
          </p:spPr>
        </p:pic>
        <p:pic>
          <p:nvPicPr>
            <p:cNvPr id="73" name="Picture 72"/>
            <p:cNvPicPr>
              <a:picLocks noChangeAspect="1"/>
            </p:cNvPicPr>
            <p:nvPr/>
          </p:nvPicPr>
          <p:blipFill>
            <a:blip r:embed="rId4"/>
            <a:stretch>
              <a:fillRect/>
            </a:stretch>
          </p:blipFill>
          <p:spPr>
            <a:xfrm>
              <a:off x="1755198" y="534480"/>
              <a:ext cx="1361250" cy="1800000"/>
            </a:xfrm>
            <a:prstGeom prst="rect">
              <a:avLst/>
            </a:prstGeom>
          </p:spPr>
        </p:pic>
      </p:grpSp>
      <p:grpSp>
        <p:nvGrpSpPr>
          <p:cNvPr id="74" name="Group 73"/>
          <p:cNvGrpSpPr/>
          <p:nvPr/>
        </p:nvGrpSpPr>
        <p:grpSpPr>
          <a:xfrm>
            <a:off x="10357370" y="-3128495"/>
            <a:ext cx="2712308" cy="4040125"/>
            <a:chOff x="768089" y="-1605208"/>
            <a:chExt cx="3768750" cy="5613751"/>
          </a:xfrm>
        </p:grpSpPr>
        <p:pic>
          <p:nvPicPr>
            <p:cNvPr id="75" name="Picture 74"/>
            <p:cNvPicPr>
              <a:picLocks noChangeAspect="1"/>
            </p:cNvPicPr>
            <p:nvPr/>
          </p:nvPicPr>
          <p:blipFill>
            <a:blip r:embed="rId3"/>
            <a:stretch>
              <a:fillRect/>
            </a:stretch>
          </p:blipFill>
          <p:spPr>
            <a:xfrm>
              <a:off x="768089" y="-1605208"/>
              <a:ext cx="3768750" cy="5613751"/>
            </a:xfrm>
            <a:prstGeom prst="rect">
              <a:avLst/>
            </a:prstGeom>
          </p:spPr>
        </p:pic>
        <p:pic>
          <p:nvPicPr>
            <p:cNvPr id="76" name="Picture 75"/>
            <p:cNvPicPr>
              <a:picLocks noChangeAspect="1"/>
            </p:cNvPicPr>
            <p:nvPr/>
          </p:nvPicPr>
          <p:blipFill>
            <a:blip r:embed="rId4"/>
            <a:stretch>
              <a:fillRect/>
            </a:stretch>
          </p:blipFill>
          <p:spPr>
            <a:xfrm>
              <a:off x="1755198" y="534480"/>
              <a:ext cx="1361250" cy="1800000"/>
            </a:xfrm>
            <a:prstGeom prst="rect">
              <a:avLst/>
            </a:prstGeom>
          </p:spPr>
        </p:pic>
      </p:grpSp>
    </p:spTree>
    <p:extLst>
      <p:ext uri="{BB962C8B-B14F-4D97-AF65-F5344CB8AC3E}">
        <p14:creationId xmlns:p14="http://schemas.microsoft.com/office/powerpoint/2010/main" val="756204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5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50"/>
                                        <p:tgtEl>
                                          <p:spTgt spid="65"/>
                                        </p:tgtEl>
                                      </p:cBhvr>
                                    </p:animEffect>
                                  </p:childTnLst>
                                </p:cTn>
                              </p:par>
                            </p:childTnLst>
                          </p:cTn>
                        </p:par>
                        <p:par>
                          <p:cTn id="24" fill="hold">
                            <p:stCondLst>
                              <p:cond delay="175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50"/>
                                        <p:tgtEl>
                                          <p:spTgt spid="6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250"/>
                                        <p:tgtEl>
                                          <p:spTgt spid="6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250"/>
                                        <p:tgtEl>
                                          <p:spTgt spid="71"/>
                                        </p:tgtEl>
                                      </p:cBhvr>
                                    </p:animEffect>
                                  </p:childTnLst>
                                </p:cTn>
                              </p:par>
                            </p:childTnLst>
                          </p:cTn>
                        </p:par>
                        <p:par>
                          <p:cTn id="40" fill="hold">
                            <p:stCondLst>
                              <p:cond delay="2750"/>
                            </p:stCondLst>
                            <p:childTnLst>
                              <p:par>
                                <p:cTn id="41" presetID="10"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5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7"/>
                                        </p:tgtEl>
                                      </p:cBhvr>
                                    </p:animEffect>
                                    <p:set>
                                      <p:cBhvr>
                                        <p:cTn id="48" dur="1" fill="hold">
                                          <p:stCondLst>
                                            <p:cond delay="499"/>
                                          </p:stCondLst>
                                        </p:cTn>
                                        <p:tgtEl>
                                          <p:spTgt spid="77"/>
                                        </p:tgtEl>
                                        <p:attrNameLst>
                                          <p:attrName>style.visibility</p:attrName>
                                        </p:attrNameLst>
                                      </p:cBhvr>
                                      <p:to>
                                        <p:strVal val="hidden"/>
                                      </p:to>
                                    </p:set>
                                  </p:childTnLst>
                                </p:cTn>
                              </p:par>
                            </p:childTnLst>
                          </p:cTn>
                        </p:par>
                        <p:par>
                          <p:cTn id="49" fill="hold">
                            <p:stCondLst>
                              <p:cond delay="500"/>
                            </p:stCondLst>
                            <p:childTnLst>
                              <p:par>
                                <p:cTn id="50" presetID="10" presetClass="exit" presetSubtype="0" fill="hold" nodeType="afterEffect">
                                  <p:stCondLst>
                                    <p:cond delay="250"/>
                                  </p:stCondLst>
                                  <p:childTnLst>
                                    <p:animEffect transition="out" filter="fade">
                                      <p:cBhvr>
                                        <p:cTn id="51" dur="250"/>
                                        <p:tgtEl>
                                          <p:spTgt spid="46"/>
                                        </p:tgtEl>
                                      </p:cBhvr>
                                    </p:animEffect>
                                    <p:set>
                                      <p:cBhvr>
                                        <p:cTn id="52" dur="1" fill="hold">
                                          <p:stCondLst>
                                            <p:cond delay="249"/>
                                          </p:stCondLst>
                                        </p:cTn>
                                        <p:tgtEl>
                                          <p:spTgt spid="46"/>
                                        </p:tgtEl>
                                        <p:attrNameLst>
                                          <p:attrName>style.visibility</p:attrName>
                                        </p:attrNameLst>
                                      </p:cBhvr>
                                      <p:to>
                                        <p:strVal val="hidden"/>
                                      </p:to>
                                    </p:set>
                                  </p:childTnLst>
                                </p:cTn>
                              </p:par>
                            </p:childTnLst>
                          </p:cTn>
                        </p:par>
                        <p:par>
                          <p:cTn id="53" fill="hold">
                            <p:stCondLst>
                              <p:cond delay="1000"/>
                            </p:stCondLst>
                            <p:childTnLst>
                              <p:par>
                                <p:cTn id="54" presetID="10" presetClass="exit" presetSubtype="0" fill="hold" nodeType="afterEffect">
                                  <p:stCondLst>
                                    <p:cond delay="0"/>
                                  </p:stCondLst>
                                  <p:childTnLst>
                                    <p:animEffect transition="out" filter="fade">
                                      <p:cBhvr>
                                        <p:cTn id="55" dur="250"/>
                                        <p:tgtEl>
                                          <p:spTgt spid="39"/>
                                        </p:tgtEl>
                                      </p:cBhvr>
                                    </p:animEffect>
                                    <p:set>
                                      <p:cBhvr>
                                        <p:cTn id="56" dur="1" fill="hold">
                                          <p:stCondLst>
                                            <p:cond delay="249"/>
                                          </p:stCondLst>
                                        </p:cTn>
                                        <p:tgtEl>
                                          <p:spTgt spid="39"/>
                                        </p:tgtEl>
                                        <p:attrNameLst>
                                          <p:attrName>style.visibility</p:attrName>
                                        </p:attrNameLst>
                                      </p:cBhvr>
                                      <p:to>
                                        <p:strVal val="hidden"/>
                                      </p:to>
                                    </p:set>
                                  </p:childTnLst>
                                </p:cTn>
                              </p:par>
                            </p:childTnLst>
                          </p:cTn>
                        </p:par>
                        <p:par>
                          <p:cTn id="57" fill="hold">
                            <p:stCondLst>
                              <p:cond delay="1250"/>
                            </p:stCondLst>
                            <p:childTnLst>
                              <p:par>
                                <p:cTn id="58" presetID="10" presetClass="exit" presetSubtype="0" fill="hold" nodeType="afterEffect">
                                  <p:stCondLst>
                                    <p:cond delay="0"/>
                                  </p:stCondLst>
                                  <p:childTnLst>
                                    <p:animEffect transition="out" filter="fade">
                                      <p:cBhvr>
                                        <p:cTn id="59" dur="250"/>
                                        <p:tgtEl>
                                          <p:spTgt spid="59"/>
                                        </p:tgtEl>
                                      </p:cBhvr>
                                    </p:animEffect>
                                    <p:set>
                                      <p:cBhvr>
                                        <p:cTn id="60" dur="1" fill="hold">
                                          <p:stCondLst>
                                            <p:cond delay="249"/>
                                          </p:stCondLst>
                                        </p:cTn>
                                        <p:tgtEl>
                                          <p:spTgt spid="59"/>
                                        </p:tgtEl>
                                        <p:attrNameLst>
                                          <p:attrName>style.visibility</p:attrName>
                                        </p:attrNameLst>
                                      </p:cBhvr>
                                      <p:to>
                                        <p:strVal val="hidden"/>
                                      </p:to>
                                    </p:set>
                                  </p:childTnLst>
                                </p:cTn>
                              </p:par>
                            </p:childTnLst>
                          </p:cTn>
                        </p:par>
                        <p:par>
                          <p:cTn id="61" fill="hold">
                            <p:stCondLst>
                              <p:cond delay="1500"/>
                            </p:stCondLst>
                            <p:childTnLst>
                              <p:par>
                                <p:cTn id="62" presetID="10" presetClass="exit" presetSubtype="0" fill="hold" nodeType="afterEffect">
                                  <p:stCondLst>
                                    <p:cond delay="0"/>
                                  </p:stCondLst>
                                  <p:childTnLst>
                                    <p:animEffect transition="out" filter="fade">
                                      <p:cBhvr>
                                        <p:cTn id="63" dur="250"/>
                                        <p:tgtEl>
                                          <p:spTgt spid="65"/>
                                        </p:tgtEl>
                                      </p:cBhvr>
                                    </p:animEffect>
                                    <p:set>
                                      <p:cBhvr>
                                        <p:cTn id="64" dur="1" fill="hold">
                                          <p:stCondLst>
                                            <p:cond delay="249"/>
                                          </p:stCondLst>
                                        </p:cTn>
                                        <p:tgtEl>
                                          <p:spTgt spid="65"/>
                                        </p:tgtEl>
                                        <p:attrNameLst>
                                          <p:attrName>style.visibility</p:attrName>
                                        </p:attrNameLst>
                                      </p:cBhvr>
                                      <p:to>
                                        <p:strVal val="hidden"/>
                                      </p:to>
                                    </p:set>
                                  </p:childTnLst>
                                </p:cTn>
                              </p:par>
                            </p:childTnLst>
                          </p:cTn>
                        </p:par>
                        <p:par>
                          <p:cTn id="65" fill="hold">
                            <p:stCondLst>
                              <p:cond delay="1750"/>
                            </p:stCondLst>
                            <p:childTnLst>
                              <p:par>
                                <p:cTn id="66" presetID="10" presetClass="exit" presetSubtype="0" fill="hold" nodeType="afterEffect">
                                  <p:stCondLst>
                                    <p:cond delay="0"/>
                                  </p:stCondLst>
                                  <p:childTnLst>
                                    <p:animEffect transition="out" filter="fade">
                                      <p:cBhvr>
                                        <p:cTn id="67" dur="250"/>
                                        <p:tgtEl>
                                          <p:spTgt spid="56"/>
                                        </p:tgtEl>
                                      </p:cBhvr>
                                    </p:animEffect>
                                    <p:set>
                                      <p:cBhvr>
                                        <p:cTn id="68" dur="1" fill="hold">
                                          <p:stCondLst>
                                            <p:cond delay="249"/>
                                          </p:stCondLst>
                                        </p:cTn>
                                        <p:tgtEl>
                                          <p:spTgt spid="56"/>
                                        </p:tgtEl>
                                        <p:attrNameLst>
                                          <p:attrName>style.visibility</p:attrName>
                                        </p:attrNameLst>
                                      </p:cBhvr>
                                      <p:to>
                                        <p:strVal val="hidden"/>
                                      </p:to>
                                    </p:se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250"/>
                                        <p:tgtEl>
                                          <p:spTgt spid="68"/>
                                        </p:tgtEl>
                                      </p:cBhvr>
                                    </p:animEffect>
                                    <p:set>
                                      <p:cBhvr>
                                        <p:cTn id="72" dur="1" fill="hold">
                                          <p:stCondLst>
                                            <p:cond delay="249"/>
                                          </p:stCondLst>
                                        </p:cTn>
                                        <p:tgtEl>
                                          <p:spTgt spid="68"/>
                                        </p:tgtEl>
                                        <p:attrNameLst>
                                          <p:attrName>style.visibility</p:attrName>
                                        </p:attrNameLst>
                                      </p:cBhvr>
                                      <p:to>
                                        <p:strVal val="hidden"/>
                                      </p:to>
                                    </p:set>
                                  </p:childTnLst>
                                </p:cTn>
                              </p:par>
                            </p:childTnLst>
                          </p:cTn>
                        </p:par>
                        <p:par>
                          <p:cTn id="73" fill="hold">
                            <p:stCondLst>
                              <p:cond delay="2250"/>
                            </p:stCondLst>
                            <p:childTnLst>
                              <p:par>
                                <p:cTn id="74" presetID="10" presetClass="exit" presetSubtype="0" fill="hold" nodeType="afterEffect">
                                  <p:stCondLst>
                                    <p:cond delay="0"/>
                                  </p:stCondLst>
                                  <p:childTnLst>
                                    <p:animEffect transition="out" filter="fade">
                                      <p:cBhvr>
                                        <p:cTn id="75" dur="250"/>
                                        <p:tgtEl>
                                          <p:spTgt spid="71"/>
                                        </p:tgtEl>
                                      </p:cBhvr>
                                    </p:animEffect>
                                    <p:set>
                                      <p:cBhvr>
                                        <p:cTn id="76" dur="1" fill="hold">
                                          <p:stCondLst>
                                            <p:cond delay="249"/>
                                          </p:stCondLst>
                                        </p:cTn>
                                        <p:tgtEl>
                                          <p:spTgt spid="71"/>
                                        </p:tgtEl>
                                        <p:attrNameLst>
                                          <p:attrName>style.visibility</p:attrName>
                                        </p:attrNameLst>
                                      </p:cBhvr>
                                      <p:to>
                                        <p:strVal val="hidden"/>
                                      </p:to>
                                    </p:set>
                                  </p:childTnLst>
                                </p:cTn>
                              </p:par>
                            </p:childTnLst>
                          </p:cTn>
                        </p:par>
                        <p:par>
                          <p:cTn id="77" fill="hold">
                            <p:stCondLst>
                              <p:cond delay="2500"/>
                            </p:stCondLst>
                            <p:childTnLst>
                              <p:par>
                                <p:cTn id="78" presetID="10" presetClass="exit" presetSubtype="0" fill="hold" nodeType="afterEffect">
                                  <p:stCondLst>
                                    <p:cond delay="0"/>
                                  </p:stCondLst>
                                  <p:childTnLst>
                                    <p:animEffect transition="out" filter="fade">
                                      <p:cBhvr>
                                        <p:cTn id="79" dur="250"/>
                                        <p:tgtEl>
                                          <p:spTgt spid="74"/>
                                        </p:tgtEl>
                                      </p:cBhvr>
                                    </p:animEffect>
                                    <p:set>
                                      <p:cBhvr>
                                        <p:cTn id="80" dur="1" fill="hold">
                                          <p:stCondLst>
                                            <p:cond delay="249"/>
                                          </p:stCondLst>
                                        </p:cTn>
                                        <p:tgtEl>
                                          <p:spTgt spid="74"/>
                                        </p:tgtEl>
                                        <p:attrNameLst>
                                          <p:attrName>style.visibility</p:attrName>
                                        </p:attrNameLst>
                                      </p:cBhvr>
                                      <p:to>
                                        <p:strVal val="hidden"/>
                                      </p:to>
                                    </p:set>
                                  </p:childTnLst>
                                </p:cTn>
                              </p:par>
                            </p:childTnLst>
                          </p:cTn>
                        </p:par>
                        <p:par>
                          <p:cTn id="81" fill="hold">
                            <p:stCondLst>
                              <p:cond delay="2750"/>
                            </p:stCondLst>
                            <p:childTnLst>
                              <p:par>
                                <p:cTn id="82" presetID="10" presetClass="exit" presetSubtype="0" fill="hold" nodeType="afterEffect">
                                  <p:stCondLst>
                                    <p:cond delay="0"/>
                                  </p:stCondLst>
                                  <p:childTnLst>
                                    <p:animEffect transition="out" filter="fade">
                                      <p:cBhvr>
                                        <p:cTn id="83" dur="250"/>
                                        <p:tgtEl>
                                          <p:spTgt spid="62"/>
                                        </p:tgtEl>
                                      </p:cBhvr>
                                    </p:animEffect>
                                    <p:set>
                                      <p:cBhvr>
                                        <p:cTn id="84" dur="1" fill="hold">
                                          <p:stCondLst>
                                            <p:cond delay="24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Auto-Scaling</a:t>
            </a:r>
            <a:endParaRPr lang="en-US" sz="3600" dirty="0">
              <a:solidFill>
                <a:prstClr val="white"/>
              </a:solidFill>
            </a:endParaRPr>
          </a:p>
        </p:txBody>
      </p:sp>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8"/>
              <a:chOff x="3290793" y="2025775"/>
              <a:chExt cx="4992400" cy="396508"/>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solidFill>
                    <a:srgbClr val="999999"/>
                  </a:solidFill>
                </a:endParaRPr>
              </a:p>
            </p:txBody>
          </p:sp>
          <p:sp>
            <p:nvSpPr>
              <p:cNvPr id="9" name="Rectangle 8"/>
              <p:cNvSpPr/>
              <p:nvPr/>
            </p:nvSpPr>
            <p:spPr bwMode="auto">
              <a:xfrm>
                <a:off x="3898180" y="2134949"/>
                <a:ext cx="2260385" cy="196851"/>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0" name="Rectangle 9"/>
              <p:cNvSpPr/>
              <p:nvPr/>
            </p:nvSpPr>
            <p:spPr bwMode="auto">
              <a:xfrm>
                <a:off x="3796684" y="2025776"/>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2</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6</a:t>
              </a:r>
            </a:p>
          </p:txBody>
        </p:sp>
      </p:grpSp>
      <p:grpSp>
        <p:nvGrpSpPr>
          <p:cNvPr id="12" name="Group 11"/>
          <p:cNvGrpSpPr/>
          <p:nvPr/>
        </p:nvGrpSpPr>
        <p:grpSpPr>
          <a:xfrm>
            <a:off x="2999285" y="2979983"/>
            <a:ext cx="6384569" cy="523220"/>
            <a:chOff x="2749907" y="2979983"/>
            <a:chExt cx="6384569" cy="523220"/>
          </a:xfrm>
        </p:grpSpPr>
        <p:grpSp>
          <p:nvGrpSpPr>
            <p:cNvPr id="13" name="Group 12"/>
            <p:cNvGrpSpPr/>
            <p:nvPr/>
          </p:nvGrpSpPr>
          <p:grpSpPr>
            <a:xfrm>
              <a:off x="3445169" y="3168356"/>
              <a:ext cx="4992624" cy="186277"/>
              <a:chOff x="2274474" y="1232678"/>
              <a:chExt cx="4992624" cy="186277"/>
            </a:xfrm>
          </p:grpSpPr>
          <p:sp>
            <p:nvSpPr>
              <p:cNvPr id="18" name="Rectangle 17"/>
              <p:cNvSpPr/>
              <p:nvPr/>
            </p:nvSpPr>
            <p:spPr bwMode="auto">
              <a:xfrm>
                <a:off x="2274474" y="1232679"/>
                <a:ext cx="4992624" cy="186276"/>
              </a:xfrm>
              <a:prstGeom prst="rect">
                <a:avLst/>
              </a:prstGeom>
              <a:solidFill>
                <a:srgbClr val="9999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9" name="Rectangle 18"/>
              <p:cNvSpPr/>
              <p:nvPr/>
            </p:nvSpPr>
            <p:spPr bwMode="auto">
              <a:xfrm>
                <a:off x="5243742" y="1232678"/>
                <a:ext cx="1309531" cy="185046"/>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4" name="Rectangle 13"/>
            <p:cNvSpPr/>
            <p:nvPr/>
          </p:nvSpPr>
          <p:spPr bwMode="auto">
            <a:xfrm>
              <a:off x="6363689" y="3062625"/>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5" name="Rectangle 14"/>
            <p:cNvSpPr/>
            <p:nvPr/>
          </p:nvSpPr>
          <p:spPr bwMode="auto">
            <a:xfrm>
              <a:off x="7696600" y="3062624"/>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6" name="TextBox 15"/>
            <p:cNvSpPr txBox="1"/>
            <p:nvPr/>
          </p:nvSpPr>
          <p:spPr>
            <a:xfrm>
              <a:off x="2749907" y="2979983"/>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60</a:t>
              </a:r>
            </a:p>
          </p:txBody>
        </p:sp>
        <p:sp>
          <p:nvSpPr>
            <p:cNvPr id="17" name="TextBox 16"/>
            <p:cNvSpPr txBox="1"/>
            <p:nvPr/>
          </p:nvSpPr>
          <p:spPr>
            <a:xfrm>
              <a:off x="8540710" y="2979983"/>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80</a:t>
              </a:r>
            </a:p>
          </p:txBody>
        </p:sp>
      </p:grpSp>
      <p:sp>
        <p:nvSpPr>
          <p:cNvPr id="20" name="TextBox 19"/>
          <p:cNvSpPr txBox="1"/>
          <p:nvPr/>
        </p:nvSpPr>
        <p:spPr>
          <a:xfrm>
            <a:off x="339034" y="1899061"/>
            <a:ext cx="2557110" cy="523220"/>
          </a:xfrm>
          <a:prstGeom prst="rect">
            <a:avLst/>
          </a:prstGeom>
          <a:noFill/>
        </p:spPr>
        <p:txBody>
          <a:bodyPr wrap="none" rtlCol="0">
            <a:spAutoFit/>
          </a:bodyPr>
          <a:lstStyle/>
          <a:p>
            <a:r>
              <a:rPr lang="en-US" sz="2800" dirty="0">
                <a:solidFill>
                  <a:schemeClr val="bg1"/>
                </a:solidFill>
              </a:rPr>
              <a:t>Instance Count</a:t>
            </a:r>
          </a:p>
        </p:txBody>
      </p:sp>
      <p:sp>
        <p:nvSpPr>
          <p:cNvPr id="22" name="TextBox 21"/>
          <p:cNvSpPr txBox="1"/>
          <p:nvPr/>
        </p:nvSpPr>
        <p:spPr>
          <a:xfrm>
            <a:off x="9486771" y="2979983"/>
            <a:ext cx="1357616" cy="523220"/>
          </a:xfrm>
          <a:prstGeom prst="rect">
            <a:avLst/>
          </a:prstGeom>
          <a:noFill/>
        </p:spPr>
        <p:txBody>
          <a:bodyPr wrap="none" rtlCol="0">
            <a:spAutoFit/>
          </a:bodyPr>
          <a:lstStyle/>
          <a:p>
            <a:r>
              <a:rPr lang="en-US" sz="2800" dirty="0">
                <a:solidFill>
                  <a:schemeClr val="bg1"/>
                </a:solidFill>
              </a:rPr>
              <a:t>Percent</a:t>
            </a:r>
          </a:p>
        </p:txBody>
      </p:sp>
      <p:sp>
        <p:nvSpPr>
          <p:cNvPr id="23" name="TextBox 22"/>
          <p:cNvSpPr txBox="1"/>
          <p:nvPr/>
        </p:nvSpPr>
        <p:spPr>
          <a:xfrm>
            <a:off x="9486771" y="1908406"/>
            <a:ext cx="1649811" cy="523220"/>
          </a:xfrm>
          <a:prstGeom prst="rect">
            <a:avLst/>
          </a:prstGeom>
          <a:noFill/>
        </p:spPr>
        <p:txBody>
          <a:bodyPr wrap="none" rtlCol="0">
            <a:spAutoFit/>
          </a:bodyPr>
          <a:lstStyle/>
          <a:p>
            <a:r>
              <a:rPr lang="en-US" sz="2800" dirty="0">
                <a:solidFill>
                  <a:schemeClr val="bg1"/>
                </a:solidFill>
              </a:rPr>
              <a:t>Instances</a:t>
            </a:r>
          </a:p>
        </p:txBody>
      </p:sp>
      <p:sp>
        <p:nvSpPr>
          <p:cNvPr id="24" name="TextBox 23"/>
          <p:cNvSpPr txBox="1"/>
          <p:nvPr/>
        </p:nvSpPr>
        <p:spPr>
          <a:xfrm>
            <a:off x="1485701" y="2935911"/>
            <a:ext cx="854721" cy="523220"/>
          </a:xfrm>
          <a:prstGeom prst="rect">
            <a:avLst/>
          </a:prstGeom>
          <a:noFill/>
        </p:spPr>
        <p:txBody>
          <a:bodyPr wrap="none" rtlCol="0">
            <a:spAutoFit/>
          </a:bodyPr>
          <a:lstStyle/>
          <a:p>
            <a:r>
              <a:rPr lang="en-US" sz="2800" dirty="0" smtClean="0">
                <a:solidFill>
                  <a:schemeClr val="bg1"/>
                </a:solidFill>
              </a:rPr>
              <a:t>CPU</a:t>
            </a:r>
            <a:endParaRPr lang="en-US" sz="2800" dirty="0">
              <a:solidFill>
                <a:schemeClr val="bg1"/>
              </a:solidFill>
            </a:endParaRPr>
          </a:p>
        </p:txBody>
      </p:sp>
    </p:spTree>
    <p:extLst>
      <p:ext uri="{BB962C8B-B14F-4D97-AF65-F5344CB8AC3E}">
        <p14:creationId xmlns:p14="http://schemas.microsoft.com/office/powerpoint/2010/main" val="3555751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fontScale="85000" lnSpcReduction="20000"/>
          </a:bodyPr>
          <a:lstStyle/>
          <a:p>
            <a:r>
              <a:rPr lang="en-US" sz="4400" dirty="0" smtClean="0">
                <a:latin typeface="+mj-lt"/>
              </a:rPr>
              <a:t>Manual Scale</a:t>
            </a:r>
          </a:p>
          <a:p>
            <a:r>
              <a:rPr lang="en-US" sz="4400" dirty="0" smtClean="0">
                <a:latin typeface="+mj-lt"/>
              </a:rPr>
              <a:t>Scheduled Scale</a:t>
            </a:r>
          </a:p>
          <a:p>
            <a:r>
              <a:rPr lang="en-US" sz="4400" dirty="0" smtClean="0">
                <a:latin typeface="+mj-lt"/>
              </a:rPr>
              <a:t>Auto Scale</a:t>
            </a:r>
            <a:endParaRPr lang="en-US" sz="4400" dirty="0">
              <a:latin typeface="+mj-lt"/>
            </a:endParaRPr>
          </a:p>
        </p:txBody>
      </p:sp>
    </p:spTree>
    <p:extLst>
      <p:ext uri="{BB962C8B-B14F-4D97-AF65-F5344CB8AC3E}">
        <p14:creationId xmlns:p14="http://schemas.microsoft.com/office/powerpoint/2010/main" val="2487390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Auto-Scale Considerations</a:t>
            </a:r>
            <a:endParaRPr lang="en-US" sz="3600" dirty="0">
              <a:solidFill>
                <a:prstClr val="white"/>
              </a:solidFill>
            </a:endParaRPr>
          </a:p>
        </p:txBody>
      </p:sp>
      <p:sp>
        <p:nvSpPr>
          <p:cNvPr id="5" name="Content Placeholder 4"/>
          <p:cNvSpPr>
            <a:spLocks noGrp="1"/>
          </p:cNvSpPr>
          <p:nvPr>
            <p:ph idx="1"/>
          </p:nvPr>
        </p:nvSpPr>
        <p:spPr/>
        <p:txBody>
          <a:bodyPr/>
          <a:lstStyle/>
          <a:p>
            <a:r>
              <a:rPr lang="en-US" dirty="0" smtClean="0"/>
              <a:t>Only Scales the Web Tier</a:t>
            </a:r>
          </a:p>
          <a:p>
            <a:r>
              <a:rPr lang="en-US" dirty="0" smtClean="0"/>
              <a:t>Scale Up/Down is not instantaneous</a:t>
            </a:r>
          </a:p>
          <a:p>
            <a:pPr lvl="1"/>
            <a:r>
              <a:rPr lang="en-US" dirty="0" smtClean="0"/>
              <a:t>~ 5 minutes</a:t>
            </a:r>
          </a:p>
          <a:p>
            <a:endParaRPr lang="en-US" dirty="0"/>
          </a:p>
        </p:txBody>
      </p:sp>
    </p:spTree>
    <p:extLst>
      <p:ext uri="{BB962C8B-B14F-4D97-AF65-F5344CB8AC3E}">
        <p14:creationId xmlns:p14="http://schemas.microsoft.com/office/powerpoint/2010/main" val="1166939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Site Slots (aka staging)</a:t>
            </a:r>
            <a:endParaRPr lang="en-US" sz="8800" dirty="0"/>
          </a:p>
        </p:txBody>
      </p:sp>
    </p:spTree>
    <p:extLst>
      <p:ext uri="{BB962C8B-B14F-4D97-AF65-F5344CB8AC3E}">
        <p14:creationId xmlns:p14="http://schemas.microsoft.com/office/powerpoint/2010/main" val="3485938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2"/>
          <a:stretch>
            <a:fillRect/>
          </a:stretch>
        </p:blipFill>
        <p:spPr>
          <a:xfrm>
            <a:off x="8087219" y="1636202"/>
            <a:ext cx="1507500" cy="978750"/>
          </a:xfrm>
          <a:prstGeom prst="rect">
            <a:avLst/>
          </a:prstGeom>
        </p:spPr>
      </p:pic>
      <p:pic>
        <p:nvPicPr>
          <p:cNvPr id="27" name="Picture 26"/>
          <p:cNvPicPr>
            <a:picLocks noChangeAspect="1"/>
          </p:cNvPicPr>
          <p:nvPr/>
        </p:nvPicPr>
        <p:blipFill>
          <a:blip r:embed="rId13"/>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4"/>
          <a:stretch>
            <a:fillRect/>
          </a:stretch>
        </p:blipFill>
        <p:spPr>
          <a:xfrm>
            <a:off x="2788810" y="4960912"/>
            <a:ext cx="447874" cy="1224190"/>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5"/>
            <a:stretch>
              <a:fillRect/>
            </a:stretch>
          </p:blipFill>
          <p:spPr>
            <a:xfrm>
              <a:off x="3719625" y="-351356"/>
              <a:ext cx="2775838" cy="4134755"/>
            </a:xfrm>
            <a:prstGeom prst="rect">
              <a:avLst/>
            </a:prstGeom>
          </p:spPr>
        </p:pic>
        <p:pic>
          <p:nvPicPr>
            <p:cNvPr id="46" name="Picture 45"/>
            <p:cNvPicPr>
              <a:picLocks noChangeAspect="1"/>
            </p:cNvPicPr>
            <p:nvPr/>
          </p:nvPicPr>
          <p:blipFill>
            <a:blip r:embed="rId16"/>
            <a:stretch>
              <a:fillRect/>
            </a:stretch>
          </p:blipFill>
          <p:spPr>
            <a:xfrm>
              <a:off x="4484016" y="1290841"/>
              <a:ext cx="979669" cy="1295431"/>
            </a:xfrm>
            <a:prstGeom prst="rect">
              <a:avLst/>
            </a:prstGeom>
          </p:spPr>
        </p:pic>
      </p:grpSp>
      <p:pic>
        <p:nvPicPr>
          <p:cNvPr id="47" name="Picture 46"/>
          <p:cNvPicPr>
            <a:picLocks noChangeAspect="1"/>
          </p:cNvPicPr>
          <p:nvPr/>
        </p:nvPicPr>
        <p:blipFill>
          <a:blip r:embed="rId17"/>
          <a:stretch>
            <a:fillRect/>
          </a:stretch>
        </p:blipFill>
        <p:spPr>
          <a:xfrm>
            <a:off x="4607525" y="3601907"/>
            <a:ext cx="2340000" cy="1473750"/>
          </a:xfrm>
          <a:prstGeom prst="rect">
            <a:avLst/>
          </a:prstGeom>
        </p:spPr>
      </p:pic>
      <p:grpSp>
        <p:nvGrpSpPr>
          <p:cNvPr id="25" name="Group 24"/>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0"/>
            <a:stretch>
              <a:fillRect/>
            </a:stretch>
          </p:blipFill>
          <p:spPr>
            <a:xfrm>
              <a:off x="9827324" y="-40038"/>
              <a:ext cx="934789" cy="1104751"/>
            </a:xfrm>
            <a:prstGeom prst="rect">
              <a:avLst/>
            </a:prstGeom>
          </p:spPr>
        </p:pic>
        <p:pic>
          <p:nvPicPr>
            <p:cNvPr id="41" name="Picture 40"/>
            <p:cNvPicPr>
              <a:picLocks noChangeAspect="1"/>
            </p:cNvPicPr>
            <p:nvPr/>
          </p:nvPicPr>
          <p:blipFill>
            <a:blip r:embed="rId18"/>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268730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9811" y="672071"/>
            <a:ext cx="9420190" cy="6090299"/>
          </a:xfrm>
          <a:prstGeom prst="rect">
            <a:avLst/>
          </a:prstGeom>
        </p:spPr>
      </p:pic>
      <p:pic>
        <p:nvPicPr>
          <p:cNvPr id="18" name="Picture 17"/>
          <p:cNvPicPr>
            <a:picLocks noChangeAspect="1"/>
          </p:cNvPicPr>
          <p:nvPr/>
        </p:nvPicPr>
        <p:blipFill>
          <a:blip r:embed="rId3"/>
          <a:stretch>
            <a:fillRect/>
          </a:stretch>
        </p:blipFill>
        <p:spPr>
          <a:xfrm>
            <a:off x="3412002" y="1562735"/>
            <a:ext cx="6671087" cy="4310549"/>
          </a:xfrm>
          <a:prstGeom prst="rect">
            <a:avLst/>
          </a:prstGeom>
        </p:spPr>
      </p:pic>
      <p:pic>
        <p:nvPicPr>
          <p:cNvPr id="37" name="Picture 36"/>
          <p:cNvPicPr>
            <a:picLocks noChangeAspect="1"/>
          </p:cNvPicPr>
          <p:nvPr/>
        </p:nvPicPr>
        <p:blipFill>
          <a:blip r:embed="rId4"/>
          <a:stretch>
            <a:fillRect/>
          </a:stretch>
        </p:blipFill>
        <p:spPr>
          <a:xfrm>
            <a:off x="5276712" y="-373535"/>
            <a:ext cx="7264070" cy="4706299"/>
          </a:xfrm>
          <a:prstGeom prst="rect">
            <a:avLst/>
          </a:prstGeom>
        </p:spPr>
      </p:pic>
      <p:grpSp>
        <p:nvGrpSpPr>
          <p:cNvPr id="48" name="Group 47"/>
          <p:cNvGrpSpPr/>
          <p:nvPr/>
        </p:nvGrpSpPr>
        <p:grpSpPr>
          <a:xfrm>
            <a:off x="5093246" y="606416"/>
            <a:ext cx="2775838" cy="4134755"/>
            <a:chOff x="3719625" y="-351356"/>
            <a:chExt cx="2775838" cy="4134755"/>
          </a:xfrm>
        </p:grpSpPr>
        <p:pic>
          <p:nvPicPr>
            <p:cNvPr id="49" name="Picture 48"/>
            <p:cNvPicPr>
              <a:picLocks noChangeAspect="1"/>
            </p:cNvPicPr>
            <p:nvPr/>
          </p:nvPicPr>
          <p:blipFill>
            <a:blip r:embed="rId5"/>
            <a:stretch>
              <a:fillRect/>
            </a:stretch>
          </p:blipFill>
          <p:spPr>
            <a:xfrm>
              <a:off x="3719625" y="-351356"/>
              <a:ext cx="2775838" cy="4134755"/>
            </a:xfrm>
            <a:prstGeom prst="rect">
              <a:avLst/>
            </a:prstGeom>
          </p:spPr>
        </p:pic>
        <p:pic>
          <p:nvPicPr>
            <p:cNvPr id="50" name="Picture 49"/>
            <p:cNvPicPr>
              <a:picLocks noChangeAspect="1"/>
            </p:cNvPicPr>
            <p:nvPr/>
          </p:nvPicPr>
          <p:blipFill>
            <a:blip r:embed="rId6"/>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7"/>
          <a:stretch>
            <a:fillRect/>
          </a:stretch>
        </p:blipFill>
        <p:spPr>
          <a:xfrm>
            <a:off x="2845363" y="4756882"/>
            <a:ext cx="2172796" cy="1400076"/>
          </a:xfrm>
          <a:prstGeom prst="rect">
            <a:avLst/>
          </a:prstGeom>
        </p:spPr>
      </p:pic>
      <p:pic>
        <p:nvPicPr>
          <p:cNvPr id="30" name="Picture 29"/>
          <p:cNvPicPr>
            <a:picLocks noChangeAspect="1"/>
          </p:cNvPicPr>
          <p:nvPr/>
        </p:nvPicPr>
        <p:blipFill>
          <a:blip r:embed="rId8"/>
          <a:stretch>
            <a:fillRect/>
          </a:stretch>
        </p:blipFill>
        <p:spPr>
          <a:xfrm>
            <a:off x="6609503" y="0"/>
            <a:ext cx="5582498" cy="3614057"/>
          </a:xfrm>
          <a:prstGeom prst="rect">
            <a:avLst/>
          </a:prstGeom>
        </p:spPr>
      </p:pic>
      <p:pic>
        <p:nvPicPr>
          <p:cNvPr id="38" name="Picture 37"/>
          <p:cNvPicPr>
            <a:picLocks noChangeAspect="1"/>
          </p:cNvPicPr>
          <p:nvPr/>
        </p:nvPicPr>
        <p:blipFill>
          <a:blip r:embed="rId9"/>
          <a:stretch>
            <a:fillRect/>
          </a:stretch>
        </p:blipFill>
        <p:spPr>
          <a:xfrm>
            <a:off x="8314314" y="267557"/>
            <a:ext cx="3327550" cy="2147980"/>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5"/>
          <a:stretch>
            <a:fillRect/>
          </a:stretch>
        </p:blipFill>
        <p:spPr>
          <a:xfrm>
            <a:off x="8087219" y="1636202"/>
            <a:ext cx="1507500" cy="978750"/>
          </a:xfrm>
          <a:prstGeom prst="rect">
            <a:avLst/>
          </a:prstGeom>
        </p:spPr>
      </p:pic>
      <p:pic>
        <p:nvPicPr>
          <p:cNvPr id="27" name="Picture 26"/>
          <p:cNvPicPr>
            <a:picLocks noChangeAspect="1"/>
          </p:cNvPicPr>
          <p:nvPr/>
        </p:nvPicPr>
        <p:blipFill>
          <a:blip r:embed="rId16"/>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7"/>
          <a:stretch>
            <a:fillRect/>
          </a:stretch>
        </p:blipFill>
        <p:spPr>
          <a:xfrm>
            <a:off x="2788810" y="4960912"/>
            <a:ext cx="447874" cy="1224190"/>
          </a:xfrm>
          <a:prstGeom prst="rect">
            <a:avLst/>
          </a:prstGeom>
        </p:spPr>
      </p:pic>
      <p:pic>
        <p:nvPicPr>
          <p:cNvPr id="46" name="Picture 45"/>
          <p:cNvPicPr>
            <a:picLocks noChangeAspect="1"/>
          </p:cNvPicPr>
          <p:nvPr/>
        </p:nvPicPr>
        <p:blipFill>
          <a:blip r:embed="rId18"/>
          <a:stretch>
            <a:fillRect/>
          </a:stretch>
        </p:blipFill>
        <p:spPr>
          <a:xfrm>
            <a:off x="6815135" y="2378713"/>
            <a:ext cx="587762" cy="477557"/>
          </a:xfrm>
          <a:prstGeom prst="rect">
            <a:avLst/>
          </a:prstGeom>
        </p:spPr>
      </p:pic>
      <p:pic>
        <p:nvPicPr>
          <p:cNvPr id="47" name="Picture 46"/>
          <p:cNvPicPr>
            <a:picLocks noChangeAspect="1"/>
          </p:cNvPicPr>
          <p:nvPr/>
        </p:nvPicPr>
        <p:blipFill>
          <a:blip r:embed="rId19"/>
          <a:stretch>
            <a:fillRect/>
          </a:stretch>
        </p:blipFill>
        <p:spPr>
          <a:xfrm>
            <a:off x="6616842" y="1624832"/>
            <a:ext cx="2761520" cy="4105186"/>
          </a:xfrm>
          <a:prstGeom prst="rect">
            <a:avLst/>
          </a:prstGeom>
        </p:spPr>
      </p:pic>
      <p:pic>
        <p:nvPicPr>
          <p:cNvPr id="54" name="Picture 53"/>
          <p:cNvPicPr>
            <a:picLocks noChangeAspect="1"/>
          </p:cNvPicPr>
          <p:nvPr/>
        </p:nvPicPr>
        <p:blipFill>
          <a:blip r:embed="rId20"/>
          <a:stretch>
            <a:fillRect/>
          </a:stretch>
        </p:blipFill>
        <p:spPr>
          <a:xfrm>
            <a:off x="4607525" y="3601907"/>
            <a:ext cx="2340000" cy="1473750"/>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3"/>
            <a:stretch>
              <a:fillRect/>
            </a:stretch>
          </p:blipFill>
          <p:spPr>
            <a:xfrm>
              <a:off x="9827324" y="-40038"/>
              <a:ext cx="934789" cy="1104751"/>
            </a:xfrm>
            <a:prstGeom prst="rect">
              <a:avLst/>
            </a:prstGeom>
          </p:spPr>
        </p:pic>
        <p:pic>
          <p:nvPicPr>
            <p:cNvPr id="42" name="Picture 41"/>
            <p:cNvPicPr>
              <a:picLocks noChangeAspect="1"/>
            </p:cNvPicPr>
            <p:nvPr/>
          </p:nvPicPr>
          <p:blipFill>
            <a:blip r:embed="rId21"/>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4184003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nodeType="withEffect">
                                  <p:stCondLst>
                                    <p:cond delay="0"/>
                                  </p:stCondLst>
                                  <p:childTnLst>
                                    <p:animEffect transition="out" filter="fade">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childTnLst>
                          </p:cTn>
                        </p:par>
                        <p:par>
                          <p:cTn id="11" fill="hold">
                            <p:stCondLst>
                              <p:cond delay="500"/>
                            </p:stCondLst>
                            <p:childTnLst>
                              <p:par>
                                <p:cTn id="12" presetID="42" presetClass="path" presetSubtype="0" accel="50000" decel="50000" fill="hold" nodeType="afterEffect">
                                  <p:stCondLst>
                                    <p:cond delay="250"/>
                                  </p:stCondLst>
                                  <p:childTnLst>
                                    <p:animMotion origin="layout" path="M -4.16667E-7 -4.81481E-6 L -0.1125 -0.1375 " pathEditMode="relative" rAng="0" ptsTypes="AA">
                                      <p:cBhvr>
                                        <p:cTn id="13" dur="2000" fill="hold"/>
                                        <p:tgtEl>
                                          <p:spTgt spid="48"/>
                                        </p:tgtEl>
                                        <p:attrNameLst>
                                          <p:attrName>ppt_x</p:attrName>
                                          <p:attrName>ppt_y</p:attrName>
                                        </p:attrNameLst>
                                      </p:cBhvr>
                                      <p:rCtr x="-5625" y="-6875"/>
                                    </p:animMotion>
                                  </p:childTnLst>
                                </p:cTn>
                              </p:par>
                              <p:par>
                                <p:cTn id="14" presetID="47" presetClass="entr" presetSubtype="0" fill="hold" nodeType="withEffect">
                                  <p:stCondLst>
                                    <p:cond delay="175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1000"/>
                                        <p:tgtEl>
                                          <p:spTgt spid="47"/>
                                        </p:tgtEl>
                                      </p:cBhvr>
                                    </p:animEffect>
                                    <p:anim calcmode="lin" valueType="num">
                                      <p:cBhvr>
                                        <p:cTn id="17" dur="1000" fill="hold"/>
                                        <p:tgtEl>
                                          <p:spTgt spid="47"/>
                                        </p:tgtEl>
                                        <p:attrNameLst>
                                          <p:attrName>ppt_x</p:attrName>
                                        </p:attrNameLst>
                                      </p:cBhvr>
                                      <p:tavLst>
                                        <p:tav tm="0">
                                          <p:val>
                                            <p:strVal val="#ppt_x"/>
                                          </p:val>
                                        </p:tav>
                                        <p:tav tm="100000">
                                          <p:val>
                                            <p:strVal val="#ppt_x"/>
                                          </p:val>
                                        </p:tav>
                                      </p:tavLst>
                                    </p:anim>
                                    <p:anim calcmode="lin" valueType="num">
                                      <p:cBhvr>
                                        <p:cTn id="18" dur="1000" fill="hold"/>
                                        <p:tgtEl>
                                          <p:spTgt spid="47"/>
                                        </p:tgtEl>
                                        <p:attrNameLst>
                                          <p:attrName>ppt_y</p:attrName>
                                        </p:attrNameLst>
                                      </p:cBhvr>
                                      <p:tavLst>
                                        <p:tav tm="0">
                                          <p:val>
                                            <p:strVal val="#ppt_y-.1"/>
                                          </p:val>
                                        </p:tav>
                                        <p:tav tm="100000">
                                          <p:val>
                                            <p:strVal val="#ppt_y"/>
                                          </p:val>
                                        </p:tav>
                                      </p:tavLst>
                                    </p:anim>
                                  </p:childTnLst>
                                </p:cTn>
                              </p:par>
                            </p:childTnLst>
                          </p:cTn>
                        </p:par>
                        <p:par>
                          <p:cTn id="19" fill="hold">
                            <p:stCondLst>
                              <p:cond delay="32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3" y="135096"/>
            <a:ext cx="11034445" cy="1875651"/>
          </a:xfrm>
        </p:spPr>
        <p:txBody>
          <a:bodyPr>
            <a:normAutofit/>
          </a:bodyPr>
          <a:lstStyle/>
          <a:p>
            <a:r>
              <a:rPr lang="en-US"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2155371"/>
            <a:ext cx="11187721" cy="4416879"/>
          </a:xfrm>
        </p:spPr>
        <p:txBody>
          <a:bodyPr numCol="2">
            <a:noAutofit/>
          </a:bodyPr>
          <a:lstStyle/>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Site creation</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Language Support</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Deployment</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Source Control Integration</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Scale</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Web Jobs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Site Slots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Traffic Manager</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Backup</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Hybrid Connections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Other PaaS Services</a:t>
            </a:r>
          </a:p>
        </p:txBody>
      </p:sp>
    </p:spTree>
    <p:extLst>
      <p:ext uri="{BB962C8B-B14F-4D97-AF65-F5344CB8AC3E}">
        <p14:creationId xmlns:p14="http://schemas.microsoft.com/office/powerpoint/2010/main" val="1467015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9811" y="672071"/>
            <a:ext cx="9420190" cy="6090299"/>
          </a:xfrm>
          <a:prstGeom prst="rect">
            <a:avLst/>
          </a:prstGeom>
        </p:spPr>
      </p:pic>
      <p:grpSp>
        <p:nvGrpSpPr>
          <p:cNvPr id="56" name="Group 55"/>
          <p:cNvGrpSpPr/>
          <p:nvPr/>
        </p:nvGrpSpPr>
        <p:grpSpPr>
          <a:xfrm>
            <a:off x="3716444" y="-338179"/>
            <a:ext cx="2775838" cy="4134755"/>
            <a:chOff x="3719625" y="-351356"/>
            <a:chExt cx="2775838" cy="4134755"/>
          </a:xfrm>
        </p:grpSpPr>
        <p:pic>
          <p:nvPicPr>
            <p:cNvPr id="57" name="Picture 56"/>
            <p:cNvPicPr>
              <a:picLocks noChangeAspect="1"/>
            </p:cNvPicPr>
            <p:nvPr/>
          </p:nvPicPr>
          <p:blipFill>
            <a:blip r:embed="rId3"/>
            <a:stretch>
              <a:fillRect/>
            </a:stretch>
          </p:blipFill>
          <p:spPr>
            <a:xfrm>
              <a:off x="3719625" y="-351356"/>
              <a:ext cx="2775838" cy="4134755"/>
            </a:xfrm>
            <a:prstGeom prst="rect">
              <a:avLst/>
            </a:prstGeom>
          </p:spPr>
        </p:pic>
        <p:pic>
          <p:nvPicPr>
            <p:cNvPr id="58" name="Picture 57"/>
            <p:cNvPicPr>
              <a:picLocks noChangeAspect="1"/>
            </p:cNvPicPr>
            <p:nvPr/>
          </p:nvPicPr>
          <p:blipFill>
            <a:blip r:embed="rId4"/>
            <a:stretch>
              <a:fillRect/>
            </a:stretch>
          </p:blipFill>
          <p:spPr>
            <a:xfrm>
              <a:off x="4484016" y="1290841"/>
              <a:ext cx="979669" cy="1295431"/>
            </a:xfrm>
            <a:prstGeom prst="rect">
              <a:avLst/>
            </a:prstGeom>
          </p:spPr>
        </p:pic>
      </p:grpSp>
      <p:pic>
        <p:nvPicPr>
          <p:cNvPr id="30" name="Picture 29"/>
          <p:cNvPicPr>
            <a:picLocks noChangeAspect="1"/>
          </p:cNvPicPr>
          <p:nvPr/>
        </p:nvPicPr>
        <p:blipFill>
          <a:blip r:embed="rId5"/>
          <a:stretch>
            <a:fillRect/>
          </a:stretch>
        </p:blipFill>
        <p:spPr>
          <a:xfrm>
            <a:off x="6609503" y="0"/>
            <a:ext cx="5582498" cy="3614057"/>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3" name="Picture 2"/>
          <p:cNvPicPr>
            <a:picLocks noChangeAspect="1"/>
          </p:cNvPicPr>
          <p:nvPr/>
        </p:nvPicPr>
        <p:blipFill>
          <a:blip r:embed="rId7"/>
          <a:stretch>
            <a:fillRect/>
          </a:stretch>
        </p:blipFill>
        <p:spPr>
          <a:xfrm>
            <a:off x="8087488" y="1636202"/>
            <a:ext cx="1506507" cy="978750"/>
          </a:xfrm>
          <a:prstGeom prst="rect">
            <a:avLst/>
          </a:prstGeom>
        </p:spPr>
      </p:pic>
      <p:pic>
        <p:nvPicPr>
          <p:cNvPr id="50" name="Picture 49"/>
          <p:cNvPicPr>
            <a:picLocks noChangeAspect="1"/>
          </p:cNvPicPr>
          <p:nvPr/>
        </p:nvPicPr>
        <p:blipFill>
          <a:blip r:embed="rId8"/>
          <a:stretch>
            <a:fillRect/>
          </a:stretch>
        </p:blipFill>
        <p:spPr>
          <a:xfrm>
            <a:off x="8087219" y="1636202"/>
            <a:ext cx="1507500" cy="978750"/>
          </a:xfrm>
          <a:prstGeom prst="rect">
            <a:avLst/>
          </a:prstGeom>
        </p:spPr>
      </p:pic>
      <p:grpSp>
        <p:nvGrpSpPr>
          <p:cNvPr id="51" name="Group 50"/>
          <p:cNvGrpSpPr/>
          <p:nvPr/>
        </p:nvGrpSpPr>
        <p:grpSpPr>
          <a:xfrm>
            <a:off x="6607076" y="1610314"/>
            <a:ext cx="2771287" cy="4119704"/>
            <a:chOff x="6722970" y="1674257"/>
            <a:chExt cx="2780259" cy="4133042"/>
          </a:xfrm>
        </p:grpSpPr>
        <p:pic>
          <p:nvPicPr>
            <p:cNvPr id="52" name="Picture 51"/>
            <p:cNvPicPr>
              <a:picLocks noChangeAspect="1"/>
            </p:cNvPicPr>
            <p:nvPr/>
          </p:nvPicPr>
          <p:blipFill>
            <a:blip r:embed="rId9"/>
            <a:stretch>
              <a:fillRect/>
            </a:stretch>
          </p:blipFill>
          <p:spPr>
            <a:xfrm>
              <a:off x="6722970" y="1674257"/>
              <a:ext cx="2780259" cy="4133042"/>
            </a:xfrm>
            <a:prstGeom prst="rect">
              <a:avLst/>
            </a:prstGeom>
          </p:spPr>
        </p:pic>
        <p:pic>
          <p:nvPicPr>
            <p:cNvPr id="53" name="Picture 52"/>
            <p:cNvPicPr>
              <a:picLocks noChangeAspect="1"/>
            </p:cNvPicPr>
            <p:nvPr/>
          </p:nvPicPr>
          <p:blipFill>
            <a:blip r:embed="rId4"/>
            <a:stretch>
              <a:fillRect/>
            </a:stretch>
          </p:blipFill>
          <p:spPr>
            <a:xfrm>
              <a:off x="7470523" y="3260826"/>
              <a:ext cx="979669" cy="1295431"/>
            </a:xfrm>
            <a:prstGeom prst="rect">
              <a:avLst/>
            </a:prstGeom>
          </p:spPr>
        </p:pic>
      </p:grpSp>
      <p:pic>
        <p:nvPicPr>
          <p:cNvPr id="26" name="Picture 25"/>
          <p:cNvPicPr>
            <a:picLocks noChangeAspect="1"/>
          </p:cNvPicPr>
          <p:nvPr/>
        </p:nvPicPr>
        <p:blipFill>
          <a:blip r:embed="rId10"/>
          <a:stretch>
            <a:fillRect/>
          </a:stretch>
        </p:blipFill>
        <p:spPr>
          <a:xfrm>
            <a:off x="2845363" y="4756882"/>
            <a:ext cx="2172796" cy="1400076"/>
          </a:xfrm>
          <a:prstGeom prst="rect">
            <a:avLst/>
          </a:prstGeom>
        </p:spPr>
      </p:pic>
      <p:pic>
        <p:nvPicPr>
          <p:cNvPr id="16" name="Picture 15"/>
          <p:cNvPicPr>
            <a:picLocks noChangeAspect="1"/>
          </p:cNvPicPr>
          <p:nvPr/>
        </p:nvPicPr>
        <p:blipFill>
          <a:blip r:embed="rId11"/>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2"/>
          <a:stretch>
            <a:fillRect/>
          </a:stretch>
        </p:blipFill>
        <p:spPr>
          <a:xfrm>
            <a:off x="1" y="3743009"/>
            <a:ext cx="4822369" cy="3124661"/>
          </a:xfrm>
          <a:prstGeom prst="rect">
            <a:avLst/>
          </a:prstGeom>
        </p:spPr>
      </p:pic>
      <p:pic>
        <p:nvPicPr>
          <p:cNvPr id="22" name="Picture 21"/>
          <p:cNvPicPr>
            <a:picLocks noChangeAspect="1"/>
          </p:cNvPicPr>
          <p:nvPr/>
        </p:nvPicPr>
        <p:blipFill>
          <a:blip r:embed="rId13"/>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4"/>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6"/>
          <a:stretch>
            <a:fillRect/>
          </a:stretch>
        </p:blipFill>
        <p:spPr>
          <a:xfrm>
            <a:off x="215340" y="3302216"/>
            <a:ext cx="2092500" cy="2340000"/>
          </a:xfrm>
          <a:prstGeom prst="rect">
            <a:avLst/>
          </a:prstGeom>
        </p:spPr>
      </p:pic>
      <p:pic>
        <p:nvPicPr>
          <p:cNvPr id="28" name="Picture 27"/>
          <p:cNvPicPr>
            <a:picLocks noChangeAspect="1"/>
          </p:cNvPicPr>
          <p:nvPr/>
        </p:nvPicPr>
        <p:blipFill>
          <a:blip r:embed="rId14"/>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7"/>
          <a:stretch>
            <a:fillRect/>
          </a:stretch>
        </p:blipFill>
        <p:spPr>
          <a:xfrm>
            <a:off x="2788810" y="4960912"/>
            <a:ext cx="447874" cy="1224190"/>
          </a:xfrm>
          <a:prstGeom prst="rect">
            <a:avLst/>
          </a:prstGeom>
        </p:spPr>
      </p:pic>
      <p:pic>
        <p:nvPicPr>
          <p:cNvPr id="49" name="Picture 48"/>
          <p:cNvPicPr>
            <a:picLocks noChangeAspect="1"/>
          </p:cNvPicPr>
          <p:nvPr/>
        </p:nvPicPr>
        <p:blipFill>
          <a:blip r:embed="rId18"/>
          <a:stretch>
            <a:fillRect/>
          </a:stretch>
        </p:blipFill>
        <p:spPr>
          <a:xfrm>
            <a:off x="8313888" y="266746"/>
            <a:ext cx="3327976" cy="2148255"/>
          </a:xfrm>
          <a:prstGeom prst="rect">
            <a:avLst/>
          </a:prstGeom>
        </p:spPr>
      </p:pic>
      <p:pic>
        <p:nvPicPr>
          <p:cNvPr id="45" name="Picture 44"/>
          <p:cNvPicPr>
            <a:picLocks noChangeAspect="1"/>
          </p:cNvPicPr>
          <p:nvPr/>
        </p:nvPicPr>
        <p:blipFill>
          <a:blip r:embed="rId19"/>
          <a:stretch>
            <a:fillRect/>
          </a:stretch>
        </p:blipFill>
        <p:spPr>
          <a:xfrm>
            <a:off x="3958553" y="483348"/>
            <a:ext cx="900012" cy="707152"/>
          </a:xfrm>
          <a:prstGeom prst="rect">
            <a:avLst/>
          </a:prstGeom>
        </p:spPr>
      </p:pic>
      <p:pic>
        <p:nvPicPr>
          <p:cNvPr id="46" name="Picture 45"/>
          <p:cNvPicPr>
            <a:picLocks noChangeAspect="1"/>
          </p:cNvPicPr>
          <p:nvPr/>
        </p:nvPicPr>
        <p:blipFill>
          <a:blip r:embed="rId20"/>
          <a:stretch>
            <a:fillRect/>
          </a:stretch>
        </p:blipFill>
        <p:spPr>
          <a:xfrm>
            <a:off x="6815135" y="2378713"/>
            <a:ext cx="587762" cy="477557"/>
          </a:xfrm>
          <a:prstGeom prst="rect">
            <a:avLst/>
          </a:prstGeom>
        </p:spPr>
      </p:pic>
      <p:pic>
        <p:nvPicPr>
          <p:cNvPr id="59" name="Picture 58"/>
          <p:cNvPicPr>
            <a:picLocks noChangeAspect="1"/>
          </p:cNvPicPr>
          <p:nvPr/>
        </p:nvPicPr>
        <p:blipFill>
          <a:blip r:embed="rId21"/>
          <a:stretch>
            <a:fillRect/>
          </a:stretch>
        </p:blipFill>
        <p:spPr>
          <a:xfrm>
            <a:off x="6616842" y="1624832"/>
            <a:ext cx="2761520" cy="4105186"/>
          </a:xfrm>
          <a:prstGeom prst="rect">
            <a:avLst/>
          </a:prstGeom>
        </p:spPr>
      </p:pic>
      <p:pic>
        <p:nvPicPr>
          <p:cNvPr id="60" name="Picture 59"/>
          <p:cNvPicPr>
            <a:picLocks noChangeAspect="1"/>
          </p:cNvPicPr>
          <p:nvPr/>
        </p:nvPicPr>
        <p:blipFill>
          <a:blip r:embed="rId22"/>
          <a:stretch>
            <a:fillRect/>
          </a:stretch>
        </p:blipFill>
        <p:spPr>
          <a:xfrm>
            <a:off x="4607525" y="3601907"/>
            <a:ext cx="2340000" cy="1473750"/>
          </a:xfrm>
          <a:prstGeom prst="rect">
            <a:avLst/>
          </a:prstGeom>
        </p:spPr>
      </p:pic>
      <p:grpSp>
        <p:nvGrpSpPr>
          <p:cNvPr id="38" name="Group 37"/>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4"/>
            <a:stretch>
              <a:fillRect/>
            </a:stretch>
          </p:blipFill>
          <p:spPr>
            <a:xfrm>
              <a:off x="9827324" y="-40038"/>
              <a:ext cx="934789" cy="1104751"/>
            </a:xfrm>
            <a:prstGeom prst="rect">
              <a:avLst/>
            </a:prstGeom>
          </p:spPr>
        </p:pic>
        <p:pic>
          <p:nvPicPr>
            <p:cNvPr id="40" name="Picture 39"/>
            <p:cNvPicPr>
              <a:picLocks noChangeAspect="1"/>
            </p:cNvPicPr>
            <p:nvPr/>
          </p:nvPicPr>
          <p:blipFill>
            <a:blip r:embed="rId23"/>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901932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500"/>
                                  </p:stCondLst>
                                  <p:childTnLst>
                                    <p:animEffect transition="out" filter="fade">
                                      <p:cBhvr>
                                        <p:cTn id="6" dur="500"/>
                                        <p:tgtEl>
                                          <p:spTgt spid="50"/>
                                        </p:tgtEl>
                                      </p:cBhvr>
                                    </p:animEffect>
                                    <p:set>
                                      <p:cBhvr>
                                        <p:cTn id="7" dur="1" fill="hold">
                                          <p:stCondLst>
                                            <p:cond delay="499"/>
                                          </p:stCondLst>
                                        </p:cTn>
                                        <p:tgtEl>
                                          <p:spTgt spid="50"/>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nodeType="afterEffect">
                                  <p:stCondLst>
                                    <p:cond delay="750"/>
                                  </p:stCondLst>
                                  <p:childTnLst>
                                    <p:animEffect transition="out" filter="fade">
                                      <p:cBhvr>
                                        <p:cTn id="10" dur="500"/>
                                        <p:tgtEl>
                                          <p:spTgt spid="59"/>
                                        </p:tgtEl>
                                      </p:cBhvr>
                                    </p:animEffect>
                                    <p:set>
                                      <p:cBhvr>
                                        <p:cTn id="11" dur="1" fill="hold">
                                          <p:stCondLst>
                                            <p:cond delay="499"/>
                                          </p:stCondLst>
                                        </p:cTn>
                                        <p:tgtEl>
                                          <p:spTgt spid="59"/>
                                        </p:tgtEl>
                                        <p:attrNameLst>
                                          <p:attrName>style.visibility</p:attrName>
                                        </p:attrNameLst>
                                      </p:cBhvr>
                                      <p:to>
                                        <p:strVal val="hidden"/>
                                      </p:to>
                                    </p:set>
                                  </p:childTnLst>
                                </p:cTn>
                              </p:par>
                              <p:par>
                                <p:cTn id="12" presetID="10" presetClass="entr" presetSubtype="0" fill="hold" nodeType="withEffect">
                                  <p:stCondLst>
                                    <p:cond delay="50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500"/>
                                        <p:tgtEl>
                                          <p:spTgt spid="51"/>
                                        </p:tgtEl>
                                      </p:cBhvr>
                                    </p:animEffect>
                                  </p:childTnLst>
                                </p:cTn>
                              </p:par>
                            </p:childTnLst>
                          </p:cTn>
                        </p:par>
                        <p:par>
                          <p:cTn id="15" fill="hold">
                            <p:stCondLst>
                              <p:cond delay="2250"/>
                            </p:stCondLst>
                            <p:childTnLst>
                              <p:par>
                                <p:cTn id="16" presetID="10" presetClass="entr" presetSubtype="0" fill="hold"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par>
                          <p:cTn id="19" fill="hold">
                            <p:stCondLst>
                              <p:cond delay="27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6609503" y="0"/>
            <a:ext cx="5582498" cy="3614057"/>
          </a:xfrm>
          <a:prstGeom prst="rect">
            <a:avLst/>
          </a:prstGeom>
        </p:spPr>
      </p:pic>
      <p:pic>
        <p:nvPicPr>
          <p:cNvPr id="2" name="Picture 1"/>
          <p:cNvPicPr>
            <a:picLocks noChangeAspect="1"/>
          </p:cNvPicPr>
          <p:nvPr/>
        </p:nvPicPr>
        <p:blipFill>
          <a:blip r:embed="rId3"/>
          <a:stretch>
            <a:fillRect/>
          </a:stretch>
        </p:blipFill>
        <p:spPr>
          <a:xfrm>
            <a:off x="2009811" y="672071"/>
            <a:ext cx="9420190" cy="6090299"/>
          </a:xfrm>
          <a:prstGeom prst="rect">
            <a:avLst/>
          </a:prstGeom>
        </p:spPr>
      </p:pic>
      <p:pic>
        <p:nvPicPr>
          <p:cNvPr id="37" name="Picture 36"/>
          <p:cNvPicPr>
            <a:picLocks noChangeAspect="1"/>
          </p:cNvPicPr>
          <p:nvPr/>
        </p:nvPicPr>
        <p:blipFill>
          <a:blip r:embed="rId4"/>
          <a:stretch>
            <a:fillRect/>
          </a:stretch>
        </p:blipFill>
        <p:spPr>
          <a:xfrm>
            <a:off x="5276712" y="-373535"/>
            <a:ext cx="7264070" cy="4706299"/>
          </a:xfrm>
          <a:prstGeom prst="rect">
            <a:avLst/>
          </a:prstGeom>
        </p:spPr>
      </p:pic>
      <p:pic>
        <p:nvPicPr>
          <p:cNvPr id="3" name="Picture 2"/>
          <p:cNvPicPr>
            <a:picLocks noChangeAspect="1"/>
          </p:cNvPicPr>
          <p:nvPr/>
        </p:nvPicPr>
        <p:blipFill>
          <a:blip r:embed="rId5"/>
          <a:stretch>
            <a:fillRect/>
          </a:stretch>
        </p:blipFill>
        <p:spPr>
          <a:xfrm>
            <a:off x="8087488" y="1636202"/>
            <a:ext cx="1506507" cy="978750"/>
          </a:xfrm>
          <a:prstGeom prst="rect">
            <a:avLst/>
          </a:prstGeom>
        </p:spPr>
      </p:pic>
      <p:grpSp>
        <p:nvGrpSpPr>
          <p:cNvPr id="51" name="Group 50"/>
          <p:cNvGrpSpPr/>
          <p:nvPr/>
        </p:nvGrpSpPr>
        <p:grpSpPr>
          <a:xfrm>
            <a:off x="6607076" y="1610314"/>
            <a:ext cx="2771287" cy="4119704"/>
            <a:chOff x="6722970" y="1674257"/>
            <a:chExt cx="2780259" cy="4133042"/>
          </a:xfrm>
        </p:grpSpPr>
        <p:pic>
          <p:nvPicPr>
            <p:cNvPr id="52" name="Picture 51"/>
            <p:cNvPicPr>
              <a:picLocks noChangeAspect="1"/>
            </p:cNvPicPr>
            <p:nvPr/>
          </p:nvPicPr>
          <p:blipFill>
            <a:blip r:embed="rId6"/>
            <a:stretch>
              <a:fillRect/>
            </a:stretch>
          </p:blipFill>
          <p:spPr>
            <a:xfrm>
              <a:off x="6722970" y="1674257"/>
              <a:ext cx="2780259" cy="4133042"/>
            </a:xfrm>
            <a:prstGeom prst="rect">
              <a:avLst/>
            </a:prstGeom>
          </p:spPr>
        </p:pic>
        <p:pic>
          <p:nvPicPr>
            <p:cNvPr id="53" name="Picture 52"/>
            <p:cNvPicPr>
              <a:picLocks noChangeAspect="1"/>
            </p:cNvPicPr>
            <p:nvPr/>
          </p:nvPicPr>
          <p:blipFill>
            <a:blip r:embed="rId7"/>
            <a:stretch>
              <a:fillRect/>
            </a:stretch>
          </p:blipFill>
          <p:spPr>
            <a:xfrm>
              <a:off x="7470523" y="3260826"/>
              <a:ext cx="979669" cy="1295431"/>
            </a:xfrm>
            <a:prstGeom prst="rect">
              <a:avLst/>
            </a:prstGeom>
          </p:spPr>
        </p:pic>
      </p:grpSp>
      <p:grpSp>
        <p:nvGrpSpPr>
          <p:cNvPr id="55" name="Group 54"/>
          <p:cNvGrpSpPr/>
          <p:nvPr/>
        </p:nvGrpSpPr>
        <p:grpSpPr>
          <a:xfrm>
            <a:off x="3716444" y="-338179"/>
            <a:ext cx="2775838" cy="4134755"/>
            <a:chOff x="3719625" y="-351356"/>
            <a:chExt cx="2775838" cy="4134755"/>
          </a:xfrm>
        </p:grpSpPr>
        <p:pic>
          <p:nvPicPr>
            <p:cNvPr id="56" name="Picture 55"/>
            <p:cNvPicPr>
              <a:picLocks noChangeAspect="1"/>
            </p:cNvPicPr>
            <p:nvPr/>
          </p:nvPicPr>
          <p:blipFill>
            <a:blip r:embed="rId8"/>
            <a:stretch>
              <a:fillRect/>
            </a:stretch>
          </p:blipFill>
          <p:spPr>
            <a:xfrm>
              <a:off x="3719625" y="-351356"/>
              <a:ext cx="2775838" cy="4134755"/>
            </a:xfrm>
            <a:prstGeom prst="rect">
              <a:avLst/>
            </a:prstGeom>
          </p:spPr>
        </p:pic>
        <p:pic>
          <p:nvPicPr>
            <p:cNvPr id="57" name="Picture 56"/>
            <p:cNvPicPr>
              <a:picLocks noChangeAspect="1"/>
            </p:cNvPicPr>
            <p:nvPr/>
          </p:nvPicPr>
          <p:blipFill>
            <a:blip r:embed="rId7"/>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9"/>
          <a:stretch>
            <a:fillRect/>
          </a:stretch>
        </p:blipFill>
        <p:spPr>
          <a:xfrm>
            <a:off x="2845363" y="4756882"/>
            <a:ext cx="2172796" cy="1400076"/>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pic>
        <p:nvPicPr>
          <p:cNvPr id="49" name="Picture 48"/>
          <p:cNvPicPr>
            <a:picLocks noChangeAspect="1"/>
          </p:cNvPicPr>
          <p:nvPr/>
        </p:nvPicPr>
        <p:blipFill>
          <a:blip r:embed="rId17"/>
          <a:stretch>
            <a:fillRect/>
          </a:stretch>
        </p:blipFill>
        <p:spPr>
          <a:xfrm>
            <a:off x="8313888" y="266746"/>
            <a:ext cx="3327976" cy="2148255"/>
          </a:xfrm>
          <a:prstGeom prst="rect">
            <a:avLst/>
          </a:prstGeom>
        </p:spPr>
      </p:pic>
      <p:pic>
        <p:nvPicPr>
          <p:cNvPr id="45" name="Picture 44"/>
          <p:cNvPicPr>
            <a:picLocks noChangeAspect="1"/>
          </p:cNvPicPr>
          <p:nvPr/>
        </p:nvPicPr>
        <p:blipFill>
          <a:blip r:embed="rId18"/>
          <a:stretch>
            <a:fillRect/>
          </a:stretch>
        </p:blipFill>
        <p:spPr>
          <a:xfrm>
            <a:off x="3958553" y="483348"/>
            <a:ext cx="900012" cy="707152"/>
          </a:xfrm>
          <a:prstGeom prst="rect">
            <a:avLst/>
          </a:prstGeom>
        </p:spPr>
      </p:pic>
      <p:pic>
        <p:nvPicPr>
          <p:cNvPr id="46" name="Picture 45"/>
          <p:cNvPicPr>
            <a:picLocks noChangeAspect="1"/>
          </p:cNvPicPr>
          <p:nvPr/>
        </p:nvPicPr>
        <p:blipFill>
          <a:blip r:embed="rId19"/>
          <a:stretch>
            <a:fillRect/>
          </a:stretch>
        </p:blipFill>
        <p:spPr>
          <a:xfrm>
            <a:off x="6815135" y="2378713"/>
            <a:ext cx="587762" cy="477557"/>
          </a:xfrm>
          <a:prstGeom prst="rect">
            <a:avLst/>
          </a:prstGeom>
        </p:spPr>
      </p:pic>
      <p:pic>
        <p:nvPicPr>
          <p:cNvPr id="58" name="Picture 57"/>
          <p:cNvPicPr>
            <a:picLocks noChangeAspect="1"/>
          </p:cNvPicPr>
          <p:nvPr/>
        </p:nvPicPr>
        <p:blipFill>
          <a:blip r:embed="rId20"/>
          <a:stretch>
            <a:fillRect/>
          </a:stretch>
        </p:blipFill>
        <p:spPr>
          <a:xfrm>
            <a:off x="4607525" y="3601907"/>
            <a:ext cx="2340000" cy="1473750"/>
          </a:xfrm>
          <a:prstGeom prst="rect">
            <a:avLst/>
          </a:prstGeom>
        </p:spPr>
      </p:pic>
      <p:grpSp>
        <p:nvGrpSpPr>
          <p:cNvPr id="38" name="Group 37"/>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3"/>
            <a:stretch>
              <a:fillRect/>
            </a:stretch>
          </p:blipFill>
          <p:spPr>
            <a:xfrm>
              <a:off x="9827324" y="-40038"/>
              <a:ext cx="934789" cy="1104751"/>
            </a:xfrm>
            <a:prstGeom prst="rect">
              <a:avLst/>
            </a:prstGeom>
          </p:spPr>
        </p:pic>
        <p:pic>
          <p:nvPicPr>
            <p:cNvPr id="40" name="Picture 39"/>
            <p:cNvPicPr>
              <a:picLocks noChangeAspect="1"/>
            </p:cNvPicPr>
            <p:nvPr/>
          </p:nvPicPr>
          <p:blipFill>
            <a:blip r:embed="rId21"/>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2537591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45"/>
                                        </p:tgtEl>
                                      </p:cBhvr>
                                    </p:animEffect>
                                    <p:set>
                                      <p:cBhvr>
                                        <p:cTn id="11" dur="1" fill="hold">
                                          <p:stCondLst>
                                            <p:cond delay="499"/>
                                          </p:stCondLst>
                                        </p:cTn>
                                        <p:tgtEl>
                                          <p:spTgt spid="45"/>
                                        </p:tgtEl>
                                        <p:attrNameLst>
                                          <p:attrName>style.visibility</p:attrName>
                                        </p:attrNameLst>
                                      </p:cBhvr>
                                      <p:to>
                                        <p:strVal val="hidden"/>
                                      </p:to>
                                    </p:set>
                                  </p:childTnLst>
                                </p:cTn>
                              </p:par>
                            </p:childTnLst>
                          </p:cTn>
                        </p:par>
                        <p:par>
                          <p:cTn id="12" fill="hold">
                            <p:stCondLst>
                              <p:cond delay="1000"/>
                            </p:stCondLst>
                            <p:childTnLst>
                              <p:par>
                                <p:cTn id="13" presetID="42" presetClass="path" presetSubtype="0" accel="50000" decel="50000" fill="hold" nodeType="afterEffect">
                                  <p:stCondLst>
                                    <p:cond delay="0"/>
                                  </p:stCondLst>
                                  <p:childTnLst>
                                    <p:animMotion origin="layout" path="M 1.04167E-6 -3.7037E-6 L 0.04974 -0.05555 " pathEditMode="relative" rAng="0" ptsTypes="AA">
                                      <p:cBhvr>
                                        <p:cTn id="14" dur="1000" fill="hold"/>
                                        <p:tgtEl>
                                          <p:spTgt spid="51"/>
                                        </p:tgtEl>
                                        <p:attrNameLst>
                                          <p:attrName>ppt_x</p:attrName>
                                          <p:attrName>ppt_y</p:attrName>
                                        </p:attrNameLst>
                                      </p:cBhvr>
                                      <p:rCtr x="2487" y="-2778"/>
                                    </p:animMotion>
                                  </p:childTnLst>
                                </p:cTn>
                              </p:par>
                              <p:par>
                                <p:cTn id="15" presetID="42" presetClass="path" presetSubtype="0" accel="50000" decel="50000" fill="hold" nodeType="withEffect">
                                  <p:stCondLst>
                                    <p:cond delay="750"/>
                                  </p:stCondLst>
                                  <p:childTnLst>
                                    <p:animMotion origin="layout" path="M 2.08333E-7 -3.33333E-6 L 0.23698 0.28287 " pathEditMode="relative" rAng="0" ptsTypes="AA">
                                      <p:cBhvr>
                                        <p:cTn id="16" dur="2250" fill="hold"/>
                                        <p:tgtEl>
                                          <p:spTgt spid="55"/>
                                        </p:tgtEl>
                                        <p:attrNameLst>
                                          <p:attrName>ppt_x</p:attrName>
                                          <p:attrName>ppt_y</p:attrName>
                                        </p:attrNameLst>
                                      </p:cBhvr>
                                      <p:rCtr x="11836" y="14051"/>
                                    </p:animMotion>
                                  </p:childTnLst>
                                </p:cTn>
                              </p:par>
                              <p:par>
                                <p:cTn id="17" presetID="42" presetClass="path" presetSubtype="0" accel="50000" decel="50000" fill="hold" nodeType="withEffect">
                                  <p:stCondLst>
                                    <p:cond delay="1000"/>
                                  </p:stCondLst>
                                  <p:childTnLst>
                                    <p:animMotion origin="layout" path="M 0.04974 -0.05555 L -0.18893 -0.33333 " pathEditMode="relative" rAng="0" ptsTypes="AA">
                                      <p:cBhvr>
                                        <p:cTn id="18" dur="1000" fill="hold"/>
                                        <p:tgtEl>
                                          <p:spTgt spid="51"/>
                                        </p:tgtEl>
                                        <p:attrNameLst>
                                          <p:attrName>ppt_x</p:attrName>
                                          <p:attrName>ppt_y</p:attrName>
                                        </p:attrNameLst>
                                      </p:cBhvr>
                                      <p:rCtr x="-11940" y="-13889"/>
                                    </p:animMotion>
                                  </p:childTnLst>
                                </p:cTn>
                              </p:par>
                              <p:par>
                                <p:cTn id="19" presetID="42" presetClass="path" presetSubtype="0" accel="50000" decel="50000" fill="hold" nodeType="withEffect">
                                  <p:stCondLst>
                                    <p:cond delay="2000"/>
                                  </p:stCondLst>
                                  <p:childTnLst>
                                    <p:animMotion origin="layout" path="M -0.18893 -0.33333 L -0.23555 -0.2824 " pathEditMode="relative" rAng="0" ptsTypes="AA">
                                      <p:cBhvr>
                                        <p:cTn id="20" dur="1250" fill="hold"/>
                                        <p:tgtEl>
                                          <p:spTgt spid="51"/>
                                        </p:tgtEl>
                                        <p:attrNameLst>
                                          <p:attrName>ppt_x</p:attrName>
                                          <p:attrName>ppt_y</p:attrName>
                                        </p:attrNameLst>
                                      </p:cBhvr>
                                      <p:rCtr x="-2331" y="2546"/>
                                    </p:animMotion>
                                  </p:childTnLst>
                                </p:cTn>
                              </p:par>
                            </p:childTnLst>
                          </p:cTn>
                        </p:par>
                        <p:par>
                          <p:cTn id="21" fill="hold">
                            <p:stCondLst>
                              <p:cond delay="4250"/>
                            </p:stCondLst>
                            <p:childTnLst>
                              <p:par>
                                <p:cTn id="22" presetID="10" presetClass="entr" presetSubtype="0" fill="hold"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Staging</a:t>
            </a:r>
            <a:endParaRPr lang="en-US" sz="4400" dirty="0">
              <a:latin typeface="+mj-lt"/>
            </a:endParaRPr>
          </a:p>
        </p:txBody>
      </p:sp>
    </p:spTree>
    <p:extLst>
      <p:ext uri="{BB962C8B-B14F-4D97-AF65-F5344CB8AC3E}">
        <p14:creationId xmlns:p14="http://schemas.microsoft.com/office/powerpoint/2010/main" val="4117837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Web Jobs</a:t>
            </a:r>
            <a:endParaRPr lang="en-US" sz="8800" dirty="0"/>
          </a:p>
        </p:txBody>
      </p:sp>
    </p:spTree>
    <p:extLst>
      <p:ext uri="{BB962C8B-B14F-4D97-AF65-F5344CB8AC3E}">
        <p14:creationId xmlns:p14="http://schemas.microsoft.com/office/powerpoint/2010/main" val="3631169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3078" y="1139431"/>
            <a:ext cx="7337472" cy="4733853"/>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47" name="Picture 46"/>
          <p:cNvPicPr>
            <a:picLocks noChangeAspect="1"/>
          </p:cNvPicPr>
          <p:nvPr/>
        </p:nvPicPr>
        <p:blipFill>
          <a:blip r:embed="rId16"/>
          <a:stretch>
            <a:fillRect/>
          </a:stretch>
        </p:blipFill>
        <p:spPr>
          <a:xfrm>
            <a:off x="4607525" y="3601907"/>
            <a:ext cx="2340000" cy="1473750"/>
          </a:xfrm>
          <a:prstGeom prst="rect">
            <a:avLst/>
          </a:prstGeom>
        </p:spPr>
      </p:pic>
      <p:pic>
        <p:nvPicPr>
          <p:cNvPr id="8" name="Picture 7"/>
          <p:cNvPicPr>
            <a:picLocks noChangeAspect="1"/>
          </p:cNvPicPr>
          <p:nvPr/>
        </p:nvPicPr>
        <p:blipFill>
          <a:blip r:embed="rId17"/>
          <a:stretch>
            <a:fillRect/>
          </a:stretch>
        </p:blipFill>
        <p:spPr>
          <a:xfrm>
            <a:off x="8780855" y="1629763"/>
            <a:ext cx="813864" cy="529958"/>
          </a:xfrm>
          <a:prstGeom prst="rect">
            <a:avLst/>
          </a:prstGeom>
        </p:spPr>
      </p:pic>
      <p:pic>
        <p:nvPicPr>
          <p:cNvPr id="10" name="Picture 9"/>
          <p:cNvPicPr>
            <a:picLocks noChangeAspect="1"/>
          </p:cNvPicPr>
          <p:nvPr/>
        </p:nvPicPr>
        <p:blipFill>
          <a:blip r:embed="rId18"/>
          <a:stretch>
            <a:fillRect/>
          </a:stretch>
        </p:blipFill>
        <p:spPr>
          <a:xfrm>
            <a:off x="6486668" y="1300403"/>
            <a:ext cx="3997065" cy="2580782"/>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9"/>
            <a:stretch>
              <a:fillRect/>
            </a:stretch>
          </p:blipFill>
          <p:spPr>
            <a:xfrm>
              <a:off x="3719625" y="-351356"/>
              <a:ext cx="2775838" cy="4134755"/>
            </a:xfrm>
            <a:prstGeom prst="rect">
              <a:avLst/>
            </a:prstGeom>
          </p:spPr>
        </p:pic>
        <p:pic>
          <p:nvPicPr>
            <p:cNvPr id="46" name="Picture 45"/>
            <p:cNvPicPr>
              <a:picLocks noChangeAspect="1"/>
            </p:cNvPicPr>
            <p:nvPr/>
          </p:nvPicPr>
          <p:blipFill>
            <a:blip r:embed="rId20"/>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1"/>
          <a:stretch>
            <a:fillRect/>
          </a:stretch>
        </p:blipFill>
        <p:spPr>
          <a:xfrm>
            <a:off x="9141706" y="4968434"/>
            <a:ext cx="2301854" cy="1495516"/>
          </a:xfrm>
          <a:prstGeom prst="rect">
            <a:avLst/>
          </a:prstGeom>
        </p:spPr>
      </p:pic>
      <p:pic>
        <p:nvPicPr>
          <p:cNvPr id="12" name="Picture 11"/>
          <p:cNvPicPr>
            <a:picLocks noChangeAspect="1"/>
          </p:cNvPicPr>
          <p:nvPr/>
        </p:nvPicPr>
        <p:blipFill>
          <a:blip r:embed="rId22"/>
          <a:stretch>
            <a:fillRect/>
          </a:stretch>
        </p:blipFill>
        <p:spPr>
          <a:xfrm>
            <a:off x="9669923" y="4344555"/>
            <a:ext cx="1245420" cy="1789396"/>
          </a:xfrm>
          <a:prstGeom prst="rect">
            <a:avLst/>
          </a:prstGeom>
        </p:spPr>
      </p:pic>
      <p:pic>
        <p:nvPicPr>
          <p:cNvPr id="13" name="Picture 12"/>
          <p:cNvPicPr>
            <a:picLocks noChangeAspect="1"/>
          </p:cNvPicPr>
          <p:nvPr/>
        </p:nvPicPr>
        <p:blipFill>
          <a:blip r:embed="rId23"/>
          <a:stretch>
            <a:fillRect/>
          </a:stretch>
        </p:blipFill>
        <p:spPr>
          <a:xfrm>
            <a:off x="9490000" y="6190866"/>
            <a:ext cx="702179" cy="462975"/>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1"/>
            <a:stretch>
              <a:fillRect/>
            </a:stretch>
          </p:blipFill>
          <p:spPr>
            <a:xfrm>
              <a:off x="9827324" y="-40038"/>
              <a:ext cx="934789" cy="1104751"/>
            </a:xfrm>
            <a:prstGeom prst="rect">
              <a:avLst/>
            </a:prstGeom>
          </p:spPr>
        </p:pic>
        <p:pic>
          <p:nvPicPr>
            <p:cNvPr id="42" name="Picture 41"/>
            <p:cNvPicPr>
              <a:picLocks noChangeAspect="1"/>
            </p:cNvPicPr>
            <p:nvPr/>
          </p:nvPicPr>
          <p:blipFill>
            <a:blip r:embed="rId24"/>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29391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2859218" y="4756882"/>
            <a:ext cx="2172796" cy="1400076"/>
          </a:xfrm>
          <a:prstGeom prst="rect">
            <a:avLst/>
          </a:prstGeom>
        </p:spPr>
      </p:pic>
      <p:pic>
        <p:nvPicPr>
          <p:cNvPr id="39" name="Picture 38"/>
          <p:cNvPicPr>
            <a:picLocks noChangeAspect="1"/>
          </p:cNvPicPr>
          <p:nvPr/>
        </p:nvPicPr>
        <p:blipFill>
          <a:blip r:embed="rId3"/>
          <a:stretch>
            <a:fillRect/>
          </a:stretch>
        </p:blipFill>
        <p:spPr>
          <a:xfrm>
            <a:off x="2821011" y="4742868"/>
            <a:ext cx="2201267" cy="1438992"/>
          </a:xfrm>
          <a:prstGeom prst="rect">
            <a:avLst/>
          </a:prstGeom>
        </p:spPr>
      </p:pic>
      <p:pic>
        <p:nvPicPr>
          <p:cNvPr id="6" name="Picture 5"/>
          <p:cNvPicPr>
            <a:picLocks noChangeAspect="1"/>
          </p:cNvPicPr>
          <p:nvPr/>
        </p:nvPicPr>
        <p:blipFill>
          <a:blip r:embed="rId4"/>
          <a:stretch>
            <a:fillRect/>
          </a:stretch>
        </p:blipFill>
        <p:spPr>
          <a:xfrm>
            <a:off x="3403078" y="1139431"/>
            <a:ext cx="7337472" cy="4733853"/>
          </a:xfrm>
          <a:prstGeom prst="rect">
            <a:avLst/>
          </a:prstGeom>
        </p:spPr>
      </p:pic>
      <p:pic>
        <p:nvPicPr>
          <p:cNvPr id="47" name="Picture 46"/>
          <p:cNvPicPr>
            <a:picLocks noChangeAspect="1"/>
          </p:cNvPicPr>
          <p:nvPr/>
        </p:nvPicPr>
        <p:blipFill>
          <a:blip r:embed="rId5"/>
          <a:stretch>
            <a:fillRect/>
          </a:stretch>
        </p:blipFill>
        <p:spPr>
          <a:xfrm>
            <a:off x="4607525" y="3601907"/>
            <a:ext cx="2340000" cy="1473750"/>
          </a:xfrm>
          <a:prstGeom prst="rect">
            <a:avLst/>
          </a:prstGeom>
        </p:spPr>
      </p:pic>
      <p:pic>
        <p:nvPicPr>
          <p:cNvPr id="21" name="Picture 20"/>
          <p:cNvPicPr>
            <a:picLocks noChangeAspect="1"/>
          </p:cNvPicPr>
          <p:nvPr/>
        </p:nvPicPr>
        <p:blipFill>
          <a:blip r:embed="rId6"/>
          <a:stretch>
            <a:fillRect/>
          </a:stretch>
        </p:blipFill>
        <p:spPr>
          <a:xfrm>
            <a:off x="1" y="3743009"/>
            <a:ext cx="4822369" cy="3124661"/>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0" name="Picture 9"/>
          <p:cNvPicPr>
            <a:picLocks noChangeAspect="1"/>
          </p:cNvPicPr>
          <p:nvPr/>
        </p:nvPicPr>
        <p:blipFill>
          <a:blip r:embed="rId8"/>
          <a:stretch>
            <a:fillRect/>
          </a:stretch>
        </p:blipFill>
        <p:spPr>
          <a:xfrm>
            <a:off x="6486668" y="1300403"/>
            <a:ext cx="3997065" cy="2580782"/>
          </a:xfrm>
          <a:prstGeom prst="rect">
            <a:avLst/>
          </a:prstGeom>
        </p:spPr>
      </p:pic>
      <p:pic>
        <p:nvPicPr>
          <p:cNvPr id="30" name="Picture 29"/>
          <p:cNvPicPr>
            <a:picLocks noChangeAspect="1"/>
          </p:cNvPicPr>
          <p:nvPr/>
        </p:nvPicPr>
        <p:blipFill>
          <a:blip r:embed="rId9"/>
          <a:stretch>
            <a:fillRect/>
          </a:stretch>
        </p:blipFill>
        <p:spPr>
          <a:xfrm>
            <a:off x="6609503" y="0"/>
            <a:ext cx="5582498" cy="3614057"/>
          </a:xfrm>
          <a:prstGeom prst="rect">
            <a:avLst/>
          </a:prstGeom>
        </p:spPr>
      </p:pic>
      <p:pic>
        <p:nvPicPr>
          <p:cNvPr id="38" name="Picture 37"/>
          <p:cNvPicPr>
            <a:picLocks noChangeAspect="1"/>
          </p:cNvPicPr>
          <p:nvPr/>
        </p:nvPicPr>
        <p:blipFill>
          <a:blip r:embed="rId10"/>
          <a:stretch>
            <a:fillRect/>
          </a:stretch>
        </p:blipFill>
        <p:spPr>
          <a:xfrm>
            <a:off x="8314314" y="267557"/>
            <a:ext cx="3327550" cy="2147980"/>
          </a:xfrm>
          <a:prstGeom prst="rect">
            <a:avLst/>
          </a:prstGeom>
        </p:spPr>
      </p:pic>
      <p:pic>
        <p:nvPicPr>
          <p:cNvPr id="16" name="Picture 15"/>
          <p:cNvPicPr>
            <a:picLocks noChangeAspect="1"/>
          </p:cNvPicPr>
          <p:nvPr/>
        </p:nvPicPr>
        <p:blipFill>
          <a:blip r:embed="rId11"/>
          <a:stretch>
            <a:fillRect/>
          </a:stretch>
        </p:blipFill>
        <p:spPr>
          <a:xfrm>
            <a:off x="10156137" y="2523955"/>
            <a:ext cx="1468487" cy="948588"/>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pic>
        <p:nvPicPr>
          <p:cNvPr id="8" name="Picture 7"/>
          <p:cNvPicPr>
            <a:picLocks noChangeAspect="1"/>
          </p:cNvPicPr>
          <p:nvPr/>
        </p:nvPicPr>
        <p:blipFill>
          <a:blip r:embed="rId17"/>
          <a:stretch>
            <a:fillRect/>
          </a:stretch>
        </p:blipFill>
        <p:spPr>
          <a:xfrm>
            <a:off x="8780855" y="1629763"/>
            <a:ext cx="813864" cy="529958"/>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20"/>
          <a:stretch>
            <a:fillRect/>
          </a:stretch>
        </p:blipFill>
        <p:spPr>
          <a:xfrm>
            <a:off x="7757324" y="4677561"/>
            <a:ext cx="1275292" cy="805448"/>
          </a:xfrm>
          <a:prstGeom prst="rect">
            <a:avLst/>
          </a:prstGeom>
        </p:spPr>
      </p:pic>
      <p:pic>
        <p:nvPicPr>
          <p:cNvPr id="41" name="Picture 40"/>
          <p:cNvPicPr>
            <a:picLocks noChangeAspect="1"/>
          </p:cNvPicPr>
          <p:nvPr/>
        </p:nvPicPr>
        <p:blipFill>
          <a:blip r:embed="rId21"/>
          <a:stretch>
            <a:fillRect/>
          </a:stretch>
        </p:blipFill>
        <p:spPr>
          <a:xfrm>
            <a:off x="9141706" y="4968434"/>
            <a:ext cx="2301854" cy="1495516"/>
          </a:xfrm>
          <a:prstGeom prst="rect">
            <a:avLst/>
          </a:prstGeom>
        </p:spPr>
      </p:pic>
      <p:pic>
        <p:nvPicPr>
          <p:cNvPr id="42" name="Picture 41"/>
          <p:cNvPicPr>
            <a:picLocks noChangeAspect="1"/>
          </p:cNvPicPr>
          <p:nvPr/>
        </p:nvPicPr>
        <p:blipFill>
          <a:blip r:embed="rId22"/>
          <a:stretch>
            <a:fillRect/>
          </a:stretch>
        </p:blipFill>
        <p:spPr>
          <a:xfrm>
            <a:off x="9669923" y="4344555"/>
            <a:ext cx="1245420" cy="1789396"/>
          </a:xfrm>
          <a:prstGeom prst="rect">
            <a:avLst/>
          </a:prstGeom>
        </p:spPr>
      </p:pic>
      <p:pic>
        <p:nvPicPr>
          <p:cNvPr id="43" name="Picture 42"/>
          <p:cNvPicPr>
            <a:picLocks noChangeAspect="1"/>
          </p:cNvPicPr>
          <p:nvPr/>
        </p:nvPicPr>
        <p:blipFill>
          <a:blip r:embed="rId23"/>
          <a:stretch>
            <a:fillRect/>
          </a:stretch>
        </p:blipFill>
        <p:spPr>
          <a:xfrm>
            <a:off x="9490000" y="6190866"/>
            <a:ext cx="702179" cy="462975"/>
          </a:xfrm>
          <a:prstGeom prst="rect">
            <a:avLst/>
          </a:prstGeom>
        </p:spPr>
      </p:pic>
      <p:pic>
        <p:nvPicPr>
          <p:cNvPr id="7" name="Picture 6"/>
          <p:cNvPicPr>
            <a:picLocks noChangeAspect="1"/>
          </p:cNvPicPr>
          <p:nvPr/>
        </p:nvPicPr>
        <p:blipFill>
          <a:blip r:embed="rId24"/>
          <a:stretch>
            <a:fillRect/>
          </a:stretch>
        </p:blipFill>
        <p:spPr>
          <a:xfrm>
            <a:off x="5152380" y="1067251"/>
            <a:ext cx="2427996" cy="3583789"/>
          </a:xfrm>
          <a:prstGeom prst="rect">
            <a:avLst/>
          </a:prstGeom>
        </p:spPr>
      </p:pic>
      <p:pic>
        <p:nvPicPr>
          <p:cNvPr id="14" name="Picture 13"/>
          <p:cNvPicPr>
            <a:picLocks noChangeAspect="1"/>
          </p:cNvPicPr>
          <p:nvPr/>
        </p:nvPicPr>
        <p:blipFill>
          <a:blip r:embed="rId25"/>
          <a:stretch>
            <a:fillRect/>
          </a:stretch>
        </p:blipFill>
        <p:spPr>
          <a:xfrm>
            <a:off x="9068151" y="2971109"/>
            <a:ext cx="1415845" cy="912434"/>
          </a:xfrm>
          <a:prstGeom prst="rect">
            <a:avLst/>
          </a:prstGeom>
        </p:spPr>
      </p:pic>
      <p:pic>
        <p:nvPicPr>
          <p:cNvPr id="15" name="Picture 14"/>
          <p:cNvPicPr>
            <a:picLocks noChangeAspect="1"/>
          </p:cNvPicPr>
          <p:nvPr/>
        </p:nvPicPr>
        <p:blipFill>
          <a:blip r:embed="rId26"/>
          <a:stretch>
            <a:fillRect/>
          </a:stretch>
        </p:blipFill>
        <p:spPr>
          <a:xfrm>
            <a:off x="9995831" y="3579624"/>
            <a:ext cx="1992681" cy="1766948"/>
          </a:xfrm>
          <a:prstGeom prst="rect">
            <a:avLst/>
          </a:prstGeom>
        </p:spPr>
      </p:pic>
      <p:grpSp>
        <p:nvGrpSpPr>
          <p:cNvPr id="51" name="Group 50"/>
          <p:cNvGrpSpPr/>
          <p:nvPr/>
        </p:nvGrpSpPr>
        <p:grpSpPr>
          <a:xfrm>
            <a:off x="9787568" y="-79793"/>
            <a:ext cx="934789" cy="1104751"/>
            <a:chOff x="9827324" y="-40038"/>
            <a:chExt cx="934789" cy="1104751"/>
          </a:xfrm>
        </p:grpSpPr>
        <p:pic>
          <p:nvPicPr>
            <p:cNvPr id="52" name="Picture 51"/>
            <p:cNvPicPr>
              <a:picLocks noChangeAspect="1"/>
            </p:cNvPicPr>
            <p:nvPr/>
          </p:nvPicPr>
          <p:blipFill>
            <a:blip r:embed="rId13"/>
            <a:stretch>
              <a:fillRect/>
            </a:stretch>
          </p:blipFill>
          <p:spPr>
            <a:xfrm>
              <a:off x="9827324" y="-40038"/>
              <a:ext cx="934789" cy="1104751"/>
            </a:xfrm>
            <a:prstGeom prst="rect">
              <a:avLst/>
            </a:prstGeom>
          </p:spPr>
        </p:pic>
        <p:pic>
          <p:nvPicPr>
            <p:cNvPr id="53" name="Picture 52"/>
            <p:cNvPicPr>
              <a:picLocks noChangeAspect="1"/>
            </p:cNvPicPr>
            <p:nvPr/>
          </p:nvPicPr>
          <p:blipFill>
            <a:blip r:embed="rId27"/>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376792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Traffic Manager</a:t>
            </a:r>
            <a:endParaRPr lang="en-US" sz="8800" dirty="0"/>
          </a:p>
        </p:txBody>
      </p:sp>
    </p:spTree>
    <p:extLst>
      <p:ext uri="{BB962C8B-B14F-4D97-AF65-F5344CB8AC3E}">
        <p14:creationId xmlns:p14="http://schemas.microsoft.com/office/powerpoint/2010/main" val="1464790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a:ea typeface="メイリオ" pitchFamily="50" charset="-128"/>
                <a:cs typeface="Segoe UI Light" panose="020B0502040204020203" pitchFamily="34" charset="0"/>
              </a:rPr>
              <a:t>Azure</a:t>
            </a:r>
            <a:endParaRPr lang="en-US" altLang="ja-JP" sz="4799" dirty="0">
              <a:ea typeface="メイリオ" pitchFamily="50" charset="-128"/>
              <a:cs typeface="Segoe UI Light" panose="020B0502040204020203" pitchFamily="34" charset="0"/>
            </a:endParaRPr>
          </a:p>
          <a:p>
            <a:pPr>
              <a:lnSpc>
                <a:spcPct val="100000"/>
              </a:lnSpc>
            </a:pPr>
            <a:r>
              <a:rPr lang="en-US" altLang="ja-JP" sz="4799">
                <a:ea typeface="メイリオ" pitchFamily="50" charset="-128"/>
                <a:cs typeface="Segoe UI Light" panose="020B0502040204020203" pitchFamily="34" charset="0"/>
              </a:rPr>
              <a:t>Websites </a:t>
            </a:r>
            <a:r>
              <a:rPr lang="en-US" altLang="ja-JP" sz="4799" dirty="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chemeClr val="bg1">
              <a:lumMod val="75000"/>
              <a:alpha val="80000"/>
            </a:scheme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chemeClr val="bg1">
              <a:lumMod val="75000"/>
              <a:alpha val="80000"/>
            </a:scheme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a:solidFill>
                  <a:srgbClr val="92D050"/>
                </a:solidFill>
              </a:rPr>
              <a:t>14 </a:t>
            </a:r>
            <a:r>
              <a:rPr lang="en-US" sz="3600" smtClean="0">
                <a:solidFill>
                  <a:srgbClr val="92D050"/>
                </a:solidFill>
              </a:rPr>
              <a:t>regions </a:t>
            </a:r>
            <a:r>
              <a:rPr lang="en-US" sz="3600" dirty="0">
                <a:solidFill>
                  <a:srgbClr val="92D050"/>
                </a:solidFill>
              </a:rPr>
              <a:t>worldwide in 2014</a:t>
            </a: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15357" y="1238251"/>
            <a:ext cx="8760929" cy="4884173"/>
            <a:chOff x="395371" y="1139688"/>
            <a:chExt cx="8399866" cy="4651514"/>
          </a:xfrm>
          <a:solidFill>
            <a:srgbClr val="00B0F0"/>
          </a:solidFill>
        </p:grpSpPr>
        <p:sp>
          <p:nvSpPr>
            <p:cNvPr id="7"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35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6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40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0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5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0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2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2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4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93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1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7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17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1227" name="Title 1226"/>
          <p:cNvSpPr>
            <a:spLocks noGrp="1"/>
          </p:cNvSpPr>
          <p:nvPr>
            <p:ph type="title"/>
          </p:nvPr>
        </p:nvSpPr>
        <p:spPr>
          <a:xfrm>
            <a:off x="479774" y="496943"/>
            <a:ext cx="5388591" cy="1238490"/>
          </a:xfrm>
        </p:spPr>
        <p:txBody>
          <a:bodyPr anchor="t">
            <a:normAutofit/>
          </a:bodyPr>
          <a:lstStyle/>
          <a:p>
            <a:r>
              <a:rPr lang="en-US" sz="3200" dirty="0" smtClean="0">
                <a:solidFill>
                  <a:schemeClr val="bg1"/>
                </a:solidFill>
              </a:rPr>
              <a:t>Intelligent customer routing with Traffic Manager</a:t>
            </a:r>
            <a:endParaRPr lang="en-US" sz="3200" dirty="0">
              <a:solidFill>
                <a:schemeClr val="bg1"/>
              </a:solidFill>
            </a:endParaRPr>
          </a:p>
        </p:txBody>
      </p:sp>
      <p:sp>
        <p:nvSpPr>
          <p:cNvPr id="1228" name="Title 4"/>
          <p:cNvSpPr txBox="1">
            <a:spLocks/>
          </p:cNvSpPr>
          <p:nvPr/>
        </p:nvSpPr>
        <p:spPr>
          <a:xfrm>
            <a:off x="445051" y="4779329"/>
            <a:ext cx="3721835" cy="524243"/>
          </a:xfrm>
          <a:prstGeom prst="rect">
            <a:avLst/>
          </a:prstGeom>
          <a:solidFill>
            <a:srgbClr val="92D050"/>
          </a:solidFill>
        </p:spPr>
        <p:txBody>
          <a:bodyPr vert="horz" lIns="91440" tIns="45720" rIns="91440" bIns="45720"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2800" dirty="0" smtClean="0">
                <a:latin typeface="+mn-lt"/>
              </a:rPr>
              <a:t>www.yourapp.com</a:t>
            </a:r>
            <a:endParaRPr lang="en-US" sz="2800" dirty="0">
              <a:latin typeface="+mn-lt"/>
            </a:endParaRPr>
          </a:p>
        </p:txBody>
      </p:sp>
      <p:pic>
        <p:nvPicPr>
          <p:cNvPr id="1246" name="Picture 1245"/>
          <p:cNvPicPr>
            <a:picLocks noChangeAspect="1"/>
          </p:cNvPicPr>
          <p:nvPr/>
        </p:nvPicPr>
        <p:blipFill>
          <a:blip r:embed="rId2"/>
          <a:stretch>
            <a:fillRect/>
          </a:stretch>
        </p:blipFill>
        <p:spPr>
          <a:xfrm>
            <a:off x="4334488" y="1520656"/>
            <a:ext cx="1533877" cy="1419314"/>
          </a:xfrm>
          <a:prstGeom prst="rect">
            <a:avLst/>
          </a:prstGeom>
        </p:spPr>
      </p:pic>
      <p:pic>
        <p:nvPicPr>
          <p:cNvPr id="1247" name="Picture 1246"/>
          <p:cNvPicPr>
            <a:picLocks noChangeAspect="1"/>
          </p:cNvPicPr>
          <p:nvPr/>
        </p:nvPicPr>
        <p:blipFill>
          <a:blip r:embed="rId2"/>
          <a:stretch>
            <a:fillRect/>
          </a:stretch>
        </p:blipFill>
        <p:spPr>
          <a:xfrm>
            <a:off x="7436503" y="1208139"/>
            <a:ext cx="1533877" cy="1419314"/>
          </a:xfrm>
          <a:prstGeom prst="rect">
            <a:avLst/>
          </a:prstGeom>
        </p:spPr>
      </p:pic>
      <p:pic>
        <p:nvPicPr>
          <p:cNvPr id="1248" name="Picture 1247"/>
          <p:cNvPicPr>
            <a:picLocks noChangeAspect="1"/>
          </p:cNvPicPr>
          <p:nvPr/>
        </p:nvPicPr>
        <p:blipFill>
          <a:blip r:embed="rId2"/>
          <a:stretch>
            <a:fillRect/>
          </a:stretch>
        </p:blipFill>
        <p:spPr>
          <a:xfrm>
            <a:off x="9971359" y="2029941"/>
            <a:ext cx="1533877" cy="1419314"/>
          </a:xfrm>
          <a:prstGeom prst="rect">
            <a:avLst/>
          </a:prstGeom>
        </p:spPr>
      </p:pic>
      <p:cxnSp>
        <p:nvCxnSpPr>
          <p:cNvPr id="1250" name="Elbow Connector 1249"/>
          <p:cNvCxnSpPr>
            <a:stCxn id="1228" idx="0"/>
            <a:endCxn id="671" idx="5"/>
          </p:cNvCxnSpPr>
          <p:nvPr/>
        </p:nvCxnSpPr>
        <p:spPr>
          <a:xfrm rot="5400000" flipH="1" flipV="1">
            <a:off x="2582422" y="2781928"/>
            <a:ext cx="1720948" cy="2273854"/>
          </a:xfrm>
          <a:prstGeom prst="bentConnector3">
            <a:avLst>
              <a:gd name="adj1" fmla="val 78248"/>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4" name="Elbow Connector 1253"/>
          <p:cNvCxnSpPr>
            <a:stCxn id="1228" idx="0"/>
            <a:endCxn id="844" idx="4"/>
          </p:cNvCxnSpPr>
          <p:nvPr/>
        </p:nvCxnSpPr>
        <p:spPr>
          <a:xfrm rot="5400000" flipH="1" flipV="1">
            <a:off x="5604253" y="210277"/>
            <a:ext cx="1270769" cy="7867336"/>
          </a:xfrm>
          <a:prstGeom prst="bentConnector3">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6" name="Elbow Connector 1255"/>
          <p:cNvCxnSpPr>
            <a:stCxn id="1228" idx="0"/>
            <a:endCxn id="552" idx="4"/>
          </p:cNvCxnSpPr>
          <p:nvPr/>
        </p:nvCxnSpPr>
        <p:spPr>
          <a:xfrm rot="5400000" flipH="1" flipV="1">
            <a:off x="3933959" y="1117467"/>
            <a:ext cx="2033872" cy="5289852"/>
          </a:xfrm>
          <a:prstGeom prst="bentConnector3">
            <a:avLst>
              <a:gd name="adj1" fmla="val 50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261" name="Rectangle 1260"/>
          <p:cNvSpPr/>
          <p:nvPr/>
        </p:nvSpPr>
        <p:spPr>
          <a:xfrm>
            <a:off x="4334488" y="2623001"/>
            <a:ext cx="330109" cy="316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0375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15357" y="1238251"/>
            <a:ext cx="8760929" cy="4884173"/>
            <a:chOff x="395371" y="1139688"/>
            <a:chExt cx="8399866" cy="4651514"/>
          </a:xfrm>
          <a:solidFill>
            <a:srgbClr val="00B0F0"/>
          </a:solidFill>
        </p:grpSpPr>
        <p:sp>
          <p:nvSpPr>
            <p:cNvPr id="7"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35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6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40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0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5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0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2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2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4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93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1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7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17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1227" name="Title 1226"/>
          <p:cNvSpPr>
            <a:spLocks noGrp="1"/>
          </p:cNvSpPr>
          <p:nvPr>
            <p:ph type="title"/>
          </p:nvPr>
        </p:nvSpPr>
        <p:spPr>
          <a:xfrm>
            <a:off x="479774" y="496943"/>
            <a:ext cx="5388591" cy="1238490"/>
          </a:xfrm>
        </p:spPr>
        <p:txBody>
          <a:bodyPr anchor="t">
            <a:normAutofit/>
          </a:bodyPr>
          <a:lstStyle/>
          <a:p>
            <a:r>
              <a:rPr lang="en-US" sz="3200" dirty="0" smtClean="0"/>
              <a:t>Intelligent customer routing with Traffic Manager</a:t>
            </a:r>
            <a:endParaRPr lang="en-US" sz="3200" dirty="0"/>
          </a:p>
        </p:txBody>
      </p:sp>
      <p:sp>
        <p:nvSpPr>
          <p:cNvPr id="1228" name="Title 4"/>
          <p:cNvSpPr txBox="1">
            <a:spLocks/>
          </p:cNvSpPr>
          <p:nvPr/>
        </p:nvSpPr>
        <p:spPr>
          <a:xfrm>
            <a:off x="445051" y="4779329"/>
            <a:ext cx="3721835" cy="524243"/>
          </a:xfrm>
          <a:prstGeom prst="rect">
            <a:avLst/>
          </a:prstGeom>
          <a:solidFill>
            <a:srgbClr val="92D050"/>
          </a:solidFill>
        </p:spPr>
        <p:txBody>
          <a:bodyPr vert="horz" lIns="91440" tIns="45720" rIns="91440" bIns="45720"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2800" dirty="0" smtClean="0"/>
              <a:t>www.yourapp.com</a:t>
            </a:r>
            <a:endParaRPr lang="en-US" sz="2800" dirty="0"/>
          </a:p>
        </p:txBody>
      </p:sp>
      <p:pic>
        <p:nvPicPr>
          <p:cNvPr id="1246" name="Picture 1245"/>
          <p:cNvPicPr>
            <a:picLocks noChangeAspect="1"/>
          </p:cNvPicPr>
          <p:nvPr/>
        </p:nvPicPr>
        <p:blipFill>
          <a:blip r:embed="rId2"/>
          <a:stretch>
            <a:fillRect/>
          </a:stretch>
        </p:blipFill>
        <p:spPr>
          <a:xfrm>
            <a:off x="4334488" y="1520656"/>
            <a:ext cx="1533877" cy="1419314"/>
          </a:xfrm>
          <a:prstGeom prst="rect">
            <a:avLst/>
          </a:prstGeom>
        </p:spPr>
      </p:pic>
      <p:pic>
        <p:nvPicPr>
          <p:cNvPr id="1247" name="Picture 1246"/>
          <p:cNvPicPr>
            <a:picLocks noChangeAspect="1"/>
          </p:cNvPicPr>
          <p:nvPr/>
        </p:nvPicPr>
        <p:blipFill>
          <a:blip r:embed="rId2"/>
          <a:stretch>
            <a:fillRect/>
          </a:stretch>
        </p:blipFill>
        <p:spPr>
          <a:xfrm>
            <a:off x="7436503" y="1208139"/>
            <a:ext cx="1533877" cy="1419314"/>
          </a:xfrm>
          <a:prstGeom prst="rect">
            <a:avLst/>
          </a:prstGeom>
        </p:spPr>
      </p:pic>
      <p:pic>
        <p:nvPicPr>
          <p:cNvPr id="1248" name="Picture 1247"/>
          <p:cNvPicPr>
            <a:picLocks noChangeAspect="1"/>
          </p:cNvPicPr>
          <p:nvPr/>
        </p:nvPicPr>
        <p:blipFill>
          <a:blip r:embed="rId2"/>
          <a:stretch>
            <a:fillRect/>
          </a:stretch>
        </p:blipFill>
        <p:spPr>
          <a:xfrm>
            <a:off x="9971359" y="2029941"/>
            <a:ext cx="1533877" cy="1419314"/>
          </a:xfrm>
          <a:prstGeom prst="rect">
            <a:avLst/>
          </a:prstGeom>
        </p:spPr>
      </p:pic>
      <p:cxnSp>
        <p:nvCxnSpPr>
          <p:cNvPr id="1250" name="Elbow Connector 1249"/>
          <p:cNvCxnSpPr>
            <a:stCxn id="1228" idx="0"/>
            <a:endCxn id="671" idx="5"/>
          </p:cNvCxnSpPr>
          <p:nvPr/>
        </p:nvCxnSpPr>
        <p:spPr>
          <a:xfrm rot="5400000" flipH="1" flipV="1">
            <a:off x="2582422" y="2781928"/>
            <a:ext cx="1720948" cy="2273854"/>
          </a:xfrm>
          <a:prstGeom prst="bentConnector3">
            <a:avLst>
              <a:gd name="adj1" fmla="val 78248"/>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4" name="Elbow Connector 1253"/>
          <p:cNvCxnSpPr>
            <a:stCxn id="1228" idx="0"/>
            <a:endCxn id="844" idx="4"/>
          </p:cNvCxnSpPr>
          <p:nvPr/>
        </p:nvCxnSpPr>
        <p:spPr>
          <a:xfrm rot="5400000" flipH="1" flipV="1">
            <a:off x="5604253" y="210277"/>
            <a:ext cx="1270769" cy="7867336"/>
          </a:xfrm>
          <a:prstGeom prst="bentConnector3">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6" name="Elbow Connector 1255"/>
          <p:cNvCxnSpPr>
            <a:stCxn id="1228" idx="0"/>
            <a:endCxn id="552" idx="4"/>
          </p:cNvCxnSpPr>
          <p:nvPr/>
        </p:nvCxnSpPr>
        <p:spPr>
          <a:xfrm rot="5400000" flipH="1" flipV="1">
            <a:off x="3933959" y="1117467"/>
            <a:ext cx="2033872" cy="5289852"/>
          </a:xfrm>
          <a:prstGeom prst="bentConnector3">
            <a:avLst>
              <a:gd name="adj1" fmla="val 50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261" name="Rectangle 1260"/>
          <p:cNvSpPr/>
          <p:nvPr/>
        </p:nvSpPr>
        <p:spPr>
          <a:xfrm>
            <a:off x="4334488" y="2623001"/>
            <a:ext cx="330109" cy="316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7436504" y="1193607"/>
            <a:ext cx="1551182" cy="1429394"/>
          </a:xfrm>
          <a:prstGeom prst="rect">
            <a:avLst/>
          </a:prstGeom>
        </p:spPr>
      </p:pic>
    </p:spTree>
    <p:extLst>
      <p:ext uri="{BB962C8B-B14F-4D97-AF65-F5344CB8AC3E}">
        <p14:creationId xmlns:p14="http://schemas.microsoft.com/office/powerpoint/2010/main" val="1219816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84743" y="923543"/>
            <a:ext cx="10822515" cy="5594508"/>
            <a:chOff x="607484" y="923543"/>
            <a:chExt cx="10822515" cy="5594508"/>
          </a:xfrm>
        </p:grpSpPr>
        <p:sp>
          <p:nvSpPr>
            <p:cNvPr id="61" name="Rectangle 60"/>
            <p:cNvSpPr/>
            <p:nvPr/>
          </p:nvSpPr>
          <p:spPr bwMode="auto">
            <a:xfrm>
              <a:off x="607484" y="923543"/>
              <a:ext cx="10822515" cy="5594508"/>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grpSp>
          <p:nvGrpSpPr>
            <p:cNvPr id="4" name="Group 3"/>
            <p:cNvGrpSpPr/>
            <p:nvPr/>
          </p:nvGrpSpPr>
          <p:grpSpPr>
            <a:xfrm>
              <a:off x="4515453" y="1655615"/>
              <a:ext cx="3161094" cy="4651855"/>
              <a:chOff x="3261286" y="1679022"/>
              <a:chExt cx="3161094" cy="4651855"/>
            </a:xfrm>
          </p:grpSpPr>
          <p:sp>
            <p:nvSpPr>
              <p:cNvPr id="64" name="Rectangle 63"/>
              <p:cNvSpPr/>
              <p:nvPr/>
            </p:nvSpPr>
            <p:spPr>
              <a:xfrm>
                <a:off x="3829648" y="1679022"/>
                <a:ext cx="2592732"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Infrastructure</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65" name="Rectangle 64"/>
              <p:cNvSpPr/>
              <p:nvPr/>
            </p:nvSpPr>
            <p:spPr>
              <a:xfrm>
                <a:off x="3979923" y="5495396"/>
                <a:ext cx="1637582"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66" name="Rectangle 65"/>
              <p:cNvSpPr/>
              <p:nvPr/>
            </p:nvSpPr>
            <p:spPr>
              <a:xfrm>
                <a:off x="3979923" y="5040760"/>
                <a:ext cx="1637582"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67" name="Rectangle 66"/>
              <p:cNvSpPr/>
              <p:nvPr/>
            </p:nvSpPr>
            <p:spPr>
              <a:xfrm>
                <a:off x="3979923" y="5950030"/>
                <a:ext cx="1637582"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68" name="Rectangle 67"/>
              <p:cNvSpPr/>
              <p:nvPr/>
            </p:nvSpPr>
            <p:spPr>
              <a:xfrm>
                <a:off x="3979923" y="4131488"/>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69" name="Rectangle 68"/>
              <p:cNvSpPr/>
              <p:nvPr/>
            </p:nvSpPr>
            <p:spPr>
              <a:xfrm>
                <a:off x="3979923" y="3676851"/>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70" name="Rectangle 69"/>
              <p:cNvSpPr/>
              <p:nvPr/>
            </p:nvSpPr>
            <p:spPr>
              <a:xfrm>
                <a:off x="3979923" y="4586124"/>
                <a:ext cx="1637582"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71" name="Rectangle 70"/>
              <p:cNvSpPr/>
              <p:nvPr/>
            </p:nvSpPr>
            <p:spPr>
              <a:xfrm>
                <a:off x="3979923" y="2767580"/>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72" name="Rectangle 71"/>
              <p:cNvSpPr/>
              <p:nvPr/>
            </p:nvSpPr>
            <p:spPr>
              <a:xfrm>
                <a:off x="3979923" y="2312944"/>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73" name="Rectangle 72"/>
              <p:cNvSpPr/>
              <p:nvPr/>
            </p:nvSpPr>
            <p:spPr>
              <a:xfrm>
                <a:off x="3979923" y="3222216"/>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74" name="Left Brace 73"/>
              <p:cNvSpPr/>
              <p:nvPr/>
            </p:nvSpPr>
            <p:spPr>
              <a:xfrm flipH="1">
                <a:off x="5626733" y="4545031"/>
                <a:ext cx="228508" cy="1763291"/>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5" name="TextBox 56"/>
              <p:cNvSpPr txBox="1"/>
              <p:nvPr/>
            </p:nvSpPr>
            <p:spPr>
              <a:xfrm rot="10800000" flipH="1">
                <a:off x="5800120" y="4601508"/>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Managed by vendor</a:t>
                </a:r>
              </a:p>
            </p:txBody>
          </p:sp>
          <p:sp>
            <p:nvSpPr>
              <p:cNvPr id="76" name="Left Brace 75"/>
              <p:cNvSpPr/>
              <p:nvPr/>
            </p:nvSpPr>
            <p:spPr>
              <a:xfrm>
                <a:off x="3793878" y="2312943"/>
                <a:ext cx="133296" cy="2199387"/>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7" name="TextBox 58"/>
              <p:cNvSpPr txBox="1"/>
              <p:nvPr/>
            </p:nvSpPr>
            <p:spPr>
              <a:xfrm>
                <a:off x="3261286" y="2597746"/>
                <a:ext cx="615553" cy="1591974"/>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scale, make </a:t>
                </a:r>
              </a:p>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resilient &amp; manage</a:t>
                </a:r>
              </a:p>
            </p:txBody>
          </p:sp>
        </p:grpSp>
        <p:grpSp>
          <p:nvGrpSpPr>
            <p:cNvPr id="3" name="Group 2"/>
            <p:cNvGrpSpPr/>
            <p:nvPr/>
          </p:nvGrpSpPr>
          <p:grpSpPr>
            <a:xfrm>
              <a:off x="8001146" y="1617226"/>
              <a:ext cx="2968577" cy="4675387"/>
              <a:chOff x="6022373" y="1663756"/>
              <a:chExt cx="2968577" cy="4675387"/>
            </a:xfrm>
          </p:grpSpPr>
          <p:sp>
            <p:nvSpPr>
              <p:cNvPr id="78" name="Rectangle 77"/>
              <p:cNvSpPr/>
              <p:nvPr/>
            </p:nvSpPr>
            <p:spPr>
              <a:xfrm>
                <a:off x="6415923" y="1663756"/>
                <a:ext cx="2575027"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Platform </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79" name="Left Brace 78"/>
              <p:cNvSpPr/>
              <p:nvPr/>
            </p:nvSpPr>
            <p:spPr>
              <a:xfrm flipH="1">
                <a:off x="8173826" y="3217451"/>
                <a:ext cx="209495" cy="3121692"/>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80" name="TextBox 54"/>
              <p:cNvSpPr txBox="1"/>
              <p:nvPr/>
            </p:nvSpPr>
            <p:spPr>
              <a:xfrm rot="10800000" flipH="1">
                <a:off x="8302687" y="3801664"/>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Scale, resilience and </a:t>
                </a:r>
                <a:br>
                  <a:rPr lang="en-US" sz="1400" dirty="0">
                    <a:solidFill>
                      <a:schemeClr val="bg1"/>
                    </a:solidFill>
                    <a:latin typeface="Segoe UI" panose="020B0502040204020203" pitchFamily="34" charset="0"/>
                    <a:ea typeface="+mj-ea"/>
                    <a:cs typeface="Segoe UI" panose="020B0502040204020203" pitchFamily="34" charset="0"/>
                  </a:rPr>
                </a:br>
                <a:r>
                  <a:rPr lang="en-US" sz="1400" dirty="0">
                    <a:solidFill>
                      <a:schemeClr val="bg1"/>
                    </a:solidFill>
                    <a:latin typeface="Segoe UI" panose="020B0502040204020203" pitchFamily="34" charset="0"/>
                    <a:ea typeface="+mj-ea"/>
                    <a:cs typeface="Segoe UI" panose="020B0502040204020203" pitchFamily="34" charset="0"/>
                  </a:rPr>
                  <a:t>management by vendor</a:t>
                </a:r>
              </a:p>
            </p:txBody>
          </p:sp>
          <p:sp>
            <p:nvSpPr>
              <p:cNvPr id="81" name="Left Brace 80"/>
              <p:cNvSpPr/>
              <p:nvPr/>
            </p:nvSpPr>
            <p:spPr>
              <a:xfrm>
                <a:off x="6365225" y="2293899"/>
                <a:ext cx="152338" cy="84738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82" name="TextBox 60"/>
              <p:cNvSpPr txBox="1"/>
              <p:nvPr/>
            </p:nvSpPr>
            <p:spPr>
              <a:xfrm>
                <a:off x="6022373" y="2321078"/>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manage</a:t>
                </a:r>
              </a:p>
            </p:txBody>
          </p:sp>
          <p:sp>
            <p:nvSpPr>
              <p:cNvPr id="83" name="Rectangle 82"/>
              <p:cNvSpPr/>
              <p:nvPr/>
            </p:nvSpPr>
            <p:spPr>
              <a:xfrm>
                <a:off x="6526988" y="5495395"/>
                <a:ext cx="1637581"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84" name="Rectangle 83"/>
              <p:cNvSpPr/>
              <p:nvPr/>
            </p:nvSpPr>
            <p:spPr>
              <a:xfrm>
                <a:off x="6526988" y="5040759"/>
                <a:ext cx="1637581"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85" name="Rectangle 84"/>
              <p:cNvSpPr/>
              <p:nvPr/>
            </p:nvSpPr>
            <p:spPr>
              <a:xfrm>
                <a:off x="6526988" y="5950030"/>
                <a:ext cx="1637581"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86" name="Rectangle 85"/>
              <p:cNvSpPr/>
              <p:nvPr/>
            </p:nvSpPr>
            <p:spPr>
              <a:xfrm>
                <a:off x="6526988" y="4131487"/>
                <a:ext cx="1637581"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87" name="Rectangle 86"/>
              <p:cNvSpPr/>
              <p:nvPr/>
            </p:nvSpPr>
            <p:spPr>
              <a:xfrm>
                <a:off x="6526988" y="3676850"/>
                <a:ext cx="1637581"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88" name="Rectangle 87"/>
              <p:cNvSpPr/>
              <p:nvPr/>
            </p:nvSpPr>
            <p:spPr>
              <a:xfrm>
                <a:off x="6526988" y="4586123"/>
                <a:ext cx="1637581"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89" name="Rectangle 88"/>
              <p:cNvSpPr/>
              <p:nvPr/>
            </p:nvSpPr>
            <p:spPr>
              <a:xfrm>
                <a:off x="6526988" y="2312943"/>
                <a:ext cx="1637581"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90" name="Rectangle 89"/>
              <p:cNvSpPr/>
              <p:nvPr/>
            </p:nvSpPr>
            <p:spPr>
              <a:xfrm>
                <a:off x="6526988" y="3222215"/>
                <a:ext cx="1637581"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91" name="Rectangle 90"/>
              <p:cNvSpPr/>
              <p:nvPr/>
            </p:nvSpPr>
            <p:spPr>
              <a:xfrm>
                <a:off x="6526988" y="2767579"/>
                <a:ext cx="1637581"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grpSp>
        <p:sp>
          <p:nvSpPr>
            <p:cNvPr id="92" name="Rectangle 91"/>
            <p:cNvSpPr/>
            <p:nvPr/>
          </p:nvSpPr>
          <p:spPr>
            <a:xfrm>
              <a:off x="885200" y="1008479"/>
              <a:ext cx="10544799"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smtClean="0">
                  <a:solidFill>
                    <a:schemeClr val="bg1"/>
                  </a:solidFill>
                  <a:latin typeface="Segoe UI Light" panose="020B0502040204020203" pitchFamily="34" charset="0"/>
                  <a:ea typeface="+mj-ea"/>
                  <a:cs typeface="Segoe UI Light" panose="020B0502040204020203" pitchFamily="34" charset="0"/>
                </a:rPr>
                <a:t>Hosting models</a:t>
              </a:r>
              <a:endParaRPr lang="en-US" sz="2599" b="1" dirty="0">
                <a:solidFill>
                  <a:schemeClr val="bg1"/>
                </a:solidFill>
                <a:latin typeface="Segoe UI Light" panose="020B0502040204020203" pitchFamily="34" charset="0"/>
                <a:ea typeface="+mj-ea"/>
                <a:cs typeface="Segoe UI Light" panose="020B0502040204020203" pitchFamily="34" charset="0"/>
              </a:endParaRPr>
            </a:p>
          </p:txBody>
        </p:sp>
        <p:grpSp>
          <p:nvGrpSpPr>
            <p:cNvPr id="5" name="Group 4"/>
            <p:cNvGrpSpPr/>
            <p:nvPr/>
          </p:nvGrpSpPr>
          <p:grpSpPr>
            <a:xfrm>
              <a:off x="730118" y="1670678"/>
              <a:ext cx="2602354" cy="4653055"/>
              <a:chOff x="730118" y="1670678"/>
              <a:chExt cx="2602354" cy="4653055"/>
            </a:xfrm>
          </p:grpSpPr>
          <p:sp>
            <p:nvSpPr>
              <p:cNvPr id="62" name="Rectangle 61"/>
              <p:cNvSpPr/>
              <p:nvPr/>
            </p:nvSpPr>
            <p:spPr>
              <a:xfrm>
                <a:off x="1218652" y="1670678"/>
                <a:ext cx="2113820"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On </a:t>
                </a:r>
                <a:r>
                  <a:rPr lang="en-US" sz="1799" dirty="0" smtClean="0">
                    <a:solidFill>
                      <a:schemeClr val="bg1"/>
                    </a:solidFill>
                    <a:latin typeface="Segoe UI Light" panose="020B0502040204020203" pitchFamily="34" charset="0"/>
                    <a:ea typeface="+mj-ea"/>
                    <a:cs typeface="Segoe UI Light" panose="020B0502040204020203" pitchFamily="34" charset="0"/>
                  </a:rPr>
                  <a:t>Premises / </a:t>
                </a:r>
                <a:r>
                  <a:rPr lang="en-US" sz="1799" dirty="0" err="1" smtClean="0">
                    <a:solidFill>
                      <a:schemeClr val="bg1"/>
                    </a:solidFill>
                    <a:latin typeface="Segoe UI Light" panose="020B0502040204020203" pitchFamily="34" charset="0"/>
                    <a:ea typeface="+mj-ea"/>
                    <a:cs typeface="Segoe UI Light" panose="020B0502040204020203" pitchFamily="34" charset="0"/>
                  </a:rPr>
                  <a:t>Colo</a:t>
                </a:r>
                <a:endParaRPr lang="en-US" sz="1799" dirty="0">
                  <a:solidFill>
                    <a:schemeClr val="bg1"/>
                  </a:solidFill>
                  <a:latin typeface="Segoe UI Light" panose="020B0502040204020203" pitchFamily="34" charset="0"/>
                  <a:ea typeface="+mj-ea"/>
                  <a:cs typeface="Segoe UI Light" panose="020B0502040204020203" pitchFamily="34" charset="0"/>
                </a:endParaRPr>
              </a:p>
            </p:txBody>
          </p:sp>
          <p:sp>
            <p:nvSpPr>
              <p:cNvPr id="63" name="TextBox 52"/>
              <p:cNvSpPr txBox="1"/>
              <p:nvPr/>
            </p:nvSpPr>
            <p:spPr>
              <a:xfrm>
                <a:off x="730118" y="2724960"/>
                <a:ext cx="400110" cy="303935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scale, make resilient and manage</a:t>
                </a:r>
              </a:p>
            </p:txBody>
          </p:sp>
          <p:sp>
            <p:nvSpPr>
              <p:cNvPr id="105" name="Rectangle 104"/>
              <p:cNvSpPr/>
              <p:nvPr/>
            </p:nvSpPr>
            <p:spPr>
              <a:xfrm>
                <a:off x="1427343" y="5488252"/>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106" name="Rectangle 105"/>
              <p:cNvSpPr/>
              <p:nvPr/>
            </p:nvSpPr>
            <p:spPr>
              <a:xfrm>
                <a:off x="1427343" y="5033616"/>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107" name="Rectangle 106"/>
              <p:cNvSpPr/>
              <p:nvPr/>
            </p:nvSpPr>
            <p:spPr>
              <a:xfrm>
                <a:off x="1427343" y="5942886"/>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108" name="Rectangle 107"/>
              <p:cNvSpPr/>
              <p:nvPr/>
            </p:nvSpPr>
            <p:spPr>
              <a:xfrm>
                <a:off x="1427343" y="4124344"/>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109" name="Rectangle 108"/>
              <p:cNvSpPr/>
              <p:nvPr/>
            </p:nvSpPr>
            <p:spPr>
              <a:xfrm>
                <a:off x="1427343" y="3669708"/>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10" name="Rectangle 109"/>
              <p:cNvSpPr/>
              <p:nvPr/>
            </p:nvSpPr>
            <p:spPr>
              <a:xfrm>
                <a:off x="1427343" y="4578980"/>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11" name="Rectangle 110"/>
              <p:cNvSpPr/>
              <p:nvPr/>
            </p:nvSpPr>
            <p:spPr>
              <a:xfrm>
                <a:off x="1427343" y="2760436"/>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12" name="Rectangle 111"/>
              <p:cNvSpPr/>
              <p:nvPr/>
            </p:nvSpPr>
            <p:spPr>
              <a:xfrm>
                <a:off x="1427343" y="2305799"/>
                <a:ext cx="1637582" cy="380847"/>
              </a:xfrm>
              <a:prstGeom prst="rect">
                <a:avLst/>
              </a:prstGeom>
              <a:solidFill>
                <a:srgbClr val="00B0F0"/>
              </a:solidFill>
              <a:ln w="9525" cap="flat" cmpd="sng" algn="ctr">
                <a:noFill/>
                <a:prstDash val="solid"/>
              </a:ln>
              <a:effectLst/>
            </p:spPr>
            <p:txBody>
              <a:bodyPr rtlCol="0" anchor="ctr" anchorCtr="0"/>
              <a:lstStyle/>
              <a:p>
                <a:pPr marL="0" lvl="1" algn="ctr" defTabSz="1218098" fontAlgn="base">
                  <a:spcAft>
                    <a:spcPct val="0"/>
                  </a:spcAft>
                </a:pPr>
                <a:r>
                  <a:rPr lang="en-US" sz="1300" dirty="0">
                    <a:solidFill>
                      <a:schemeClr val="bg1"/>
                    </a:solidFill>
                    <a:latin typeface="Segoe UI" panose="020B0502040204020203" pitchFamily="34" charset="0"/>
                    <a:ea typeface="+mj-ea"/>
                    <a:cs typeface="Segoe UI" panose="020B0502040204020203" pitchFamily="34" charset="0"/>
                  </a:rPr>
                  <a:t>Applications</a:t>
                </a:r>
              </a:p>
            </p:txBody>
          </p:sp>
          <p:sp>
            <p:nvSpPr>
              <p:cNvPr id="113" name="Rectangle 112"/>
              <p:cNvSpPr/>
              <p:nvPr/>
            </p:nvSpPr>
            <p:spPr>
              <a:xfrm>
                <a:off x="1427343" y="3215073"/>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14" name="Left Brace 113"/>
              <p:cNvSpPr/>
              <p:nvPr/>
            </p:nvSpPr>
            <p:spPr>
              <a:xfrm>
                <a:off x="1178210" y="2305798"/>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grpSp>
      </p:grpSp>
      <p:sp>
        <p:nvSpPr>
          <p:cNvPr id="2" name="Rectangle 1"/>
          <p:cNvSpPr/>
          <p:nvPr/>
        </p:nvSpPr>
        <p:spPr>
          <a:xfrm>
            <a:off x="539109" y="152401"/>
            <a:ext cx="2991525" cy="830997"/>
          </a:xfrm>
          <a:prstGeom prst="rect">
            <a:avLst/>
          </a:prstGeom>
        </p:spPr>
        <p:txBody>
          <a:bodyPr wrap="none">
            <a:spAutoFit/>
          </a:bodyPr>
          <a:lstStyle/>
          <a:p>
            <a:pPr>
              <a:spcBef>
                <a:spcPts val="1799"/>
              </a:spcBef>
            </a:pPr>
            <a:r>
              <a:rPr lang="en-US" sz="4800" dirty="0" smtClean="0">
                <a:solidFill>
                  <a:schemeClr val="bg1"/>
                </a:solidFill>
                <a:latin typeface="+mj-lt"/>
              </a:rPr>
              <a:t>The cloud</a:t>
            </a:r>
            <a:r>
              <a:rPr lang="en-US" sz="4800" dirty="0">
                <a:solidFill>
                  <a:schemeClr val="bg1"/>
                </a:solidFill>
                <a:latin typeface="+mj-lt"/>
              </a:rPr>
              <a:t>?</a:t>
            </a:r>
          </a:p>
        </p:txBody>
      </p:sp>
    </p:spTree>
    <p:extLst>
      <p:ext uri="{BB962C8B-B14F-4D97-AF65-F5344CB8AC3E}">
        <p14:creationId xmlns:p14="http://schemas.microsoft.com/office/powerpoint/2010/main" val="1795748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Backup</a:t>
            </a:r>
            <a:endParaRPr lang="en-US" sz="8800" dirty="0"/>
          </a:p>
        </p:txBody>
      </p:sp>
    </p:spTree>
    <p:extLst>
      <p:ext uri="{BB962C8B-B14F-4D97-AF65-F5344CB8AC3E}">
        <p14:creationId xmlns:p14="http://schemas.microsoft.com/office/powerpoint/2010/main" val="2196789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Backups</a:t>
            </a:r>
            <a:endParaRPr lang="en-US" sz="3600" dirty="0">
              <a:solidFill>
                <a:prstClr val="white"/>
              </a:solidFill>
            </a:endParaRPr>
          </a:p>
        </p:txBody>
      </p:sp>
      <p:pic>
        <p:nvPicPr>
          <p:cNvPr id="6" name="Picture 8"/>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1408595" y="2634943"/>
            <a:ext cx="1880423" cy="158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8964445" y="2634099"/>
            <a:ext cx="1818960" cy="1589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3593394" y="1680916"/>
            <a:ext cx="5066675" cy="4275526"/>
            <a:chOff x="3552996" y="1653207"/>
            <a:chExt cx="5066675" cy="4275526"/>
          </a:xfrm>
        </p:grpSpPr>
        <p:grpSp>
          <p:nvGrpSpPr>
            <p:cNvPr id="4" name="Group 3"/>
            <p:cNvGrpSpPr/>
            <p:nvPr/>
          </p:nvGrpSpPr>
          <p:grpSpPr>
            <a:xfrm>
              <a:off x="3552996" y="3421010"/>
              <a:ext cx="5066675" cy="794479"/>
              <a:chOff x="3552996" y="3429422"/>
              <a:chExt cx="5066675" cy="794479"/>
            </a:xfrm>
          </p:grpSpPr>
          <p:sp>
            <p:nvSpPr>
              <p:cNvPr id="11" name="TextBox 10"/>
              <p:cNvSpPr txBox="1"/>
              <p:nvPr/>
            </p:nvSpPr>
            <p:spPr>
              <a:xfrm>
                <a:off x="4080574" y="3762236"/>
                <a:ext cx="4092315" cy="461665"/>
              </a:xfrm>
              <a:prstGeom prst="rect">
                <a:avLst/>
              </a:prstGeom>
              <a:noFill/>
            </p:spPr>
            <p:txBody>
              <a:bodyPr wrap="square" rtlCol="0">
                <a:spAutoFit/>
              </a:bodyPr>
              <a:lstStyle/>
              <a:p>
                <a:pPr algn="ctr"/>
                <a:r>
                  <a:rPr lang="en-US" sz="2400" dirty="0" smtClean="0">
                    <a:solidFill>
                      <a:schemeClr val="bg1"/>
                    </a:solidFill>
                  </a:rPr>
                  <a:t>Websites Settings Manifest</a:t>
                </a:r>
                <a:endParaRPr lang="en-US" sz="2400" dirty="0">
                  <a:solidFill>
                    <a:schemeClr val="bg1"/>
                  </a:solidFill>
                </a:endParaRPr>
              </a:p>
            </p:txBody>
          </p:sp>
          <p:cxnSp>
            <p:nvCxnSpPr>
              <p:cNvPr id="8" name="Straight Arrow Connector 7"/>
              <p:cNvCxnSpPr/>
              <p:nvPr/>
            </p:nvCxnSpPr>
            <p:spPr>
              <a:xfrm>
                <a:off x="3552996" y="3429422"/>
                <a:ext cx="5066675" cy="29980"/>
              </a:xfrm>
              <a:prstGeom prst="straightConnector1">
                <a:avLst/>
              </a:prstGeom>
              <a:ln w="5715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552996" y="5149244"/>
              <a:ext cx="5066675" cy="779489"/>
              <a:chOff x="3552996" y="5149244"/>
              <a:chExt cx="5066675" cy="779489"/>
            </a:xfrm>
          </p:grpSpPr>
          <p:sp>
            <p:nvSpPr>
              <p:cNvPr id="12" name="TextBox 11"/>
              <p:cNvSpPr txBox="1"/>
              <p:nvPr/>
            </p:nvSpPr>
            <p:spPr>
              <a:xfrm>
                <a:off x="4287514" y="5467068"/>
                <a:ext cx="3597640" cy="461665"/>
              </a:xfrm>
              <a:prstGeom prst="rect">
                <a:avLst/>
              </a:prstGeom>
              <a:noFill/>
            </p:spPr>
            <p:txBody>
              <a:bodyPr wrap="square" rtlCol="0">
                <a:spAutoFit/>
              </a:bodyPr>
              <a:lstStyle/>
              <a:p>
                <a:pPr algn="ctr"/>
                <a:r>
                  <a:rPr lang="en-US" sz="2400" dirty="0" smtClean="0">
                    <a:solidFill>
                      <a:schemeClr val="bg1"/>
                    </a:solidFill>
                  </a:rPr>
                  <a:t>Database (Optional)</a:t>
                </a:r>
                <a:endParaRPr lang="en-US" sz="2400" dirty="0">
                  <a:solidFill>
                    <a:schemeClr val="bg1"/>
                  </a:solidFill>
                </a:endParaRPr>
              </a:p>
            </p:txBody>
          </p:sp>
          <p:cxnSp>
            <p:nvCxnSpPr>
              <p:cNvPr id="14" name="Straight Arrow Connector 13"/>
              <p:cNvCxnSpPr/>
              <p:nvPr/>
            </p:nvCxnSpPr>
            <p:spPr>
              <a:xfrm>
                <a:off x="3552996" y="5149244"/>
                <a:ext cx="5066675" cy="29980"/>
              </a:xfrm>
              <a:prstGeom prst="straightConnector1">
                <a:avLst/>
              </a:prstGeom>
              <a:ln w="5715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552996" y="1653207"/>
              <a:ext cx="5066675" cy="834049"/>
              <a:chOff x="3552996" y="1653207"/>
              <a:chExt cx="5066675" cy="834049"/>
            </a:xfrm>
          </p:grpSpPr>
          <p:sp>
            <p:nvSpPr>
              <p:cNvPr id="16" name="TextBox 15"/>
              <p:cNvSpPr txBox="1"/>
              <p:nvPr/>
            </p:nvSpPr>
            <p:spPr>
              <a:xfrm>
                <a:off x="4080574" y="1951276"/>
                <a:ext cx="4092315" cy="535980"/>
              </a:xfrm>
              <a:prstGeom prst="rect">
                <a:avLst/>
              </a:prstGeom>
              <a:noFill/>
            </p:spPr>
            <p:txBody>
              <a:bodyPr wrap="square" rtlCol="0">
                <a:spAutoFit/>
              </a:bodyPr>
              <a:lstStyle/>
              <a:p>
                <a:pPr algn="ctr"/>
                <a:r>
                  <a:rPr lang="en-US" sz="2400" dirty="0" smtClean="0">
                    <a:solidFill>
                      <a:schemeClr val="bg1"/>
                    </a:solidFill>
                  </a:rPr>
                  <a:t>Websites Files</a:t>
                </a:r>
                <a:endParaRPr lang="en-US" sz="2400" dirty="0">
                  <a:solidFill>
                    <a:schemeClr val="bg1"/>
                  </a:solidFill>
                </a:endParaRPr>
              </a:p>
            </p:txBody>
          </p:sp>
          <p:cxnSp>
            <p:nvCxnSpPr>
              <p:cNvPr id="15" name="Straight Arrow Connector 14"/>
              <p:cNvCxnSpPr/>
              <p:nvPr/>
            </p:nvCxnSpPr>
            <p:spPr>
              <a:xfrm>
                <a:off x="3552996" y="1653207"/>
                <a:ext cx="5066675" cy="34806"/>
              </a:xfrm>
              <a:prstGeom prst="straightConnector1">
                <a:avLst/>
              </a:prstGeom>
              <a:ln w="5715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003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Backup</a:t>
            </a:r>
            <a:endParaRPr lang="en-US" sz="4400" dirty="0">
              <a:latin typeface="+mj-lt"/>
            </a:endParaRPr>
          </a:p>
        </p:txBody>
      </p:sp>
    </p:spTree>
    <p:extLst>
      <p:ext uri="{BB962C8B-B14F-4D97-AF65-F5344CB8AC3E}">
        <p14:creationId xmlns:p14="http://schemas.microsoft.com/office/powerpoint/2010/main" val="3092752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Hybrid Connections</a:t>
            </a:r>
            <a:endParaRPr lang="en-US" sz="8800" dirty="0"/>
          </a:p>
        </p:txBody>
      </p:sp>
    </p:spTree>
    <p:extLst>
      <p:ext uri="{BB962C8B-B14F-4D97-AF65-F5344CB8AC3E}">
        <p14:creationId xmlns:p14="http://schemas.microsoft.com/office/powerpoint/2010/main" val="313258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98720" y="1797128"/>
            <a:ext cx="10394561" cy="4184223"/>
            <a:chOff x="1190300" y="1785554"/>
            <a:chExt cx="10394561" cy="4184223"/>
          </a:xfrm>
        </p:grpSpPr>
        <p:pic>
          <p:nvPicPr>
            <p:cNvPr id="76" name="Picture 75"/>
            <p:cNvPicPr>
              <a:picLocks noChangeAspect="1"/>
            </p:cNvPicPr>
            <p:nvPr/>
          </p:nvPicPr>
          <p:blipFill>
            <a:blip r:embed="rId3">
              <a:biLevel thresh="25000"/>
            </a:blip>
            <a:stretch>
              <a:fillRect/>
            </a:stretch>
          </p:blipFill>
          <p:spPr>
            <a:xfrm>
              <a:off x="1682623" y="2775124"/>
              <a:ext cx="877161" cy="871427"/>
            </a:xfrm>
            <a:prstGeom prst="rect">
              <a:avLst/>
            </a:prstGeom>
          </p:spPr>
        </p:pic>
        <p:pic>
          <p:nvPicPr>
            <p:cNvPr id="77" name="Picture 76"/>
            <p:cNvPicPr>
              <a:picLocks noChangeAspect="1"/>
            </p:cNvPicPr>
            <p:nvPr/>
          </p:nvPicPr>
          <p:blipFill>
            <a:blip r:embed="rId4">
              <a:biLevel thresh="25000"/>
            </a:blip>
            <a:stretch>
              <a:fillRect/>
            </a:stretch>
          </p:blipFill>
          <p:spPr>
            <a:xfrm>
              <a:off x="1875497" y="4432428"/>
              <a:ext cx="671601" cy="1081345"/>
            </a:xfrm>
            <a:prstGeom prst="rect">
              <a:avLst/>
            </a:prstGeom>
          </p:spPr>
        </p:pic>
        <p:sp>
          <p:nvSpPr>
            <p:cNvPr id="78" name="TextBox 77"/>
            <p:cNvSpPr txBox="1"/>
            <p:nvPr/>
          </p:nvSpPr>
          <p:spPr>
            <a:xfrm>
              <a:off x="1190300" y="3733197"/>
              <a:ext cx="1861806" cy="369332"/>
            </a:xfrm>
            <a:prstGeom prst="rect">
              <a:avLst/>
            </a:prstGeom>
            <a:noFill/>
          </p:spPr>
          <p:txBody>
            <a:bodyPr wrap="square" rtlCol="0">
              <a:spAutoFit/>
            </a:bodyPr>
            <a:lstStyle/>
            <a:p>
              <a:pPr algn="ctr" defTabSz="896386">
                <a:defRPr/>
              </a:pPr>
              <a:r>
                <a:rPr lang="en-US" kern="0" dirty="0">
                  <a:solidFill>
                    <a:schemeClr val="bg1"/>
                  </a:solidFill>
                </a:rPr>
                <a:t>Web Sites</a:t>
              </a:r>
            </a:p>
          </p:txBody>
        </p:sp>
        <p:sp>
          <p:nvSpPr>
            <p:cNvPr id="79" name="TextBox 78"/>
            <p:cNvSpPr txBox="1"/>
            <p:nvPr/>
          </p:nvSpPr>
          <p:spPr>
            <a:xfrm>
              <a:off x="1295888" y="5600445"/>
              <a:ext cx="1861806" cy="369332"/>
            </a:xfrm>
            <a:prstGeom prst="rect">
              <a:avLst/>
            </a:prstGeom>
            <a:noFill/>
          </p:spPr>
          <p:txBody>
            <a:bodyPr wrap="square" rtlCol="0">
              <a:spAutoFit/>
            </a:bodyPr>
            <a:lstStyle/>
            <a:p>
              <a:pPr algn="ctr" defTabSz="896386">
                <a:defRPr/>
              </a:pPr>
              <a:r>
                <a:rPr lang="en-US" kern="0" dirty="0">
                  <a:solidFill>
                    <a:schemeClr val="bg1"/>
                  </a:solidFill>
                </a:rPr>
                <a:t>Mobile Services</a:t>
              </a:r>
            </a:p>
          </p:txBody>
        </p:sp>
        <p:pic>
          <p:nvPicPr>
            <p:cNvPr id="80" name="Picture 79"/>
            <p:cNvPicPr>
              <a:picLocks noChangeAspect="1"/>
            </p:cNvPicPr>
            <p:nvPr/>
          </p:nvPicPr>
          <p:blipFill>
            <a:blip r:embed="rId5">
              <a:biLevel thresh="25000"/>
            </a:blip>
            <a:stretch>
              <a:fillRect/>
            </a:stretch>
          </p:blipFill>
          <p:spPr>
            <a:xfrm>
              <a:off x="8339826" y="3287218"/>
              <a:ext cx="589414" cy="764485"/>
            </a:xfrm>
            <a:prstGeom prst="rect">
              <a:avLst/>
            </a:prstGeom>
          </p:spPr>
        </p:pic>
        <p:sp>
          <p:nvSpPr>
            <p:cNvPr id="81" name="Flowchart: Alternate Process 80"/>
            <p:cNvSpPr/>
            <p:nvPr/>
          </p:nvSpPr>
          <p:spPr>
            <a:xfrm>
              <a:off x="6211763" y="2875043"/>
              <a:ext cx="5118630" cy="2553769"/>
            </a:xfrm>
            <a:prstGeom prst="flowChartAlternateProcess">
              <a:avLst/>
            </a:prstGeom>
            <a:noFill/>
            <a:ln w="57150" cap="flat" cmpd="sng" algn="ctr">
              <a:solidFill>
                <a:srgbClr val="FFFFFF"/>
              </a:solidFill>
              <a:prstDash val="solid"/>
              <a:miter lim="800000"/>
            </a:ln>
            <a:effectLst/>
          </p:spPr>
          <p:txBody>
            <a:bodyPr rtlCol="0" anchor="ctr"/>
            <a:lstStyle/>
            <a:p>
              <a:pPr algn="ctr" defTabSz="896386">
                <a:defRPr/>
              </a:pPr>
              <a:endParaRPr lang="en-US" kern="0">
                <a:solidFill>
                  <a:schemeClr val="bg1"/>
                </a:solidFill>
              </a:endParaRPr>
            </a:p>
          </p:txBody>
        </p:sp>
        <p:sp>
          <p:nvSpPr>
            <p:cNvPr id="82" name="TextBox 81"/>
            <p:cNvSpPr txBox="1"/>
            <p:nvPr/>
          </p:nvSpPr>
          <p:spPr>
            <a:xfrm>
              <a:off x="7062131" y="2456539"/>
              <a:ext cx="3873015" cy="369332"/>
            </a:xfrm>
            <a:prstGeom prst="rect">
              <a:avLst/>
            </a:prstGeom>
            <a:noFill/>
          </p:spPr>
          <p:txBody>
            <a:bodyPr wrap="square" rtlCol="0">
              <a:spAutoFit/>
            </a:bodyPr>
            <a:lstStyle/>
            <a:p>
              <a:pPr algn="ctr" defTabSz="896386">
                <a:defRPr/>
              </a:pPr>
              <a:r>
                <a:rPr lang="en-US" kern="0" dirty="0">
                  <a:solidFill>
                    <a:schemeClr val="bg1"/>
                  </a:solidFill>
                </a:rPr>
                <a:t>Corporate Network</a:t>
              </a:r>
            </a:p>
          </p:txBody>
        </p:sp>
        <p:sp>
          <p:nvSpPr>
            <p:cNvPr id="83" name="TextBox 82"/>
            <p:cNvSpPr txBox="1"/>
            <p:nvPr/>
          </p:nvSpPr>
          <p:spPr>
            <a:xfrm>
              <a:off x="8929240" y="3494070"/>
              <a:ext cx="2600355" cy="369332"/>
            </a:xfrm>
            <a:prstGeom prst="rect">
              <a:avLst/>
            </a:prstGeom>
            <a:noFill/>
          </p:spPr>
          <p:txBody>
            <a:bodyPr wrap="square" rtlCol="0">
              <a:spAutoFit/>
            </a:bodyPr>
            <a:lstStyle/>
            <a:p>
              <a:pPr defTabSz="896386">
                <a:defRPr/>
              </a:pPr>
              <a:r>
                <a:rPr lang="en-US" kern="0" dirty="0">
                  <a:solidFill>
                    <a:schemeClr val="bg1"/>
                  </a:solidFill>
                </a:rPr>
                <a:t>Microsoft SQL Server</a:t>
              </a:r>
            </a:p>
          </p:txBody>
        </p:sp>
        <p:sp>
          <p:nvSpPr>
            <p:cNvPr id="84" name="TextBox 83"/>
            <p:cNvSpPr txBox="1"/>
            <p:nvPr/>
          </p:nvSpPr>
          <p:spPr>
            <a:xfrm>
              <a:off x="3464327" y="4682773"/>
              <a:ext cx="2108967" cy="369332"/>
            </a:xfrm>
            <a:prstGeom prst="rect">
              <a:avLst/>
            </a:prstGeom>
            <a:noFill/>
          </p:spPr>
          <p:txBody>
            <a:bodyPr wrap="square" rtlCol="0">
              <a:spAutoFit/>
            </a:bodyPr>
            <a:lstStyle/>
            <a:p>
              <a:pPr algn="ctr" defTabSz="896386">
                <a:defRPr/>
              </a:pPr>
              <a:r>
                <a:rPr lang="en-US" kern="0" dirty="0">
                  <a:solidFill>
                    <a:schemeClr val="bg1"/>
                  </a:solidFill>
                </a:rPr>
                <a:t>Hybrid Connection</a:t>
              </a:r>
            </a:p>
          </p:txBody>
        </p:sp>
        <p:pic>
          <p:nvPicPr>
            <p:cNvPr id="85" name="Picture 84"/>
            <p:cNvPicPr>
              <a:picLocks noChangeAspect="1"/>
            </p:cNvPicPr>
            <p:nvPr/>
          </p:nvPicPr>
          <p:blipFill>
            <a:blip r:embed="rId6">
              <a:biLevel thresh="25000"/>
            </a:blip>
            <a:stretch>
              <a:fillRect/>
            </a:stretch>
          </p:blipFill>
          <p:spPr>
            <a:xfrm>
              <a:off x="7307787" y="1785554"/>
              <a:ext cx="615554" cy="955516"/>
            </a:xfrm>
            <a:prstGeom prst="rect">
              <a:avLst/>
            </a:prstGeom>
          </p:spPr>
        </p:pic>
        <p:sp>
          <p:nvSpPr>
            <p:cNvPr id="86" name="TextBox 85"/>
            <p:cNvSpPr txBox="1"/>
            <p:nvPr/>
          </p:nvSpPr>
          <p:spPr>
            <a:xfrm>
              <a:off x="8984506" y="4366259"/>
              <a:ext cx="2600355" cy="646331"/>
            </a:xfrm>
            <a:prstGeom prst="rect">
              <a:avLst/>
            </a:prstGeom>
            <a:noFill/>
          </p:spPr>
          <p:txBody>
            <a:bodyPr wrap="square" rtlCol="0">
              <a:spAutoFit/>
            </a:bodyPr>
            <a:lstStyle/>
            <a:p>
              <a:pPr defTabSz="896386">
                <a:defRPr/>
              </a:pPr>
              <a:r>
                <a:rPr lang="en-US" kern="0" dirty="0">
                  <a:solidFill>
                    <a:schemeClr val="bg1"/>
                  </a:solidFill>
                </a:rPr>
                <a:t>Other published resources</a:t>
              </a:r>
            </a:p>
          </p:txBody>
        </p:sp>
        <p:pic>
          <p:nvPicPr>
            <p:cNvPr id="87" name="Picture 86"/>
            <p:cNvPicPr>
              <a:picLocks noChangeAspect="1"/>
            </p:cNvPicPr>
            <p:nvPr/>
          </p:nvPicPr>
          <p:blipFill>
            <a:blip r:embed="rId7" cstate="print">
              <a:biLevel thresh="25000"/>
              <a:extLst>
                <a:ext uri="{28A0092B-C50C-407E-A947-70E740481C1C}">
                  <a14:useLocalDpi xmlns:a14="http://schemas.microsoft.com/office/drawing/2010/main" val="0"/>
                </a:ext>
              </a:extLst>
            </a:blip>
            <a:srcRect/>
            <a:stretch>
              <a:fillRect/>
            </a:stretch>
          </p:blipFill>
          <p:spPr bwMode="auto">
            <a:xfrm>
              <a:off x="8255334" y="4238927"/>
              <a:ext cx="754809" cy="7548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8" name="Elbow Connector 87"/>
            <p:cNvCxnSpPr/>
            <p:nvPr/>
          </p:nvCxnSpPr>
          <p:spPr>
            <a:xfrm flipV="1">
              <a:off x="7434134" y="3692568"/>
              <a:ext cx="821199" cy="395849"/>
            </a:xfrm>
            <a:prstGeom prst="bentConnector3">
              <a:avLst/>
            </a:prstGeom>
            <a:noFill/>
            <a:ln w="28575" cap="flat" cmpd="sng" algn="ctr">
              <a:solidFill>
                <a:srgbClr val="FFFFFF"/>
              </a:solidFill>
              <a:prstDash val="solid"/>
              <a:miter lim="800000"/>
            </a:ln>
            <a:effectLst/>
          </p:spPr>
        </p:cxnSp>
        <p:cxnSp>
          <p:nvCxnSpPr>
            <p:cNvPr id="89" name="Elbow Connector 88"/>
            <p:cNvCxnSpPr>
              <a:endCxn id="87" idx="1"/>
            </p:cNvCxnSpPr>
            <p:nvPr/>
          </p:nvCxnSpPr>
          <p:spPr>
            <a:xfrm>
              <a:off x="7429303" y="4172276"/>
              <a:ext cx="826030" cy="444056"/>
            </a:xfrm>
            <a:prstGeom prst="bentConnector3">
              <a:avLst/>
            </a:prstGeom>
            <a:noFill/>
            <a:ln w="28575" cap="flat" cmpd="sng" algn="ctr">
              <a:solidFill>
                <a:srgbClr val="FFFFFF"/>
              </a:solidFill>
              <a:prstDash val="solid"/>
              <a:miter lim="800000"/>
            </a:ln>
            <a:effectLst/>
          </p:spPr>
        </p:cxnSp>
        <p:cxnSp>
          <p:nvCxnSpPr>
            <p:cNvPr id="90" name="Elbow Connector 89"/>
            <p:cNvCxnSpPr/>
            <p:nvPr/>
          </p:nvCxnSpPr>
          <p:spPr>
            <a:xfrm rot="10800000">
              <a:off x="2744319" y="3210839"/>
              <a:ext cx="1102401" cy="820016"/>
            </a:xfrm>
            <a:prstGeom prst="bentConnector3">
              <a:avLst/>
            </a:prstGeom>
            <a:noFill/>
            <a:ln w="28575" cap="flat" cmpd="sng" algn="ctr">
              <a:solidFill>
                <a:srgbClr val="FFFFFF"/>
              </a:solidFill>
              <a:prstDash val="solid"/>
              <a:miter lim="800000"/>
            </a:ln>
            <a:effectLst/>
          </p:spPr>
        </p:cxnSp>
        <p:cxnSp>
          <p:nvCxnSpPr>
            <p:cNvPr id="91" name="Elbow Connector 90"/>
            <p:cNvCxnSpPr/>
            <p:nvPr/>
          </p:nvCxnSpPr>
          <p:spPr>
            <a:xfrm rot="10800000" flipV="1">
              <a:off x="2755663" y="4133263"/>
              <a:ext cx="1091056" cy="886635"/>
            </a:xfrm>
            <a:prstGeom prst="bentConnector3">
              <a:avLst/>
            </a:prstGeom>
            <a:noFill/>
            <a:ln w="28575" cap="flat" cmpd="sng" algn="ctr">
              <a:solidFill>
                <a:srgbClr val="FFFFFF"/>
              </a:solidFill>
              <a:prstDash val="solid"/>
              <a:miter lim="800000"/>
            </a:ln>
            <a:effectLst/>
          </p:spPr>
        </p:cxnSp>
        <p:sp>
          <p:nvSpPr>
            <p:cNvPr id="92" name="Rectangle 91"/>
            <p:cNvSpPr/>
            <p:nvPr/>
          </p:nvSpPr>
          <p:spPr>
            <a:xfrm>
              <a:off x="6056078" y="4030855"/>
              <a:ext cx="297346" cy="204818"/>
            </a:xfrm>
            <a:prstGeom prst="rect">
              <a:avLst/>
            </a:prstGeom>
            <a:solidFill>
              <a:srgbClr val="0070C0"/>
            </a:solidFill>
            <a:ln w="12700" cap="flat" cmpd="sng" algn="ctr">
              <a:noFill/>
              <a:prstDash val="solid"/>
              <a:miter lim="800000"/>
            </a:ln>
            <a:effectLst/>
          </p:spPr>
          <p:txBody>
            <a:bodyPr rtlCol="0" anchor="ctr"/>
            <a:lstStyle/>
            <a:p>
              <a:pPr algn="ctr" defTabSz="896386">
                <a:defRPr/>
              </a:pPr>
              <a:endParaRPr lang="en-US" kern="0">
                <a:solidFill>
                  <a:schemeClr val="bg1"/>
                </a:solidFill>
              </a:endParaRPr>
            </a:p>
          </p:txBody>
        </p:sp>
        <p:cxnSp>
          <p:nvCxnSpPr>
            <p:cNvPr id="93" name="Straight Connector 92"/>
            <p:cNvCxnSpPr/>
            <p:nvPr/>
          </p:nvCxnSpPr>
          <p:spPr>
            <a:xfrm>
              <a:off x="5222903" y="4086805"/>
              <a:ext cx="1239696" cy="1610"/>
            </a:xfrm>
            <a:prstGeom prst="line">
              <a:avLst/>
            </a:prstGeom>
            <a:noFill/>
            <a:ln w="28575" cap="flat" cmpd="sng" algn="ctr">
              <a:solidFill>
                <a:srgbClr val="FFFFFF"/>
              </a:solidFill>
              <a:prstDash val="solid"/>
              <a:miter lim="800000"/>
            </a:ln>
            <a:effectLst/>
          </p:spPr>
        </p:cxnSp>
        <p:cxnSp>
          <p:nvCxnSpPr>
            <p:cNvPr id="94" name="Straight Connector 93"/>
            <p:cNvCxnSpPr/>
            <p:nvPr/>
          </p:nvCxnSpPr>
          <p:spPr>
            <a:xfrm>
              <a:off x="5222903" y="4151701"/>
              <a:ext cx="1239696" cy="24320"/>
            </a:xfrm>
            <a:prstGeom prst="line">
              <a:avLst/>
            </a:prstGeom>
            <a:noFill/>
            <a:ln w="28575" cap="flat" cmpd="sng" algn="ctr">
              <a:solidFill>
                <a:srgbClr val="FFFFFF"/>
              </a:solidFill>
              <a:prstDash val="solid"/>
              <a:miter lim="800000"/>
            </a:ln>
            <a:effectLst/>
          </p:spPr>
        </p:cxnSp>
        <p:sp>
          <p:nvSpPr>
            <p:cNvPr id="97" name="TextBox 96"/>
            <p:cNvSpPr txBox="1"/>
            <p:nvPr/>
          </p:nvSpPr>
          <p:spPr>
            <a:xfrm>
              <a:off x="6086730" y="4384937"/>
              <a:ext cx="1861806" cy="923330"/>
            </a:xfrm>
            <a:prstGeom prst="rect">
              <a:avLst/>
            </a:prstGeom>
            <a:noFill/>
          </p:spPr>
          <p:txBody>
            <a:bodyPr wrap="square" rtlCol="0">
              <a:spAutoFit/>
            </a:bodyPr>
            <a:lstStyle/>
            <a:p>
              <a:pPr algn="ctr" defTabSz="896386">
                <a:defRPr/>
              </a:pPr>
              <a:r>
                <a:rPr lang="en-US" kern="0" dirty="0">
                  <a:solidFill>
                    <a:schemeClr val="bg1"/>
                  </a:solidFill>
                </a:rPr>
                <a:t>Hybrid Connection Manager</a:t>
              </a:r>
            </a:p>
          </p:txBody>
        </p:sp>
        <p:pic>
          <p:nvPicPr>
            <p:cNvPr id="99" name="Picture 9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6907" y="3798989"/>
              <a:ext cx="705874" cy="705874"/>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85043" y="3669460"/>
              <a:ext cx="899537" cy="899537"/>
            </a:xfrm>
            <a:prstGeom prst="rect">
              <a:avLst/>
            </a:prstGeom>
          </p:spPr>
        </p:pic>
      </p:grpSp>
      <p:sp>
        <p:nvSpPr>
          <p:cNvPr id="29" name="TextBox 28"/>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Hybrid Connections</a:t>
            </a:r>
            <a:endParaRPr lang="en-US" sz="3600" dirty="0">
              <a:solidFill>
                <a:prstClr val="white"/>
              </a:solidFill>
            </a:endParaRPr>
          </a:p>
        </p:txBody>
      </p:sp>
    </p:spTree>
    <p:extLst>
      <p:ext uri="{BB962C8B-B14F-4D97-AF65-F5344CB8AC3E}">
        <p14:creationId xmlns:p14="http://schemas.microsoft.com/office/powerpoint/2010/main" val="59339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8800" dirty="0" smtClean="0"/>
              <a:t>Application Insights</a:t>
            </a:r>
            <a:endParaRPr lang="en-US" sz="8800" dirty="0"/>
          </a:p>
        </p:txBody>
      </p:sp>
    </p:spTree>
    <p:extLst>
      <p:ext uri="{BB962C8B-B14F-4D97-AF65-F5344CB8AC3E}">
        <p14:creationId xmlns:p14="http://schemas.microsoft.com/office/powerpoint/2010/main" val="4074934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Application Insights</a:t>
            </a:r>
            <a:endParaRPr lang="en-US" sz="3600" dirty="0">
              <a:solidFill>
                <a:prstClr val="white"/>
              </a:solidFill>
            </a:endParaRPr>
          </a:p>
        </p:txBody>
      </p:sp>
      <p:grpSp>
        <p:nvGrpSpPr>
          <p:cNvPr id="8" name="Group 7"/>
          <p:cNvGrpSpPr/>
          <p:nvPr/>
        </p:nvGrpSpPr>
        <p:grpSpPr>
          <a:xfrm>
            <a:off x="1290071" y="1535738"/>
            <a:ext cx="9611858" cy="4587149"/>
            <a:chOff x="1707019" y="1535738"/>
            <a:chExt cx="9611858" cy="4587149"/>
          </a:xfrm>
        </p:grpSpPr>
        <p:pic>
          <p:nvPicPr>
            <p:cNvPr id="6" name="Picture 5"/>
            <p:cNvPicPr>
              <a:picLocks noChangeAspect="1"/>
            </p:cNvPicPr>
            <p:nvPr/>
          </p:nvPicPr>
          <p:blipFill>
            <a:blip r:embed="rId2"/>
            <a:stretch>
              <a:fillRect/>
            </a:stretch>
          </p:blipFill>
          <p:spPr>
            <a:xfrm>
              <a:off x="1707019" y="1535738"/>
              <a:ext cx="5741410" cy="4587148"/>
            </a:xfrm>
            <a:prstGeom prst="rect">
              <a:avLst/>
            </a:prstGeom>
          </p:spPr>
        </p:pic>
        <p:pic>
          <p:nvPicPr>
            <p:cNvPr id="7" name="Picture 6"/>
            <p:cNvPicPr>
              <a:picLocks noChangeAspect="1"/>
            </p:cNvPicPr>
            <p:nvPr/>
          </p:nvPicPr>
          <p:blipFill>
            <a:blip r:embed="rId3"/>
            <a:stretch>
              <a:fillRect/>
            </a:stretch>
          </p:blipFill>
          <p:spPr>
            <a:xfrm>
              <a:off x="8466738" y="1535738"/>
              <a:ext cx="2852139" cy="4587149"/>
            </a:xfrm>
            <a:prstGeom prst="rect">
              <a:avLst/>
            </a:prstGeom>
          </p:spPr>
        </p:pic>
      </p:grpSp>
    </p:spTree>
    <p:extLst>
      <p:ext uri="{BB962C8B-B14F-4D97-AF65-F5344CB8AC3E}">
        <p14:creationId xmlns:p14="http://schemas.microsoft.com/office/powerpoint/2010/main" val="1052746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“and all that PaaS…”</a:t>
            </a:r>
            <a:endParaRPr lang="en-US" sz="8800" dirty="0"/>
          </a:p>
        </p:txBody>
      </p:sp>
    </p:spTree>
    <p:extLst>
      <p:ext uri="{BB962C8B-B14F-4D97-AF65-F5344CB8AC3E}">
        <p14:creationId xmlns:p14="http://schemas.microsoft.com/office/powerpoint/2010/main" val="1706786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83995" y="135822"/>
            <a:ext cx="10986231" cy="825787"/>
          </a:xfrm>
        </p:spPr>
        <p:txBody>
          <a:bodyPr>
            <a:normAutofit fontScale="90000"/>
          </a:bodyPr>
          <a:lstStyle/>
          <a:p>
            <a:r>
              <a:rPr lang="en-US" dirty="0" smtClean="0">
                <a:solidFill>
                  <a:schemeClr val="bg1"/>
                </a:solidFill>
              </a:rPr>
              <a:t>Microsoft Azure Services</a:t>
            </a:r>
            <a:r>
              <a:rPr lang="en-US" dirty="0">
                <a:solidFill>
                  <a:schemeClr val="bg1"/>
                </a:solidFill>
              </a:rPr>
              <a:t/>
            </a:r>
            <a:br>
              <a:rPr lang="en-US" dirty="0">
                <a:solidFill>
                  <a:schemeClr val="bg1"/>
                </a:solidFill>
              </a:rPr>
            </a:br>
            <a:endParaRPr lang="en-US" dirty="0">
              <a:solidFill>
                <a:schemeClr val="bg1"/>
              </a:solidFill>
            </a:endParaRPr>
          </a:p>
        </p:txBody>
      </p:sp>
      <p:sp>
        <p:nvSpPr>
          <p:cNvPr id="156" name="Rectangle 155"/>
          <p:cNvSpPr/>
          <p:nvPr/>
        </p:nvSpPr>
        <p:spPr>
          <a:xfrm>
            <a:off x="6914688" y="4257185"/>
            <a:ext cx="497632" cy="45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sp>
        <p:nvSpPr>
          <p:cNvPr id="157" name="Rectangle 156"/>
          <p:cNvSpPr/>
          <p:nvPr/>
        </p:nvSpPr>
        <p:spPr>
          <a:xfrm>
            <a:off x="6922094" y="4343059"/>
            <a:ext cx="492544" cy="257936"/>
          </a:xfrm>
          <a:prstGeom prst="rect">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grpSp>
        <p:nvGrpSpPr>
          <p:cNvPr id="225" name="Group 224"/>
          <p:cNvGrpSpPr/>
          <p:nvPr/>
        </p:nvGrpSpPr>
        <p:grpSpPr>
          <a:xfrm>
            <a:off x="250859" y="1664314"/>
            <a:ext cx="3118283" cy="1155785"/>
            <a:chOff x="249270" y="2270710"/>
            <a:chExt cx="3118283" cy="1155785"/>
          </a:xfrm>
        </p:grpSpPr>
        <p:grpSp>
          <p:nvGrpSpPr>
            <p:cNvPr id="224" name="Group 223"/>
            <p:cNvGrpSpPr/>
            <p:nvPr/>
          </p:nvGrpSpPr>
          <p:grpSpPr>
            <a:xfrm>
              <a:off x="965052" y="2453084"/>
              <a:ext cx="2402501" cy="791038"/>
              <a:chOff x="965052" y="2475547"/>
              <a:chExt cx="2402501" cy="791038"/>
            </a:xfrm>
          </p:grpSpPr>
          <p:grpSp>
            <p:nvGrpSpPr>
              <p:cNvPr id="109" name="Group 108"/>
              <p:cNvGrpSpPr/>
              <p:nvPr/>
            </p:nvGrpSpPr>
            <p:grpSpPr>
              <a:xfrm>
                <a:off x="965052" y="2489345"/>
                <a:ext cx="1030563" cy="777240"/>
                <a:chOff x="5492756" y="2473388"/>
                <a:chExt cx="1030563" cy="750431"/>
              </a:xfrm>
            </p:grpSpPr>
            <p:sp>
              <p:nvSpPr>
                <p:cNvPr id="141" name="Rectangle 140"/>
                <p:cNvSpPr/>
                <p:nvPr/>
              </p:nvSpPr>
              <p:spPr>
                <a:xfrm>
                  <a:off x="5492756" y="2473388"/>
                  <a:ext cx="1030563"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AD</a:t>
                  </a:r>
                </a:p>
              </p:txBody>
            </p:sp>
            <p:pic>
              <p:nvPicPr>
                <p:cNvPr id="197" name="Picture 4"/>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6030224" y="2518908"/>
                  <a:ext cx="469534" cy="46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118"/>
              <p:cNvGrpSpPr/>
              <p:nvPr/>
            </p:nvGrpSpPr>
            <p:grpSpPr>
              <a:xfrm>
                <a:off x="2111389" y="2475547"/>
                <a:ext cx="1256164" cy="777240"/>
                <a:chOff x="2055807" y="2489346"/>
                <a:chExt cx="1256164" cy="750431"/>
              </a:xfrm>
            </p:grpSpPr>
            <p:sp>
              <p:nvSpPr>
                <p:cNvPr id="142" name="Rectangle 141"/>
                <p:cNvSpPr/>
                <p:nvPr/>
              </p:nvSpPr>
              <p:spPr>
                <a:xfrm>
                  <a:off x="2055807" y="2489346"/>
                  <a:ext cx="1256164"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Multifactor</a:t>
                  </a:r>
                </a:p>
                <a:p>
                  <a:r>
                    <a:rPr lang="en-US" sz="1100" dirty="0">
                      <a:solidFill>
                        <a:schemeClr val="bg1"/>
                      </a:solidFill>
                      <a:latin typeface="Segoe UI" panose="020B0502040204020203" pitchFamily="34" charset="0"/>
                      <a:cs typeface="Segoe UI" panose="020B0502040204020203" pitchFamily="34" charset="0"/>
                    </a:rPr>
                    <a:t>Authentication</a:t>
                  </a:r>
                </a:p>
              </p:txBody>
            </p:sp>
            <p:pic>
              <p:nvPicPr>
                <p:cNvPr id="201" name="Picture 3"/>
                <p:cNvPicPr>
                  <a:picLocks noChangeAspect="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2969302" y="2505613"/>
                  <a:ext cx="232842" cy="432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0" name="TextBox 139"/>
            <p:cNvSpPr txBox="1"/>
            <p:nvPr/>
          </p:nvSpPr>
          <p:spPr>
            <a:xfrm rot="16200000">
              <a:off x="-28619" y="2548599"/>
              <a:ext cx="1155785" cy="600008"/>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Access Control</a:t>
              </a:r>
            </a:p>
            <a:p>
              <a:r>
                <a:rPr lang="en-US" sz="1100" b="1" dirty="0">
                  <a:solidFill>
                    <a:schemeClr val="bg1"/>
                  </a:solidFill>
                  <a:latin typeface="Segoe UI" panose="020B0502040204020203" pitchFamily="34" charset="0"/>
                  <a:cs typeface="Segoe UI" panose="020B0502040204020203" pitchFamily="34" charset="0"/>
                </a:rPr>
                <a:t>Layer</a:t>
              </a:r>
            </a:p>
            <a:p>
              <a:endParaRPr lang="en-US" sz="1100" b="1" dirty="0">
                <a:solidFill>
                  <a:schemeClr val="bg1"/>
                </a:solidFill>
                <a:latin typeface="Segoe UI" panose="020B0502040204020203" pitchFamily="34" charset="0"/>
                <a:cs typeface="Segoe UI" panose="020B0502040204020203" pitchFamily="34" charset="0"/>
              </a:endParaRPr>
            </a:p>
          </p:txBody>
        </p:sp>
      </p:grpSp>
      <p:grpSp>
        <p:nvGrpSpPr>
          <p:cNvPr id="226" name="Group 225"/>
          <p:cNvGrpSpPr/>
          <p:nvPr/>
        </p:nvGrpSpPr>
        <p:grpSpPr>
          <a:xfrm>
            <a:off x="255024" y="2959432"/>
            <a:ext cx="7157296" cy="968283"/>
            <a:chOff x="253436" y="3565828"/>
            <a:chExt cx="7157296" cy="968283"/>
          </a:xfrm>
        </p:grpSpPr>
        <p:sp>
          <p:nvSpPr>
            <p:cNvPr id="76" name="TextBox 75"/>
            <p:cNvSpPr txBox="1"/>
            <p:nvPr/>
          </p:nvSpPr>
          <p:spPr>
            <a:xfrm rot="16200000">
              <a:off x="-15318" y="3834582"/>
              <a:ext cx="968283" cy="430775"/>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Integration </a:t>
              </a:r>
            </a:p>
            <a:p>
              <a:r>
                <a:rPr lang="en-US" sz="1100" b="1" dirty="0">
                  <a:solidFill>
                    <a:schemeClr val="bg1"/>
                  </a:solidFill>
                  <a:latin typeface="Segoe UI" panose="020B0502040204020203" pitchFamily="34" charset="0"/>
                  <a:cs typeface="Segoe UI" panose="020B0502040204020203" pitchFamily="34" charset="0"/>
                </a:rPr>
                <a:t>layer</a:t>
              </a:r>
            </a:p>
          </p:txBody>
        </p:sp>
        <p:grpSp>
          <p:nvGrpSpPr>
            <p:cNvPr id="221" name="Group 220"/>
            <p:cNvGrpSpPr/>
            <p:nvPr/>
          </p:nvGrpSpPr>
          <p:grpSpPr>
            <a:xfrm>
              <a:off x="971070" y="3649986"/>
              <a:ext cx="6439662" cy="788603"/>
              <a:chOff x="971070" y="3609563"/>
              <a:chExt cx="6439662" cy="788603"/>
            </a:xfrm>
          </p:grpSpPr>
          <p:grpSp>
            <p:nvGrpSpPr>
              <p:cNvPr id="88" name="Group 87"/>
              <p:cNvGrpSpPr/>
              <p:nvPr/>
            </p:nvGrpSpPr>
            <p:grpSpPr>
              <a:xfrm>
                <a:off x="2035988" y="3620926"/>
                <a:ext cx="970356" cy="777240"/>
                <a:chOff x="3472022" y="3647671"/>
                <a:chExt cx="970356" cy="750430"/>
              </a:xfrm>
            </p:grpSpPr>
            <p:sp>
              <p:nvSpPr>
                <p:cNvPr id="170" name="Rectangle 169"/>
                <p:cNvSpPr/>
                <p:nvPr/>
              </p:nvSpPr>
              <p:spPr>
                <a:xfrm>
                  <a:off x="3472022" y="3647671"/>
                  <a:ext cx="970356"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Service Bus</a:t>
                  </a:r>
                </a:p>
              </p:txBody>
            </p:sp>
            <p:pic>
              <p:nvPicPr>
                <p:cNvPr id="196" name="Picture 8"/>
                <p:cNvPicPr>
                  <a:picLocks noChangeAspect="1"/>
                </p:cNvPicPr>
                <p:nvPr/>
              </p:nvPicPr>
              <p:blipFill>
                <a:blip r:embed="rId5">
                  <a:biLevel thresh="50000"/>
                  <a:extLst>
                    <a:ext uri="{28A0092B-C50C-407E-A947-70E740481C1C}">
                      <a14:useLocalDpi xmlns:a14="http://schemas.microsoft.com/office/drawing/2010/main" val="0"/>
                    </a:ext>
                  </a:extLst>
                </a:blip>
                <a:srcRect/>
                <a:stretch>
                  <a:fillRect/>
                </a:stretch>
              </p:blipFill>
              <p:spPr bwMode="auto">
                <a:xfrm>
                  <a:off x="4043617" y="3663847"/>
                  <a:ext cx="388023" cy="446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7" name="Group 86"/>
              <p:cNvGrpSpPr/>
              <p:nvPr/>
            </p:nvGrpSpPr>
            <p:grpSpPr>
              <a:xfrm>
                <a:off x="3100906" y="3620926"/>
                <a:ext cx="1054865" cy="777240"/>
                <a:chOff x="4546333" y="3645423"/>
                <a:chExt cx="1054865" cy="750430"/>
              </a:xfrm>
            </p:grpSpPr>
            <p:sp>
              <p:nvSpPr>
                <p:cNvPr id="41" name="Rectangle 40"/>
                <p:cNvSpPr/>
                <p:nvPr/>
              </p:nvSpPr>
              <p:spPr>
                <a:xfrm>
                  <a:off x="4546333" y="3645423"/>
                  <a:ext cx="1054865"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CDN</a:t>
                  </a:r>
                </a:p>
              </p:txBody>
            </p:sp>
            <p:pic>
              <p:nvPicPr>
                <p:cNvPr id="202" name="Picture 7"/>
                <p:cNvPicPr>
                  <a:picLocks noChangeAspect="1"/>
                </p:cNvPicPr>
                <p:nvPr/>
              </p:nvPicPr>
              <p:blipFill>
                <a:blip r:embed="rId6">
                  <a:biLevel thresh="50000"/>
                  <a:extLst>
                    <a:ext uri="{28A0092B-C50C-407E-A947-70E740481C1C}">
                      <a14:useLocalDpi xmlns:a14="http://schemas.microsoft.com/office/drawing/2010/main" val="0"/>
                    </a:ext>
                  </a:extLst>
                </a:blip>
                <a:srcRect/>
                <a:stretch>
                  <a:fillRect/>
                </a:stretch>
              </p:blipFill>
              <p:spPr bwMode="auto">
                <a:xfrm>
                  <a:off x="4979441" y="3655850"/>
                  <a:ext cx="602172" cy="42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88"/>
              <p:cNvGrpSpPr/>
              <p:nvPr/>
            </p:nvGrpSpPr>
            <p:grpSpPr>
              <a:xfrm>
                <a:off x="971070" y="3620926"/>
                <a:ext cx="970356" cy="777240"/>
                <a:chOff x="2405496" y="3642233"/>
                <a:chExt cx="970356" cy="750430"/>
              </a:xfrm>
            </p:grpSpPr>
            <p:sp>
              <p:nvSpPr>
                <p:cNvPr id="46" name="Rectangle 45"/>
                <p:cNvSpPr/>
                <p:nvPr/>
              </p:nvSpPr>
              <p:spPr>
                <a:xfrm>
                  <a:off x="2405496" y="3642233"/>
                  <a:ext cx="970356"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BizTalk Services</a:t>
                  </a:r>
                </a:p>
              </p:txBody>
            </p:sp>
            <p:pic>
              <p:nvPicPr>
                <p:cNvPr id="203" name="Picture 2"/>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2891514" y="3682658"/>
                  <a:ext cx="423080" cy="41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6" name="Group 85"/>
              <p:cNvGrpSpPr/>
              <p:nvPr/>
            </p:nvGrpSpPr>
            <p:grpSpPr>
              <a:xfrm>
                <a:off x="4250333" y="3620926"/>
                <a:ext cx="1030563" cy="777240"/>
                <a:chOff x="5677516" y="3642233"/>
                <a:chExt cx="1030563" cy="750430"/>
              </a:xfrm>
            </p:grpSpPr>
            <p:sp>
              <p:nvSpPr>
                <p:cNvPr id="42" name="Rectangle 41"/>
                <p:cNvSpPr/>
                <p:nvPr/>
              </p:nvSpPr>
              <p:spPr>
                <a:xfrm>
                  <a:off x="5677516" y="3642233"/>
                  <a:ext cx="1030563"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Traffic Manager</a:t>
                  </a:r>
                </a:p>
              </p:txBody>
            </p:sp>
            <p:pic>
              <p:nvPicPr>
                <p:cNvPr id="204" name="Picture 26"/>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6214579" y="3656119"/>
                  <a:ext cx="440121"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5" name="Group 84"/>
              <p:cNvGrpSpPr/>
              <p:nvPr/>
            </p:nvGrpSpPr>
            <p:grpSpPr>
              <a:xfrm>
                <a:off x="5375458" y="3620926"/>
                <a:ext cx="970356" cy="777240"/>
                <a:chOff x="6791951" y="3642233"/>
                <a:chExt cx="970356" cy="750430"/>
              </a:xfrm>
            </p:grpSpPr>
            <p:sp>
              <p:nvSpPr>
                <p:cNvPr id="43" name="Rectangle 42"/>
                <p:cNvSpPr/>
                <p:nvPr/>
              </p:nvSpPr>
              <p:spPr>
                <a:xfrm>
                  <a:off x="6791951" y="3642233"/>
                  <a:ext cx="970356"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Virtual Networks</a:t>
                  </a:r>
                </a:p>
              </p:txBody>
            </p:sp>
            <p:pic>
              <p:nvPicPr>
                <p:cNvPr id="205" name="Picture 17"/>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7263920" y="3663847"/>
                  <a:ext cx="456191" cy="2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0" name="Group 219"/>
              <p:cNvGrpSpPr/>
              <p:nvPr/>
            </p:nvGrpSpPr>
            <p:grpSpPr>
              <a:xfrm>
                <a:off x="6440376" y="3609563"/>
                <a:ext cx="970356" cy="780717"/>
                <a:chOff x="6440376" y="3609253"/>
                <a:chExt cx="970356" cy="780717"/>
              </a:xfrm>
            </p:grpSpPr>
            <p:sp>
              <p:nvSpPr>
                <p:cNvPr id="172" name="Rectangle 171"/>
                <p:cNvSpPr/>
                <p:nvPr/>
              </p:nvSpPr>
              <p:spPr>
                <a:xfrm>
                  <a:off x="6440376" y="3613349"/>
                  <a:ext cx="970356" cy="77662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Express Route</a:t>
                  </a:r>
                </a:p>
              </p:txBody>
            </p:sp>
            <p:pic>
              <p:nvPicPr>
                <p:cNvPr id="206" name="Picture 1"/>
                <p:cNvPicPr>
                  <a:picLocks noChangeAspect="1"/>
                </p:cNvPicPr>
                <p:nvPr/>
              </p:nvPicPr>
              <p:blipFill>
                <a:blip r:embed="rId10" cstate="print">
                  <a:biLevel thresh="50000"/>
                  <a:extLst>
                    <a:ext uri="{28A0092B-C50C-407E-A947-70E740481C1C}">
                      <a14:useLocalDpi xmlns:a14="http://schemas.microsoft.com/office/drawing/2010/main" val="0"/>
                    </a:ext>
                  </a:extLst>
                </a:blip>
                <a:srcRect/>
                <a:stretch>
                  <a:fillRect/>
                </a:stretch>
              </p:blipFill>
              <p:spPr bwMode="auto">
                <a:xfrm>
                  <a:off x="6809325" y="3609253"/>
                  <a:ext cx="560454" cy="44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218" name="Group 217"/>
          <p:cNvGrpSpPr/>
          <p:nvPr/>
        </p:nvGrpSpPr>
        <p:grpSpPr>
          <a:xfrm>
            <a:off x="255024" y="4067047"/>
            <a:ext cx="10555080" cy="949052"/>
            <a:chOff x="253436" y="4673444"/>
            <a:chExt cx="10555080" cy="949052"/>
          </a:xfrm>
          <a:solidFill>
            <a:srgbClr val="0075C9"/>
          </a:solidFill>
        </p:grpSpPr>
        <p:sp>
          <p:nvSpPr>
            <p:cNvPr id="75" name="TextBox 74"/>
            <p:cNvSpPr txBox="1"/>
            <p:nvPr/>
          </p:nvSpPr>
          <p:spPr>
            <a:xfrm rot="16200000">
              <a:off x="-5702" y="4932582"/>
              <a:ext cx="949052" cy="430775"/>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Application</a:t>
              </a:r>
            </a:p>
            <a:p>
              <a:r>
                <a:rPr lang="en-US" sz="1100" b="1" dirty="0">
                  <a:solidFill>
                    <a:schemeClr val="bg1"/>
                  </a:solidFill>
                  <a:latin typeface="Segoe UI" panose="020B0502040204020203" pitchFamily="34" charset="0"/>
                  <a:cs typeface="Segoe UI" panose="020B0502040204020203" pitchFamily="34" charset="0"/>
                </a:rPr>
                <a:t>layer</a:t>
              </a:r>
            </a:p>
          </p:txBody>
        </p:sp>
        <p:grpSp>
          <p:nvGrpSpPr>
            <p:cNvPr id="217" name="Group 216"/>
            <p:cNvGrpSpPr/>
            <p:nvPr/>
          </p:nvGrpSpPr>
          <p:grpSpPr>
            <a:xfrm>
              <a:off x="962247" y="4759349"/>
              <a:ext cx="9846269" cy="777240"/>
              <a:chOff x="962247" y="4732622"/>
              <a:chExt cx="9846269" cy="777240"/>
            </a:xfrm>
            <a:grpFill/>
          </p:grpSpPr>
          <p:grpSp>
            <p:nvGrpSpPr>
              <p:cNvPr id="215" name="Group 214"/>
              <p:cNvGrpSpPr/>
              <p:nvPr/>
            </p:nvGrpSpPr>
            <p:grpSpPr>
              <a:xfrm>
                <a:off x="962247" y="4732622"/>
                <a:ext cx="988002" cy="777240"/>
                <a:chOff x="962247" y="4703208"/>
                <a:chExt cx="988002" cy="750431"/>
              </a:xfrm>
              <a:grpFill/>
            </p:grpSpPr>
            <p:sp>
              <p:nvSpPr>
                <p:cNvPr id="124" name="Rectangle 123"/>
                <p:cNvSpPr/>
                <p:nvPr/>
              </p:nvSpPr>
              <p:spPr>
                <a:xfrm>
                  <a:off x="962247" y="4703208"/>
                  <a:ext cx="988002"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API Mgmt</a:t>
                  </a:r>
                </a:p>
              </p:txBody>
            </p:sp>
            <p:pic>
              <p:nvPicPr>
                <p:cNvPr id="125" name="Picture 1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414035" y="4789628"/>
                  <a:ext cx="466133" cy="396054"/>
                </a:xfrm>
                <a:prstGeom prst="rect">
                  <a:avLst/>
                </a:prstGeom>
                <a:grpFill/>
              </p:spPr>
            </p:pic>
          </p:grpSp>
          <p:grpSp>
            <p:nvGrpSpPr>
              <p:cNvPr id="213" name="Group 212"/>
              <p:cNvGrpSpPr/>
              <p:nvPr/>
            </p:nvGrpSpPr>
            <p:grpSpPr>
              <a:xfrm>
                <a:off x="3185125" y="4732622"/>
                <a:ext cx="970746" cy="777240"/>
                <a:chOff x="3175957" y="4703208"/>
                <a:chExt cx="970746" cy="750431"/>
              </a:xfrm>
              <a:grpFill/>
            </p:grpSpPr>
            <p:sp>
              <p:nvSpPr>
                <p:cNvPr id="51" name="Rectangle 50"/>
                <p:cNvSpPr/>
                <p:nvPr/>
              </p:nvSpPr>
              <p:spPr>
                <a:xfrm>
                  <a:off x="3175957" y="4703208"/>
                  <a:ext cx="970746"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Websites</a:t>
                  </a:r>
                </a:p>
              </p:txBody>
            </p:sp>
            <p:pic>
              <p:nvPicPr>
                <p:cNvPr id="144" name="Picture 11"/>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3660958" y="4720903"/>
                  <a:ext cx="461196" cy="457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14" name="Group 213"/>
              <p:cNvGrpSpPr/>
              <p:nvPr/>
            </p:nvGrpSpPr>
            <p:grpSpPr>
              <a:xfrm>
                <a:off x="4265464" y="4732622"/>
                <a:ext cx="988002" cy="777240"/>
                <a:chOff x="4405052" y="4777097"/>
                <a:chExt cx="988002" cy="750431"/>
              </a:xfrm>
              <a:grpFill/>
            </p:grpSpPr>
            <p:sp>
              <p:nvSpPr>
                <p:cNvPr id="52" name="Rectangle 51"/>
                <p:cNvSpPr/>
                <p:nvPr/>
              </p:nvSpPr>
              <p:spPr>
                <a:xfrm>
                  <a:off x="4405052" y="4777097"/>
                  <a:ext cx="988002"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Cloud Services</a:t>
                  </a:r>
                </a:p>
              </p:txBody>
            </p:sp>
            <p:pic>
              <p:nvPicPr>
                <p:cNvPr id="149" name="Picture 20"/>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4840086" y="4804831"/>
                  <a:ext cx="517520" cy="4354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16" name="Group 215"/>
              <p:cNvGrpSpPr/>
              <p:nvPr/>
            </p:nvGrpSpPr>
            <p:grpSpPr>
              <a:xfrm>
                <a:off x="5363059" y="4732622"/>
                <a:ext cx="970746" cy="777240"/>
                <a:chOff x="5497654" y="4777098"/>
                <a:chExt cx="970746" cy="750431"/>
              </a:xfrm>
              <a:grpFill/>
            </p:grpSpPr>
            <p:sp>
              <p:nvSpPr>
                <p:cNvPr id="53" name="Rectangle 52"/>
                <p:cNvSpPr/>
                <p:nvPr/>
              </p:nvSpPr>
              <p:spPr>
                <a:xfrm>
                  <a:off x="5497654" y="4777098"/>
                  <a:ext cx="970746" cy="7504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VM</a:t>
                  </a:r>
                </a:p>
              </p:txBody>
            </p:sp>
            <p:pic>
              <p:nvPicPr>
                <p:cNvPr id="165" name="Picture 46"/>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5987463" y="4820389"/>
                  <a:ext cx="442896" cy="4053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12" name="Group 211"/>
              <p:cNvGrpSpPr/>
              <p:nvPr/>
            </p:nvGrpSpPr>
            <p:grpSpPr>
              <a:xfrm>
                <a:off x="2059842" y="4732622"/>
                <a:ext cx="1015690" cy="777240"/>
                <a:chOff x="2068435" y="4688149"/>
                <a:chExt cx="1015690" cy="750431"/>
              </a:xfrm>
              <a:grpFill/>
            </p:grpSpPr>
            <p:sp>
              <p:nvSpPr>
                <p:cNvPr id="49" name="Rectangle 48"/>
                <p:cNvSpPr/>
                <p:nvPr/>
              </p:nvSpPr>
              <p:spPr>
                <a:xfrm>
                  <a:off x="2068435" y="4688149"/>
                  <a:ext cx="1015690"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Mobile Services</a:t>
                  </a:r>
                </a:p>
              </p:txBody>
            </p:sp>
            <p:pic>
              <p:nvPicPr>
                <p:cNvPr id="171" name="Picture 73"/>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2702153" y="4726657"/>
                  <a:ext cx="325459" cy="5256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48" name="Group 47"/>
              <p:cNvGrpSpPr/>
              <p:nvPr/>
            </p:nvGrpSpPr>
            <p:grpSpPr>
              <a:xfrm>
                <a:off x="6443398" y="4732622"/>
                <a:ext cx="1030563" cy="777240"/>
                <a:chOff x="6840274" y="4771966"/>
                <a:chExt cx="1030563" cy="750431"/>
              </a:xfrm>
              <a:grpFill/>
            </p:grpSpPr>
            <p:sp>
              <p:nvSpPr>
                <p:cNvPr id="143" name="Rectangle 142"/>
                <p:cNvSpPr/>
                <p:nvPr/>
              </p:nvSpPr>
              <p:spPr>
                <a:xfrm>
                  <a:off x="6840274" y="4771966"/>
                  <a:ext cx="1030563"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Media Services</a:t>
                  </a:r>
                </a:p>
              </p:txBody>
            </p:sp>
            <p:pic>
              <p:nvPicPr>
                <p:cNvPr id="198" name="Picture 14"/>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7401625" y="4782747"/>
                  <a:ext cx="426508" cy="468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50" name="Group 49"/>
              <p:cNvGrpSpPr/>
              <p:nvPr/>
            </p:nvGrpSpPr>
            <p:grpSpPr>
              <a:xfrm>
                <a:off x="7583554" y="4732622"/>
                <a:ext cx="1030563" cy="777240"/>
                <a:chOff x="7972092" y="4771966"/>
                <a:chExt cx="1030563" cy="750431"/>
              </a:xfrm>
              <a:grpFill/>
            </p:grpSpPr>
            <p:sp>
              <p:nvSpPr>
                <p:cNvPr id="148" name="Rectangle 147"/>
                <p:cNvSpPr/>
                <p:nvPr/>
              </p:nvSpPr>
              <p:spPr>
                <a:xfrm>
                  <a:off x="7972092" y="4771966"/>
                  <a:ext cx="1030563"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Notification Hubs</a:t>
                  </a:r>
                </a:p>
              </p:txBody>
            </p:sp>
            <p:pic>
              <p:nvPicPr>
                <p:cNvPr id="199" name="Picture 13"/>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8589667" y="4811338"/>
                  <a:ext cx="361054" cy="3495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56" name="Group 55"/>
              <p:cNvGrpSpPr/>
              <p:nvPr/>
            </p:nvGrpSpPr>
            <p:grpSpPr>
              <a:xfrm>
                <a:off x="8723710" y="4732622"/>
                <a:ext cx="987605" cy="777240"/>
                <a:chOff x="9109052" y="4771966"/>
                <a:chExt cx="987605" cy="750431"/>
              </a:xfrm>
              <a:grpFill/>
            </p:grpSpPr>
            <p:sp>
              <p:nvSpPr>
                <p:cNvPr id="54" name="Rectangle 53"/>
                <p:cNvSpPr/>
                <p:nvPr/>
              </p:nvSpPr>
              <p:spPr>
                <a:xfrm>
                  <a:off x="9109052" y="4771966"/>
                  <a:ext cx="987605"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Scheduler</a:t>
                  </a:r>
                </a:p>
              </p:txBody>
            </p:sp>
            <p:pic>
              <p:nvPicPr>
                <p:cNvPr id="200" name="Picture 15"/>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9659740" y="4810912"/>
                  <a:ext cx="359858" cy="4570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9820911" y="4732622"/>
                <a:ext cx="987605" cy="777240"/>
                <a:chOff x="10224547" y="4771966"/>
                <a:chExt cx="987605" cy="750431"/>
              </a:xfrm>
              <a:grpFill/>
            </p:grpSpPr>
            <p:sp>
              <p:nvSpPr>
                <p:cNvPr id="152" name="Rectangle 151"/>
                <p:cNvSpPr/>
                <p:nvPr/>
              </p:nvSpPr>
              <p:spPr>
                <a:xfrm>
                  <a:off x="10224547" y="4771966"/>
                  <a:ext cx="987605"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Automation</a:t>
                  </a:r>
                </a:p>
              </p:txBody>
            </p:sp>
            <p:pic>
              <p:nvPicPr>
                <p:cNvPr id="208" name="Picture 15"/>
                <p:cNvPicPr>
                  <a:picLocks noChangeAspect="1"/>
                </p:cNvPicPr>
                <p:nvPr/>
              </p:nvPicPr>
              <p:blipFill>
                <a:blip r:embed="rId19">
                  <a:biLevel thresh="25000"/>
                  <a:extLst>
                    <a:ext uri="{28A0092B-C50C-407E-A947-70E740481C1C}">
                      <a14:useLocalDpi xmlns:a14="http://schemas.microsoft.com/office/drawing/2010/main" val="0"/>
                    </a:ext>
                  </a:extLst>
                </a:blip>
                <a:srcRect/>
                <a:stretch>
                  <a:fillRect/>
                </a:stretch>
              </p:blipFill>
              <p:spPr bwMode="auto">
                <a:xfrm>
                  <a:off x="10658472" y="4810280"/>
                  <a:ext cx="507961" cy="4583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grpSp>
      <p:grpSp>
        <p:nvGrpSpPr>
          <p:cNvPr id="3" name="Group 2"/>
          <p:cNvGrpSpPr/>
          <p:nvPr/>
        </p:nvGrpSpPr>
        <p:grpSpPr>
          <a:xfrm>
            <a:off x="269071" y="5155430"/>
            <a:ext cx="10549581" cy="1019635"/>
            <a:chOff x="896471" y="5136203"/>
            <a:chExt cx="10549581" cy="1019635"/>
          </a:xfrm>
        </p:grpSpPr>
        <p:grpSp>
          <p:nvGrpSpPr>
            <p:cNvPr id="108" name="Group 107"/>
            <p:cNvGrpSpPr/>
            <p:nvPr/>
          </p:nvGrpSpPr>
          <p:grpSpPr>
            <a:xfrm>
              <a:off x="896471" y="5136203"/>
              <a:ext cx="10549581" cy="1019635"/>
              <a:chOff x="894883" y="5742599"/>
              <a:chExt cx="10549581" cy="1019635"/>
            </a:xfrm>
          </p:grpSpPr>
          <p:sp>
            <p:nvSpPr>
              <p:cNvPr id="123" name="TextBox 122"/>
              <p:cNvSpPr txBox="1"/>
              <p:nvPr/>
            </p:nvSpPr>
            <p:spPr>
              <a:xfrm rot="16200000">
                <a:off x="515836" y="6121646"/>
                <a:ext cx="1019635" cy="261542"/>
              </a:xfrm>
              <a:prstGeom prst="rect">
                <a:avLst/>
              </a:prstGeom>
              <a:noFill/>
            </p:spPr>
            <p:txBody>
              <a:bodyPr wrap="square" rtlCol="0">
                <a:spAutoFit/>
              </a:bodyPr>
              <a:lstStyle/>
              <a:p>
                <a:pPr algn="ctr"/>
                <a:r>
                  <a:rPr lang="en-US" sz="1100" b="1" dirty="0">
                    <a:solidFill>
                      <a:schemeClr val="bg1"/>
                    </a:solidFill>
                    <a:latin typeface="Segoe UI" panose="020B0502040204020203" pitchFamily="34" charset="0"/>
                    <a:cs typeface="Segoe UI" panose="020B0502040204020203" pitchFamily="34" charset="0"/>
                  </a:rPr>
                  <a:t>Data Layer</a:t>
                </a:r>
              </a:p>
            </p:txBody>
          </p:sp>
          <p:grpSp>
            <p:nvGrpSpPr>
              <p:cNvPr id="74" name="Group 73"/>
              <p:cNvGrpSpPr/>
              <p:nvPr/>
            </p:nvGrpSpPr>
            <p:grpSpPr>
              <a:xfrm>
                <a:off x="1617406" y="5889512"/>
                <a:ext cx="3154896" cy="751724"/>
                <a:chOff x="1491479" y="5889512"/>
                <a:chExt cx="3150465" cy="751724"/>
              </a:xfrm>
            </p:grpSpPr>
            <p:grpSp>
              <p:nvGrpSpPr>
                <p:cNvPr id="31" name="Group 30"/>
                <p:cNvGrpSpPr/>
                <p:nvPr/>
              </p:nvGrpSpPr>
              <p:grpSpPr>
                <a:xfrm>
                  <a:off x="1491479" y="5889512"/>
                  <a:ext cx="987605" cy="750431"/>
                  <a:chOff x="1803104" y="5889512"/>
                  <a:chExt cx="987605" cy="750431"/>
                </a:xfrm>
              </p:grpSpPr>
              <p:sp>
                <p:nvSpPr>
                  <p:cNvPr id="59" name="Rectangle 58"/>
                  <p:cNvSpPr/>
                  <p:nvPr/>
                </p:nvSpPr>
                <p:spPr>
                  <a:xfrm>
                    <a:off x="1803104" y="5889512"/>
                    <a:ext cx="987605"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Blobs</a:t>
                    </a:r>
                  </a:p>
                </p:txBody>
              </p:sp>
              <p:pic>
                <p:nvPicPr>
                  <p:cNvPr id="188" name="Picture 5"/>
                  <p:cNvPicPr>
                    <a:picLocks noChangeAspect="1"/>
                  </p:cNvPicPr>
                  <p:nvPr/>
                </p:nvPicPr>
                <p:blipFill>
                  <a:blip r:embed="rId20">
                    <a:biLevel thresh="50000"/>
                    <a:extLst>
                      <a:ext uri="{28A0092B-C50C-407E-A947-70E740481C1C}">
                        <a14:useLocalDpi xmlns:a14="http://schemas.microsoft.com/office/drawing/2010/main" val="0"/>
                      </a:ext>
                    </a:extLst>
                  </a:blip>
                  <a:srcRect/>
                  <a:stretch>
                    <a:fillRect/>
                  </a:stretch>
                </p:blipFill>
                <p:spPr bwMode="auto">
                  <a:xfrm>
                    <a:off x="2286962" y="5923381"/>
                    <a:ext cx="502177" cy="43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9"/>
                <p:cNvGrpSpPr/>
                <p:nvPr/>
              </p:nvGrpSpPr>
              <p:grpSpPr>
                <a:xfrm>
                  <a:off x="2559897" y="5889512"/>
                  <a:ext cx="1004290" cy="750431"/>
                  <a:chOff x="2913076" y="5889512"/>
                  <a:chExt cx="1004290" cy="750431"/>
                </a:xfrm>
              </p:grpSpPr>
              <p:sp>
                <p:nvSpPr>
                  <p:cNvPr id="60" name="Rectangle 59"/>
                  <p:cNvSpPr/>
                  <p:nvPr/>
                </p:nvSpPr>
                <p:spPr>
                  <a:xfrm>
                    <a:off x="2913076" y="5889512"/>
                    <a:ext cx="987552"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Tables</a:t>
                    </a:r>
                  </a:p>
                </p:txBody>
              </p:sp>
              <p:pic>
                <p:nvPicPr>
                  <p:cNvPr id="189" name="Picture 6"/>
                  <p:cNvPicPr>
                    <a:picLocks noChangeAspect="1"/>
                  </p:cNvPicPr>
                  <p:nvPr/>
                </p:nvPicPr>
                <p:blipFill>
                  <a:blip r:embed="rId21">
                    <a:biLevel thresh="50000"/>
                    <a:extLst>
                      <a:ext uri="{28A0092B-C50C-407E-A947-70E740481C1C}">
                        <a14:useLocalDpi xmlns:a14="http://schemas.microsoft.com/office/drawing/2010/main" val="0"/>
                      </a:ext>
                    </a:extLst>
                  </a:blip>
                  <a:srcRect/>
                  <a:stretch>
                    <a:fillRect/>
                  </a:stretch>
                </p:blipFill>
                <p:spPr bwMode="auto">
                  <a:xfrm>
                    <a:off x="3414446" y="5925618"/>
                    <a:ext cx="502920" cy="4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Group 28"/>
                <p:cNvGrpSpPr/>
                <p:nvPr/>
              </p:nvGrpSpPr>
              <p:grpSpPr>
                <a:xfrm>
                  <a:off x="3654392" y="5890805"/>
                  <a:ext cx="987552" cy="750431"/>
                  <a:chOff x="4098563" y="5889512"/>
                  <a:chExt cx="987552" cy="750431"/>
                </a:xfrm>
              </p:grpSpPr>
              <p:sp>
                <p:nvSpPr>
                  <p:cNvPr id="61" name="Rectangle 60"/>
                  <p:cNvSpPr/>
                  <p:nvPr/>
                </p:nvSpPr>
                <p:spPr>
                  <a:xfrm>
                    <a:off x="4098563" y="5889512"/>
                    <a:ext cx="987552"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Queues</a:t>
                    </a:r>
                  </a:p>
                </p:txBody>
              </p:sp>
              <p:pic>
                <p:nvPicPr>
                  <p:cNvPr id="190" name="Picture 7"/>
                  <p:cNvPicPr>
                    <a:picLocks noChangeAspect="1"/>
                  </p:cNvPicPr>
                  <p:nvPr/>
                </p:nvPicPr>
                <p:blipFill>
                  <a:blip r:embed="rId22">
                    <a:biLevel thresh="50000"/>
                    <a:extLst>
                      <a:ext uri="{28A0092B-C50C-407E-A947-70E740481C1C}">
                        <a14:useLocalDpi xmlns:a14="http://schemas.microsoft.com/office/drawing/2010/main" val="0"/>
                      </a:ext>
                    </a:extLst>
                  </a:blip>
                  <a:srcRect/>
                  <a:stretch>
                    <a:fillRect/>
                  </a:stretch>
                </p:blipFill>
                <p:spPr bwMode="auto">
                  <a:xfrm>
                    <a:off x="4512967" y="5912055"/>
                    <a:ext cx="504646" cy="43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1" name="Group 80"/>
              <p:cNvGrpSpPr/>
              <p:nvPr/>
            </p:nvGrpSpPr>
            <p:grpSpPr>
              <a:xfrm>
                <a:off x="4879286" y="5885846"/>
                <a:ext cx="6565178" cy="760816"/>
                <a:chOff x="4902404" y="5885642"/>
                <a:chExt cx="6565178" cy="760816"/>
              </a:xfrm>
            </p:grpSpPr>
            <p:sp>
              <p:nvSpPr>
                <p:cNvPr id="126" name="Rectangle 125"/>
                <p:cNvSpPr/>
                <p:nvPr/>
              </p:nvSpPr>
              <p:spPr>
                <a:xfrm>
                  <a:off x="5978270" y="5896027"/>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Machine Learning</a:t>
                  </a:r>
                </a:p>
              </p:txBody>
            </p:sp>
            <p:grpSp>
              <p:nvGrpSpPr>
                <p:cNvPr id="26" name="Group 25"/>
                <p:cNvGrpSpPr/>
                <p:nvPr/>
              </p:nvGrpSpPr>
              <p:grpSpPr>
                <a:xfrm>
                  <a:off x="7130912" y="5896027"/>
                  <a:ext cx="970356" cy="750431"/>
                  <a:chOff x="8211357" y="5901190"/>
                  <a:chExt cx="970356" cy="750431"/>
                </a:xfrm>
              </p:grpSpPr>
              <p:sp>
                <p:nvSpPr>
                  <p:cNvPr id="55" name="Rectangle 54"/>
                  <p:cNvSpPr/>
                  <p:nvPr/>
                </p:nvSpPr>
                <p:spPr>
                  <a:xfrm>
                    <a:off x="8211357" y="5901190"/>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HD Insight</a:t>
                    </a:r>
                  </a:p>
                </p:txBody>
              </p:sp>
              <p:pic>
                <p:nvPicPr>
                  <p:cNvPr id="192" name="Picture 2"/>
                  <p:cNvPicPr>
                    <a:picLocks noChangeAspect="1"/>
                  </p:cNvPicPr>
                  <p:nvPr/>
                </p:nvPicPr>
                <p:blipFill>
                  <a:blip r:embed="rId23">
                    <a:biLevel thresh="50000"/>
                    <a:extLst>
                      <a:ext uri="{28A0092B-C50C-407E-A947-70E740481C1C}">
                        <a14:useLocalDpi xmlns:a14="http://schemas.microsoft.com/office/drawing/2010/main" val="0"/>
                      </a:ext>
                    </a:extLst>
                  </a:blip>
                  <a:srcRect/>
                  <a:stretch>
                    <a:fillRect/>
                  </a:stretch>
                </p:blipFill>
                <p:spPr bwMode="auto">
                  <a:xfrm>
                    <a:off x="8714504" y="5933905"/>
                    <a:ext cx="445775" cy="45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9399015" y="5885642"/>
                  <a:ext cx="970356" cy="750431"/>
                  <a:chOff x="10499912" y="5901190"/>
                  <a:chExt cx="970356" cy="750431"/>
                </a:xfrm>
              </p:grpSpPr>
              <p:sp>
                <p:nvSpPr>
                  <p:cNvPr id="57" name="Rectangle 56"/>
                  <p:cNvSpPr/>
                  <p:nvPr/>
                </p:nvSpPr>
                <p:spPr>
                  <a:xfrm>
                    <a:off x="10499912" y="5901190"/>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Backup and Recovery</a:t>
                    </a:r>
                  </a:p>
                </p:txBody>
              </p:sp>
              <p:pic>
                <p:nvPicPr>
                  <p:cNvPr id="193" name="Picture 14"/>
                  <p:cNvPicPr>
                    <a:picLocks noChangeAspect="1"/>
                  </p:cNvPicPr>
                  <p:nvPr/>
                </p:nvPicPr>
                <p:blipFill>
                  <a:blip r:embed="rId24">
                    <a:biLevel thresh="50000"/>
                    <a:extLst>
                      <a:ext uri="{28A0092B-C50C-407E-A947-70E740481C1C}">
                        <a14:useLocalDpi xmlns:a14="http://schemas.microsoft.com/office/drawing/2010/main" val="0"/>
                      </a:ext>
                    </a:extLst>
                  </a:blip>
                  <a:srcRect/>
                  <a:stretch>
                    <a:fillRect/>
                  </a:stretch>
                </p:blipFill>
                <p:spPr bwMode="auto">
                  <a:xfrm>
                    <a:off x="11074501" y="5933176"/>
                    <a:ext cx="366367" cy="31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24"/>
                <p:cNvGrpSpPr/>
                <p:nvPr/>
              </p:nvGrpSpPr>
              <p:grpSpPr>
                <a:xfrm>
                  <a:off x="4902404" y="5896027"/>
                  <a:ext cx="970356" cy="750431"/>
                  <a:chOff x="5962397" y="5901190"/>
                  <a:chExt cx="970356" cy="750431"/>
                </a:xfrm>
              </p:grpSpPr>
              <p:sp>
                <p:nvSpPr>
                  <p:cNvPr id="167" name="Rectangle 166"/>
                  <p:cNvSpPr/>
                  <p:nvPr/>
                </p:nvSpPr>
                <p:spPr>
                  <a:xfrm>
                    <a:off x="5962397" y="5901190"/>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SQL Database</a:t>
                    </a:r>
                  </a:p>
                </p:txBody>
              </p:sp>
              <p:pic>
                <p:nvPicPr>
                  <p:cNvPr id="194" name="Picture 3"/>
                  <p:cNvPicPr>
                    <a:picLocks noChangeAspect="1"/>
                  </p:cNvPicPr>
                  <p:nvPr/>
                </p:nvPicPr>
                <p:blipFill>
                  <a:blip r:embed="rId25">
                    <a:biLevel thresh="50000"/>
                    <a:extLst>
                      <a:ext uri="{28A0092B-C50C-407E-A947-70E740481C1C}">
                        <a14:useLocalDpi xmlns:a14="http://schemas.microsoft.com/office/drawing/2010/main" val="0"/>
                      </a:ext>
                    </a:extLst>
                  </a:blip>
                  <a:srcRect/>
                  <a:stretch>
                    <a:fillRect/>
                  </a:stretch>
                </p:blipFill>
                <p:spPr bwMode="auto">
                  <a:xfrm>
                    <a:off x="6516990" y="5933905"/>
                    <a:ext cx="40627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6"/>
                <p:cNvGrpSpPr/>
                <p:nvPr/>
              </p:nvGrpSpPr>
              <p:grpSpPr>
                <a:xfrm>
                  <a:off x="8261782" y="5896027"/>
                  <a:ext cx="987605" cy="750431"/>
                  <a:chOff x="9352453" y="5901190"/>
                  <a:chExt cx="987605" cy="750431"/>
                </a:xfrm>
              </p:grpSpPr>
              <p:sp>
                <p:nvSpPr>
                  <p:cNvPr id="62" name="Rectangle 61"/>
                  <p:cNvSpPr/>
                  <p:nvPr/>
                </p:nvSpPr>
                <p:spPr>
                  <a:xfrm>
                    <a:off x="9352453" y="5901190"/>
                    <a:ext cx="987605"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Caching</a:t>
                    </a:r>
                  </a:p>
                </p:txBody>
              </p:sp>
              <p:pic>
                <p:nvPicPr>
                  <p:cNvPr id="195" name="Picture 6"/>
                  <p:cNvPicPr>
                    <a:picLocks noChangeAspect="1"/>
                  </p:cNvPicPr>
                  <p:nvPr/>
                </p:nvPicPr>
                <p:blipFill>
                  <a:blip r:embed="rId26">
                    <a:biLevel thresh="50000"/>
                    <a:extLst>
                      <a:ext uri="{28A0092B-C50C-407E-A947-70E740481C1C}">
                        <a14:useLocalDpi xmlns:a14="http://schemas.microsoft.com/office/drawing/2010/main" val="0"/>
                      </a:ext>
                    </a:extLst>
                  </a:blip>
                  <a:srcRect/>
                  <a:stretch>
                    <a:fillRect/>
                  </a:stretch>
                </p:blipFill>
                <p:spPr bwMode="auto">
                  <a:xfrm>
                    <a:off x="9955426" y="5978299"/>
                    <a:ext cx="332931" cy="36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0" name="Group 79"/>
                <p:cNvGrpSpPr/>
                <p:nvPr/>
              </p:nvGrpSpPr>
              <p:grpSpPr>
                <a:xfrm>
                  <a:off x="10497226" y="5885642"/>
                  <a:ext cx="970356" cy="750431"/>
                  <a:chOff x="10497226" y="5885642"/>
                  <a:chExt cx="970356" cy="750431"/>
                </a:xfrm>
              </p:grpSpPr>
              <p:sp>
                <p:nvSpPr>
                  <p:cNvPr id="210" name="Rectangle 209"/>
                  <p:cNvSpPr/>
                  <p:nvPr/>
                </p:nvSpPr>
                <p:spPr>
                  <a:xfrm>
                    <a:off x="10497226" y="5885642"/>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err="1">
                        <a:solidFill>
                          <a:schemeClr val="bg1"/>
                        </a:solidFill>
                        <a:latin typeface="Segoe UI" panose="020B0502040204020203" pitchFamily="34" charset="0"/>
                        <a:cs typeface="Segoe UI" panose="020B0502040204020203" pitchFamily="34" charset="0"/>
                      </a:rPr>
                      <a:t>StorSimple</a:t>
                    </a:r>
                    <a:endParaRPr lang="en-US" sz="1100" dirty="0">
                      <a:solidFill>
                        <a:schemeClr val="bg1"/>
                      </a:solidFill>
                      <a:latin typeface="Segoe UI" panose="020B0502040204020203" pitchFamily="34" charset="0"/>
                      <a:cs typeface="Segoe UI" panose="020B0502040204020203" pitchFamily="34" charset="0"/>
                    </a:endParaRPr>
                  </a:p>
                </p:txBody>
              </p:sp>
              <p:pic>
                <p:nvPicPr>
                  <p:cNvPr id="207" name="Picture 15"/>
                  <p:cNvPicPr>
                    <a:picLocks noChangeAspect="1"/>
                  </p:cNvPicPr>
                  <p:nvPr/>
                </p:nvPicPr>
                <p:blipFill>
                  <a:blip r:embed="rId27">
                    <a:biLevel thresh="50000"/>
                    <a:extLst>
                      <a:ext uri="{28A0092B-C50C-407E-A947-70E740481C1C}">
                        <a14:useLocalDpi xmlns:a14="http://schemas.microsoft.com/office/drawing/2010/main" val="0"/>
                      </a:ext>
                    </a:extLst>
                  </a:blip>
                  <a:srcRect/>
                  <a:stretch>
                    <a:fillRect/>
                  </a:stretch>
                </p:blipFill>
                <p:spPr bwMode="auto">
                  <a:xfrm>
                    <a:off x="10943863" y="5948524"/>
                    <a:ext cx="499574" cy="43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pic>
          <p:nvPicPr>
            <p:cNvPr id="129" name="Picture 128"/>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558283" y="5342332"/>
              <a:ext cx="334308" cy="323860"/>
            </a:xfrm>
            <a:prstGeom prst="rect">
              <a:avLst/>
            </a:prstGeom>
          </p:spPr>
        </p:pic>
      </p:grpSp>
    </p:spTree>
    <p:extLst>
      <p:ext uri="{BB962C8B-B14F-4D97-AF65-F5344CB8AC3E}">
        <p14:creationId xmlns:p14="http://schemas.microsoft.com/office/powerpoint/2010/main" val="88207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bwMode="auto">
          <a:xfrm>
            <a:off x="1587" y="1"/>
            <a:ext cx="12242278" cy="6875139"/>
          </a:xfrm>
          <a:custGeom>
            <a:avLst/>
            <a:gdLst>
              <a:gd name="connsiteX0" fmla="*/ 2545861 w 12242278"/>
              <a:gd name="connsiteY0" fmla="*/ 0 h 6875139"/>
              <a:gd name="connsiteX1" fmla="*/ 2870609 w 12242278"/>
              <a:gd name="connsiteY1" fmla="*/ 0 h 6875139"/>
              <a:gd name="connsiteX2" fmla="*/ 2870610 w 12242278"/>
              <a:gd name="connsiteY2" fmla="*/ 0 h 6875139"/>
              <a:gd name="connsiteX3" fmla="*/ 12242278 w 12242278"/>
              <a:gd name="connsiteY3" fmla="*/ 0 h 6875139"/>
              <a:gd name="connsiteX4" fmla="*/ 12242278 w 12242278"/>
              <a:gd name="connsiteY4" fmla="*/ 6875139 h 6875139"/>
              <a:gd name="connsiteX5" fmla="*/ 0 w 12242278"/>
              <a:gd name="connsiteY5" fmla="*/ 6875139 h 6875139"/>
              <a:gd name="connsiteX6" fmla="*/ 0 w 12242278"/>
              <a:gd name="connsiteY6" fmla="*/ 2234631 h 6875139"/>
              <a:gd name="connsiteX7" fmla="*/ 830215 w 12242278"/>
              <a:gd name="connsiteY7" fmla="*/ 3131993 h 6875139"/>
              <a:gd name="connsiteX8" fmla="*/ 830216 w 12242278"/>
              <a:gd name="connsiteY8" fmla="*/ 3131993 h 6875139"/>
              <a:gd name="connsiteX9" fmla="*/ 1 w 12242278"/>
              <a:gd name="connsiteY9" fmla="*/ 2234631 h 6875139"/>
              <a:gd name="connsiteX10" fmla="*/ 1 w 12242278"/>
              <a:gd name="connsiteY10" fmla="*/ 1989399 h 6875139"/>
              <a:gd name="connsiteX11" fmla="*/ 85470 w 12242278"/>
              <a:gd name="connsiteY11" fmla="*/ 1899698 h 6875139"/>
              <a:gd name="connsiteX12" fmla="*/ 168752 w 12242278"/>
              <a:gd name="connsiteY12" fmla="*/ 1830105 h 6875139"/>
              <a:gd name="connsiteX13" fmla="*/ 199049 w 12242278"/>
              <a:gd name="connsiteY13" fmla="*/ 1808468 h 6875139"/>
              <a:gd name="connsiteX14" fmla="*/ 187837 w 12242278"/>
              <a:gd name="connsiteY14" fmla="*/ 1795050 h 6875139"/>
              <a:gd name="connsiteX15" fmla="*/ 245875 w 12242278"/>
              <a:gd name="connsiteY15" fmla="*/ 1152632 h 6875139"/>
              <a:gd name="connsiteX16" fmla="*/ 682992 w 12242278"/>
              <a:gd name="connsiteY16" fmla="*/ 1037347 h 6875139"/>
              <a:gd name="connsiteX17" fmla="*/ 694207 w 12242278"/>
              <a:gd name="connsiteY17" fmla="*/ 1040552 h 6875139"/>
              <a:gd name="connsiteX18" fmla="*/ 693808 w 12242278"/>
              <a:gd name="connsiteY18" fmla="*/ 995583 h 6875139"/>
              <a:gd name="connsiteX19" fmla="*/ 978752 w 12242278"/>
              <a:gd name="connsiteY19" fmla="*/ 376807 h 6875139"/>
              <a:gd name="connsiteX20" fmla="*/ 2101461 w 12242278"/>
              <a:gd name="connsiteY20" fmla="*/ 306304 h 6875139"/>
              <a:gd name="connsiteX21" fmla="*/ 2153250 w 12242278"/>
              <a:gd name="connsiteY21" fmla="*/ 347571 h 6875139"/>
              <a:gd name="connsiteX22" fmla="*/ 2180502 w 12242278"/>
              <a:gd name="connsiteY22" fmla="*/ 294370 h 6875139"/>
              <a:gd name="connsiteX23" fmla="*/ 2302483 w 12242278"/>
              <a:gd name="connsiteY23" fmla="*/ 141723 h 6875139"/>
              <a:gd name="connsiteX24" fmla="*/ 2485914 w 12242278"/>
              <a:gd name="connsiteY24" fmla="*/ 22065 h 6875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42278" h="6875139">
                <a:moveTo>
                  <a:pt x="2545861" y="0"/>
                </a:moveTo>
                <a:lnTo>
                  <a:pt x="2870609" y="0"/>
                </a:lnTo>
                <a:lnTo>
                  <a:pt x="2870610" y="0"/>
                </a:lnTo>
                <a:lnTo>
                  <a:pt x="12242278" y="0"/>
                </a:lnTo>
                <a:lnTo>
                  <a:pt x="12242278" y="6875139"/>
                </a:lnTo>
                <a:lnTo>
                  <a:pt x="0" y="6875139"/>
                </a:lnTo>
                <a:lnTo>
                  <a:pt x="0" y="2234631"/>
                </a:lnTo>
                <a:lnTo>
                  <a:pt x="830215" y="3131993"/>
                </a:lnTo>
                <a:lnTo>
                  <a:pt x="830216" y="3131993"/>
                </a:lnTo>
                <a:lnTo>
                  <a:pt x="1" y="2234631"/>
                </a:lnTo>
                <a:lnTo>
                  <a:pt x="1" y="1989399"/>
                </a:lnTo>
                <a:lnTo>
                  <a:pt x="85470" y="1899698"/>
                </a:lnTo>
                <a:cubicBezTo>
                  <a:pt x="112331" y="1874847"/>
                  <a:pt x="140134" y="1851651"/>
                  <a:pt x="168752" y="1830105"/>
                </a:cubicBezTo>
                <a:lnTo>
                  <a:pt x="199049" y="1808468"/>
                </a:lnTo>
                <a:lnTo>
                  <a:pt x="187837" y="1795050"/>
                </a:lnTo>
                <a:cubicBezTo>
                  <a:pt x="41092" y="1600138"/>
                  <a:pt x="62930" y="1321888"/>
                  <a:pt x="245875" y="1152632"/>
                </a:cubicBezTo>
                <a:cubicBezTo>
                  <a:pt x="367839" y="1039795"/>
                  <a:pt x="532540" y="1002105"/>
                  <a:pt x="682992" y="1037347"/>
                </a:cubicBezTo>
                <a:lnTo>
                  <a:pt x="694207" y="1040552"/>
                </a:lnTo>
                <a:lnTo>
                  <a:pt x="693808" y="995583"/>
                </a:lnTo>
                <a:cubicBezTo>
                  <a:pt x="702655" y="767966"/>
                  <a:pt x="798335" y="543723"/>
                  <a:pt x="978752" y="376807"/>
                </a:cubicBezTo>
                <a:cubicBezTo>
                  <a:pt x="1294480" y="84704"/>
                  <a:pt x="1765099" y="64949"/>
                  <a:pt x="2101461" y="306304"/>
                </a:cubicBezTo>
                <a:lnTo>
                  <a:pt x="2153250" y="347571"/>
                </a:lnTo>
                <a:lnTo>
                  <a:pt x="2180502" y="294370"/>
                </a:lnTo>
                <a:cubicBezTo>
                  <a:pt x="2212410" y="238988"/>
                  <a:pt x="2253097" y="187413"/>
                  <a:pt x="2302483" y="141723"/>
                </a:cubicBezTo>
                <a:cubicBezTo>
                  <a:pt x="2358042" y="90322"/>
                  <a:pt x="2420171" y="50474"/>
                  <a:pt x="2485914" y="22065"/>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7353" y="-9676"/>
            <a:ext cx="12206708" cy="6857106"/>
          </a:xfrm>
          <a:prstGeom prst="rect">
            <a:avLst/>
          </a:prstGeom>
          <a:solidFill>
            <a:srgbClr val="1D4380">
              <a:alpha val="87000"/>
            </a:srgbClr>
          </a:solidFill>
        </p:spPr>
        <p:txBody>
          <a:bodyPr wrap="square" rtlCol="0" anchor="ctr">
            <a:noAutofit/>
          </a:bodyPr>
          <a:lstStyle/>
          <a:p>
            <a:pPr defTabSz="914126"/>
            <a:endParaRPr lang="en-US" sz="6000" dirty="0">
              <a:solidFill>
                <a:srgbClr val="1D4380"/>
              </a:solidFill>
            </a:endParaRPr>
          </a:p>
        </p:txBody>
      </p:sp>
      <p:sp>
        <p:nvSpPr>
          <p:cNvPr id="69" name="Freeform 68"/>
          <p:cNvSpPr/>
          <p:nvPr/>
        </p:nvSpPr>
        <p:spPr bwMode="auto">
          <a:xfrm flipH="1">
            <a:off x="-27943" y="169539"/>
            <a:ext cx="12271808" cy="6705600"/>
          </a:xfrm>
          <a:custGeom>
            <a:avLst/>
            <a:gdLst>
              <a:gd name="connsiteX0" fmla="*/ 5567936 w 12271808"/>
              <a:gd name="connsiteY0" fmla="*/ 0 h 6705600"/>
              <a:gd name="connsiteX1" fmla="*/ 2615718 w 12271808"/>
              <a:gd name="connsiteY1" fmla="*/ 2406127 h 6705600"/>
              <a:gd name="connsiteX2" fmla="*/ 2581894 w 12271808"/>
              <a:gd name="connsiteY2" fmla="*/ 2627755 h 6705600"/>
              <a:gd name="connsiteX3" fmla="*/ 2391850 w 12271808"/>
              <a:gd name="connsiteY3" fmla="*/ 2558199 h 6705600"/>
              <a:gd name="connsiteX4" fmla="*/ 1737741 w 12271808"/>
              <a:gd name="connsiteY4" fmla="*/ 2459306 h 6705600"/>
              <a:gd name="connsiteX5" fmla="*/ 40383 w 12271808"/>
              <a:gd name="connsiteY5" fmla="*/ 3259775 h 6705600"/>
              <a:gd name="connsiteX6" fmla="*/ 0 w 12271808"/>
              <a:gd name="connsiteY6" fmla="*/ 3313779 h 6705600"/>
              <a:gd name="connsiteX7" fmla="*/ 0 w 12271808"/>
              <a:gd name="connsiteY7" fmla="*/ 5181600 h 6705600"/>
              <a:gd name="connsiteX8" fmla="*/ 0 w 12271808"/>
              <a:gd name="connsiteY8" fmla="*/ 6004138 h 6705600"/>
              <a:gd name="connsiteX9" fmla="*/ 0 w 12271808"/>
              <a:gd name="connsiteY9" fmla="*/ 6505575 h 6705600"/>
              <a:gd name="connsiteX10" fmla="*/ 0 w 12271808"/>
              <a:gd name="connsiteY10" fmla="*/ 6705600 h 6705600"/>
              <a:gd name="connsiteX11" fmla="*/ 12271808 w 12271808"/>
              <a:gd name="connsiteY11" fmla="*/ 6705600 h 6705600"/>
              <a:gd name="connsiteX12" fmla="*/ 12271808 w 12271808"/>
              <a:gd name="connsiteY12" fmla="*/ 6505575 h 6705600"/>
              <a:gd name="connsiteX13" fmla="*/ 12271808 w 12271808"/>
              <a:gd name="connsiteY13" fmla="*/ 5181600 h 6705600"/>
              <a:gd name="connsiteX14" fmla="*/ 12271808 w 12271808"/>
              <a:gd name="connsiteY14" fmla="*/ 1868069 h 6705600"/>
              <a:gd name="connsiteX15" fmla="*/ 12186328 w 12271808"/>
              <a:gd name="connsiteY15" fmla="*/ 1843795 h 6705600"/>
              <a:gd name="connsiteX16" fmla="*/ 11289324 w 12271808"/>
              <a:gd name="connsiteY16" fmla="*/ 1730797 h 6705600"/>
              <a:gd name="connsiteX17" fmla="*/ 10922347 w 12271808"/>
              <a:gd name="connsiteY17" fmla="*/ 1749328 h 6705600"/>
              <a:gd name="connsiteX18" fmla="*/ 10797304 w 12271808"/>
              <a:gd name="connsiteY18" fmla="*/ 1765217 h 6705600"/>
              <a:gd name="connsiteX19" fmla="*/ 10794319 w 12271808"/>
              <a:gd name="connsiteY19" fmla="*/ 1706091 h 6705600"/>
              <a:gd name="connsiteX20" fmla="*/ 9173035 w 12271808"/>
              <a:gd name="connsiteY20" fmla="*/ 243019 h 6705600"/>
              <a:gd name="connsiteX21" fmla="*/ 7821664 w 12271808"/>
              <a:gd name="connsiteY21" fmla="*/ 961538 h 6705600"/>
              <a:gd name="connsiteX22" fmla="*/ 7801161 w 12271808"/>
              <a:gd name="connsiteY22" fmla="*/ 995287 h 6705600"/>
              <a:gd name="connsiteX23" fmla="*/ 7698758 w 12271808"/>
              <a:gd name="connsiteY23" fmla="*/ 882616 h 6705600"/>
              <a:gd name="connsiteX24" fmla="*/ 5567936 w 12271808"/>
              <a:gd name="connsiteY24" fmla="*/ 0 h 670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71808" h="6705600">
                <a:moveTo>
                  <a:pt x="5567936" y="0"/>
                </a:moveTo>
                <a:cubicBezTo>
                  <a:pt x="4111694" y="0"/>
                  <a:pt x="2896710" y="1032954"/>
                  <a:pt x="2615718" y="2406127"/>
                </a:cubicBezTo>
                <a:lnTo>
                  <a:pt x="2581894" y="2627755"/>
                </a:lnTo>
                <a:lnTo>
                  <a:pt x="2391850" y="2558199"/>
                </a:lnTo>
                <a:cubicBezTo>
                  <a:pt x="2185216" y="2493929"/>
                  <a:pt x="1965522" y="2459306"/>
                  <a:pt x="1737741" y="2459306"/>
                </a:cubicBezTo>
                <a:cubicBezTo>
                  <a:pt x="1054397" y="2459306"/>
                  <a:pt x="443831" y="2770909"/>
                  <a:pt x="40383" y="3259775"/>
                </a:cubicBezTo>
                <a:lnTo>
                  <a:pt x="0" y="3313779"/>
                </a:lnTo>
                <a:lnTo>
                  <a:pt x="0" y="5181600"/>
                </a:lnTo>
                <a:lnTo>
                  <a:pt x="0" y="6004138"/>
                </a:lnTo>
                <a:lnTo>
                  <a:pt x="0" y="6505575"/>
                </a:lnTo>
                <a:lnTo>
                  <a:pt x="0" y="6705600"/>
                </a:lnTo>
                <a:lnTo>
                  <a:pt x="12271808" y="6705600"/>
                </a:lnTo>
                <a:lnTo>
                  <a:pt x="12271808" y="6505575"/>
                </a:lnTo>
                <a:lnTo>
                  <a:pt x="12271808" y="5181600"/>
                </a:lnTo>
                <a:lnTo>
                  <a:pt x="12271808" y="1868069"/>
                </a:lnTo>
                <a:lnTo>
                  <a:pt x="12186328" y="1843795"/>
                </a:lnTo>
                <a:cubicBezTo>
                  <a:pt x="11899622" y="1770029"/>
                  <a:pt x="11599055" y="1730797"/>
                  <a:pt x="11289324" y="1730797"/>
                </a:cubicBezTo>
                <a:cubicBezTo>
                  <a:pt x="11165433" y="1730797"/>
                  <a:pt x="11043006" y="1737074"/>
                  <a:pt x="10922347" y="1749328"/>
                </a:cubicBezTo>
                <a:lnTo>
                  <a:pt x="10797304" y="1765217"/>
                </a:lnTo>
                <a:lnTo>
                  <a:pt x="10794319" y="1706091"/>
                </a:lnTo>
                <a:cubicBezTo>
                  <a:pt x="10710862" y="884306"/>
                  <a:pt x="10016839" y="243019"/>
                  <a:pt x="9173035" y="243019"/>
                </a:cubicBezTo>
                <a:cubicBezTo>
                  <a:pt x="8610499" y="243019"/>
                  <a:pt x="8114532" y="528036"/>
                  <a:pt x="7821664" y="961538"/>
                </a:cubicBezTo>
                <a:lnTo>
                  <a:pt x="7801161" y="995287"/>
                </a:lnTo>
                <a:lnTo>
                  <a:pt x="7698758" y="882616"/>
                </a:lnTo>
                <a:cubicBezTo>
                  <a:pt x="7153434" y="337291"/>
                  <a:pt x="6400074" y="0"/>
                  <a:pt x="5567936" y="0"/>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9123414" y="129338"/>
            <a:ext cx="2775838" cy="4134755"/>
            <a:chOff x="3719625" y="-351356"/>
            <a:chExt cx="2775838" cy="4134755"/>
          </a:xfrm>
        </p:grpSpPr>
        <p:pic>
          <p:nvPicPr>
            <p:cNvPr id="7" name="Picture 6"/>
            <p:cNvPicPr>
              <a:picLocks noChangeAspect="1"/>
            </p:cNvPicPr>
            <p:nvPr/>
          </p:nvPicPr>
          <p:blipFill>
            <a:blip r:embed="rId3"/>
            <a:stretch>
              <a:fillRect/>
            </a:stretch>
          </p:blipFill>
          <p:spPr>
            <a:xfrm>
              <a:off x="3719625" y="-351356"/>
              <a:ext cx="2775838" cy="4134755"/>
            </a:xfrm>
            <a:prstGeom prst="rect">
              <a:avLst/>
            </a:prstGeom>
          </p:spPr>
        </p:pic>
        <p:pic>
          <p:nvPicPr>
            <p:cNvPr id="8" name="Picture 7"/>
            <p:cNvPicPr>
              <a:picLocks noChangeAspect="1"/>
            </p:cNvPicPr>
            <p:nvPr/>
          </p:nvPicPr>
          <p:blipFill>
            <a:blip r:embed="rId4"/>
            <a:stretch>
              <a:fillRect/>
            </a:stretch>
          </p:blipFill>
          <p:spPr>
            <a:xfrm>
              <a:off x="4484016" y="1290841"/>
              <a:ext cx="979669" cy="1295431"/>
            </a:xfrm>
            <a:prstGeom prst="rect">
              <a:avLst/>
            </a:prstGeom>
          </p:spPr>
        </p:pic>
      </p:grpSp>
      <p:sp>
        <p:nvSpPr>
          <p:cNvPr id="9" name="Content Placeholder 4"/>
          <p:cNvSpPr txBox="1">
            <a:spLocks/>
          </p:cNvSpPr>
          <p:nvPr/>
        </p:nvSpPr>
        <p:spPr>
          <a:xfrm>
            <a:off x="560798" y="1482812"/>
            <a:ext cx="11079822" cy="4419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smtClean="0">
              <a:solidFill>
                <a:srgbClr val="0070C0"/>
              </a:solidFill>
            </a:endParaRPr>
          </a:p>
          <a:p>
            <a:pPr marL="0" indent="0">
              <a:buNone/>
            </a:pPr>
            <a:endParaRPr lang="en-US" dirty="0">
              <a:solidFill>
                <a:srgbClr val="0070C0"/>
              </a:solidFill>
            </a:endParaRPr>
          </a:p>
          <a:p>
            <a:pPr marL="0" indent="0">
              <a:buNone/>
            </a:pPr>
            <a:r>
              <a:rPr lang="en-US" dirty="0" smtClean="0">
                <a:solidFill>
                  <a:srgbClr val="0070C0"/>
                </a:solidFill>
              </a:rPr>
              <a:t>$200 Azure Trial	=&gt;	aka.ms/</a:t>
            </a:r>
            <a:r>
              <a:rPr lang="en-US" dirty="0" err="1" smtClean="0">
                <a:solidFill>
                  <a:srgbClr val="0070C0"/>
                </a:solidFill>
              </a:rPr>
              <a:t>azuretrial</a:t>
            </a:r>
            <a:endParaRPr lang="en-US" dirty="0" smtClean="0">
              <a:solidFill>
                <a:srgbClr val="0070C0"/>
              </a:solidFill>
            </a:endParaRPr>
          </a:p>
          <a:p>
            <a:pPr marL="0" indent="0">
              <a:buNone/>
            </a:pPr>
            <a:r>
              <a:rPr lang="en-US" dirty="0" smtClean="0">
                <a:solidFill>
                  <a:srgbClr val="0070C0"/>
                </a:solidFill>
              </a:rPr>
              <a:t>Documentation 	=&gt; 	azure.com</a:t>
            </a:r>
          </a:p>
          <a:p>
            <a:pPr marL="0" indent="0">
              <a:buNone/>
            </a:pPr>
            <a:r>
              <a:rPr lang="en-US" dirty="0" smtClean="0">
                <a:solidFill>
                  <a:srgbClr val="0070C0"/>
                </a:solidFill>
              </a:rPr>
              <a:t>Got 10 minutes?	=&gt;	friday.azure.com</a:t>
            </a:r>
          </a:p>
          <a:p>
            <a:pPr marL="0" indent="0">
              <a:buNone/>
            </a:pPr>
            <a:r>
              <a:rPr lang="en-US" dirty="0" smtClean="0">
                <a:solidFill>
                  <a:srgbClr val="0070C0"/>
                </a:solidFill>
              </a:rPr>
              <a:t>Virtual Academy	=&gt; 	aka.ms/</a:t>
            </a:r>
            <a:r>
              <a:rPr lang="en-US" dirty="0" err="1" smtClean="0">
                <a:solidFill>
                  <a:srgbClr val="0070C0"/>
                </a:solidFill>
              </a:rPr>
              <a:t>cloudmva</a:t>
            </a:r>
            <a:endParaRPr lang="en-US" dirty="0">
              <a:solidFill>
                <a:srgbClr val="0070C0"/>
              </a:solidFill>
            </a:endParaRPr>
          </a:p>
        </p:txBody>
      </p:sp>
    </p:spTree>
    <p:extLst>
      <p:ext uri="{BB962C8B-B14F-4D97-AF65-F5344CB8AC3E}">
        <p14:creationId xmlns:p14="http://schemas.microsoft.com/office/powerpoint/2010/main" val="407185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6609503" y="0"/>
            <a:ext cx="5582498" cy="3614057"/>
          </a:xfrm>
          <a:prstGeom prst="rect">
            <a:avLst/>
          </a:prstGeom>
        </p:spPr>
      </p:pic>
      <p:pic>
        <p:nvPicPr>
          <p:cNvPr id="37" name="Picture 36"/>
          <p:cNvPicPr>
            <a:picLocks noChangeAspect="1"/>
          </p:cNvPicPr>
          <p:nvPr/>
        </p:nvPicPr>
        <p:blipFill>
          <a:blip r:embed="rId3"/>
          <a:stretch>
            <a:fillRect/>
          </a:stretch>
        </p:blipFill>
        <p:spPr>
          <a:xfrm>
            <a:off x="5276712" y="-373535"/>
            <a:ext cx="7264070" cy="4706299"/>
          </a:xfrm>
          <a:prstGeom prst="rect">
            <a:avLst/>
          </a:prstGeom>
        </p:spPr>
      </p:pic>
      <p:pic>
        <p:nvPicPr>
          <p:cNvPr id="38" name="Picture 37"/>
          <p:cNvPicPr>
            <a:picLocks noChangeAspect="1"/>
          </p:cNvPicPr>
          <p:nvPr/>
        </p:nvPicPr>
        <p:blipFill>
          <a:blip r:embed="rId4"/>
          <a:stretch>
            <a:fillRect/>
          </a:stretch>
        </p:blipFill>
        <p:spPr>
          <a:xfrm>
            <a:off x="8306794" y="298546"/>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grpSp>
        <p:nvGrpSpPr>
          <p:cNvPr id="41" name="Group 40"/>
          <p:cNvGrpSpPr/>
          <p:nvPr/>
        </p:nvGrpSpPr>
        <p:grpSpPr>
          <a:xfrm>
            <a:off x="439838" y="493782"/>
            <a:ext cx="4664598" cy="2178331"/>
            <a:chOff x="439838" y="493782"/>
            <a:chExt cx="4664598" cy="2178331"/>
          </a:xfrm>
        </p:grpSpPr>
        <p:sp>
          <p:nvSpPr>
            <p:cNvPr id="10" name="TextBox 9"/>
            <p:cNvSpPr txBox="1"/>
            <p:nvPr/>
          </p:nvSpPr>
          <p:spPr>
            <a:xfrm>
              <a:off x="439838" y="1287118"/>
              <a:ext cx="3600450"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.NET</a:t>
              </a:r>
            </a:p>
            <a:p>
              <a:r>
                <a:rPr lang="en-US" sz="2800" dirty="0" smtClean="0">
                  <a:solidFill>
                    <a:schemeClr val="bg1"/>
                  </a:solidFill>
                  <a:latin typeface="Segoe UI" panose="020B0502040204020203" pitchFamily="34" charset="0"/>
                  <a:cs typeface="Segoe UI" panose="020B0502040204020203" pitchFamily="34" charset="0"/>
                </a:rPr>
                <a:t>Python</a:t>
              </a: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1" name="TextBox 10"/>
            <p:cNvSpPr txBox="1"/>
            <p:nvPr/>
          </p:nvSpPr>
          <p:spPr>
            <a:xfrm>
              <a:off x="439838" y="493782"/>
              <a:ext cx="4664598" cy="707886"/>
            </a:xfrm>
            <a:prstGeom prst="rect">
              <a:avLst/>
            </a:prstGeom>
            <a:noFill/>
          </p:spPr>
          <p:txBody>
            <a:bodyPr wrap="square" rtlCol="0">
              <a:spAutoFit/>
            </a:bodyPr>
            <a:lstStyle/>
            <a:p>
              <a:r>
                <a:rPr lang="en-US" sz="4000" dirty="0" smtClean="0">
                  <a:solidFill>
                    <a:srgbClr val="92D050"/>
                  </a:solidFill>
                  <a:latin typeface="Segoe UI Light" panose="020B0502040204020203" pitchFamily="34" charset="0"/>
                  <a:cs typeface="Segoe UI Light" panose="020B0502040204020203" pitchFamily="34" charset="0"/>
                </a:rPr>
                <a:t>Develop apps with…</a:t>
              </a:r>
              <a:endParaRPr lang="en-US" sz="4000" dirty="0">
                <a:solidFill>
                  <a:srgbClr val="92D050"/>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1791664" y="1287118"/>
              <a:ext cx="1389756"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Node.js</a:t>
              </a:r>
            </a:p>
            <a:p>
              <a:r>
                <a:rPr lang="en-US" sz="2800" dirty="0" smtClean="0">
                  <a:solidFill>
                    <a:schemeClr val="bg1"/>
                  </a:solidFill>
                  <a:latin typeface="Segoe UI" panose="020B0502040204020203" pitchFamily="34" charset="0"/>
                  <a:cs typeface="Segoe UI" panose="020B0502040204020203" pitchFamily="34" charset="0"/>
                </a:rPr>
                <a:t>Java</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3" name="TextBox 12"/>
            <p:cNvSpPr txBox="1"/>
            <p:nvPr/>
          </p:nvSpPr>
          <p:spPr>
            <a:xfrm>
              <a:off x="3502022" y="1287118"/>
              <a:ext cx="9567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PHP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grpSp>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6"/>
            <a:stretch>
              <a:fillRect/>
            </a:stretch>
          </p:blipFill>
          <p:spPr>
            <a:xfrm>
              <a:off x="768089" y="-1605208"/>
              <a:ext cx="3768750" cy="5613751"/>
            </a:xfrm>
            <a:prstGeom prst="rect">
              <a:avLst/>
            </a:prstGeom>
          </p:spPr>
        </p:pic>
        <p:pic>
          <p:nvPicPr>
            <p:cNvPr id="14" name="Picture 13"/>
            <p:cNvPicPr>
              <a:picLocks noChangeAspect="1"/>
            </p:cNvPicPr>
            <p:nvPr/>
          </p:nvPicPr>
          <p:blipFill>
            <a:blip r:embed="rId7"/>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19" name="Picture 18"/>
          <p:cNvPicPr>
            <a:picLocks noChangeAspect="1"/>
          </p:cNvPicPr>
          <p:nvPr/>
        </p:nvPicPr>
        <p:blipFill>
          <a:blip r:embed="rId9"/>
          <a:stretch>
            <a:fillRect/>
          </a:stretch>
        </p:blipFill>
        <p:spPr>
          <a:xfrm>
            <a:off x="4607525" y="3601907"/>
            <a:ext cx="2340000" cy="1473750"/>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 name="Group 3"/>
          <p:cNvGrpSpPr/>
          <p:nvPr/>
        </p:nvGrpSpPr>
        <p:grpSpPr>
          <a:xfrm>
            <a:off x="1" y="3302216"/>
            <a:ext cx="4822369" cy="3565454"/>
            <a:chOff x="1" y="3302216"/>
            <a:chExt cx="4822369" cy="3565454"/>
          </a:xfrm>
        </p:grpSpPr>
        <p:pic>
          <p:nvPicPr>
            <p:cNvPr id="21" name="Picture 20"/>
            <p:cNvPicPr>
              <a:picLocks noChangeAspect="1"/>
            </p:cNvPicPr>
            <p:nvPr/>
          </p:nvPicPr>
          <p:blipFill>
            <a:blip r:embed="rId12"/>
            <a:stretch>
              <a:fillRect/>
            </a:stretch>
          </p:blipFill>
          <p:spPr>
            <a:xfrm>
              <a:off x="1" y="3743009"/>
              <a:ext cx="4822369" cy="3124661"/>
            </a:xfrm>
            <a:prstGeom prst="rect">
              <a:avLst/>
            </a:prstGeom>
          </p:spPr>
        </p:pic>
        <p:pic>
          <p:nvPicPr>
            <p:cNvPr id="23" name="Picture 22"/>
            <p:cNvPicPr>
              <a:picLocks noChangeAspect="1"/>
            </p:cNvPicPr>
            <p:nvPr/>
          </p:nvPicPr>
          <p:blipFill>
            <a:blip r:embed="rId13"/>
            <a:stretch>
              <a:fillRect/>
            </a:stretch>
          </p:blipFill>
          <p:spPr>
            <a:xfrm>
              <a:off x="215340" y="3302216"/>
              <a:ext cx="2092500" cy="2340000"/>
            </a:xfrm>
            <a:prstGeom prst="rect">
              <a:avLst/>
            </a:prstGeom>
          </p:spPr>
        </p:pic>
        <p:pic>
          <p:nvPicPr>
            <p:cNvPr id="24" name="Picture 23"/>
            <p:cNvPicPr>
              <a:picLocks noChangeAspect="1"/>
            </p:cNvPicPr>
            <p:nvPr/>
          </p:nvPicPr>
          <p:blipFill>
            <a:blip r:embed="rId10"/>
            <a:stretch>
              <a:fillRect/>
            </a:stretch>
          </p:blipFill>
          <p:spPr>
            <a:xfrm>
              <a:off x="1447611" y="5043761"/>
              <a:ext cx="1237500" cy="1462500"/>
            </a:xfrm>
            <a:prstGeom prst="rect">
              <a:avLst/>
            </a:prstGeom>
          </p:spPr>
        </p:pic>
        <p:pic>
          <p:nvPicPr>
            <p:cNvPr id="25" name="Picture 24"/>
            <p:cNvPicPr>
              <a:picLocks noChangeAspect="1"/>
            </p:cNvPicPr>
            <p:nvPr/>
          </p:nvPicPr>
          <p:blipFill>
            <a:blip r:embed="rId14"/>
            <a:stretch>
              <a:fillRect/>
            </a:stretch>
          </p:blipFill>
          <p:spPr>
            <a:xfrm>
              <a:off x="2788810" y="4960912"/>
              <a:ext cx="447874" cy="1224190"/>
            </a:xfrm>
            <a:prstGeom prst="rect">
              <a:avLst/>
            </a:prstGeom>
          </p:spPr>
        </p:pic>
        <p:pic>
          <p:nvPicPr>
            <p:cNvPr id="40" name="Picture 39"/>
            <p:cNvPicPr>
              <a:picLocks noChangeAspect="1"/>
            </p:cNvPicPr>
            <p:nvPr/>
          </p:nvPicPr>
          <p:blipFill>
            <a:blip r:embed="rId15"/>
            <a:stretch>
              <a:fillRect/>
            </a:stretch>
          </p:blipFill>
          <p:spPr>
            <a:xfrm>
              <a:off x="257977" y="5707769"/>
              <a:ext cx="1481228" cy="956627"/>
            </a:xfrm>
            <a:prstGeom prst="rect">
              <a:avLst/>
            </a:prstGeom>
          </p:spPr>
        </p:pic>
      </p:grpSp>
      <p:grpSp>
        <p:nvGrpSpPr>
          <p:cNvPr id="2" name="Group 1"/>
          <p:cNvGrpSpPr/>
          <p:nvPr/>
        </p:nvGrpSpPr>
        <p:grpSpPr>
          <a:xfrm>
            <a:off x="1764141" y="1287118"/>
            <a:ext cx="1686910" cy="966143"/>
            <a:chOff x="1447611" y="1287118"/>
            <a:chExt cx="1686910" cy="966143"/>
          </a:xfrm>
        </p:grpSpPr>
        <p:cxnSp>
          <p:nvCxnSpPr>
            <p:cNvPr id="6" name="Straight Connector 5"/>
            <p:cNvCxnSpPr/>
            <p:nvPr/>
          </p:nvCxnSpPr>
          <p:spPr>
            <a:xfrm>
              <a:off x="144761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3452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9787568" y="-79793"/>
            <a:ext cx="934789" cy="1104751"/>
            <a:chOff x="9787568" y="-79793"/>
            <a:chExt cx="934789" cy="1104751"/>
          </a:xfrm>
        </p:grpSpPr>
        <p:pic>
          <p:nvPicPr>
            <p:cNvPr id="45" name="Picture 44"/>
            <p:cNvPicPr>
              <a:picLocks noChangeAspect="1"/>
            </p:cNvPicPr>
            <p:nvPr/>
          </p:nvPicPr>
          <p:blipFill>
            <a:blip r:embed="rId10"/>
            <a:stretch>
              <a:fillRect/>
            </a:stretch>
          </p:blipFill>
          <p:spPr>
            <a:xfrm>
              <a:off x="9787568" y="-79793"/>
              <a:ext cx="934789" cy="1104751"/>
            </a:xfrm>
            <a:prstGeom prst="rect">
              <a:avLst/>
            </a:prstGeom>
          </p:spPr>
        </p:pic>
        <p:pic>
          <p:nvPicPr>
            <p:cNvPr id="34" name="Picture 33"/>
            <p:cNvPicPr>
              <a:picLocks noChangeAspect="1"/>
            </p:cNvPicPr>
            <p:nvPr/>
          </p:nvPicPr>
          <p:blipFill>
            <a:blip r:embed="rId16"/>
            <a:stretch>
              <a:fillRect/>
            </a:stretch>
          </p:blipFill>
          <p:spPr>
            <a:xfrm>
              <a:off x="10328954" y="214760"/>
              <a:ext cx="147937" cy="295874"/>
            </a:xfrm>
            <a:prstGeom prst="rect">
              <a:avLst/>
            </a:prstGeom>
          </p:spPr>
        </p:pic>
      </p:grpSp>
    </p:spTree>
    <p:extLst>
      <p:ext uri="{BB962C8B-B14F-4D97-AF65-F5344CB8AC3E}">
        <p14:creationId xmlns:p14="http://schemas.microsoft.com/office/powerpoint/2010/main" val="163707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3317" y="1636295"/>
            <a:ext cx="7199697" cy="2669962"/>
          </a:xfrm>
          <a:prstGeom prst="rect">
            <a:avLst/>
          </a:prstGeom>
        </p:spPr>
        <p:txBody>
          <a:bodyPr wrap="square">
            <a:spAutoFit/>
          </a:bodyPr>
          <a:lstStyle/>
          <a:p>
            <a:pPr marL="676959" indent="-676959" algn="ctr" defTabSz="896157">
              <a:lnSpc>
                <a:spcPts val="6666"/>
              </a:lnSpc>
              <a:defRPr/>
            </a:pPr>
            <a:r>
              <a:rPr lang="en-US" sz="8000" spc="-150" dirty="0">
                <a:solidFill>
                  <a:srgbClr val="FFFFFF"/>
                </a:solidFill>
                <a:latin typeface="Segoe UI Light"/>
              </a:rPr>
              <a:t>Thank You</a:t>
            </a:r>
            <a:r>
              <a:rPr lang="en-US" sz="8000" spc="-150" dirty="0" smtClean="0">
                <a:solidFill>
                  <a:srgbClr val="FFFFFF"/>
                </a:solidFill>
                <a:latin typeface="Segoe UI Light"/>
              </a:rPr>
              <a:t>!</a:t>
            </a:r>
          </a:p>
          <a:p>
            <a:pPr marL="676959" indent="-676959" algn="ctr" defTabSz="896157">
              <a:lnSpc>
                <a:spcPts val="6666"/>
              </a:lnSpc>
              <a:defRPr/>
            </a:pPr>
            <a:endParaRPr lang="en-US" sz="8000" spc="-150" dirty="0">
              <a:solidFill>
                <a:srgbClr val="FFFFFF"/>
              </a:solidFill>
              <a:latin typeface="Segoe UI Light"/>
            </a:endParaRPr>
          </a:p>
          <a:p>
            <a:pPr marL="676959" indent="-676959" algn="ctr" defTabSz="896157">
              <a:lnSpc>
                <a:spcPts val="6666"/>
              </a:lnSpc>
              <a:defRPr/>
            </a:pPr>
            <a:r>
              <a:rPr lang="en-US" sz="4400" spc="-150" dirty="0">
                <a:solidFill>
                  <a:srgbClr val="FFFFFF"/>
                </a:solidFill>
                <a:latin typeface="Segoe UI Light"/>
              </a:rPr>
              <a:t>@</a:t>
            </a:r>
            <a:r>
              <a:rPr lang="en-US" sz="4400" spc="-150" dirty="0" err="1">
                <a:solidFill>
                  <a:srgbClr val="FFFFFF"/>
                </a:solidFill>
                <a:latin typeface="Segoe UI Light"/>
              </a:rPr>
              <a:t>marc_gagne</a:t>
            </a:r>
            <a:endParaRPr lang="en-US" sz="4400" spc="-150" dirty="0">
              <a:solidFill>
                <a:srgbClr val="FFFFFF"/>
              </a:solidFill>
              <a:latin typeface="Segoe UI Light"/>
            </a:endParaRPr>
          </a:p>
        </p:txBody>
      </p:sp>
    </p:spTree>
    <p:extLst>
      <p:ext uri="{BB962C8B-B14F-4D97-AF65-F5344CB8AC3E}">
        <p14:creationId xmlns:p14="http://schemas.microsoft.com/office/powerpoint/2010/main" val="1632218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125129" y="99165"/>
            <a:ext cx="12066872" cy="646331"/>
          </a:xfrm>
          <a:prstGeom prst="rect">
            <a:avLst/>
          </a:prstGeom>
          <a:noFill/>
        </p:spPr>
        <p:txBody>
          <a:bodyPr wrap="square" rtlCol="0">
            <a:spAutoFit/>
          </a:bodyPr>
          <a:lstStyle/>
          <a:p>
            <a:pPr algn="r"/>
            <a:r>
              <a:rPr lang="en-US" sz="3600" dirty="0">
                <a:solidFill>
                  <a:prstClr val="white"/>
                </a:solidFill>
              </a:rPr>
              <a:t>Web Sites Service Architecture</a:t>
            </a:r>
          </a:p>
        </p:txBody>
      </p:sp>
      <p:grpSp>
        <p:nvGrpSpPr>
          <p:cNvPr id="4" name="Group 3"/>
          <p:cNvGrpSpPr/>
          <p:nvPr/>
        </p:nvGrpSpPr>
        <p:grpSpPr>
          <a:xfrm>
            <a:off x="354935" y="3329198"/>
            <a:ext cx="1792863" cy="1190005"/>
            <a:chOff x="199525" y="3319836"/>
            <a:chExt cx="1792863" cy="1190005"/>
          </a:xfrm>
        </p:grpSpPr>
        <p:sp>
          <p:nvSpPr>
            <p:cNvPr id="5" name="TextBox 4"/>
            <p:cNvSpPr txBox="1"/>
            <p:nvPr/>
          </p:nvSpPr>
          <p:spPr>
            <a:xfrm>
              <a:off x="199525" y="3863510"/>
              <a:ext cx="1792863" cy="646331"/>
            </a:xfrm>
            <a:prstGeom prst="rect">
              <a:avLst/>
            </a:prstGeom>
            <a:noFill/>
          </p:spPr>
          <p:txBody>
            <a:bodyPr wrap="none" rtlCol="0">
              <a:spAutoFit/>
            </a:bodyPr>
            <a:lstStyle/>
            <a:p>
              <a:pPr algn="ctr"/>
              <a:r>
                <a:rPr lang="en-US" smtClean="0">
                  <a:solidFill>
                    <a:prstClr val="white"/>
                  </a:solidFill>
                </a:rPr>
                <a:t>Microsoft Azure</a:t>
              </a:r>
              <a:endParaRPr lang="en-US" dirty="0">
                <a:solidFill>
                  <a:prstClr val="white"/>
                </a:solidFill>
              </a:endParaRPr>
            </a:p>
            <a:p>
              <a:pPr algn="ctr"/>
              <a:r>
                <a:rPr lang="en-US" dirty="0">
                  <a:solidFill>
                    <a:prstClr val="white"/>
                  </a:solidFill>
                </a:rPr>
                <a:t>Load Balancer</a:t>
              </a:r>
            </a:p>
          </p:txBody>
        </p:sp>
        <p:grpSp>
          <p:nvGrpSpPr>
            <p:cNvPr id="6" name="Group 5"/>
            <p:cNvGrpSpPr/>
            <p:nvPr/>
          </p:nvGrpSpPr>
          <p:grpSpPr>
            <a:xfrm>
              <a:off x="625228" y="3319836"/>
              <a:ext cx="941456" cy="493702"/>
              <a:chOff x="729527" y="2180022"/>
              <a:chExt cx="941456" cy="493702"/>
            </a:xfrm>
          </p:grpSpPr>
          <p:sp>
            <p:nvSpPr>
              <p:cNvPr id="7" name="Trapezoid 6"/>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p:cNvPicPr>
                <a:picLocks noChangeAspect="1"/>
              </p:cNvPicPr>
              <p:nvPr/>
            </p:nvPicPr>
            <p:blipFill>
              <a:blip r:embed="rId2">
                <a:duotone>
                  <a:prstClr val="black"/>
                  <a:srgbClr val="1D4380">
                    <a:tint val="45000"/>
                    <a:satMod val="400000"/>
                  </a:srgbClr>
                </a:duotone>
              </a:blip>
              <a:stretch>
                <a:fillRect/>
              </a:stretch>
            </p:blipFill>
            <p:spPr>
              <a:xfrm>
                <a:off x="1034424" y="2234337"/>
                <a:ext cx="331662" cy="439325"/>
              </a:xfrm>
              <a:prstGeom prst="rect">
                <a:avLst/>
              </a:prstGeom>
            </p:spPr>
          </p:pic>
        </p:grpSp>
      </p:grpSp>
      <p:cxnSp>
        <p:nvCxnSpPr>
          <p:cNvPr id="9" name="Elbow Connector 8"/>
          <p:cNvCxnSpPr>
            <a:stCxn id="11" idx="2"/>
            <a:endCxn id="27" idx="2"/>
          </p:cNvCxnSpPr>
          <p:nvPr/>
        </p:nvCxnSpPr>
        <p:spPr>
          <a:xfrm rot="5400000">
            <a:off x="5839005" y="4915410"/>
            <a:ext cx="411831" cy="2148037"/>
          </a:xfrm>
          <a:prstGeom prst="bentConnector2">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911503" y="5258949"/>
            <a:ext cx="2565544" cy="524564"/>
            <a:chOff x="3465037" y="5224830"/>
            <a:chExt cx="2565544" cy="524564"/>
          </a:xfrm>
        </p:grpSpPr>
        <p:pic>
          <p:nvPicPr>
            <p:cNvPr id="11" name="Picture 10"/>
            <p:cNvPicPr>
              <a:picLocks noChangeAspect="1"/>
            </p:cNvPicPr>
            <p:nvPr/>
          </p:nvPicPr>
          <p:blipFill>
            <a:blip r:embed="rId3">
              <a:biLevel thresh="25000"/>
            </a:blip>
            <a:stretch>
              <a:fillRect/>
            </a:stretch>
          </p:blipFill>
          <p:spPr>
            <a:xfrm>
              <a:off x="3465037" y="5224830"/>
              <a:ext cx="414869" cy="524564"/>
            </a:xfrm>
            <a:prstGeom prst="rect">
              <a:avLst/>
            </a:prstGeom>
          </p:spPr>
        </p:pic>
        <p:sp>
          <p:nvSpPr>
            <p:cNvPr id="12" name="TextBox 11"/>
            <p:cNvSpPr txBox="1"/>
            <p:nvPr/>
          </p:nvSpPr>
          <p:spPr>
            <a:xfrm>
              <a:off x="3954849" y="5370838"/>
              <a:ext cx="2075732" cy="369332"/>
            </a:xfrm>
            <a:prstGeom prst="rect">
              <a:avLst/>
            </a:prstGeom>
            <a:noFill/>
          </p:spPr>
          <p:txBody>
            <a:bodyPr wrap="square" rtlCol="0">
              <a:spAutoFit/>
            </a:bodyPr>
            <a:lstStyle/>
            <a:p>
              <a:r>
                <a:rPr lang="en-US" dirty="0">
                  <a:solidFill>
                    <a:prstClr val="white"/>
                  </a:solidFill>
                </a:rPr>
                <a:t>Runtime Database</a:t>
              </a:r>
            </a:p>
          </p:txBody>
        </p:sp>
      </p:grpSp>
      <p:cxnSp>
        <p:nvCxnSpPr>
          <p:cNvPr id="13" name="Straight Arrow Connector 12"/>
          <p:cNvCxnSpPr>
            <a:stCxn id="30" idx="2"/>
            <a:endCxn id="17" idx="1"/>
          </p:cNvCxnSpPr>
          <p:nvPr/>
        </p:nvCxnSpPr>
        <p:spPr>
          <a:xfrm flipV="1">
            <a:off x="4970900" y="3564271"/>
            <a:ext cx="962641" cy="1649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biLevel thresh="25000"/>
          </a:blip>
          <a:stretch>
            <a:fillRect/>
          </a:stretch>
        </p:blipFill>
        <p:spPr>
          <a:xfrm>
            <a:off x="8943332" y="2957398"/>
            <a:ext cx="553200" cy="584665"/>
          </a:xfrm>
          <a:prstGeom prst="rect">
            <a:avLst/>
          </a:prstGeom>
        </p:spPr>
      </p:pic>
      <p:sp>
        <p:nvSpPr>
          <p:cNvPr id="15" name="TextBox 14"/>
          <p:cNvSpPr txBox="1"/>
          <p:nvPr/>
        </p:nvSpPr>
        <p:spPr>
          <a:xfrm>
            <a:off x="9522564" y="3018701"/>
            <a:ext cx="2347309" cy="369332"/>
          </a:xfrm>
          <a:prstGeom prst="rect">
            <a:avLst/>
          </a:prstGeom>
          <a:noFill/>
        </p:spPr>
        <p:txBody>
          <a:bodyPr wrap="none" rtlCol="0">
            <a:spAutoFit/>
          </a:bodyPr>
          <a:lstStyle/>
          <a:p>
            <a:r>
              <a:rPr lang="en-US" dirty="0">
                <a:solidFill>
                  <a:prstClr val="white"/>
                </a:solidFill>
              </a:rPr>
              <a:t>Application Database</a:t>
            </a:r>
          </a:p>
        </p:txBody>
      </p:sp>
      <p:grpSp>
        <p:nvGrpSpPr>
          <p:cNvPr id="16" name="Group 15"/>
          <p:cNvGrpSpPr/>
          <p:nvPr/>
        </p:nvGrpSpPr>
        <p:grpSpPr>
          <a:xfrm>
            <a:off x="5933541" y="2840588"/>
            <a:ext cx="2364339" cy="1447365"/>
            <a:chOff x="4958360" y="2362629"/>
            <a:chExt cx="2364339" cy="1447365"/>
          </a:xfrm>
        </p:grpSpPr>
        <p:sp>
          <p:nvSpPr>
            <p:cNvPr id="17" name="Rectangle 1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8" name="Picture 17"/>
            <p:cNvPicPr>
              <a:picLocks noChangeAspect="1"/>
            </p:cNvPicPr>
            <p:nvPr/>
          </p:nvPicPr>
          <p:blipFill>
            <a:blip r:embed="rId5">
              <a:biLevel thresh="25000"/>
            </a:blip>
            <a:stretch>
              <a:fillRect/>
            </a:stretch>
          </p:blipFill>
          <p:spPr>
            <a:xfrm>
              <a:off x="5133821" y="3153831"/>
              <a:ext cx="572299" cy="467481"/>
            </a:xfrm>
            <a:prstGeom prst="rect">
              <a:avLst/>
            </a:prstGeom>
          </p:spPr>
        </p:pic>
        <p:pic>
          <p:nvPicPr>
            <p:cNvPr id="19" name="Picture 18"/>
            <p:cNvPicPr>
              <a:picLocks noChangeAspect="1"/>
            </p:cNvPicPr>
            <p:nvPr/>
          </p:nvPicPr>
          <p:blipFill>
            <a:blip r:embed="rId5">
              <a:biLevel thresh="25000"/>
            </a:blip>
            <a:stretch>
              <a:fillRect/>
            </a:stretch>
          </p:blipFill>
          <p:spPr>
            <a:xfrm>
              <a:off x="6574938" y="2548855"/>
              <a:ext cx="572299" cy="467481"/>
            </a:xfrm>
            <a:prstGeom prst="rect">
              <a:avLst/>
            </a:prstGeom>
          </p:spPr>
        </p:pic>
        <p:pic>
          <p:nvPicPr>
            <p:cNvPr id="20" name="Picture 19"/>
            <p:cNvPicPr>
              <a:picLocks noChangeAspect="1"/>
            </p:cNvPicPr>
            <p:nvPr/>
          </p:nvPicPr>
          <p:blipFill>
            <a:blip r:embed="rId5">
              <a:biLevel thresh="25000"/>
            </a:blip>
            <a:stretch>
              <a:fillRect/>
            </a:stretch>
          </p:blipFill>
          <p:spPr>
            <a:xfrm>
              <a:off x="5854380" y="2548855"/>
              <a:ext cx="572299" cy="467481"/>
            </a:xfrm>
            <a:prstGeom prst="rect">
              <a:avLst/>
            </a:prstGeom>
          </p:spPr>
        </p:pic>
        <p:pic>
          <p:nvPicPr>
            <p:cNvPr id="21" name="Picture 20"/>
            <p:cNvPicPr>
              <a:picLocks noChangeAspect="1"/>
            </p:cNvPicPr>
            <p:nvPr/>
          </p:nvPicPr>
          <p:blipFill>
            <a:blip r:embed="rId5">
              <a:biLevel thresh="25000"/>
            </a:blip>
            <a:stretch>
              <a:fillRect/>
            </a:stretch>
          </p:blipFill>
          <p:spPr>
            <a:xfrm>
              <a:off x="5133822" y="2548856"/>
              <a:ext cx="572299" cy="467481"/>
            </a:xfrm>
            <a:prstGeom prst="rect">
              <a:avLst/>
            </a:prstGeom>
          </p:spPr>
        </p:pic>
        <p:pic>
          <p:nvPicPr>
            <p:cNvPr id="22" name="Picture 21"/>
            <p:cNvPicPr>
              <a:picLocks noChangeAspect="1"/>
            </p:cNvPicPr>
            <p:nvPr/>
          </p:nvPicPr>
          <p:blipFill>
            <a:blip r:embed="rId5">
              <a:biLevel thresh="25000"/>
            </a:blip>
            <a:stretch>
              <a:fillRect/>
            </a:stretch>
          </p:blipFill>
          <p:spPr>
            <a:xfrm>
              <a:off x="5854378" y="3151811"/>
              <a:ext cx="572299" cy="467481"/>
            </a:xfrm>
            <a:prstGeom prst="rect">
              <a:avLst/>
            </a:prstGeom>
          </p:spPr>
        </p:pic>
        <p:pic>
          <p:nvPicPr>
            <p:cNvPr id="23" name="Picture 22"/>
            <p:cNvPicPr>
              <a:picLocks noChangeAspect="1"/>
            </p:cNvPicPr>
            <p:nvPr/>
          </p:nvPicPr>
          <p:blipFill>
            <a:blip r:embed="rId5">
              <a:biLevel thresh="25000"/>
            </a:blip>
            <a:stretch>
              <a:fillRect/>
            </a:stretch>
          </p:blipFill>
          <p:spPr>
            <a:xfrm>
              <a:off x="6574938" y="3151811"/>
              <a:ext cx="572299" cy="467481"/>
            </a:xfrm>
            <a:prstGeom prst="rect">
              <a:avLst/>
            </a:prstGeom>
          </p:spPr>
        </p:pic>
      </p:grpSp>
      <p:pic>
        <p:nvPicPr>
          <p:cNvPr id="24" name="Picture 23"/>
          <p:cNvPicPr>
            <a:picLocks noChangeAspect="1"/>
          </p:cNvPicPr>
          <p:nvPr/>
        </p:nvPicPr>
        <p:blipFill>
          <a:blip r:embed="rId6">
            <a:biLevel thresh="25000"/>
          </a:blip>
          <a:stretch>
            <a:fillRect/>
          </a:stretch>
        </p:blipFill>
        <p:spPr>
          <a:xfrm>
            <a:off x="5614685" y="2475040"/>
            <a:ext cx="632604" cy="530708"/>
          </a:xfrm>
          <a:prstGeom prst="rect">
            <a:avLst/>
          </a:prstGeom>
        </p:spPr>
      </p:pic>
      <p:cxnSp>
        <p:nvCxnSpPr>
          <p:cNvPr id="25" name="Elbow Connector 24"/>
          <p:cNvCxnSpPr>
            <a:stCxn id="11" idx="1"/>
            <a:endCxn id="30" idx="1"/>
          </p:cNvCxnSpPr>
          <p:nvPr/>
        </p:nvCxnSpPr>
        <p:spPr>
          <a:xfrm rot="10800000">
            <a:off x="4707173" y="3779863"/>
            <a:ext cx="2204331" cy="1741368"/>
          </a:xfrm>
          <a:prstGeom prst="bentConnector2">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2924258" y="5996246"/>
            <a:ext cx="2046642" cy="398196"/>
            <a:chOff x="1938324" y="1043723"/>
            <a:chExt cx="2046642" cy="398196"/>
          </a:xfrm>
        </p:grpSpPr>
        <p:pic>
          <p:nvPicPr>
            <p:cNvPr id="27" name="Picture 26"/>
            <p:cNvPicPr>
              <a:picLocks noChangeAspect="1"/>
            </p:cNvPicPr>
            <p:nvPr/>
          </p:nvPicPr>
          <p:blipFill>
            <a:blip r:embed="rId2">
              <a:biLevel thresh="25000"/>
            </a:blip>
            <a:stretch>
              <a:fillRect/>
            </a:stretch>
          </p:blipFill>
          <p:spPr>
            <a:xfrm rot="16200000">
              <a:off x="3522140" y="979092"/>
              <a:ext cx="398196" cy="527457"/>
            </a:xfrm>
            <a:prstGeom prst="rect">
              <a:avLst/>
            </a:prstGeom>
          </p:spPr>
        </p:pic>
        <p:sp>
          <p:nvSpPr>
            <p:cNvPr id="28" name="TextBox 27"/>
            <p:cNvSpPr txBox="1"/>
            <p:nvPr/>
          </p:nvSpPr>
          <p:spPr>
            <a:xfrm>
              <a:off x="1938324" y="1058154"/>
              <a:ext cx="1519184" cy="369332"/>
            </a:xfrm>
            <a:prstGeom prst="rect">
              <a:avLst/>
            </a:prstGeom>
            <a:noFill/>
          </p:spPr>
          <p:txBody>
            <a:bodyPr wrap="square" rtlCol="0">
              <a:spAutoFit/>
            </a:bodyPr>
            <a:lstStyle/>
            <a:p>
              <a:pPr algn="ctr"/>
              <a:r>
                <a:rPr lang="en-US" dirty="0">
                  <a:solidFill>
                    <a:prstClr val="white"/>
                  </a:solidFill>
                </a:rPr>
                <a:t>API Endpoint</a:t>
              </a:r>
            </a:p>
          </p:txBody>
        </p:sp>
      </p:grpSp>
      <p:grpSp>
        <p:nvGrpSpPr>
          <p:cNvPr id="29" name="Group 28"/>
          <p:cNvGrpSpPr/>
          <p:nvPr/>
        </p:nvGrpSpPr>
        <p:grpSpPr>
          <a:xfrm>
            <a:off x="2327970" y="3381667"/>
            <a:ext cx="2642929" cy="666509"/>
            <a:chOff x="1344823" y="3365171"/>
            <a:chExt cx="2642929" cy="666509"/>
          </a:xfrm>
        </p:grpSpPr>
        <p:pic>
          <p:nvPicPr>
            <p:cNvPr id="30" name="Picture 29"/>
            <p:cNvPicPr>
              <a:picLocks noChangeAspect="1"/>
            </p:cNvPicPr>
            <p:nvPr/>
          </p:nvPicPr>
          <p:blipFill>
            <a:blip r:embed="rId2">
              <a:biLevel thresh="25000"/>
            </a:blip>
            <a:stretch>
              <a:fillRect/>
            </a:stretch>
          </p:blipFill>
          <p:spPr>
            <a:xfrm rot="16200000">
              <a:off x="3524926" y="3300540"/>
              <a:ext cx="398196" cy="527457"/>
            </a:xfrm>
            <a:prstGeom prst="rect">
              <a:avLst/>
            </a:prstGeom>
          </p:spPr>
        </p:pic>
        <p:sp>
          <p:nvSpPr>
            <p:cNvPr id="31" name="TextBox 30"/>
            <p:cNvSpPr txBox="1"/>
            <p:nvPr/>
          </p:nvSpPr>
          <p:spPr>
            <a:xfrm>
              <a:off x="1344823" y="3662348"/>
              <a:ext cx="2247337" cy="369332"/>
            </a:xfrm>
            <a:prstGeom prst="rect">
              <a:avLst/>
            </a:prstGeom>
            <a:noFill/>
          </p:spPr>
          <p:txBody>
            <a:bodyPr wrap="square" rtlCol="0">
              <a:spAutoFit/>
            </a:bodyPr>
            <a:lstStyle/>
            <a:p>
              <a:pPr algn="ctr"/>
              <a:r>
                <a:rPr lang="en-US" dirty="0">
                  <a:solidFill>
                    <a:prstClr val="white"/>
                  </a:solidFill>
                </a:rPr>
                <a:t>Frontend (IIS ARR)</a:t>
              </a:r>
            </a:p>
          </p:txBody>
        </p:sp>
      </p:grpSp>
      <p:grpSp>
        <p:nvGrpSpPr>
          <p:cNvPr id="32" name="Group 31"/>
          <p:cNvGrpSpPr/>
          <p:nvPr/>
        </p:nvGrpSpPr>
        <p:grpSpPr>
          <a:xfrm>
            <a:off x="2541959" y="1689999"/>
            <a:ext cx="2428942" cy="398196"/>
            <a:chOff x="1556025" y="2185356"/>
            <a:chExt cx="2428942" cy="398196"/>
          </a:xfrm>
        </p:grpSpPr>
        <p:pic>
          <p:nvPicPr>
            <p:cNvPr id="33" name="Picture 32"/>
            <p:cNvPicPr>
              <a:picLocks noChangeAspect="1"/>
            </p:cNvPicPr>
            <p:nvPr/>
          </p:nvPicPr>
          <p:blipFill>
            <a:blip r:embed="rId2">
              <a:biLevel thresh="25000"/>
            </a:blip>
            <a:stretch>
              <a:fillRect/>
            </a:stretch>
          </p:blipFill>
          <p:spPr>
            <a:xfrm rot="16200000">
              <a:off x="3522141" y="2120725"/>
              <a:ext cx="398196" cy="527457"/>
            </a:xfrm>
            <a:prstGeom prst="rect">
              <a:avLst/>
            </a:prstGeom>
          </p:spPr>
        </p:pic>
        <p:sp>
          <p:nvSpPr>
            <p:cNvPr id="34" name="TextBox 33"/>
            <p:cNvSpPr txBox="1"/>
            <p:nvPr/>
          </p:nvSpPr>
          <p:spPr>
            <a:xfrm>
              <a:off x="1556025" y="2192789"/>
              <a:ext cx="1901483" cy="369332"/>
            </a:xfrm>
            <a:prstGeom prst="rect">
              <a:avLst/>
            </a:prstGeom>
            <a:noFill/>
          </p:spPr>
          <p:txBody>
            <a:bodyPr wrap="none" rtlCol="0">
              <a:spAutoFit/>
            </a:bodyPr>
            <a:lstStyle/>
            <a:p>
              <a:pPr algn="ctr"/>
              <a:r>
                <a:rPr lang="en-US" dirty="0">
                  <a:solidFill>
                    <a:prstClr val="white"/>
                  </a:solidFill>
                </a:rPr>
                <a:t>Publish Endpoint</a:t>
              </a:r>
            </a:p>
          </p:txBody>
        </p:sp>
      </p:grpSp>
      <p:grpSp>
        <p:nvGrpSpPr>
          <p:cNvPr id="35" name="Group 34"/>
          <p:cNvGrpSpPr/>
          <p:nvPr/>
        </p:nvGrpSpPr>
        <p:grpSpPr>
          <a:xfrm>
            <a:off x="7219015" y="1251808"/>
            <a:ext cx="3791842" cy="897331"/>
            <a:chOff x="7023943" y="1441808"/>
            <a:chExt cx="3791842" cy="897331"/>
          </a:xfrm>
        </p:grpSpPr>
        <p:grpSp>
          <p:nvGrpSpPr>
            <p:cNvPr id="36" name="Group 35"/>
            <p:cNvGrpSpPr/>
            <p:nvPr/>
          </p:nvGrpSpPr>
          <p:grpSpPr>
            <a:xfrm>
              <a:off x="7355047" y="1811160"/>
              <a:ext cx="3460738" cy="527979"/>
              <a:chOff x="7355047" y="1762195"/>
              <a:chExt cx="3460738" cy="527979"/>
            </a:xfrm>
          </p:grpSpPr>
          <p:grpSp>
            <p:nvGrpSpPr>
              <p:cNvPr id="38" name="Group 37"/>
              <p:cNvGrpSpPr/>
              <p:nvPr/>
            </p:nvGrpSpPr>
            <p:grpSpPr>
              <a:xfrm>
                <a:off x="8722228" y="1762195"/>
                <a:ext cx="2093557" cy="527979"/>
                <a:chOff x="8519842" y="5165196"/>
                <a:chExt cx="2093557" cy="527979"/>
              </a:xfrm>
            </p:grpSpPr>
            <p:pic>
              <p:nvPicPr>
                <p:cNvPr id="41" name="Picture 40"/>
                <p:cNvPicPr>
                  <a:picLocks noChangeAspect="1"/>
                </p:cNvPicPr>
                <p:nvPr/>
              </p:nvPicPr>
              <p:blipFill>
                <a:blip r:embed="rId7">
                  <a:biLevel thresh="25000"/>
                </a:blip>
                <a:stretch>
                  <a:fillRect/>
                </a:stretch>
              </p:blipFill>
              <p:spPr>
                <a:xfrm>
                  <a:off x="8519842" y="5165196"/>
                  <a:ext cx="605264" cy="527979"/>
                </a:xfrm>
                <a:prstGeom prst="rect">
                  <a:avLst/>
                </a:prstGeom>
              </p:spPr>
            </p:pic>
            <p:sp>
              <p:nvSpPr>
                <p:cNvPr id="42" name="TextBox 41"/>
                <p:cNvSpPr txBox="1"/>
                <p:nvPr/>
              </p:nvSpPr>
              <p:spPr>
                <a:xfrm>
                  <a:off x="9125106" y="5246227"/>
                  <a:ext cx="1488293" cy="369332"/>
                </a:xfrm>
                <a:prstGeom prst="rect">
                  <a:avLst/>
                </a:prstGeom>
                <a:noFill/>
              </p:spPr>
              <p:txBody>
                <a:bodyPr wrap="none" rtlCol="0">
                  <a:spAutoFit/>
                </a:bodyPr>
                <a:lstStyle/>
                <a:p>
                  <a:r>
                    <a:rPr lang="en-US" dirty="0">
                      <a:solidFill>
                        <a:prstClr val="white"/>
                      </a:solidFill>
                    </a:rPr>
                    <a:t>Blob Storage</a:t>
                  </a:r>
                </a:p>
              </p:txBody>
            </p:sp>
          </p:grpSp>
          <p:pic>
            <p:nvPicPr>
              <p:cNvPr id="39" name="Picture 38"/>
              <p:cNvPicPr>
                <a:picLocks noChangeAspect="1"/>
              </p:cNvPicPr>
              <p:nvPr/>
            </p:nvPicPr>
            <p:blipFill>
              <a:blip r:embed="rId8">
                <a:biLevel thresh="25000"/>
              </a:blip>
              <a:stretch>
                <a:fillRect/>
              </a:stretch>
            </p:blipFill>
            <p:spPr>
              <a:xfrm>
                <a:off x="7355047" y="1788762"/>
                <a:ext cx="576373" cy="474843"/>
              </a:xfrm>
              <a:prstGeom prst="rect">
                <a:avLst/>
              </a:prstGeom>
            </p:spPr>
          </p:pic>
          <p:cxnSp>
            <p:nvCxnSpPr>
              <p:cNvPr id="40" name="Elbow Connector 39"/>
              <p:cNvCxnSpPr>
                <a:stCxn id="39" idx="3"/>
                <a:endCxn id="41" idx="1"/>
              </p:cNvCxnSpPr>
              <p:nvPr/>
            </p:nvCxnSpPr>
            <p:spPr>
              <a:xfrm>
                <a:off x="7931420" y="2026184"/>
                <a:ext cx="790808" cy="1"/>
              </a:xfrm>
              <a:prstGeom prst="bentConnector3">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7023943" y="1441808"/>
              <a:ext cx="1234505" cy="369332"/>
            </a:xfrm>
            <a:prstGeom prst="rect">
              <a:avLst/>
            </a:prstGeom>
            <a:noFill/>
          </p:spPr>
          <p:txBody>
            <a:bodyPr wrap="none" rtlCol="0">
              <a:spAutoFit/>
            </a:bodyPr>
            <a:lstStyle/>
            <a:p>
              <a:r>
                <a:rPr lang="en-US" dirty="0">
                  <a:solidFill>
                    <a:prstClr val="white"/>
                  </a:solidFill>
                </a:rPr>
                <a:t>File Server</a:t>
              </a:r>
            </a:p>
          </p:txBody>
        </p:sp>
      </p:grpSp>
      <p:cxnSp>
        <p:nvCxnSpPr>
          <p:cNvPr id="43" name="Straight Arrow Connector 42"/>
          <p:cNvCxnSpPr>
            <a:stCxn id="54" idx="3"/>
            <a:endCxn id="39" idx="1"/>
          </p:cNvCxnSpPr>
          <p:nvPr/>
        </p:nvCxnSpPr>
        <p:spPr>
          <a:xfrm>
            <a:off x="6203790" y="1885148"/>
            <a:ext cx="1346329" cy="1"/>
          </a:xfrm>
          <a:prstGeom prst="straightConnector1">
            <a:avLst/>
          </a:prstGeom>
          <a:ln w="28575">
            <a:solidFill>
              <a:srgbClr val="00B0F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7" idx="0"/>
            <a:endCxn id="39" idx="2"/>
          </p:cNvCxnSpPr>
          <p:nvPr/>
        </p:nvCxnSpPr>
        <p:spPr>
          <a:xfrm rot="5400000" flipH="1" flipV="1">
            <a:off x="7117999" y="2120282"/>
            <a:ext cx="718018" cy="722595"/>
          </a:xfrm>
          <a:prstGeom prst="bentConnector3">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3" idx="2"/>
            <a:endCxn id="11" idx="0"/>
          </p:cNvCxnSpPr>
          <p:nvPr/>
        </p:nvCxnSpPr>
        <p:spPr>
          <a:xfrm>
            <a:off x="7115710" y="4653501"/>
            <a:ext cx="3228" cy="605448"/>
          </a:xfrm>
          <a:prstGeom prst="straightConnector1">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3"/>
            <a:endCxn id="14" idx="1"/>
          </p:cNvCxnSpPr>
          <p:nvPr/>
        </p:nvCxnSpPr>
        <p:spPr>
          <a:xfrm flipV="1">
            <a:off x="8122418" y="3249731"/>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64488" y="2136108"/>
            <a:ext cx="1801469" cy="614504"/>
            <a:chOff x="144154" y="2312570"/>
            <a:chExt cx="1801469" cy="614504"/>
          </a:xfrm>
        </p:grpSpPr>
        <p:pic>
          <p:nvPicPr>
            <p:cNvPr id="48" name="Picture 47"/>
            <p:cNvPicPr>
              <a:picLocks noChangeAspect="1"/>
            </p:cNvPicPr>
            <p:nvPr/>
          </p:nvPicPr>
          <p:blipFill>
            <a:blip r:embed="rId9">
              <a:biLevel thresh="25000"/>
            </a:blip>
            <a:stretch>
              <a:fillRect/>
            </a:stretch>
          </p:blipFill>
          <p:spPr>
            <a:xfrm>
              <a:off x="144154" y="2312570"/>
              <a:ext cx="435794" cy="614504"/>
            </a:xfrm>
            <a:prstGeom prst="rect">
              <a:avLst/>
            </a:prstGeom>
          </p:spPr>
        </p:pic>
        <p:pic>
          <p:nvPicPr>
            <p:cNvPr id="49" name="Picture 48"/>
            <p:cNvPicPr>
              <a:picLocks noChangeAspect="1"/>
            </p:cNvPicPr>
            <p:nvPr/>
          </p:nvPicPr>
          <p:blipFill>
            <a:blip r:embed="rId10">
              <a:biLevel thresh="25000"/>
            </a:blip>
            <a:stretch>
              <a:fillRect/>
            </a:stretch>
          </p:blipFill>
          <p:spPr>
            <a:xfrm>
              <a:off x="1369250" y="2442108"/>
              <a:ext cx="576373" cy="380566"/>
            </a:xfrm>
            <a:prstGeom prst="rect">
              <a:avLst/>
            </a:prstGeom>
          </p:spPr>
        </p:pic>
        <p:pic>
          <p:nvPicPr>
            <p:cNvPr id="50" name="Picture 49"/>
            <p:cNvPicPr>
              <a:picLocks noChangeAspect="1"/>
            </p:cNvPicPr>
            <p:nvPr/>
          </p:nvPicPr>
          <p:blipFill>
            <a:blip r:embed="rId11">
              <a:biLevel thresh="25000"/>
            </a:blip>
            <a:stretch>
              <a:fillRect/>
            </a:stretch>
          </p:blipFill>
          <p:spPr>
            <a:xfrm>
              <a:off x="625228" y="2419998"/>
              <a:ext cx="679390" cy="424786"/>
            </a:xfrm>
            <a:prstGeom prst="rect">
              <a:avLst/>
            </a:prstGeom>
          </p:spPr>
        </p:pic>
      </p:grpSp>
      <p:cxnSp>
        <p:nvCxnSpPr>
          <p:cNvPr id="51" name="Straight Arrow Connector 50"/>
          <p:cNvCxnSpPr>
            <a:endCxn id="7" idx="0"/>
          </p:cNvCxnSpPr>
          <p:nvPr/>
        </p:nvCxnSpPr>
        <p:spPr>
          <a:xfrm>
            <a:off x="1245822" y="2775591"/>
            <a:ext cx="5544" cy="55360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3"/>
            <a:endCxn id="30" idx="0"/>
          </p:cNvCxnSpPr>
          <p:nvPr/>
        </p:nvCxnSpPr>
        <p:spPr>
          <a:xfrm>
            <a:off x="1660381" y="3576049"/>
            <a:ext cx="2783062" cy="471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933541" y="42879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Metering</a:t>
            </a:r>
          </a:p>
        </p:txBody>
      </p:sp>
      <p:pic>
        <p:nvPicPr>
          <p:cNvPr id="54" name="Picture 53"/>
          <p:cNvPicPr>
            <a:picLocks noChangeAspect="1"/>
          </p:cNvPicPr>
          <p:nvPr/>
        </p:nvPicPr>
        <p:blipFill>
          <a:blip r:embed="rId8">
            <a:biLevel thresh="25000"/>
          </a:blip>
          <a:stretch>
            <a:fillRect/>
          </a:stretch>
        </p:blipFill>
        <p:spPr>
          <a:xfrm>
            <a:off x="5627417" y="1647726"/>
            <a:ext cx="576373" cy="474843"/>
          </a:xfrm>
          <a:prstGeom prst="rect">
            <a:avLst/>
          </a:prstGeom>
        </p:spPr>
      </p:pic>
      <p:sp>
        <p:nvSpPr>
          <p:cNvPr id="55" name="TextBox 54"/>
          <p:cNvSpPr txBox="1"/>
          <p:nvPr/>
        </p:nvSpPr>
        <p:spPr>
          <a:xfrm>
            <a:off x="5198900" y="918035"/>
            <a:ext cx="1433406" cy="646331"/>
          </a:xfrm>
          <a:prstGeom prst="rect">
            <a:avLst/>
          </a:prstGeom>
          <a:noFill/>
        </p:spPr>
        <p:txBody>
          <a:bodyPr wrap="none" rtlCol="0">
            <a:spAutoFit/>
          </a:bodyPr>
          <a:lstStyle/>
          <a:p>
            <a:r>
              <a:rPr lang="en-US" dirty="0">
                <a:solidFill>
                  <a:prstClr val="white"/>
                </a:solidFill>
              </a:rPr>
              <a:t>Deployment</a:t>
            </a:r>
          </a:p>
          <a:p>
            <a:pPr algn="ctr"/>
            <a:r>
              <a:rPr lang="en-US" dirty="0">
                <a:solidFill>
                  <a:prstClr val="white"/>
                </a:solidFill>
              </a:rPr>
              <a:t>Server(s)</a:t>
            </a:r>
          </a:p>
        </p:txBody>
      </p:sp>
      <p:cxnSp>
        <p:nvCxnSpPr>
          <p:cNvPr id="56" name="Straight Arrow Connector 55"/>
          <p:cNvCxnSpPr>
            <a:stCxn id="33" idx="2"/>
            <a:endCxn id="54" idx="1"/>
          </p:cNvCxnSpPr>
          <p:nvPr/>
        </p:nvCxnSpPr>
        <p:spPr>
          <a:xfrm flipV="1">
            <a:off x="4970902" y="1885148"/>
            <a:ext cx="656515" cy="3949"/>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898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138896" y="138896"/>
            <a:ext cx="12053104" cy="646331"/>
          </a:xfrm>
          <a:prstGeom prst="rect">
            <a:avLst/>
          </a:prstGeom>
          <a:noFill/>
        </p:spPr>
        <p:txBody>
          <a:bodyPr wrap="square" rtlCol="0">
            <a:spAutoFit/>
          </a:bodyPr>
          <a:lstStyle/>
          <a:p>
            <a:pPr algn="r"/>
            <a:r>
              <a:rPr lang="en-US" sz="3600" dirty="0">
                <a:solidFill>
                  <a:prstClr val="white"/>
                </a:solidFill>
              </a:rPr>
              <a:t>Debug Console (Kudu)</a:t>
            </a:r>
          </a:p>
        </p:txBody>
      </p:sp>
      <p:sp>
        <p:nvSpPr>
          <p:cNvPr id="4" name="TextBox 3"/>
          <p:cNvSpPr txBox="1"/>
          <p:nvPr/>
        </p:nvSpPr>
        <p:spPr>
          <a:xfrm>
            <a:off x="2696191" y="6215512"/>
            <a:ext cx="6799618" cy="523220"/>
          </a:xfrm>
          <a:prstGeom prst="rect">
            <a:avLst/>
          </a:prstGeom>
          <a:noFill/>
        </p:spPr>
        <p:txBody>
          <a:bodyPr wrap="none" rtlCol="0">
            <a:spAutoFit/>
          </a:bodyPr>
          <a:lstStyle/>
          <a:p>
            <a:r>
              <a:rPr lang="en-US" sz="2800" b="1" dirty="0">
                <a:solidFill>
                  <a:prstClr val="white"/>
                </a:solidFill>
              </a:rPr>
              <a:t>https://</a:t>
            </a:r>
            <a:r>
              <a:rPr lang="en-US" sz="2400" dirty="0">
                <a:solidFill>
                  <a:prstClr val="white"/>
                </a:solidFill>
              </a:rPr>
              <a:t>[website-name].</a:t>
            </a:r>
            <a:r>
              <a:rPr lang="en-US" sz="2800" b="1" dirty="0">
                <a:solidFill>
                  <a:prstClr val="white"/>
                </a:solidFill>
              </a:rPr>
              <a:t>scm.</a:t>
            </a:r>
            <a:r>
              <a:rPr lang="en-US" sz="2400" dirty="0">
                <a:solidFill>
                  <a:prstClr val="white"/>
                </a:solidFill>
              </a:rPr>
              <a:t>azurewebsites.net</a:t>
            </a:r>
            <a:endParaRPr lang="en-US" sz="2400" b="1" dirty="0">
              <a:solidFill>
                <a:prstClr val="white"/>
              </a:solidFill>
            </a:endParaRPr>
          </a:p>
        </p:txBody>
      </p:sp>
      <p:grpSp>
        <p:nvGrpSpPr>
          <p:cNvPr id="5" name="Group 4"/>
          <p:cNvGrpSpPr/>
          <p:nvPr/>
        </p:nvGrpSpPr>
        <p:grpSpPr>
          <a:xfrm>
            <a:off x="1409302" y="2895184"/>
            <a:ext cx="9373397" cy="1067632"/>
            <a:chOff x="1307094" y="3097421"/>
            <a:chExt cx="9373397" cy="1067632"/>
          </a:xfrm>
        </p:grpSpPr>
        <p:grpSp>
          <p:nvGrpSpPr>
            <p:cNvPr id="6" name="Group 5"/>
            <p:cNvGrpSpPr/>
            <p:nvPr/>
          </p:nvGrpSpPr>
          <p:grpSpPr>
            <a:xfrm>
              <a:off x="1307094" y="3097421"/>
              <a:ext cx="1467261" cy="1067632"/>
              <a:chOff x="1307094" y="3097421"/>
              <a:chExt cx="1467261" cy="1067632"/>
            </a:xfrm>
          </p:grpSpPr>
          <p:pic>
            <p:nvPicPr>
              <p:cNvPr id="24" name="Picture 23"/>
              <p:cNvPicPr>
                <a:picLocks noChangeAspect="1"/>
              </p:cNvPicPr>
              <p:nvPr/>
            </p:nvPicPr>
            <p:blipFill>
              <a:blip r:embed="rId2">
                <a:biLevel thresh="25000"/>
              </a:blip>
              <a:stretch>
                <a:fillRect/>
              </a:stretch>
            </p:blipFill>
            <p:spPr>
              <a:xfrm>
                <a:off x="1815799" y="3097421"/>
                <a:ext cx="449852" cy="698300"/>
              </a:xfrm>
              <a:prstGeom prst="rect">
                <a:avLst/>
              </a:prstGeom>
            </p:spPr>
          </p:pic>
          <p:sp>
            <p:nvSpPr>
              <p:cNvPr id="25" name="TextBox 24"/>
              <p:cNvSpPr txBox="1"/>
              <p:nvPr/>
            </p:nvSpPr>
            <p:spPr>
              <a:xfrm>
                <a:off x="1307094" y="3795721"/>
                <a:ext cx="1467261" cy="369332"/>
              </a:xfrm>
              <a:prstGeom prst="rect">
                <a:avLst/>
              </a:prstGeom>
              <a:noFill/>
            </p:spPr>
            <p:txBody>
              <a:bodyPr wrap="none" rtlCol="0">
                <a:spAutoFit/>
              </a:bodyPr>
              <a:lstStyle/>
              <a:p>
                <a:r>
                  <a:rPr lang="en-US" dirty="0">
                    <a:solidFill>
                      <a:prstClr val="white"/>
                    </a:solidFill>
                  </a:rPr>
                  <a:t>Environment</a:t>
                </a:r>
              </a:p>
            </p:txBody>
          </p:sp>
        </p:grpSp>
        <p:grpSp>
          <p:nvGrpSpPr>
            <p:cNvPr id="7" name="Group 6"/>
            <p:cNvGrpSpPr/>
            <p:nvPr/>
          </p:nvGrpSpPr>
          <p:grpSpPr>
            <a:xfrm>
              <a:off x="3010436" y="3181217"/>
              <a:ext cx="1747594" cy="983836"/>
              <a:chOff x="3010436" y="3181217"/>
              <a:chExt cx="1747594" cy="983836"/>
            </a:xfrm>
          </p:grpSpPr>
          <p:sp>
            <p:nvSpPr>
              <p:cNvPr id="19" name="TextBox 18"/>
              <p:cNvSpPr txBox="1"/>
              <p:nvPr/>
            </p:nvSpPr>
            <p:spPr>
              <a:xfrm>
                <a:off x="3010436" y="3795721"/>
                <a:ext cx="1747594" cy="369332"/>
              </a:xfrm>
              <a:prstGeom prst="rect">
                <a:avLst/>
              </a:prstGeom>
              <a:noFill/>
            </p:spPr>
            <p:txBody>
              <a:bodyPr wrap="none" rtlCol="0">
                <a:spAutoFit/>
              </a:bodyPr>
              <a:lstStyle/>
              <a:p>
                <a:r>
                  <a:rPr lang="en-US" dirty="0">
                    <a:solidFill>
                      <a:prstClr val="white"/>
                    </a:solidFill>
                  </a:rPr>
                  <a:t>Debug Console</a:t>
                </a:r>
              </a:p>
            </p:txBody>
          </p:sp>
          <p:grpSp>
            <p:nvGrpSpPr>
              <p:cNvPr id="20" name="Group 19"/>
              <p:cNvGrpSpPr/>
              <p:nvPr/>
            </p:nvGrpSpPr>
            <p:grpSpPr>
              <a:xfrm>
                <a:off x="3099402" y="3181217"/>
                <a:ext cx="1611836" cy="530709"/>
                <a:chOff x="3099402" y="3181216"/>
                <a:chExt cx="1611836" cy="530709"/>
              </a:xfrm>
            </p:grpSpPr>
            <p:pic>
              <p:nvPicPr>
                <p:cNvPr id="21" name="Picture 20"/>
                <p:cNvPicPr>
                  <a:picLocks noChangeAspect="1"/>
                </p:cNvPicPr>
                <p:nvPr/>
              </p:nvPicPr>
              <p:blipFill>
                <a:blip r:embed="rId3">
                  <a:biLevel thresh="25000"/>
                </a:blip>
                <a:stretch>
                  <a:fillRect/>
                </a:stretch>
              </p:blipFill>
              <p:spPr>
                <a:xfrm>
                  <a:off x="3099402" y="3209149"/>
                  <a:ext cx="463910" cy="474843"/>
                </a:xfrm>
                <a:prstGeom prst="rect">
                  <a:avLst/>
                </a:prstGeom>
              </p:spPr>
            </p:pic>
            <p:pic>
              <p:nvPicPr>
                <p:cNvPr id="22" name="Picture 21"/>
                <p:cNvPicPr>
                  <a:picLocks noChangeAspect="1"/>
                </p:cNvPicPr>
                <p:nvPr/>
              </p:nvPicPr>
              <p:blipFill>
                <a:blip r:embed="rId4">
                  <a:biLevel thresh="25000"/>
                </a:blip>
                <a:stretch>
                  <a:fillRect/>
                </a:stretch>
              </p:blipFill>
              <p:spPr>
                <a:xfrm>
                  <a:off x="3652278" y="3209149"/>
                  <a:ext cx="463910" cy="474843"/>
                </a:xfrm>
                <a:prstGeom prst="rect">
                  <a:avLst/>
                </a:prstGeom>
              </p:spPr>
            </p:pic>
            <p:pic>
              <p:nvPicPr>
                <p:cNvPr id="23" name="Picture 22"/>
                <p:cNvPicPr>
                  <a:picLocks noChangeAspect="1"/>
                </p:cNvPicPr>
                <p:nvPr/>
              </p:nvPicPr>
              <p:blipFill>
                <a:blip r:embed="rId5">
                  <a:biLevel thresh="25000"/>
                </a:blip>
                <a:stretch>
                  <a:fillRect/>
                </a:stretch>
              </p:blipFill>
              <p:spPr>
                <a:xfrm>
                  <a:off x="4205154" y="3181216"/>
                  <a:ext cx="506084" cy="530709"/>
                </a:xfrm>
                <a:prstGeom prst="rect">
                  <a:avLst/>
                </a:prstGeom>
              </p:spPr>
            </p:pic>
          </p:grpSp>
        </p:grpSp>
        <p:grpSp>
          <p:nvGrpSpPr>
            <p:cNvPr id="8" name="Group 7"/>
            <p:cNvGrpSpPr/>
            <p:nvPr/>
          </p:nvGrpSpPr>
          <p:grpSpPr>
            <a:xfrm>
              <a:off x="5092878" y="3167252"/>
              <a:ext cx="2145139" cy="997801"/>
              <a:chOff x="5092878" y="3167252"/>
              <a:chExt cx="2145139" cy="997801"/>
            </a:xfrm>
          </p:grpSpPr>
          <p:sp>
            <p:nvSpPr>
              <p:cNvPr id="15" name="TextBox 14"/>
              <p:cNvSpPr txBox="1"/>
              <p:nvPr/>
            </p:nvSpPr>
            <p:spPr>
              <a:xfrm>
                <a:off x="5092878" y="3795721"/>
                <a:ext cx="2145139" cy="369332"/>
              </a:xfrm>
              <a:prstGeom prst="rect">
                <a:avLst/>
              </a:prstGeom>
              <a:noFill/>
            </p:spPr>
            <p:txBody>
              <a:bodyPr wrap="none" rtlCol="0">
                <a:spAutoFit/>
              </a:bodyPr>
              <a:lstStyle/>
              <a:p>
                <a:r>
                  <a:rPr lang="en-US" dirty="0">
                    <a:solidFill>
                      <a:prstClr val="white"/>
                    </a:solidFill>
                  </a:rPr>
                  <a:t>Diagnostics &amp; Logs</a:t>
                </a:r>
              </a:p>
            </p:txBody>
          </p:sp>
          <p:grpSp>
            <p:nvGrpSpPr>
              <p:cNvPr id="16" name="Group 15"/>
              <p:cNvGrpSpPr/>
              <p:nvPr/>
            </p:nvGrpSpPr>
            <p:grpSpPr>
              <a:xfrm>
                <a:off x="5581089" y="3167252"/>
                <a:ext cx="1168716" cy="558639"/>
                <a:chOff x="5502815" y="3209149"/>
                <a:chExt cx="1168716" cy="558639"/>
              </a:xfrm>
            </p:grpSpPr>
            <p:pic>
              <p:nvPicPr>
                <p:cNvPr id="17" name="Picture 16"/>
                <p:cNvPicPr>
                  <a:picLocks noChangeAspect="1"/>
                </p:cNvPicPr>
                <p:nvPr/>
              </p:nvPicPr>
              <p:blipFill>
                <a:blip r:embed="rId6">
                  <a:biLevel thresh="25000"/>
                </a:blip>
                <a:stretch>
                  <a:fillRect/>
                </a:stretch>
              </p:blipFill>
              <p:spPr>
                <a:xfrm>
                  <a:off x="5502815" y="3209149"/>
                  <a:ext cx="449852" cy="558639"/>
                </a:xfrm>
                <a:prstGeom prst="rect">
                  <a:avLst/>
                </a:prstGeom>
              </p:spPr>
            </p:pic>
            <p:pic>
              <p:nvPicPr>
                <p:cNvPr id="18" name="Picture 17"/>
                <p:cNvPicPr>
                  <a:picLocks noChangeAspect="1"/>
                </p:cNvPicPr>
                <p:nvPr/>
              </p:nvPicPr>
              <p:blipFill>
                <a:blip r:embed="rId7">
                  <a:biLevel thresh="25000"/>
                </a:blip>
                <a:stretch>
                  <a:fillRect/>
                </a:stretch>
              </p:blipFill>
              <p:spPr>
                <a:xfrm>
                  <a:off x="6165447" y="3226465"/>
                  <a:ext cx="506084" cy="530709"/>
                </a:xfrm>
                <a:prstGeom prst="rect">
                  <a:avLst/>
                </a:prstGeom>
              </p:spPr>
            </p:pic>
          </p:grpSp>
        </p:grpSp>
        <p:grpSp>
          <p:nvGrpSpPr>
            <p:cNvPr id="9" name="Group 8"/>
            <p:cNvGrpSpPr/>
            <p:nvPr/>
          </p:nvGrpSpPr>
          <p:grpSpPr>
            <a:xfrm>
              <a:off x="7572865" y="3184469"/>
              <a:ext cx="1360565" cy="980584"/>
              <a:chOff x="7572865" y="3184469"/>
              <a:chExt cx="1360565" cy="980584"/>
            </a:xfrm>
          </p:grpSpPr>
          <p:sp>
            <p:nvSpPr>
              <p:cNvPr id="13" name="TextBox 12"/>
              <p:cNvSpPr txBox="1"/>
              <p:nvPr/>
            </p:nvSpPr>
            <p:spPr>
              <a:xfrm>
                <a:off x="7572865" y="3795721"/>
                <a:ext cx="1360565" cy="369332"/>
              </a:xfrm>
              <a:prstGeom prst="rect">
                <a:avLst/>
              </a:prstGeom>
              <a:noFill/>
            </p:spPr>
            <p:txBody>
              <a:bodyPr wrap="none" rtlCol="0">
                <a:spAutoFit/>
              </a:bodyPr>
              <a:lstStyle/>
              <a:p>
                <a:r>
                  <a:rPr lang="en-US" dirty="0">
                    <a:solidFill>
                      <a:prstClr val="white"/>
                    </a:solidFill>
                  </a:rPr>
                  <a:t>Web Hooks</a:t>
                </a:r>
              </a:p>
            </p:txBody>
          </p:sp>
          <p:pic>
            <p:nvPicPr>
              <p:cNvPr id="14" name="Picture 13"/>
              <p:cNvPicPr>
                <a:picLocks noChangeAspect="1"/>
              </p:cNvPicPr>
              <p:nvPr/>
            </p:nvPicPr>
            <p:blipFill>
              <a:blip r:embed="rId8">
                <a:biLevel thresh="25000"/>
              </a:blip>
              <a:stretch>
                <a:fillRect/>
              </a:stretch>
            </p:blipFill>
            <p:spPr>
              <a:xfrm>
                <a:off x="8047707" y="3184469"/>
                <a:ext cx="398196" cy="527457"/>
              </a:xfrm>
              <a:prstGeom prst="rect">
                <a:avLst/>
              </a:prstGeom>
            </p:spPr>
          </p:pic>
        </p:grpSp>
        <p:grpSp>
          <p:nvGrpSpPr>
            <p:cNvPr id="10" name="Group 9"/>
            <p:cNvGrpSpPr/>
            <p:nvPr/>
          </p:nvGrpSpPr>
          <p:grpSpPr>
            <a:xfrm>
              <a:off x="9594937" y="3348808"/>
              <a:ext cx="1085554" cy="816245"/>
              <a:chOff x="9594937" y="3348808"/>
              <a:chExt cx="1085554" cy="816245"/>
            </a:xfrm>
          </p:grpSpPr>
          <p:sp>
            <p:nvSpPr>
              <p:cNvPr id="11" name="TextBox 10"/>
              <p:cNvSpPr txBox="1"/>
              <p:nvPr/>
            </p:nvSpPr>
            <p:spPr>
              <a:xfrm>
                <a:off x="9594937" y="3795721"/>
                <a:ext cx="1085554" cy="369332"/>
              </a:xfrm>
              <a:prstGeom prst="rect">
                <a:avLst/>
              </a:prstGeom>
              <a:noFill/>
            </p:spPr>
            <p:txBody>
              <a:bodyPr wrap="none" rtlCol="0">
                <a:spAutoFit/>
              </a:bodyPr>
              <a:lstStyle/>
              <a:p>
                <a:r>
                  <a:rPr lang="en-US" dirty="0">
                    <a:solidFill>
                      <a:prstClr val="white"/>
                    </a:solidFill>
                  </a:rPr>
                  <a:t>REST API</a:t>
                </a:r>
              </a:p>
            </p:txBody>
          </p:sp>
          <p:pic>
            <p:nvPicPr>
              <p:cNvPr id="12" name="Picture 11"/>
              <p:cNvPicPr>
                <a:picLocks noChangeAspect="1"/>
              </p:cNvPicPr>
              <p:nvPr/>
            </p:nvPicPr>
            <p:blipFill>
              <a:blip r:embed="rId9">
                <a:biLevel thresh="25000"/>
              </a:blip>
              <a:stretch>
                <a:fillRect/>
              </a:stretch>
            </p:blipFill>
            <p:spPr>
              <a:xfrm>
                <a:off x="9891701" y="3348808"/>
                <a:ext cx="492026" cy="195525"/>
              </a:xfrm>
              <a:prstGeom prst="rect">
                <a:avLst/>
              </a:prstGeom>
            </p:spPr>
          </p:pic>
        </p:grpSp>
      </p:grpSp>
    </p:spTree>
    <p:extLst>
      <p:ext uri="{BB962C8B-B14F-4D97-AF65-F5344CB8AC3E}">
        <p14:creationId xmlns:p14="http://schemas.microsoft.com/office/powerpoint/2010/main" val="4033480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125128" y="99165"/>
            <a:ext cx="12066873" cy="646331"/>
          </a:xfrm>
          <a:prstGeom prst="rect">
            <a:avLst/>
          </a:prstGeom>
          <a:noFill/>
        </p:spPr>
        <p:txBody>
          <a:bodyPr wrap="square" rtlCol="0">
            <a:spAutoFit/>
          </a:bodyPr>
          <a:lstStyle/>
          <a:p>
            <a:pPr algn="r"/>
            <a:r>
              <a:rPr lang="en-US" sz="3600" dirty="0">
                <a:solidFill>
                  <a:prstClr val="white"/>
                </a:solidFill>
              </a:rPr>
              <a:t>Web Site</a:t>
            </a:r>
          </a:p>
        </p:txBody>
      </p:sp>
      <p:grpSp>
        <p:nvGrpSpPr>
          <p:cNvPr id="2" name="Group 2"/>
          <p:cNvGrpSpPr/>
          <p:nvPr/>
        </p:nvGrpSpPr>
        <p:grpSpPr>
          <a:xfrm>
            <a:off x="979176" y="1505109"/>
            <a:ext cx="10256383" cy="4727522"/>
            <a:chOff x="2366541" y="1904506"/>
            <a:chExt cx="7458919" cy="2934451"/>
          </a:xfrm>
        </p:grpSpPr>
        <p:grpSp>
          <p:nvGrpSpPr>
            <p:cNvPr id="6" name="Group 4"/>
            <p:cNvGrpSpPr/>
            <p:nvPr/>
          </p:nvGrpSpPr>
          <p:grpSpPr>
            <a:xfrm>
              <a:off x="2366541" y="1904506"/>
              <a:ext cx="7458919" cy="2934451"/>
              <a:chOff x="4312504" y="2036620"/>
              <a:chExt cx="5109795" cy="2934451"/>
            </a:xfrm>
            <a:solidFill>
              <a:srgbClr val="1D4380"/>
            </a:solidFill>
          </p:grpSpPr>
          <p:sp>
            <p:nvSpPr>
              <p:cNvPr id="12" name="Rectangle 22"/>
              <p:cNvSpPr/>
              <p:nvPr/>
            </p:nvSpPr>
            <p:spPr>
              <a:xfrm>
                <a:off x="4312505" y="4246676"/>
                <a:ext cx="5109794" cy="724395"/>
              </a:xfrm>
              <a:prstGeom prst="rect">
                <a:avLst/>
              </a:prstGeom>
              <a:grp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prstClr val="white"/>
                    </a:solidFill>
                  </a:rPr>
                  <a:t>Microsoft </a:t>
                </a:r>
                <a:r>
                  <a:rPr lang="en-US" sz="2400" dirty="0">
                    <a:solidFill>
                      <a:prstClr val="white"/>
                    </a:solidFill>
                  </a:rPr>
                  <a:t>Azure Web Site</a:t>
                </a:r>
              </a:p>
            </p:txBody>
          </p:sp>
          <p:sp>
            <p:nvSpPr>
              <p:cNvPr id="13" name="Rectangle 23"/>
              <p:cNvSpPr/>
              <p:nvPr/>
            </p:nvSpPr>
            <p:spPr>
              <a:xfrm>
                <a:off x="5475919" y="3440399"/>
                <a:ext cx="1916175" cy="729325"/>
              </a:xfrm>
              <a:prstGeom prst="rect">
                <a:avLst/>
              </a:prstGeom>
              <a:grp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rPr>
                  <a:t>Public Site Extensions</a:t>
                </a:r>
              </a:p>
            </p:txBody>
          </p:sp>
          <p:sp>
            <p:nvSpPr>
              <p:cNvPr id="14" name="Rectangle 24"/>
              <p:cNvSpPr/>
              <p:nvPr/>
            </p:nvSpPr>
            <p:spPr>
              <a:xfrm>
                <a:off x="7449084" y="3440399"/>
                <a:ext cx="1973215" cy="730809"/>
              </a:xfrm>
              <a:prstGeom prst="rect">
                <a:avLst/>
              </a:prstGeom>
              <a:grp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rPr>
                  <a:t>Private Site Extensions</a:t>
                </a:r>
              </a:p>
            </p:txBody>
          </p:sp>
          <p:sp>
            <p:nvSpPr>
              <p:cNvPr id="15" name="Rectangle 25"/>
              <p:cNvSpPr/>
              <p:nvPr/>
            </p:nvSpPr>
            <p:spPr>
              <a:xfrm>
                <a:off x="4312504" y="2036620"/>
                <a:ext cx="1106424" cy="2134588"/>
              </a:xfrm>
              <a:prstGeom prst="rect">
                <a:avLst/>
              </a:prstGeom>
              <a:grpFill/>
              <a:ln w="38100">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prstClr val="white"/>
                    </a:solidFill>
                  </a:rPr>
                  <a:t>Web Site</a:t>
                </a:r>
              </a:p>
            </p:txBody>
          </p:sp>
        </p:grpSp>
        <p:sp>
          <p:nvSpPr>
            <p:cNvPr id="7" name="Rectangle 16"/>
            <p:cNvSpPr/>
            <p:nvPr/>
          </p:nvSpPr>
          <p:spPr>
            <a:xfrm>
              <a:off x="4064812" y="2606397"/>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rPr>
                <a:t>Kudu</a:t>
              </a:r>
            </a:p>
          </p:txBody>
        </p:sp>
        <p:sp>
          <p:nvSpPr>
            <p:cNvPr id="8" name="Rectangle 17"/>
            <p:cNvSpPr/>
            <p:nvPr/>
          </p:nvSpPr>
          <p:spPr>
            <a:xfrm>
              <a:off x="5504956" y="2606396"/>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rPr>
                <a:t>Web Jobs</a:t>
              </a:r>
            </a:p>
          </p:txBody>
        </p:sp>
        <p:sp>
          <p:nvSpPr>
            <p:cNvPr id="9" name="Rectangle 18"/>
            <p:cNvSpPr/>
            <p:nvPr/>
          </p:nvSpPr>
          <p:spPr>
            <a:xfrm>
              <a:off x="4064811" y="1904508"/>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rPr>
                <a:t>Monaco</a:t>
              </a:r>
            </a:p>
          </p:txBody>
        </p:sp>
        <p:sp>
          <p:nvSpPr>
            <p:cNvPr id="10" name="Rectangle 19"/>
            <p:cNvSpPr/>
            <p:nvPr/>
          </p:nvSpPr>
          <p:spPr>
            <a:xfrm>
              <a:off x="5504954" y="1904506"/>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err="1">
                  <a:solidFill>
                    <a:prstClr val="white"/>
                  </a:solidFill>
                </a:rPr>
                <a:t>MSDeploy</a:t>
              </a:r>
              <a:endParaRPr lang="en-US" sz="2400" dirty="0">
                <a:solidFill>
                  <a:prstClr val="white"/>
                </a:solidFill>
              </a:endParaRPr>
            </a:p>
          </p:txBody>
        </p:sp>
        <p:sp>
          <p:nvSpPr>
            <p:cNvPr id="11" name="Rectangle 20"/>
            <p:cNvSpPr/>
            <p:nvPr/>
          </p:nvSpPr>
          <p:spPr>
            <a:xfrm>
              <a:off x="6945097" y="1904506"/>
              <a:ext cx="2880363" cy="626421"/>
            </a:xfrm>
            <a:prstGeom prst="rect">
              <a:avLst/>
            </a:prstGeom>
            <a:solidFill>
              <a:srgbClr val="1D4380"/>
            </a:solidFill>
            <a:ln w="381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rPr>
                <a:t>Build/Upload Your Own</a:t>
              </a:r>
            </a:p>
          </p:txBody>
        </p:sp>
        <p:sp>
          <p:nvSpPr>
            <p:cNvPr id="16" name="Rectangle 21"/>
            <p:cNvSpPr/>
            <p:nvPr/>
          </p:nvSpPr>
          <p:spPr>
            <a:xfrm>
              <a:off x="6945097" y="2613135"/>
              <a:ext cx="2880363" cy="626421"/>
            </a:xfrm>
            <a:prstGeom prst="rect">
              <a:avLst/>
            </a:prstGeom>
            <a:solidFill>
              <a:srgbClr val="1D4380"/>
            </a:solidFill>
            <a:ln w="38100">
              <a:solidFill>
                <a:schemeClr val="accent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solidFill>
                    <a:prstClr val="white"/>
                  </a:solidFill>
                </a:rPr>
                <a:t>Gallery</a:t>
              </a:r>
              <a:endParaRPr lang="en-US" sz="2400" dirty="0">
                <a:solidFill>
                  <a:prstClr val="white"/>
                </a:solidFill>
              </a:endParaRPr>
            </a:p>
          </p:txBody>
        </p:sp>
      </p:grpSp>
    </p:spTree>
    <p:extLst>
      <p:ext uri="{BB962C8B-B14F-4D97-AF65-F5344CB8AC3E}">
        <p14:creationId xmlns:p14="http://schemas.microsoft.com/office/powerpoint/2010/main" val="374113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a:solidFill>
                  <a:prstClr val="white"/>
                </a:solidFill>
              </a:rPr>
              <a:t>Customizing the Deployment</a:t>
            </a:r>
          </a:p>
        </p:txBody>
      </p:sp>
      <p:sp>
        <p:nvSpPr>
          <p:cNvPr id="4" name="TextBox 3"/>
          <p:cNvSpPr txBox="1"/>
          <p:nvPr/>
        </p:nvSpPr>
        <p:spPr>
          <a:xfrm>
            <a:off x="125130" y="903930"/>
            <a:ext cx="12066871" cy="5262979"/>
          </a:xfrm>
          <a:prstGeom prst="rect">
            <a:avLst/>
          </a:prstGeom>
          <a:noFill/>
          <a:ln w="28575">
            <a:solidFill>
              <a:schemeClr val="bg2">
                <a:lumMod val="50000"/>
              </a:schemeClr>
            </a:solidFill>
          </a:ln>
        </p:spPr>
        <p:txBody>
          <a:bodyPr wrap="square" rtlCol="0" anchor="ctr">
            <a:spAutoFit/>
          </a:bodyPr>
          <a:lstStyle/>
          <a:p>
            <a:r>
              <a:rPr lang="en-US" sz="2800" b="1" dirty="0">
                <a:solidFill>
                  <a:srgbClr val="92D050"/>
                </a:solidFill>
                <a:latin typeface="Consolas" panose="020B0609020204030204" pitchFamily="49" charset="0"/>
                <a:cs typeface="Consolas" panose="020B0609020204030204" pitchFamily="49" charset="0"/>
              </a:rPr>
              <a:t>&gt;: </a:t>
            </a:r>
            <a:r>
              <a:rPr lang="en-US" sz="2800" dirty="0">
                <a:solidFill>
                  <a:srgbClr val="92D050"/>
                </a:solidFill>
                <a:latin typeface="Consolas" panose="020B0609020204030204" pitchFamily="49" charset="0"/>
                <a:cs typeface="Consolas" panose="020B0609020204030204" pitchFamily="49" charset="0"/>
              </a:rPr>
              <a:t>azure site </a:t>
            </a:r>
            <a:r>
              <a:rPr lang="en-US" sz="2800" dirty="0" err="1">
                <a:solidFill>
                  <a:srgbClr val="92D050"/>
                </a:solidFill>
                <a:latin typeface="Consolas" panose="020B0609020204030204" pitchFamily="49" charset="0"/>
                <a:cs typeface="Consolas" panose="020B0609020204030204" pitchFamily="49" charset="0"/>
              </a:rPr>
              <a:t>deploymentscript</a:t>
            </a:r>
            <a:r>
              <a:rPr lang="en-US" sz="2800" dirty="0">
                <a:solidFill>
                  <a:srgbClr val="92D050"/>
                </a:solidFill>
                <a:latin typeface="Consolas" panose="020B0609020204030204" pitchFamily="49" charset="0"/>
                <a:cs typeface="Consolas" panose="020B0609020204030204" pitchFamily="49" charset="0"/>
              </a:rPr>
              <a:t> –h</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Generate custom deployment script</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Usage: site </a:t>
            </a:r>
            <a:r>
              <a:rPr lang="en-US" sz="2800" b="1" dirty="0" err="1">
                <a:solidFill>
                  <a:srgbClr val="92D050"/>
                </a:solidFill>
                <a:latin typeface="Consolas" panose="020B0609020204030204" pitchFamily="49" charset="0"/>
                <a:cs typeface="Consolas" panose="020B0609020204030204" pitchFamily="49" charset="0"/>
              </a:rPr>
              <a:t>deploymentscript</a:t>
            </a:r>
            <a:r>
              <a:rPr lang="en-US" sz="2800" b="1" dirty="0">
                <a:solidFill>
                  <a:srgbClr val="92D050"/>
                </a:solidFill>
                <a:latin typeface="Consolas" panose="020B0609020204030204" pitchFamily="49" charset="0"/>
                <a:cs typeface="Consolas" panose="020B0609020204030204" pitchFamily="49" charset="0"/>
              </a:rPr>
              <a:t> [options]</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Options:</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a:t>
            </a:r>
            <a:r>
              <a:rPr lang="en-US" sz="2800" b="1" dirty="0" err="1">
                <a:solidFill>
                  <a:srgbClr val="92D050"/>
                </a:solidFill>
                <a:latin typeface="Consolas" panose="020B0609020204030204" pitchFamily="49" charset="0"/>
                <a:cs typeface="Consolas" panose="020B0609020204030204" pitchFamily="49" charset="0"/>
              </a:rPr>
              <a:t>aspWAP</a:t>
            </a:r>
            <a:r>
              <a:rPr lang="en-US" sz="2800" b="1" dirty="0">
                <a:solidFill>
                  <a:srgbClr val="92D050"/>
                </a:solidFill>
                <a:latin typeface="Consolas" panose="020B0609020204030204" pitchFamily="49" charset="0"/>
                <a:cs typeface="Consolas" panose="020B0609020204030204" pitchFamily="49" charset="0"/>
              </a:rPr>
              <a:t> &lt;</a:t>
            </a:r>
            <a:r>
              <a:rPr lang="en-US" sz="2800" b="1" dirty="0" err="1">
                <a:solidFill>
                  <a:srgbClr val="92D050"/>
                </a:solidFill>
                <a:latin typeface="Consolas" panose="020B0609020204030204" pitchFamily="49" charset="0"/>
                <a:cs typeface="Consolas" panose="020B0609020204030204" pitchFamily="49" charset="0"/>
              </a:rPr>
              <a:t>projectFilePath</a:t>
            </a:r>
            <a:r>
              <a:rPr lang="en-US" sz="2800" b="1" dirty="0">
                <a:solidFill>
                  <a:srgbClr val="92D050"/>
                </a:solidFill>
                <a:latin typeface="Consolas" panose="020B0609020204030204" pitchFamily="49" charset="0"/>
                <a:cs typeface="Consolas" panose="020B0609020204030204" pitchFamily="49" charset="0"/>
              </a:rPr>
              <a:t>&gt;       </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a:t>
            </a:r>
            <a:r>
              <a:rPr lang="en-US" sz="2800" b="1" dirty="0" err="1">
                <a:solidFill>
                  <a:srgbClr val="92D050"/>
                </a:solidFill>
                <a:latin typeface="Consolas" panose="020B0609020204030204" pitchFamily="49" charset="0"/>
                <a:cs typeface="Consolas" panose="020B0609020204030204" pitchFamily="49" charset="0"/>
              </a:rPr>
              <a:t>aspWebSite</a:t>
            </a:r>
            <a:endParaRPr lang="en-US" sz="2800" b="1" dirty="0">
              <a:solidFill>
                <a:srgbClr val="92D050"/>
              </a:solidFill>
              <a:latin typeface="Consolas" panose="020B0609020204030204" pitchFamily="49" charset="0"/>
              <a:cs typeface="Consolas" panose="020B0609020204030204" pitchFamily="49" charset="0"/>
            </a:endParaRP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--node</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a:t>
            </a:r>
            <a:r>
              <a:rPr lang="en-US" sz="2800" b="1" dirty="0" err="1">
                <a:solidFill>
                  <a:srgbClr val="92D050"/>
                </a:solidFill>
                <a:latin typeface="Consolas" panose="020B0609020204030204" pitchFamily="49" charset="0"/>
                <a:cs typeface="Consolas" panose="020B0609020204030204" pitchFamily="49" charset="0"/>
              </a:rPr>
              <a:t>php</a:t>
            </a:r>
            <a:endParaRPr lang="en-US" sz="2800" b="1" dirty="0">
              <a:solidFill>
                <a:srgbClr val="92D050"/>
              </a:solidFill>
              <a:latin typeface="Consolas" panose="020B0609020204030204" pitchFamily="49" charset="0"/>
              <a:cs typeface="Consolas" panose="020B0609020204030204" pitchFamily="49" charset="0"/>
            </a:endParaRP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--python</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--basic</a:t>
            </a:r>
          </a:p>
        </p:txBody>
      </p:sp>
      <p:sp>
        <p:nvSpPr>
          <p:cNvPr id="5" name="TextBox 4"/>
          <p:cNvSpPr txBox="1"/>
          <p:nvPr/>
        </p:nvSpPr>
        <p:spPr>
          <a:xfrm>
            <a:off x="6673951" y="6289754"/>
            <a:ext cx="5518049" cy="369332"/>
          </a:xfrm>
          <a:prstGeom prst="rect">
            <a:avLst/>
          </a:prstGeom>
          <a:noFill/>
        </p:spPr>
        <p:txBody>
          <a:bodyPr wrap="none" rtlCol="0">
            <a:spAutoFit/>
          </a:bodyPr>
          <a:lstStyle/>
          <a:p>
            <a:r>
              <a:rPr lang="en-US" smtClean="0">
                <a:solidFill>
                  <a:prstClr val="white"/>
                </a:solidFill>
              </a:rPr>
              <a:t>Microsoft Azure </a:t>
            </a:r>
            <a:r>
              <a:rPr lang="en-US" dirty="0">
                <a:solidFill>
                  <a:prstClr val="white"/>
                </a:solidFill>
              </a:rPr>
              <a:t>Cross Platform Command-Line Tools</a:t>
            </a:r>
          </a:p>
        </p:txBody>
      </p:sp>
    </p:spTree>
    <p:extLst>
      <p:ext uri="{BB962C8B-B14F-4D97-AF65-F5344CB8AC3E}">
        <p14:creationId xmlns:p14="http://schemas.microsoft.com/office/powerpoint/2010/main" val="3390890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31134" y="0"/>
            <a:ext cx="10729732" cy="6860121"/>
          </a:xfrm>
          <a:prstGeom prst="rect">
            <a:avLst/>
          </a:prstGeom>
        </p:spPr>
      </p:pic>
    </p:spTree>
    <p:extLst>
      <p:ext uri="{BB962C8B-B14F-4D97-AF65-F5344CB8AC3E}">
        <p14:creationId xmlns:p14="http://schemas.microsoft.com/office/powerpoint/2010/main" val="2965555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19560" y="0"/>
            <a:ext cx="10752881" cy="6859190"/>
          </a:xfrm>
          <a:prstGeom prst="rect">
            <a:avLst/>
          </a:prstGeom>
        </p:spPr>
      </p:pic>
    </p:spTree>
    <p:extLst>
      <p:ext uri="{BB962C8B-B14F-4D97-AF65-F5344CB8AC3E}">
        <p14:creationId xmlns:p14="http://schemas.microsoft.com/office/powerpoint/2010/main" val="2993936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886108" y="4681140"/>
            <a:ext cx="10419785" cy="1256040"/>
            <a:chOff x="704438" y="2991238"/>
            <a:chExt cx="10419785" cy="1256040"/>
          </a:xfrm>
        </p:grpSpPr>
        <p:grpSp>
          <p:nvGrpSpPr>
            <p:cNvPr id="32" name="Group 31"/>
            <p:cNvGrpSpPr/>
            <p:nvPr/>
          </p:nvGrpSpPr>
          <p:grpSpPr>
            <a:xfrm>
              <a:off x="5692095" y="3005203"/>
              <a:ext cx="907621" cy="974159"/>
              <a:chOff x="5692095" y="3005203"/>
              <a:chExt cx="907621" cy="974159"/>
            </a:xfrm>
          </p:grpSpPr>
          <p:pic>
            <p:nvPicPr>
              <p:cNvPr id="7" name="Picture 6"/>
              <p:cNvPicPr>
                <a:picLocks noChangeAspect="1"/>
              </p:cNvPicPr>
              <p:nvPr/>
            </p:nvPicPr>
            <p:blipFill>
              <a:blip r:embed="rId3">
                <a:biLevel thresh="25000"/>
              </a:blip>
              <a:stretch>
                <a:fillRect/>
              </a:stretch>
            </p:blipFill>
            <p:spPr>
              <a:xfrm>
                <a:off x="5857719" y="3005203"/>
                <a:ext cx="576373" cy="572607"/>
              </a:xfrm>
              <a:prstGeom prst="rect">
                <a:avLst/>
              </a:prstGeom>
            </p:spPr>
          </p:pic>
          <p:sp>
            <p:nvSpPr>
              <p:cNvPr id="12" name="TextBox 11"/>
              <p:cNvSpPr txBox="1"/>
              <p:nvPr/>
            </p:nvSpPr>
            <p:spPr>
              <a:xfrm>
                <a:off x="5692095" y="3610030"/>
                <a:ext cx="907621" cy="369332"/>
              </a:xfrm>
              <a:prstGeom prst="rect">
                <a:avLst/>
              </a:prstGeom>
              <a:noFill/>
            </p:spPr>
            <p:txBody>
              <a:bodyPr wrap="none" rtlCol="0">
                <a:spAutoFit/>
              </a:bodyPr>
              <a:lstStyle/>
              <a:p>
                <a:r>
                  <a:rPr lang="en-US" dirty="0" err="1">
                    <a:solidFill>
                      <a:prstClr val="white"/>
                    </a:solidFill>
                  </a:rPr>
                  <a:t>GitHub</a:t>
                </a:r>
                <a:endParaRPr lang="en-US" dirty="0">
                  <a:solidFill>
                    <a:prstClr val="white"/>
                  </a:solidFill>
                </a:endParaRPr>
              </a:p>
            </p:txBody>
          </p:sp>
        </p:grpSp>
        <p:grpSp>
          <p:nvGrpSpPr>
            <p:cNvPr id="29" name="Group 28"/>
            <p:cNvGrpSpPr/>
            <p:nvPr/>
          </p:nvGrpSpPr>
          <p:grpSpPr>
            <a:xfrm>
              <a:off x="704438" y="3033136"/>
              <a:ext cx="1498102" cy="1214142"/>
              <a:chOff x="704438" y="3033136"/>
              <a:chExt cx="1498102" cy="1214142"/>
            </a:xfrm>
          </p:grpSpPr>
          <p:pic>
            <p:nvPicPr>
              <p:cNvPr id="5" name="Picture 4"/>
              <p:cNvPicPr>
                <a:picLocks noChangeAspect="1"/>
              </p:cNvPicPr>
              <p:nvPr/>
            </p:nvPicPr>
            <p:blipFill>
              <a:blip r:embed="rId4">
                <a:biLevel thresh="25000"/>
              </a:blip>
              <a:stretch>
                <a:fillRect/>
              </a:stretch>
            </p:blipFill>
            <p:spPr>
              <a:xfrm>
                <a:off x="1193419" y="3033136"/>
                <a:ext cx="520141" cy="516741"/>
              </a:xfrm>
              <a:prstGeom prst="rect">
                <a:avLst/>
              </a:prstGeom>
            </p:spPr>
          </p:pic>
          <p:sp>
            <p:nvSpPr>
              <p:cNvPr id="2" name="TextBox 1"/>
              <p:cNvSpPr txBox="1"/>
              <p:nvPr/>
            </p:nvSpPr>
            <p:spPr>
              <a:xfrm>
                <a:off x="704438" y="3600947"/>
                <a:ext cx="1498102" cy="646331"/>
              </a:xfrm>
              <a:prstGeom prst="rect">
                <a:avLst/>
              </a:prstGeom>
              <a:noFill/>
            </p:spPr>
            <p:txBody>
              <a:bodyPr wrap="none" rtlCol="0">
                <a:spAutoFit/>
              </a:bodyPr>
              <a:lstStyle/>
              <a:p>
                <a:r>
                  <a:rPr lang="en-US" dirty="0">
                    <a:solidFill>
                      <a:prstClr val="white"/>
                    </a:solidFill>
                  </a:rPr>
                  <a:t>Visual Studio</a:t>
                </a:r>
              </a:p>
              <a:p>
                <a:pPr algn="ctr"/>
                <a:r>
                  <a:rPr lang="en-US" dirty="0">
                    <a:solidFill>
                      <a:prstClr val="white"/>
                    </a:solidFill>
                  </a:rPr>
                  <a:t>Online</a:t>
                </a:r>
              </a:p>
            </p:txBody>
          </p:sp>
        </p:grpSp>
        <p:grpSp>
          <p:nvGrpSpPr>
            <p:cNvPr id="31" name="Group 30"/>
            <p:cNvGrpSpPr/>
            <p:nvPr/>
          </p:nvGrpSpPr>
          <p:grpSpPr>
            <a:xfrm>
              <a:off x="4494470" y="2991238"/>
              <a:ext cx="604489" cy="985161"/>
              <a:chOff x="4494470" y="2991238"/>
              <a:chExt cx="604489" cy="985161"/>
            </a:xfrm>
          </p:grpSpPr>
          <p:pic>
            <p:nvPicPr>
              <p:cNvPr id="6" name="Picture 5"/>
              <p:cNvPicPr>
                <a:picLocks noChangeAspect="1"/>
              </p:cNvPicPr>
              <p:nvPr/>
            </p:nvPicPr>
            <p:blipFill>
              <a:blip r:embed="rId5">
                <a:biLevel thresh="25000"/>
              </a:blip>
              <a:stretch>
                <a:fillRect/>
              </a:stretch>
            </p:blipFill>
            <p:spPr>
              <a:xfrm>
                <a:off x="4494470" y="2991238"/>
                <a:ext cx="604489" cy="600537"/>
              </a:xfrm>
              <a:prstGeom prst="rect">
                <a:avLst/>
              </a:prstGeom>
            </p:spPr>
          </p:pic>
          <p:sp>
            <p:nvSpPr>
              <p:cNvPr id="3" name="TextBox 2"/>
              <p:cNvSpPr txBox="1"/>
              <p:nvPr/>
            </p:nvSpPr>
            <p:spPr>
              <a:xfrm>
                <a:off x="4557706" y="3607067"/>
                <a:ext cx="478016" cy="369332"/>
              </a:xfrm>
              <a:prstGeom prst="rect">
                <a:avLst/>
              </a:prstGeom>
              <a:noFill/>
            </p:spPr>
            <p:txBody>
              <a:bodyPr wrap="none" rtlCol="0">
                <a:spAutoFit/>
              </a:bodyPr>
              <a:lstStyle/>
              <a:p>
                <a:r>
                  <a:rPr lang="en-US" dirty="0" err="1">
                    <a:solidFill>
                      <a:prstClr val="white"/>
                    </a:solidFill>
                  </a:rPr>
                  <a:t>Git</a:t>
                </a:r>
                <a:endParaRPr lang="en-US" dirty="0">
                  <a:solidFill>
                    <a:prstClr val="white"/>
                  </a:solidFill>
                </a:endParaRPr>
              </a:p>
            </p:txBody>
          </p:sp>
        </p:grpSp>
        <p:grpSp>
          <p:nvGrpSpPr>
            <p:cNvPr id="33" name="Group 32"/>
            <p:cNvGrpSpPr/>
            <p:nvPr/>
          </p:nvGrpSpPr>
          <p:grpSpPr>
            <a:xfrm>
              <a:off x="7192859" y="3019169"/>
              <a:ext cx="1132233" cy="960193"/>
              <a:chOff x="7192859" y="3019169"/>
              <a:chExt cx="1132233" cy="960193"/>
            </a:xfrm>
          </p:grpSpPr>
          <p:pic>
            <p:nvPicPr>
              <p:cNvPr id="9" name="Picture 8"/>
              <p:cNvPicPr>
                <a:picLocks noChangeAspect="1"/>
              </p:cNvPicPr>
              <p:nvPr/>
            </p:nvPicPr>
            <p:blipFill>
              <a:blip r:embed="rId6">
                <a:biLevel thresh="25000"/>
              </a:blip>
              <a:stretch>
                <a:fillRect/>
              </a:stretch>
            </p:blipFill>
            <p:spPr>
              <a:xfrm>
                <a:off x="7519991" y="3019169"/>
                <a:ext cx="477968" cy="544674"/>
              </a:xfrm>
              <a:prstGeom prst="rect">
                <a:avLst/>
              </a:prstGeom>
            </p:spPr>
          </p:pic>
          <p:sp>
            <p:nvSpPr>
              <p:cNvPr id="13" name="TextBox 12"/>
              <p:cNvSpPr txBox="1"/>
              <p:nvPr/>
            </p:nvSpPr>
            <p:spPr>
              <a:xfrm>
                <a:off x="7192859" y="3610030"/>
                <a:ext cx="1132233" cy="369332"/>
              </a:xfrm>
              <a:prstGeom prst="rect">
                <a:avLst/>
              </a:prstGeom>
              <a:noFill/>
            </p:spPr>
            <p:txBody>
              <a:bodyPr wrap="none" rtlCol="0">
                <a:spAutoFit/>
              </a:bodyPr>
              <a:lstStyle/>
              <a:p>
                <a:r>
                  <a:rPr lang="en-US" dirty="0" err="1">
                    <a:solidFill>
                      <a:prstClr val="white"/>
                    </a:solidFill>
                  </a:rPr>
                  <a:t>BitBucket</a:t>
                </a:r>
                <a:endParaRPr lang="en-US" dirty="0">
                  <a:solidFill>
                    <a:prstClr val="white"/>
                  </a:solidFill>
                </a:endParaRPr>
              </a:p>
            </p:txBody>
          </p:sp>
        </p:grpSp>
        <p:grpSp>
          <p:nvGrpSpPr>
            <p:cNvPr id="30" name="Group 29"/>
            <p:cNvGrpSpPr/>
            <p:nvPr/>
          </p:nvGrpSpPr>
          <p:grpSpPr>
            <a:xfrm>
              <a:off x="2798555" y="3075034"/>
              <a:ext cx="1130438" cy="894732"/>
              <a:chOff x="2798555" y="3075034"/>
              <a:chExt cx="1130438" cy="894732"/>
            </a:xfrm>
          </p:grpSpPr>
          <p:pic>
            <p:nvPicPr>
              <p:cNvPr id="10" name="Picture 9"/>
              <p:cNvPicPr>
                <a:picLocks noChangeAspect="1"/>
              </p:cNvPicPr>
              <p:nvPr/>
            </p:nvPicPr>
            <p:blipFill>
              <a:blip r:embed="rId7">
                <a:biLevel thresh="25000"/>
              </a:blip>
              <a:stretch>
                <a:fillRect/>
              </a:stretch>
            </p:blipFill>
            <p:spPr>
              <a:xfrm>
                <a:off x="3082617" y="3075034"/>
                <a:ext cx="562315" cy="432945"/>
              </a:xfrm>
              <a:prstGeom prst="rect">
                <a:avLst/>
              </a:prstGeom>
            </p:spPr>
          </p:pic>
          <p:sp>
            <p:nvSpPr>
              <p:cNvPr id="14" name="TextBox 13"/>
              <p:cNvSpPr txBox="1"/>
              <p:nvPr/>
            </p:nvSpPr>
            <p:spPr>
              <a:xfrm>
                <a:off x="2798555" y="3600434"/>
                <a:ext cx="1130438" cy="369332"/>
              </a:xfrm>
              <a:prstGeom prst="rect">
                <a:avLst/>
              </a:prstGeom>
              <a:noFill/>
            </p:spPr>
            <p:txBody>
              <a:bodyPr wrap="none" rtlCol="0">
                <a:spAutoFit/>
              </a:bodyPr>
              <a:lstStyle/>
              <a:p>
                <a:r>
                  <a:rPr lang="en-US" dirty="0" err="1">
                    <a:solidFill>
                      <a:prstClr val="white"/>
                    </a:solidFill>
                  </a:rPr>
                  <a:t>CodePlex</a:t>
                </a:r>
                <a:endParaRPr lang="en-US" dirty="0">
                  <a:solidFill>
                    <a:prstClr val="white"/>
                  </a:solidFill>
                </a:endParaRPr>
              </a:p>
            </p:txBody>
          </p:sp>
        </p:grpSp>
        <p:grpSp>
          <p:nvGrpSpPr>
            <p:cNvPr id="34" name="Group 33"/>
            <p:cNvGrpSpPr/>
            <p:nvPr/>
          </p:nvGrpSpPr>
          <p:grpSpPr>
            <a:xfrm>
              <a:off x="8918233" y="3012187"/>
              <a:ext cx="1065292" cy="971439"/>
              <a:chOff x="8918233" y="3012187"/>
              <a:chExt cx="1065292" cy="971439"/>
            </a:xfrm>
          </p:grpSpPr>
          <p:pic>
            <p:nvPicPr>
              <p:cNvPr id="8" name="Picture 7"/>
              <p:cNvPicPr>
                <a:picLocks noChangeAspect="1"/>
              </p:cNvPicPr>
              <p:nvPr/>
            </p:nvPicPr>
            <p:blipFill>
              <a:blip r:embed="rId8">
                <a:biLevel thresh="25000"/>
              </a:blip>
              <a:stretch>
                <a:fillRect/>
              </a:stretch>
            </p:blipFill>
            <p:spPr>
              <a:xfrm>
                <a:off x="9148635" y="3012187"/>
                <a:ext cx="604489" cy="558639"/>
              </a:xfrm>
              <a:prstGeom prst="rect">
                <a:avLst/>
              </a:prstGeom>
            </p:spPr>
          </p:pic>
          <p:sp>
            <p:nvSpPr>
              <p:cNvPr id="16" name="Rectangle 15"/>
              <p:cNvSpPr/>
              <p:nvPr/>
            </p:nvSpPr>
            <p:spPr>
              <a:xfrm>
                <a:off x="8918233" y="3614294"/>
                <a:ext cx="1065292" cy="369332"/>
              </a:xfrm>
              <a:prstGeom prst="rect">
                <a:avLst/>
              </a:prstGeom>
            </p:spPr>
            <p:txBody>
              <a:bodyPr wrap="none">
                <a:spAutoFit/>
              </a:bodyPr>
              <a:lstStyle/>
              <a:p>
                <a:r>
                  <a:rPr lang="en-US" dirty="0" err="1">
                    <a:solidFill>
                      <a:prstClr val="white"/>
                    </a:solidFill>
                  </a:rPr>
                  <a:t>DropBox</a:t>
                </a:r>
                <a:endParaRPr lang="en-US" dirty="0">
                  <a:solidFill>
                    <a:prstClr val="white"/>
                  </a:solidFill>
                </a:endParaRPr>
              </a:p>
            </p:txBody>
          </p:sp>
        </p:grpSp>
        <p:grpSp>
          <p:nvGrpSpPr>
            <p:cNvPr id="35" name="Group 34"/>
            <p:cNvGrpSpPr/>
            <p:nvPr/>
          </p:nvGrpSpPr>
          <p:grpSpPr>
            <a:xfrm>
              <a:off x="10575675" y="3010480"/>
              <a:ext cx="548548" cy="965919"/>
              <a:chOff x="10575675" y="3010480"/>
              <a:chExt cx="548548" cy="965919"/>
            </a:xfrm>
          </p:grpSpPr>
          <p:pic>
            <p:nvPicPr>
              <p:cNvPr id="26" name="Picture 25"/>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626081" y="3010480"/>
                <a:ext cx="447737" cy="562053"/>
              </a:xfrm>
              <a:prstGeom prst="rect">
                <a:avLst/>
              </a:prstGeom>
            </p:spPr>
          </p:pic>
          <p:sp>
            <p:nvSpPr>
              <p:cNvPr id="27" name="TextBox 26"/>
              <p:cNvSpPr txBox="1"/>
              <p:nvPr/>
            </p:nvSpPr>
            <p:spPr>
              <a:xfrm>
                <a:off x="10575675" y="3607067"/>
                <a:ext cx="548548" cy="369332"/>
              </a:xfrm>
              <a:prstGeom prst="rect">
                <a:avLst/>
              </a:prstGeom>
              <a:noFill/>
            </p:spPr>
            <p:txBody>
              <a:bodyPr wrap="none" rtlCol="0">
                <a:spAutoFit/>
              </a:bodyPr>
              <a:lstStyle/>
              <a:p>
                <a:r>
                  <a:rPr lang="en-US" dirty="0">
                    <a:solidFill>
                      <a:prstClr val="white"/>
                    </a:solidFill>
                  </a:rPr>
                  <a:t>FTP</a:t>
                </a:r>
              </a:p>
            </p:txBody>
          </p:sp>
        </p:grpSp>
      </p:grpSp>
      <p:sp>
        <p:nvSpPr>
          <p:cNvPr id="37" name="TextBox 36"/>
          <p:cNvSpPr txBox="1"/>
          <p:nvPr/>
        </p:nvSpPr>
        <p:spPr>
          <a:xfrm>
            <a:off x="125129" y="2465545"/>
            <a:ext cx="12066871" cy="769441"/>
          </a:xfrm>
          <a:prstGeom prst="rect">
            <a:avLst/>
          </a:prstGeom>
          <a:noFill/>
        </p:spPr>
        <p:txBody>
          <a:bodyPr wrap="square" rtlCol="0">
            <a:spAutoFit/>
          </a:bodyPr>
          <a:lstStyle/>
          <a:p>
            <a:pPr algn="ctr"/>
            <a:r>
              <a:rPr lang="en-US" sz="4400" b="1" dirty="0">
                <a:solidFill>
                  <a:prstClr val="white"/>
                </a:solidFill>
              </a:rPr>
              <a:t>Choose your own </a:t>
            </a:r>
            <a:r>
              <a:rPr lang="en-US" sz="4400" b="1" dirty="0" smtClean="0">
                <a:solidFill>
                  <a:prstClr val="white"/>
                </a:solidFill>
              </a:rPr>
              <a:t>(deployment) Adventure</a:t>
            </a:r>
            <a:r>
              <a:rPr lang="en-US" sz="4400" b="1" dirty="0">
                <a:solidFill>
                  <a:prstClr val="white"/>
                </a:solidFill>
              </a:rPr>
              <a:t>!</a:t>
            </a:r>
          </a:p>
        </p:txBody>
      </p:sp>
    </p:spTree>
    <p:extLst>
      <p:ext uri="{BB962C8B-B14F-4D97-AF65-F5344CB8AC3E}">
        <p14:creationId xmlns:p14="http://schemas.microsoft.com/office/powerpoint/2010/main" val="2210986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Site Extensions</a:t>
            </a:r>
            <a:endParaRPr lang="en-US" sz="3600" dirty="0">
              <a:solidFill>
                <a:prstClr val="white"/>
              </a:solidFill>
            </a:endParaRPr>
          </a:p>
        </p:txBody>
      </p:sp>
      <p:pic>
        <p:nvPicPr>
          <p:cNvPr id="5" name="Picture 4"/>
          <p:cNvPicPr>
            <a:picLocks noChangeAspect="1"/>
          </p:cNvPicPr>
          <p:nvPr/>
        </p:nvPicPr>
        <p:blipFill>
          <a:blip r:embed="rId2"/>
          <a:stretch>
            <a:fillRect/>
          </a:stretch>
        </p:blipFill>
        <p:spPr>
          <a:xfrm>
            <a:off x="518166" y="781085"/>
            <a:ext cx="7818198" cy="3581521"/>
          </a:xfrm>
          <a:prstGeom prst="rect">
            <a:avLst/>
          </a:prstGeom>
        </p:spPr>
      </p:pic>
      <p:pic>
        <p:nvPicPr>
          <p:cNvPr id="6" name="Picture 5"/>
          <p:cNvPicPr>
            <a:picLocks noChangeAspect="1"/>
          </p:cNvPicPr>
          <p:nvPr/>
        </p:nvPicPr>
        <p:blipFill>
          <a:blip r:embed="rId3"/>
          <a:stretch>
            <a:fillRect/>
          </a:stretch>
        </p:blipFill>
        <p:spPr>
          <a:xfrm>
            <a:off x="1250066" y="1566640"/>
            <a:ext cx="8054149" cy="3529994"/>
          </a:xfrm>
          <a:prstGeom prst="rect">
            <a:avLst/>
          </a:prstGeom>
        </p:spPr>
      </p:pic>
    </p:spTree>
    <p:extLst>
      <p:ext uri="{BB962C8B-B14F-4D97-AF65-F5344CB8AC3E}">
        <p14:creationId xmlns:p14="http://schemas.microsoft.com/office/powerpoint/2010/main" val="346306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8" name="Straight Arrow Connector 27"/>
          <p:cNvCxnSpPr/>
          <p:nvPr/>
        </p:nvCxnSpPr>
        <p:spPr>
          <a:xfrm flipV="1">
            <a:off x="2733470" y="3517320"/>
            <a:ext cx="6164297" cy="11574"/>
          </a:xfrm>
          <a:prstGeom prst="straightConnector1">
            <a:avLst/>
          </a:prstGeom>
          <a:ln w="57150">
            <a:solidFill>
              <a:srgbClr val="00B05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2733470" y="3517320"/>
            <a:ext cx="6164297" cy="1378"/>
          </a:xfrm>
          <a:prstGeom prst="straightConnector1">
            <a:avLst/>
          </a:prstGeom>
          <a:ln w="57150">
            <a:solidFill>
              <a:srgbClr val="00B05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err="1" smtClean="0">
                <a:solidFill>
                  <a:prstClr val="white"/>
                </a:solidFill>
              </a:rPr>
              <a:t>WebSockets</a:t>
            </a:r>
            <a:endParaRPr lang="en-US" sz="3600" dirty="0">
              <a:solidFill>
                <a:prstClr val="white"/>
              </a:solidFill>
            </a:endParaRPr>
          </a:p>
        </p:txBody>
      </p:sp>
      <p:sp>
        <p:nvSpPr>
          <p:cNvPr id="13" name="Rectangle 12"/>
          <p:cNvSpPr/>
          <p:nvPr/>
        </p:nvSpPr>
        <p:spPr>
          <a:xfrm>
            <a:off x="0" y="5405376"/>
            <a:ext cx="12192001" cy="1452623"/>
          </a:xfrm>
          <a:prstGeom prst="rect">
            <a:avLst/>
          </a:prstGeom>
          <a:solidFill>
            <a:srgbClr val="1939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2858946" y="5528753"/>
            <a:ext cx="868101" cy="769441"/>
          </a:xfrm>
          <a:prstGeom prst="rect">
            <a:avLst/>
          </a:prstGeom>
          <a:noFill/>
        </p:spPr>
        <p:txBody>
          <a:bodyPr wrap="square" rtlCol="0">
            <a:spAutoFit/>
          </a:bodyPr>
          <a:lstStyle/>
          <a:p>
            <a:pPr algn="ctr"/>
            <a:r>
              <a:rPr lang="en-US" sz="4400" b="1" dirty="0" smtClean="0">
                <a:solidFill>
                  <a:schemeClr val="bg1"/>
                </a:solidFill>
              </a:rPr>
              <a:t>5</a:t>
            </a:r>
            <a:endParaRPr lang="en-US" sz="4400" b="1" dirty="0">
              <a:solidFill>
                <a:schemeClr val="bg1"/>
              </a:solidFill>
            </a:endParaRPr>
          </a:p>
        </p:txBody>
      </p:sp>
      <p:sp>
        <p:nvSpPr>
          <p:cNvPr id="15" name="TextBox 14"/>
          <p:cNvSpPr txBox="1"/>
          <p:nvPr/>
        </p:nvSpPr>
        <p:spPr>
          <a:xfrm>
            <a:off x="259775" y="5497975"/>
            <a:ext cx="1967205" cy="830997"/>
          </a:xfrm>
          <a:prstGeom prst="rect">
            <a:avLst/>
          </a:prstGeom>
          <a:noFill/>
        </p:spPr>
        <p:txBody>
          <a:bodyPr wrap="none" rtlCol="0">
            <a:spAutoFit/>
          </a:bodyPr>
          <a:lstStyle/>
          <a:p>
            <a:r>
              <a:rPr lang="en-US" sz="2400" b="1" dirty="0" smtClean="0">
                <a:solidFill>
                  <a:schemeClr val="bg1"/>
                </a:solidFill>
              </a:rPr>
              <a:t>Concurrent</a:t>
            </a:r>
          </a:p>
          <a:p>
            <a:r>
              <a:rPr lang="en-US" sz="2400" b="1" dirty="0" smtClean="0">
                <a:solidFill>
                  <a:schemeClr val="bg1"/>
                </a:solidFill>
              </a:rPr>
              <a:t>Connections</a:t>
            </a:r>
            <a:endParaRPr lang="en-US" sz="2400" b="1" dirty="0">
              <a:solidFill>
                <a:schemeClr val="bg1"/>
              </a:solidFill>
            </a:endParaRPr>
          </a:p>
        </p:txBody>
      </p:sp>
      <p:sp>
        <p:nvSpPr>
          <p:cNvPr id="16" name="TextBox 15"/>
          <p:cNvSpPr txBox="1"/>
          <p:nvPr/>
        </p:nvSpPr>
        <p:spPr>
          <a:xfrm>
            <a:off x="259775" y="6372776"/>
            <a:ext cx="606256" cy="400110"/>
          </a:xfrm>
          <a:prstGeom prst="rect">
            <a:avLst/>
          </a:prstGeom>
          <a:noFill/>
        </p:spPr>
        <p:txBody>
          <a:bodyPr wrap="none" rtlCol="0">
            <a:spAutoFit/>
          </a:bodyPr>
          <a:lstStyle/>
          <a:p>
            <a:r>
              <a:rPr lang="en-US" sz="2000" dirty="0" smtClean="0">
                <a:solidFill>
                  <a:schemeClr val="bg1"/>
                </a:solidFill>
              </a:rPr>
              <a:t>Tier</a:t>
            </a:r>
            <a:endParaRPr lang="en-US" sz="2000" dirty="0">
              <a:solidFill>
                <a:schemeClr val="bg1"/>
              </a:solidFill>
            </a:endParaRPr>
          </a:p>
        </p:txBody>
      </p:sp>
      <p:sp>
        <p:nvSpPr>
          <p:cNvPr id="17" name="TextBox 16"/>
          <p:cNvSpPr txBox="1"/>
          <p:nvPr/>
        </p:nvSpPr>
        <p:spPr>
          <a:xfrm>
            <a:off x="2960308" y="6372776"/>
            <a:ext cx="665375" cy="400110"/>
          </a:xfrm>
          <a:prstGeom prst="rect">
            <a:avLst/>
          </a:prstGeom>
          <a:noFill/>
        </p:spPr>
        <p:txBody>
          <a:bodyPr wrap="none" rtlCol="0">
            <a:spAutoFit/>
          </a:bodyPr>
          <a:lstStyle/>
          <a:p>
            <a:pPr algn="ctr"/>
            <a:r>
              <a:rPr lang="en-US" sz="2000" dirty="0" smtClean="0">
                <a:solidFill>
                  <a:schemeClr val="bg1"/>
                </a:solidFill>
              </a:rPr>
              <a:t>Free</a:t>
            </a:r>
            <a:endParaRPr lang="en-US" sz="2000" dirty="0">
              <a:solidFill>
                <a:schemeClr val="bg1"/>
              </a:solidFill>
            </a:endParaRPr>
          </a:p>
        </p:txBody>
      </p:sp>
      <p:sp>
        <p:nvSpPr>
          <p:cNvPr id="18" name="TextBox 17"/>
          <p:cNvSpPr txBox="1"/>
          <p:nvPr/>
        </p:nvSpPr>
        <p:spPr>
          <a:xfrm>
            <a:off x="4746110" y="5528753"/>
            <a:ext cx="868101" cy="769441"/>
          </a:xfrm>
          <a:prstGeom prst="rect">
            <a:avLst/>
          </a:prstGeom>
          <a:noFill/>
        </p:spPr>
        <p:txBody>
          <a:bodyPr wrap="square" rtlCol="0">
            <a:spAutoFit/>
          </a:bodyPr>
          <a:lstStyle/>
          <a:p>
            <a:pPr algn="ctr"/>
            <a:r>
              <a:rPr lang="en-US" sz="4400" b="1" dirty="0" smtClean="0">
                <a:solidFill>
                  <a:schemeClr val="bg1"/>
                </a:solidFill>
              </a:rPr>
              <a:t>35</a:t>
            </a:r>
            <a:endParaRPr lang="en-US" sz="4400" b="1" dirty="0">
              <a:solidFill>
                <a:schemeClr val="bg1"/>
              </a:solidFill>
            </a:endParaRPr>
          </a:p>
        </p:txBody>
      </p:sp>
      <p:sp>
        <p:nvSpPr>
          <p:cNvPr id="19" name="TextBox 18"/>
          <p:cNvSpPr txBox="1"/>
          <p:nvPr/>
        </p:nvSpPr>
        <p:spPr>
          <a:xfrm>
            <a:off x="4695989" y="6372776"/>
            <a:ext cx="968342" cy="400110"/>
          </a:xfrm>
          <a:prstGeom prst="rect">
            <a:avLst/>
          </a:prstGeom>
          <a:noFill/>
        </p:spPr>
        <p:txBody>
          <a:bodyPr wrap="none" rtlCol="0">
            <a:spAutoFit/>
          </a:bodyPr>
          <a:lstStyle/>
          <a:p>
            <a:pPr algn="ctr"/>
            <a:r>
              <a:rPr lang="en-US" sz="2000" dirty="0" smtClean="0">
                <a:solidFill>
                  <a:schemeClr val="bg1"/>
                </a:solidFill>
              </a:rPr>
              <a:t>Shared</a:t>
            </a:r>
            <a:endParaRPr lang="en-US" sz="2000" dirty="0">
              <a:solidFill>
                <a:schemeClr val="bg1"/>
              </a:solidFill>
            </a:endParaRPr>
          </a:p>
        </p:txBody>
      </p:sp>
      <p:sp>
        <p:nvSpPr>
          <p:cNvPr id="21" name="TextBox 20"/>
          <p:cNvSpPr txBox="1"/>
          <p:nvPr/>
        </p:nvSpPr>
        <p:spPr>
          <a:xfrm>
            <a:off x="6633274" y="5528753"/>
            <a:ext cx="1275880" cy="769441"/>
          </a:xfrm>
          <a:prstGeom prst="rect">
            <a:avLst/>
          </a:prstGeom>
          <a:noFill/>
        </p:spPr>
        <p:txBody>
          <a:bodyPr wrap="square" rtlCol="0">
            <a:spAutoFit/>
          </a:bodyPr>
          <a:lstStyle/>
          <a:p>
            <a:pPr algn="ctr"/>
            <a:r>
              <a:rPr lang="en-US" sz="4400" b="1" dirty="0" smtClean="0">
                <a:solidFill>
                  <a:schemeClr val="bg1"/>
                </a:solidFill>
              </a:rPr>
              <a:t>350</a:t>
            </a:r>
            <a:endParaRPr lang="en-US" sz="4400" b="1" dirty="0">
              <a:solidFill>
                <a:schemeClr val="bg1"/>
              </a:solidFill>
            </a:endParaRPr>
          </a:p>
        </p:txBody>
      </p:sp>
      <p:sp>
        <p:nvSpPr>
          <p:cNvPr id="22" name="TextBox 21"/>
          <p:cNvSpPr txBox="1"/>
          <p:nvPr/>
        </p:nvSpPr>
        <p:spPr>
          <a:xfrm>
            <a:off x="6231805" y="6372776"/>
            <a:ext cx="2078818" cy="400110"/>
          </a:xfrm>
          <a:prstGeom prst="rect">
            <a:avLst/>
          </a:prstGeom>
          <a:noFill/>
        </p:spPr>
        <p:txBody>
          <a:bodyPr wrap="square" rtlCol="0">
            <a:spAutoFit/>
          </a:bodyPr>
          <a:lstStyle/>
          <a:p>
            <a:pPr algn="ctr"/>
            <a:r>
              <a:rPr lang="en-US" sz="2000" dirty="0" smtClean="0">
                <a:solidFill>
                  <a:schemeClr val="bg1"/>
                </a:solidFill>
              </a:rPr>
              <a:t>Basic / Standard</a:t>
            </a:r>
            <a:endParaRPr lang="en-US" sz="2000" dirty="0">
              <a:solidFill>
                <a:schemeClr val="bg1"/>
              </a:solidFill>
            </a:endParaRPr>
          </a:p>
        </p:txBody>
      </p:sp>
      <p:sp>
        <p:nvSpPr>
          <p:cNvPr id="23" name="TextBox 22"/>
          <p:cNvSpPr txBox="1"/>
          <p:nvPr/>
        </p:nvSpPr>
        <p:spPr>
          <a:xfrm>
            <a:off x="9450188" y="6372776"/>
            <a:ext cx="1200778" cy="400110"/>
          </a:xfrm>
          <a:prstGeom prst="rect">
            <a:avLst/>
          </a:prstGeom>
          <a:noFill/>
        </p:spPr>
        <p:txBody>
          <a:bodyPr wrap="none" rtlCol="0">
            <a:spAutoFit/>
          </a:bodyPr>
          <a:lstStyle/>
          <a:p>
            <a:r>
              <a:rPr lang="en-US" sz="2000" dirty="0" smtClean="0">
                <a:solidFill>
                  <a:schemeClr val="bg1"/>
                </a:solidFill>
              </a:rPr>
              <a:t>Premium</a:t>
            </a:r>
            <a:endParaRPr lang="en-US" sz="2000" dirty="0">
              <a:solidFill>
                <a:schemeClr val="bg1"/>
              </a:solidFill>
            </a:endParaRPr>
          </a:p>
        </p:txBody>
      </p:sp>
      <p:sp>
        <p:nvSpPr>
          <p:cNvPr id="24" name="TextBox 23"/>
          <p:cNvSpPr txBox="1"/>
          <p:nvPr/>
        </p:nvSpPr>
        <p:spPr>
          <a:xfrm>
            <a:off x="8514918" y="5528753"/>
            <a:ext cx="3071319" cy="769441"/>
          </a:xfrm>
          <a:prstGeom prst="rect">
            <a:avLst/>
          </a:prstGeom>
          <a:noFill/>
        </p:spPr>
        <p:txBody>
          <a:bodyPr wrap="square" rtlCol="0">
            <a:spAutoFit/>
          </a:bodyPr>
          <a:lstStyle/>
          <a:p>
            <a:pPr algn="ctr"/>
            <a:r>
              <a:rPr lang="en-US" sz="4400" b="1" dirty="0" smtClean="0">
                <a:solidFill>
                  <a:schemeClr val="bg1"/>
                </a:solidFill>
              </a:rPr>
              <a:t>Unlimited</a:t>
            </a:r>
            <a:endParaRPr lang="en-US" sz="4400" b="1" dirty="0">
              <a:solidFill>
                <a:schemeClr val="bg1"/>
              </a:solidFill>
            </a:endParaRPr>
          </a:p>
        </p:txBody>
      </p:sp>
      <p:pic>
        <p:nvPicPr>
          <p:cNvPr id="25"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50188" y="2670750"/>
            <a:ext cx="1730956" cy="17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8"/>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305705" y="2664319"/>
            <a:ext cx="1875344" cy="17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a:off x="2733470" y="3505056"/>
            <a:ext cx="6164297"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786823" y="3841170"/>
            <a:ext cx="4057590" cy="400110"/>
          </a:xfrm>
          <a:prstGeom prst="rect">
            <a:avLst/>
          </a:prstGeom>
          <a:noFill/>
        </p:spPr>
        <p:txBody>
          <a:bodyPr wrap="square" rtlCol="0">
            <a:spAutoFit/>
          </a:bodyPr>
          <a:lstStyle/>
          <a:p>
            <a:pPr algn="ctr"/>
            <a:r>
              <a:rPr lang="en-US" sz="2000" dirty="0" smtClean="0">
                <a:solidFill>
                  <a:schemeClr val="bg1"/>
                </a:solidFill>
              </a:rPr>
              <a:t>Persistent Connection</a:t>
            </a:r>
            <a:endParaRPr lang="en-US" sz="2000" dirty="0">
              <a:solidFill>
                <a:schemeClr val="bg1"/>
              </a:solidFill>
            </a:endParaRPr>
          </a:p>
        </p:txBody>
      </p:sp>
    </p:spTree>
    <p:extLst>
      <p:ext uri="{BB962C8B-B14F-4D97-AF65-F5344CB8AC3E}">
        <p14:creationId xmlns:p14="http://schemas.microsoft.com/office/powerpoint/2010/main" val="3615841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1000"/>
                                        <p:tgtEl>
                                          <p:spTgt spid="28"/>
                                        </p:tgtEl>
                                      </p:cBhvr>
                                    </p:animEffect>
                                  </p:childTnLst>
                                </p:cTn>
                              </p:par>
                            </p:childTnLst>
                          </p:cTn>
                        </p:par>
                        <p:par>
                          <p:cTn id="8" fill="hold">
                            <p:stCondLst>
                              <p:cond delay="1000"/>
                            </p:stCondLst>
                            <p:childTnLst>
                              <p:par>
                                <p:cTn id="9" presetID="1" presetClass="exit" presetSubtype="0" fill="hold" nodeType="afterEffect">
                                  <p:stCondLst>
                                    <p:cond delay="1000"/>
                                  </p:stCondLst>
                                  <p:childTnLst>
                                    <p:set>
                                      <p:cBhvr>
                                        <p:cTn id="10" dur="1" fill="hold">
                                          <p:stCondLst>
                                            <p:cond delay="0"/>
                                          </p:stCondLst>
                                        </p:cTn>
                                        <p:tgtEl>
                                          <p:spTgt spid="2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500"/>
                                  </p:stCondLst>
                                  <p:childTnLst>
                                    <p:set>
                                      <p:cBhvr>
                                        <p:cTn id="14" dur="1" fill="hold">
                                          <p:stCondLst>
                                            <p:cond delay="0"/>
                                          </p:stCondLst>
                                        </p:cTn>
                                        <p:tgtEl>
                                          <p:spTgt spid="34"/>
                                        </p:tgtEl>
                                        <p:attrNameLst>
                                          <p:attrName>style.visibility</p:attrName>
                                        </p:attrNameLst>
                                      </p:cBhvr>
                                      <p:to>
                                        <p:strVal val="visible"/>
                                      </p:to>
                                    </p:set>
                                    <p:animEffect transition="in" filter="wipe(right)">
                                      <p:cBhvr>
                                        <p:cTn id="15" dur="1000"/>
                                        <p:tgtEl>
                                          <p:spTgt spid="34"/>
                                        </p:tgtEl>
                                      </p:cBhvr>
                                    </p:animEffect>
                                  </p:childTnLst>
                                </p:cTn>
                              </p:par>
                            </p:childTnLst>
                          </p:cTn>
                        </p:par>
                        <p:par>
                          <p:cTn id="16" fill="hold">
                            <p:stCondLst>
                              <p:cond delay="1500"/>
                            </p:stCondLst>
                            <p:childTnLst>
                              <p:par>
                                <p:cTn id="17" presetID="1" presetClass="exit" presetSubtype="0" fill="hold" nodeType="afterEffect">
                                  <p:stCondLst>
                                    <p:cond delay="1000"/>
                                  </p:stCondLst>
                                  <p:childTnLst>
                                    <p:set>
                                      <p:cBhvr>
                                        <p:cTn id="18" dur="1" fill="hold">
                                          <p:stCondLst>
                                            <p:cond delay="0"/>
                                          </p:stCondLst>
                                        </p:cTn>
                                        <p:tgtEl>
                                          <p:spTgt spid="34"/>
                                        </p:tgtEl>
                                        <p:attrNameLst>
                                          <p:attrName>style.visibility</p:attrName>
                                        </p:attrNameLst>
                                      </p:cBhvr>
                                      <p:to>
                                        <p:strVal val="hidden"/>
                                      </p:to>
                                    </p:set>
                                  </p:childTnLst>
                                </p:cTn>
                              </p:par>
                            </p:childTnLst>
                          </p:cTn>
                        </p:par>
                        <p:par>
                          <p:cTn id="19" fill="hold">
                            <p:stCondLst>
                              <p:cond delay="2500"/>
                            </p:stCondLst>
                            <p:childTnLst>
                              <p:par>
                                <p:cTn id="20" presetID="16" presetClass="entr" presetSubtype="21" fill="hold" nodeType="afterEffect">
                                  <p:stCondLst>
                                    <p:cond delay="50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2000"/>
                                        <p:tgtEl>
                                          <p:spTgt spid="4"/>
                                        </p:tgtEl>
                                      </p:cBhvr>
                                    </p:animEffect>
                                  </p:childTnLst>
                                </p:cTn>
                              </p:par>
                            </p:childTnLst>
                          </p:cTn>
                        </p:par>
                        <p:par>
                          <p:cTn id="23" fill="hold">
                            <p:stCondLst>
                              <p:cond delay="50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Web Hosting Plan</a:t>
            </a:r>
            <a:endParaRPr lang="en-US" sz="3600" dirty="0">
              <a:solidFill>
                <a:prstClr val="white"/>
              </a:solidFill>
            </a:endParaRPr>
          </a:p>
        </p:txBody>
      </p:sp>
      <p:grpSp>
        <p:nvGrpSpPr>
          <p:cNvPr id="15" name="Group 14"/>
          <p:cNvGrpSpPr/>
          <p:nvPr/>
        </p:nvGrpSpPr>
        <p:grpSpPr>
          <a:xfrm>
            <a:off x="1558924" y="2888990"/>
            <a:ext cx="2737416" cy="2209205"/>
            <a:chOff x="503667" y="2888990"/>
            <a:chExt cx="2737416" cy="2209205"/>
          </a:xfrm>
        </p:grpSpPr>
        <p:pic>
          <p:nvPicPr>
            <p:cNvPr id="4" name="Picture 1"/>
            <p:cNvPicPr>
              <a:picLocks noChangeAspect="1"/>
            </p:cNvPicPr>
            <p:nvPr/>
          </p:nvPicPr>
          <p:blipFill>
            <a:blip r:embed="rId3" cstate="print">
              <a:biLevel thresh="50000"/>
              <a:extLst>
                <a:ext uri="{28A0092B-C50C-407E-A947-70E740481C1C}">
                  <a14:useLocalDpi xmlns:a14="http://schemas.microsoft.com/office/drawing/2010/main" val="0"/>
                </a:ext>
              </a:extLst>
            </a:blip>
            <a:srcRect/>
            <a:stretch>
              <a:fillRect/>
            </a:stretch>
          </p:blipFill>
          <p:spPr bwMode="auto">
            <a:xfrm>
              <a:off x="983809" y="2888990"/>
              <a:ext cx="1777132" cy="177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20"/>
            <p:cNvSpPr txBox="1"/>
            <p:nvPr/>
          </p:nvSpPr>
          <p:spPr>
            <a:xfrm>
              <a:off x="503667" y="4636530"/>
              <a:ext cx="2737416" cy="461665"/>
            </a:xfrm>
            <a:prstGeom prst="rect">
              <a:avLst/>
            </a:prstGeom>
            <a:noFill/>
          </p:spPr>
          <p:txBody>
            <a:bodyPr wrap="none" rtlCol="0">
              <a:spAutoFit/>
            </a:bodyPr>
            <a:lstStyle/>
            <a:p>
              <a:pPr algn="ctr"/>
              <a:r>
                <a:rPr lang="en-US" sz="2400" dirty="0" smtClean="0">
                  <a:solidFill>
                    <a:schemeClr val="bg1"/>
                  </a:solidFill>
                </a:rPr>
                <a:t>Azure Subscription</a:t>
              </a:r>
              <a:endParaRPr lang="en-US" sz="2400" dirty="0">
                <a:solidFill>
                  <a:schemeClr val="bg1"/>
                </a:solidFill>
              </a:endParaRPr>
            </a:p>
          </p:txBody>
        </p:sp>
      </p:grpSp>
      <p:grpSp>
        <p:nvGrpSpPr>
          <p:cNvPr id="14" name="Group 13"/>
          <p:cNvGrpSpPr/>
          <p:nvPr/>
        </p:nvGrpSpPr>
        <p:grpSpPr>
          <a:xfrm>
            <a:off x="5271081" y="2990636"/>
            <a:ext cx="1704313" cy="2107559"/>
            <a:chOff x="4326946" y="3041459"/>
            <a:chExt cx="1704313" cy="2107559"/>
          </a:xfrm>
        </p:grpSpPr>
        <p:sp>
          <p:nvSpPr>
            <p:cNvPr id="6" name="TextBox 17"/>
            <p:cNvSpPr txBox="1"/>
            <p:nvPr/>
          </p:nvSpPr>
          <p:spPr>
            <a:xfrm>
              <a:off x="4991726" y="3041459"/>
              <a:ext cx="374754" cy="1569660"/>
            </a:xfrm>
            <a:prstGeom prst="rect">
              <a:avLst/>
            </a:prstGeom>
            <a:noFill/>
          </p:spPr>
          <p:txBody>
            <a:bodyPr wrap="square" rtlCol="0">
              <a:spAutoFit/>
            </a:bodyPr>
            <a:lstStyle/>
            <a:p>
              <a:pPr algn="ctr"/>
              <a:r>
                <a:rPr lang="en-US" sz="9600" dirty="0" smtClean="0">
                  <a:solidFill>
                    <a:schemeClr val="bg1"/>
                  </a:solidFill>
                </a:rPr>
                <a:t>$</a:t>
              </a:r>
              <a:endParaRPr lang="en-US" sz="9600" dirty="0">
                <a:solidFill>
                  <a:schemeClr val="bg1"/>
                </a:solidFill>
              </a:endParaRPr>
            </a:p>
          </p:txBody>
        </p:sp>
        <p:sp>
          <p:nvSpPr>
            <p:cNvPr id="7" name="TextBox 18"/>
            <p:cNvSpPr txBox="1"/>
            <p:nvPr/>
          </p:nvSpPr>
          <p:spPr>
            <a:xfrm>
              <a:off x="4326946" y="4687353"/>
              <a:ext cx="1704313" cy="461665"/>
            </a:xfrm>
            <a:prstGeom prst="rect">
              <a:avLst/>
            </a:prstGeom>
            <a:noFill/>
          </p:spPr>
          <p:txBody>
            <a:bodyPr wrap="none" rtlCol="0">
              <a:spAutoFit/>
            </a:bodyPr>
            <a:lstStyle/>
            <a:p>
              <a:pPr algn="ctr"/>
              <a:r>
                <a:rPr lang="en-US" sz="2400" dirty="0" smtClean="0">
                  <a:solidFill>
                    <a:schemeClr val="bg1"/>
                  </a:solidFill>
                </a:rPr>
                <a:t>Pricing Tier</a:t>
              </a:r>
              <a:endParaRPr lang="en-US" sz="2400" dirty="0">
                <a:solidFill>
                  <a:schemeClr val="bg1"/>
                </a:solidFill>
              </a:endParaRPr>
            </a:p>
          </p:txBody>
        </p:sp>
      </p:grpSp>
      <p:grpSp>
        <p:nvGrpSpPr>
          <p:cNvPr id="13" name="Group 12"/>
          <p:cNvGrpSpPr/>
          <p:nvPr/>
        </p:nvGrpSpPr>
        <p:grpSpPr>
          <a:xfrm>
            <a:off x="7950134" y="3120437"/>
            <a:ext cx="3270604" cy="1977758"/>
            <a:chOff x="6894877" y="3154966"/>
            <a:chExt cx="3270604" cy="1977758"/>
          </a:xfrm>
        </p:grpSpPr>
        <p:sp>
          <p:nvSpPr>
            <p:cNvPr id="10" name="TextBox 11"/>
            <p:cNvSpPr txBox="1"/>
            <p:nvPr/>
          </p:nvSpPr>
          <p:spPr>
            <a:xfrm>
              <a:off x="6894877" y="4671059"/>
              <a:ext cx="3270604" cy="461665"/>
            </a:xfrm>
            <a:prstGeom prst="rect">
              <a:avLst/>
            </a:prstGeom>
            <a:noFill/>
          </p:spPr>
          <p:txBody>
            <a:bodyPr wrap="square" rtlCol="0">
              <a:spAutoFit/>
            </a:bodyPr>
            <a:lstStyle/>
            <a:p>
              <a:pPr algn="ctr"/>
              <a:r>
                <a:rPr lang="en-US" sz="2400" dirty="0" smtClean="0">
                  <a:solidFill>
                    <a:schemeClr val="bg1"/>
                  </a:solidFill>
                </a:rPr>
                <a:t>Geographic Region</a:t>
              </a:r>
              <a:endParaRPr lang="en-US" sz="2400" dirty="0">
                <a:solidFill>
                  <a:schemeClr val="bg1"/>
                </a:solidFill>
              </a:endParaRPr>
            </a:p>
          </p:txBody>
        </p:sp>
        <p:pic>
          <p:nvPicPr>
            <p:cNvPr id="12" name="Picture 16"/>
            <p:cNvPicPr>
              <a:picLocks noChangeAspect="1"/>
            </p:cNvPicPr>
            <p:nvPr/>
          </p:nvPicPr>
          <p:blipFill>
            <a:blip r:embed="rId4"/>
            <a:stretch>
              <a:fillRect/>
            </a:stretch>
          </p:blipFill>
          <p:spPr>
            <a:xfrm>
              <a:off x="7877334" y="3154966"/>
              <a:ext cx="1305691" cy="1310058"/>
            </a:xfrm>
            <a:prstGeom prst="rect">
              <a:avLst/>
            </a:prstGeom>
          </p:spPr>
        </p:pic>
      </p:grpSp>
      <p:sp>
        <p:nvSpPr>
          <p:cNvPr id="17" name="TextBox 16"/>
          <p:cNvSpPr txBox="1"/>
          <p:nvPr/>
        </p:nvSpPr>
        <p:spPr>
          <a:xfrm>
            <a:off x="4428485" y="3267634"/>
            <a:ext cx="710451" cy="1015663"/>
          </a:xfrm>
          <a:prstGeom prst="rect">
            <a:avLst/>
          </a:prstGeom>
          <a:noFill/>
        </p:spPr>
        <p:txBody>
          <a:bodyPr wrap="none" rtlCol="0">
            <a:spAutoFit/>
          </a:bodyPr>
          <a:lstStyle/>
          <a:p>
            <a:r>
              <a:rPr lang="en-US" sz="6000" dirty="0" smtClean="0">
                <a:solidFill>
                  <a:schemeClr val="bg1"/>
                </a:solidFill>
              </a:rPr>
              <a:t>+</a:t>
            </a:r>
            <a:endParaRPr lang="en-US" sz="6000" dirty="0">
              <a:solidFill>
                <a:schemeClr val="bg1"/>
              </a:solidFill>
            </a:endParaRPr>
          </a:p>
        </p:txBody>
      </p:sp>
      <p:sp>
        <p:nvSpPr>
          <p:cNvPr id="18" name="TextBox 17"/>
          <p:cNvSpPr txBox="1"/>
          <p:nvPr/>
        </p:nvSpPr>
        <p:spPr>
          <a:xfrm>
            <a:off x="7107539" y="3267633"/>
            <a:ext cx="710451" cy="1015663"/>
          </a:xfrm>
          <a:prstGeom prst="rect">
            <a:avLst/>
          </a:prstGeom>
          <a:noFill/>
        </p:spPr>
        <p:txBody>
          <a:bodyPr wrap="none" rtlCol="0">
            <a:spAutoFit/>
          </a:bodyPr>
          <a:lstStyle/>
          <a:p>
            <a:r>
              <a:rPr lang="en-US" sz="6000" dirty="0" smtClean="0">
                <a:solidFill>
                  <a:schemeClr val="bg1"/>
                </a:solidFill>
              </a:rPr>
              <a:t>+</a:t>
            </a:r>
            <a:endParaRPr lang="en-US" sz="6000" dirty="0">
              <a:solidFill>
                <a:schemeClr val="bg1"/>
              </a:solidFill>
            </a:endParaRPr>
          </a:p>
        </p:txBody>
      </p:sp>
    </p:spTree>
    <p:extLst>
      <p:ext uri="{BB962C8B-B14F-4D97-AF65-F5344CB8AC3E}">
        <p14:creationId xmlns:p14="http://schemas.microsoft.com/office/powerpoint/2010/main" val="988484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Azure Website Creation</a:t>
            </a:r>
            <a:endParaRPr lang="en-US" sz="4400" dirty="0">
              <a:latin typeface="+mj-lt"/>
            </a:endParaRPr>
          </a:p>
        </p:txBody>
      </p:sp>
    </p:spTree>
    <p:extLst>
      <p:ext uri="{BB962C8B-B14F-4D97-AF65-F5344CB8AC3E}">
        <p14:creationId xmlns:p14="http://schemas.microsoft.com/office/powerpoint/2010/main" val="3293826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 Azure Websites</a:t>
            </a:r>
            <a:endParaRPr lang="en-US" dirty="0"/>
          </a:p>
        </p:txBody>
      </p:sp>
      <p:pic>
        <p:nvPicPr>
          <p:cNvPr id="5" name="Content Placeholder 4"/>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6799522" y="3958627"/>
            <a:ext cx="6305841" cy="4171768"/>
          </a:xfrm>
          <a:prstGeom prst="rect">
            <a:avLst/>
          </a:prstGeom>
        </p:spPr>
      </p:pic>
      <p:sp>
        <p:nvSpPr>
          <p:cNvPr id="6" name="Content Placeholder 2"/>
          <p:cNvSpPr txBox="1">
            <a:spLocks/>
          </p:cNvSpPr>
          <p:nvPr/>
        </p:nvSpPr>
        <p:spPr>
          <a:xfrm>
            <a:off x="560798" y="1482812"/>
            <a:ext cx="11079822" cy="44197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smtClean="0"/>
              <a:t>Create Azure Resources during File / New</a:t>
            </a:r>
          </a:p>
          <a:p>
            <a:r>
              <a:rPr lang="en-US" sz="2800" dirty="0" smtClean="0"/>
              <a:t>Create Azure Website during deploy</a:t>
            </a:r>
          </a:p>
          <a:p>
            <a:r>
              <a:rPr lang="en-US" sz="2800" dirty="0" smtClean="0"/>
              <a:t>Manage with Server Explorer</a:t>
            </a:r>
            <a:endParaRPr lang="en-US" sz="2800" dirty="0"/>
          </a:p>
        </p:txBody>
      </p:sp>
    </p:spTree>
    <p:extLst>
      <p:ext uri="{BB962C8B-B14F-4D97-AF65-F5344CB8AC3E}">
        <p14:creationId xmlns:p14="http://schemas.microsoft.com/office/powerpoint/2010/main" val="1288029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Visual Studio Support</a:t>
            </a:r>
            <a:endParaRPr lang="en-US" sz="4400" dirty="0">
              <a:latin typeface="+mj-lt"/>
            </a:endParaRPr>
          </a:p>
        </p:txBody>
      </p:sp>
    </p:spTree>
    <p:extLst>
      <p:ext uri="{BB962C8B-B14F-4D97-AF65-F5344CB8AC3E}">
        <p14:creationId xmlns:p14="http://schemas.microsoft.com/office/powerpoint/2010/main" val="3131693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Scale</a:t>
            </a:r>
            <a:endParaRPr lang="en-US" sz="8800" dirty="0"/>
          </a:p>
        </p:txBody>
      </p:sp>
    </p:spTree>
    <p:extLst>
      <p:ext uri="{BB962C8B-B14F-4D97-AF65-F5344CB8AC3E}">
        <p14:creationId xmlns:p14="http://schemas.microsoft.com/office/powerpoint/2010/main" val="1577521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a6dd214-3135-41d2-a23f-8e6c8f3c12a8">
      <UserInfo>
        <DisplayName>Rick Claus</DisplayName>
        <AccountId>401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2067A0A437FD148AE4FCAB60D1D4CBE" ma:contentTypeVersion="1" ma:contentTypeDescription="Create a new document." ma:contentTypeScope="" ma:versionID="068c21c6e6e45a28635bf5e3d1e50a8f">
  <xsd:schema xmlns:xsd="http://www.w3.org/2001/XMLSchema" xmlns:xs="http://www.w3.org/2001/XMLSchema" xmlns:p="http://schemas.microsoft.com/office/2006/metadata/properties" xmlns:ns3="ea6dd214-3135-41d2-a23f-8e6c8f3c12a8" targetNamespace="http://schemas.microsoft.com/office/2006/metadata/properties" ma:root="true" ma:fieldsID="58a36c85a375299bd1e8baf07f2ea2af" ns3:_="">
    <xsd:import namespace="ea6dd214-3135-41d2-a23f-8e6c8f3c12a8"/>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6dd214-3135-41d2-a23f-8e6c8f3c12a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30EFEA-9AEA-457C-BAA8-93C4281792F5}">
  <ds:schemaRefs>
    <ds:schemaRef ds:uri="http://schemas.microsoft.com/office/2006/metadata/properties"/>
    <ds:schemaRef ds:uri="http://schemas.microsoft.com/office/infopath/2007/PartnerControls"/>
    <ds:schemaRef ds:uri="ea6dd214-3135-41d2-a23f-8e6c8f3c12a8"/>
  </ds:schemaRefs>
</ds:datastoreItem>
</file>

<file path=customXml/itemProps2.xml><?xml version="1.0" encoding="utf-8"?>
<ds:datastoreItem xmlns:ds="http://schemas.openxmlformats.org/officeDocument/2006/customXml" ds:itemID="{83EE5C8F-DEA8-4CFE-834E-4526D0E214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6dd214-3135-41d2-a23f-8e6c8f3c12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B32142-DE2C-423C-A302-95CAC21486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7357</TotalTime>
  <Words>1247</Words>
  <Application>Microsoft Office PowerPoint</Application>
  <PresentationFormat>Widescreen</PresentationFormat>
  <Paragraphs>332</Paragraphs>
  <Slides>53</Slides>
  <Notes>18</Notes>
  <HiddenSlides>12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メイリオ</vt:lpstr>
      <vt:lpstr>Arial</vt:lpstr>
      <vt:lpstr>Calibri</vt:lpstr>
      <vt:lpstr>Consolas</vt:lpstr>
      <vt:lpstr>Segoe UI</vt:lpstr>
      <vt:lpstr>Segoe UI Light</vt:lpstr>
      <vt:lpstr>Wingdings</vt:lpstr>
      <vt:lpstr>Azure Medium</vt:lpstr>
      <vt:lpstr>Azure Websites</vt:lpstr>
      <vt:lpstr>Agenda</vt:lpstr>
      <vt:lpstr>PowerPoint Presentation</vt:lpstr>
      <vt:lpstr>PowerPoint Presentation</vt:lpstr>
      <vt:lpstr>PowerPoint Presentation</vt:lpstr>
      <vt:lpstr>Demo</vt:lpstr>
      <vt:lpstr>Visual Studio + Azure Websites</vt:lpstr>
      <vt:lpstr>Demo</vt:lpstr>
      <vt:lpstr>Scale</vt:lpstr>
      <vt:lpstr>PowerPoint Presentation</vt:lpstr>
      <vt:lpstr>PowerPoint Presentation</vt:lpstr>
      <vt:lpstr>PowerPoint Presentation</vt:lpstr>
      <vt:lpstr>PowerPoint Presentation</vt:lpstr>
      <vt:lpstr>PowerPoint Presentation</vt:lpstr>
      <vt:lpstr>Demo</vt:lpstr>
      <vt:lpstr>PowerPoint Presentation</vt:lpstr>
      <vt:lpstr>Site Slots (aka staging)</vt:lpstr>
      <vt:lpstr>PowerPoint Presentation</vt:lpstr>
      <vt:lpstr>PowerPoint Presentation</vt:lpstr>
      <vt:lpstr>PowerPoint Presentation</vt:lpstr>
      <vt:lpstr>PowerPoint Presentation</vt:lpstr>
      <vt:lpstr>Demo</vt:lpstr>
      <vt:lpstr>Web Jobs</vt:lpstr>
      <vt:lpstr>PowerPoint Presentation</vt:lpstr>
      <vt:lpstr>PowerPoint Presentation</vt:lpstr>
      <vt:lpstr>Traffic Manager</vt:lpstr>
      <vt:lpstr>PowerPoint Presentation</vt:lpstr>
      <vt:lpstr>Intelligent customer routing with Traffic Manager</vt:lpstr>
      <vt:lpstr>Intelligent customer routing with Traffic Manager</vt:lpstr>
      <vt:lpstr>Backup</vt:lpstr>
      <vt:lpstr>PowerPoint Presentation</vt:lpstr>
      <vt:lpstr>Demo</vt:lpstr>
      <vt:lpstr>Hybrid Connections</vt:lpstr>
      <vt:lpstr>PowerPoint Presentation</vt:lpstr>
      <vt:lpstr>Application Insights</vt:lpstr>
      <vt:lpstr>PowerPoint Presentation</vt:lpstr>
      <vt:lpstr>“and all that PaaS…”</vt:lpstr>
      <vt:lpstr>Microsoft Azure 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Marc Gagne</cp:lastModifiedBy>
  <cp:revision>387</cp:revision>
  <cp:lastPrinted>2014-03-26T17:46:13Z</cp:lastPrinted>
  <dcterms:created xsi:type="dcterms:W3CDTF">2014-03-19T23:21:38Z</dcterms:created>
  <dcterms:modified xsi:type="dcterms:W3CDTF">2015-03-02T00:57:56Z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0x01010052067A0A437FD148AE4FCAB60D1D4CBE</vt:lpwstr>
  </property>
  <property fmtid="{D5CDD505-2E9C-101B-9397-08002B2CF9AE}" pid="3" name="DocVizMetadataToken">
    <vt:lpwstr>300x191x1</vt:lpwstr>
  </property>
</Properties>
</file>