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556" r:id="rId6"/>
    <p:sldId id="595" r:id="rId7"/>
    <p:sldId id="558" r:id="rId8"/>
    <p:sldId id="567" r:id="rId9"/>
    <p:sldId id="557" r:id="rId10"/>
    <p:sldId id="560" r:id="rId11"/>
    <p:sldId id="561" r:id="rId12"/>
    <p:sldId id="582" r:id="rId13"/>
    <p:sldId id="590" r:id="rId14"/>
    <p:sldId id="562" r:id="rId15"/>
    <p:sldId id="563" r:id="rId16"/>
    <p:sldId id="564" r:id="rId17"/>
    <p:sldId id="589" r:id="rId18"/>
    <p:sldId id="566" r:id="rId19"/>
    <p:sldId id="592" r:id="rId20"/>
    <p:sldId id="581" r:id="rId21"/>
    <p:sldId id="576" r:id="rId22"/>
    <p:sldId id="577" r:id="rId23"/>
    <p:sldId id="578" r:id="rId24"/>
    <p:sldId id="579" r:id="rId25"/>
    <p:sldId id="596" r:id="rId26"/>
    <p:sldId id="580" r:id="rId27"/>
    <p:sldId id="572" r:id="rId28"/>
    <p:sldId id="573" r:id="rId29"/>
    <p:sldId id="569" r:id="rId30"/>
    <p:sldId id="337" r:id="rId31"/>
    <p:sldId id="574" r:id="rId32"/>
    <p:sldId id="575" r:id="rId33"/>
    <p:sldId id="583" r:id="rId34"/>
    <p:sldId id="549" r:id="rId35"/>
    <p:sldId id="603" r:id="rId36"/>
    <p:sldId id="584" r:id="rId37"/>
    <p:sldId id="591" r:id="rId38"/>
    <p:sldId id="593" r:id="rId39"/>
    <p:sldId id="594" r:id="rId40"/>
    <p:sldId id="602" r:id="rId41"/>
    <p:sldId id="599" r:id="rId42"/>
    <p:sldId id="600" r:id="rId43"/>
    <p:sldId id="601" r:id="rId44"/>
    <p:sldId id="454" r:id="rId45"/>
    <p:sldId id="495" r:id="rId46"/>
    <p:sldId id="535" r:id="rId47"/>
    <p:sldId id="551" r:id="rId48"/>
    <p:sldId id="536" r:id="rId49"/>
    <p:sldId id="554" r:id="rId50"/>
    <p:sldId id="492" r:id="rId51"/>
    <p:sldId id="537" r:id="rId52"/>
    <p:sldId id="538" r:id="rId53"/>
    <p:sldId id="496" r:id="rId54"/>
    <p:sldId id="543" r:id="rId55"/>
    <p:sldId id="565" r:id="rId56"/>
    <p:sldId id="539" r:id="rId5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256"/>
            <p14:sldId id="556"/>
            <p14:sldId id="595"/>
            <p14:sldId id="558"/>
            <p14:sldId id="567"/>
            <p14:sldId id="557"/>
            <p14:sldId id="560"/>
            <p14:sldId id="561"/>
            <p14:sldId id="582"/>
            <p14:sldId id="590"/>
            <p14:sldId id="562"/>
            <p14:sldId id="563"/>
            <p14:sldId id="564"/>
            <p14:sldId id="589"/>
            <p14:sldId id="566"/>
            <p14:sldId id="592"/>
            <p14:sldId id="581"/>
            <p14:sldId id="576"/>
            <p14:sldId id="577"/>
            <p14:sldId id="578"/>
            <p14:sldId id="579"/>
            <p14:sldId id="596"/>
            <p14:sldId id="580"/>
            <p14:sldId id="572"/>
            <p14:sldId id="573"/>
            <p14:sldId id="569"/>
            <p14:sldId id="337"/>
            <p14:sldId id="574"/>
            <p14:sldId id="575"/>
            <p14:sldId id="583"/>
            <p14:sldId id="549"/>
            <p14:sldId id="603"/>
            <p14:sldId id="584"/>
            <p14:sldId id="591"/>
            <p14:sldId id="593"/>
            <p14:sldId id="594"/>
            <p14:sldId id="602"/>
            <p14:sldId id="599"/>
            <p14:sldId id="600"/>
            <p14:sldId id="601"/>
            <p14:sldId id="454"/>
            <p14:sldId id="495"/>
          </p14:sldIdLst>
        </p14:section>
        <p14:section name="Appendix" id="{AB4CDA6B-D3C3-413A-BF33-2295A13BE361}">
          <p14:sldIdLst>
            <p14:sldId id="535"/>
            <p14:sldId id="551"/>
            <p14:sldId id="536"/>
            <p14:sldId id="554"/>
            <p14:sldId id="492"/>
            <p14:sldId id="537"/>
            <p14:sldId id="538"/>
            <p14:sldId id="496"/>
            <p14:sldId id="543"/>
            <p14:sldId id="565"/>
            <p14:sldId id="5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070C0"/>
    <a:srgbClr val="338DCD"/>
    <a:srgbClr val="AC75D5"/>
    <a:srgbClr val="0075C9"/>
    <a:srgbClr val="19396C"/>
    <a:srgbClr val="081C23"/>
    <a:srgbClr val="92D050"/>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0" autoAdjust="0"/>
    <p:restoredTop sz="95644" autoAdjust="0"/>
  </p:normalViewPr>
  <p:slideViewPr>
    <p:cSldViewPr snapToGrid="0">
      <p:cViewPr varScale="1">
        <p:scale>
          <a:sx n="88" d="100"/>
          <a:sy n="88" d="100"/>
        </p:scale>
        <p:origin x="184" y="7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12/23/2014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338494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Uses BizTalk</a:t>
            </a:r>
          </a:p>
          <a:p>
            <a:r>
              <a:rPr lang="en-US" dirty="0" smtClean="0"/>
              <a:t>You must install a </a:t>
            </a:r>
            <a:r>
              <a:rPr lang="en-US" dirty="0" err="1" smtClean="0"/>
              <a:t>listerner</a:t>
            </a:r>
            <a:r>
              <a:rPr lang="en-US" dirty="0" smtClean="0"/>
              <a:t> on the secure</a:t>
            </a:r>
            <a:r>
              <a:rPr lang="en-US" baseline="0" dirty="0" smtClean="0"/>
              <a:t> side (on premise)</a:t>
            </a:r>
          </a:p>
          <a:p>
            <a:r>
              <a:rPr lang="en-US" baseline="0" dirty="0" smtClean="0"/>
              <a:t>Can connect to any TCP service (web server, SQL Etc.)</a:t>
            </a:r>
          </a:p>
          <a:p>
            <a:r>
              <a:rPr lang="en-US" baseline="0" dirty="0" smtClean="0"/>
              <a:t>For when you don’t want to have to setup a full hardware VPN</a:t>
            </a:r>
          </a:p>
          <a:p>
            <a:r>
              <a:rPr lang="en-US" baseline="0" dirty="0" smtClean="0"/>
              <a:t>Safely and securely connect two datacenters</a:t>
            </a:r>
          </a:p>
          <a:p>
            <a:r>
              <a:rPr lang="en-US" baseline="0" dirty="0" smtClean="0"/>
              <a:t>Secure </a:t>
            </a:r>
            <a:r>
              <a:rPr lang="en-US" baseline="0" smtClean="0"/>
              <a:t>HTTPS Tunnel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10082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38</a:t>
            </a:fld>
            <a:endParaRPr lang="en-US"/>
          </a:p>
        </p:txBody>
      </p:sp>
    </p:spTree>
    <p:extLst>
      <p:ext uri="{BB962C8B-B14F-4D97-AF65-F5344CB8AC3E}">
        <p14:creationId xmlns:p14="http://schemas.microsoft.com/office/powerpoint/2010/main" val="208851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12/23/2014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38162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98749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Hosting Plan is a</a:t>
            </a:r>
            <a:r>
              <a:rPr lang="en-US" baseline="0" dirty="0" smtClean="0"/>
              <a:t> scale unit for websites. It is comprised of a Geographic Region and a Pricing Tier within the same Azure Subscription. When you scale a site to either Basic or Standard all of the sites within the Web Hosting 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3</a:t>
            </a:fld>
            <a:endParaRPr lang="en-US"/>
          </a:p>
        </p:txBody>
      </p:sp>
    </p:spTree>
    <p:extLst>
      <p:ext uri="{BB962C8B-B14F-4D97-AF65-F5344CB8AC3E}">
        <p14:creationId xmlns:p14="http://schemas.microsoft.com/office/powerpoint/2010/main" val="172279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Azure Website creation</a:t>
            </a:r>
          </a:p>
          <a:p>
            <a:pPr marL="228600" indent="-228600">
              <a:buAutoNum type="arabicPeriod"/>
            </a:pPr>
            <a:r>
              <a:rPr lang="en-US" baseline="0" dirty="0" smtClean="0"/>
              <a:t>Cancel publish</a:t>
            </a:r>
          </a:p>
          <a:p>
            <a:pPr marL="228600" indent="-228600">
              <a:buAutoNum type="arabicPeriod"/>
            </a:pPr>
            <a:r>
              <a:rPr lang="en-US" baseline="0" dirty="0" smtClean="0"/>
              <a:t>Show Azure Websites in Server Explorer</a:t>
            </a:r>
          </a:p>
          <a:p>
            <a:pPr marL="228600" indent="-228600">
              <a:buAutoNum type="arabicPeriod"/>
            </a:pPr>
            <a:r>
              <a:rPr lang="en-US" baseline="0" dirty="0" smtClean="0"/>
              <a:t>Right-click one Website and 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040618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12/23/2014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90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0013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34120255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 id="2147483695" r:id="rId15"/>
    <p:sldLayoutId id="2147483696" r:id="rId16"/>
    <p:sldLayoutId id="214748369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6.png"/><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5.emf"/><Relationship Id="rId17" Type="http://schemas.openxmlformats.org/officeDocument/2006/relationships/image" Target="../media/image21.emf"/><Relationship Id="rId2" Type="http://schemas.openxmlformats.org/officeDocument/2006/relationships/image" Target="../media/image30.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20.emf"/><Relationship Id="rId5" Type="http://schemas.openxmlformats.org/officeDocument/2006/relationships/image" Target="../media/image10.emf"/><Relationship Id="rId15" Type="http://schemas.openxmlformats.org/officeDocument/2006/relationships/image" Target="../media/image19.emf"/><Relationship Id="rId10" Type="http://schemas.openxmlformats.org/officeDocument/2006/relationships/image" Target="../media/image17.emf"/><Relationship Id="rId4" Type="http://schemas.openxmlformats.org/officeDocument/2006/relationships/image" Target="../media/image9.emf"/><Relationship Id="rId9" Type="http://schemas.openxmlformats.org/officeDocument/2006/relationships/image" Target="../media/image13.emf"/><Relationship Id="rId14" Type="http://schemas.openxmlformats.org/officeDocument/2006/relationships/image" Target="../media/image18.emf"/></Relationships>
</file>

<file path=ppt/slides/_rels/slide12.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image" Target="../media/image7.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1.emf"/><Relationship Id="rId2" Type="http://schemas.openxmlformats.org/officeDocument/2006/relationships/image" Target="../media/image30.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2.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20.emf"/><Relationship Id="rId14" Type="http://schemas.openxmlformats.org/officeDocument/2006/relationships/image" Target="../media/image11.emf"/></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20.emf"/><Relationship Id="rId3" Type="http://schemas.openxmlformats.org/officeDocument/2006/relationships/image" Target="../media/image11.emf"/><Relationship Id="rId7" Type="http://schemas.openxmlformats.org/officeDocument/2006/relationships/image" Target="../media/image9.emf"/><Relationship Id="rId12" Type="http://schemas.openxmlformats.org/officeDocument/2006/relationships/image" Target="../media/image17.emf"/><Relationship Id="rId17" Type="http://schemas.openxmlformats.org/officeDocument/2006/relationships/image" Target="../media/image21.emf"/><Relationship Id="rId2" Type="http://schemas.openxmlformats.org/officeDocument/2006/relationships/image" Target="../media/image8.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7.emf"/><Relationship Id="rId11" Type="http://schemas.openxmlformats.org/officeDocument/2006/relationships/image" Target="../media/image16.png"/><Relationship Id="rId5" Type="http://schemas.openxmlformats.org/officeDocument/2006/relationships/image" Target="../media/image30.emf"/><Relationship Id="rId15" Type="http://schemas.openxmlformats.org/officeDocument/2006/relationships/image" Target="../media/image19.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13.emf"/><Relationship Id="rId1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8.emf"/><Relationship Id="rId18" Type="http://schemas.openxmlformats.org/officeDocument/2006/relationships/image" Target="../media/image21.emf"/><Relationship Id="rId3" Type="http://schemas.openxmlformats.org/officeDocument/2006/relationships/image" Target="../media/image7.emf"/><Relationship Id="rId7" Type="http://schemas.openxmlformats.org/officeDocument/2006/relationships/image" Target="../media/image13.emf"/><Relationship Id="rId12" Type="http://schemas.openxmlformats.org/officeDocument/2006/relationships/image" Target="../media/image31.emf"/><Relationship Id="rId17" Type="http://schemas.openxmlformats.org/officeDocument/2006/relationships/image" Target="../media/image14.emf"/><Relationship Id="rId2" Type="http://schemas.openxmlformats.org/officeDocument/2006/relationships/image" Target="../media/image30.emf"/><Relationship Id="rId16"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1.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20.emf"/><Relationship Id="rId14" Type="http://schemas.openxmlformats.org/officeDocument/2006/relationships/image" Target="../media/image19.emf"/></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5.emf"/><Relationship Id="rId18" Type="http://schemas.openxmlformats.org/officeDocument/2006/relationships/image" Target="../media/image33.emf"/><Relationship Id="rId3" Type="http://schemas.openxmlformats.org/officeDocument/2006/relationships/image" Target="../media/image10.emf"/><Relationship Id="rId21" Type="http://schemas.openxmlformats.org/officeDocument/2006/relationships/image" Target="../media/image21.emf"/><Relationship Id="rId7" Type="http://schemas.openxmlformats.org/officeDocument/2006/relationships/image" Target="../media/image30.emf"/><Relationship Id="rId12" Type="http://schemas.openxmlformats.org/officeDocument/2006/relationships/image" Target="../media/image20.emf"/><Relationship Id="rId17" Type="http://schemas.openxmlformats.org/officeDocument/2006/relationships/image" Target="../media/image19.emf"/><Relationship Id="rId2" Type="http://schemas.openxmlformats.org/officeDocument/2006/relationships/image" Target="../media/image32.emf"/><Relationship Id="rId16" Type="http://schemas.openxmlformats.org/officeDocument/2006/relationships/image" Target="../media/image18.emf"/><Relationship Id="rId20"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31.emf"/><Relationship Id="rId10" Type="http://schemas.openxmlformats.org/officeDocument/2006/relationships/image" Target="../media/image13.emf"/><Relationship Id="rId19" Type="http://schemas.openxmlformats.org/officeDocument/2006/relationships/image" Target="../media/image34.emf"/><Relationship Id="rId4" Type="http://schemas.openxmlformats.org/officeDocument/2006/relationships/image" Target="../media/image8.emf"/><Relationship Id="rId9" Type="http://schemas.openxmlformats.org/officeDocument/2006/relationships/image" Target="../media/image9.emf"/><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20.emf"/><Relationship Id="rId18" Type="http://schemas.openxmlformats.org/officeDocument/2006/relationships/image" Target="../media/image37.emf"/><Relationship Id="rId3" Type="http://schemas.openxmlformats.org/officeDocument/2006/relationships/image" Target="../media/image11.emf"/><Relationship Id="rId21" Type="http://schemas.openxmlformats.org/officeDocument/2006/relationships/image" Target="../media/image34.emf"/><Relationship Id="rId7" Type="http://schemas.openxmlformats.org/officeDocument/2006/relationships/image" Target="../media/image35.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image" Target="../media/image32.emf"/><Relationship Id="rId16" Type="http://schemas.openxmlformats.org/officeDocument/2006/relationships/image" Target="../media/image18.emf"/><Relationship Id="rId20" Type="http://schemas.openxmlformats.org/officeDocument/2006/relationships/image" Target="../media/image33.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6.png"/><Relationship Id="rId23" Type="http://schemas.openxmlformats.org/officeDocument/2006/relationships/image" Target="../media/image21.emf"/><Relationship Id="rId10" Type="http://schemas.openxmlformats.org/officeDocument/2006/relationships/image" Target="../media/image30.emf"/><Relationship Id="rId19" Type="http://schemas.openxmlformats.org/officeDocument/2006/relationships/image" Target="../media/image38.emf"/><Relationship Id="rId4" Type="http://schemas.openxmlformats.org/officeDocument/2006/relationships/image" Target="../media/image12.emf"/><Relationship Id="rId9" Type="http://schemas.openxmlformats.org/officeDocument/2006/relationships/image" Target="../media/image36.emf"/><Relationship Id="rId14" Type="http://schemas.openxmlformats.org/officeDocument/2006/relationships/image" Target="../media/image15.emf"/><Relationship Id="rId22" Type="http://schemas.openxmlformats.org/officeDocument/2006/relationships/image" Target="../media/image14.emf"/></Relationships>
</file>

<file path=ppt/slides/_rels/slide21.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5.emf"/><Relationship Id="rId18" Type="http://schemas.openxmlformats.org/officeDocument/2006/relationships/image" Target="../media/image38.emf"/><Relationship Id="rId3" Type="http://schemas.openxmlformats.org/officeDocument/2006/relationships/image" Target="../media/image32.emf"/><Relationship Id="rId21" Type="http://schemas.openxmlformats.org/officeDocument/2006/relationships/image" Target="../media/image21.emf"/><Relationship Id="rId7" Type="http://schemas.openxmlformats.org/officeDocument/2006/relationships/image" Target="../media/image12.emf"/><Relationship Id="rId12" Type="http://schemas.openxmlformats.org/officeDocument/2006/relationships/image" Target="../media/image20.emf"/><Relationship Id="rId17" Type="http://schemas.openxmlformats.org/officeDocument/2006/relationships/image" Target="../media/image37.emf"/><Relationship Id="rId2" Type="http://schemas.openxmlformats.org/officeDocument/2006/relationships/image" Target="../media/image7.emf"/><Relationship Id="rId16" Type="http://schemas.openxmlformats.org/officeDocument/2006/relationships/image" Target="../media/image19.emf"/><Relationship Id="rId20"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36.emf"/><Relationship Id="rId11" Type="http://schemas.openxmlformats.org/officeDocument/2006/relationships/image" Target="../media/image17.emf"/><Relationship Id="rId5" Type="http://schemas.openxmlformats.org/officeDocument/2006/relationships/image" Target="../media/image35.emf"/><Relationship Id="rId15" Type="http://schemas.openxmlformats.org/officeDocument/2006/relationships/image" Target="../media/image18.emf"/><Relationship Id="rId10" Type="http://schemas.openxmlformats.org/officeDocument/2006/relationships/image" Target="../media/image13.emf"/><Relationship Id="rId19" Type="http://schemas.openxmlformats.org/officeDocument/2006/relationships/image" Target="../media/image33.emf"/><Relationship Id="rId4" Type="http://schemas.openxmlformats.org/officeDocument/2006/relationships/image" Target="../media/image8.emf"/><Relationship Id="rId9" Type="http://schemas.openxmlformats.org/officeDocument/2006/relationships/image" Target="../media/image30.emf"/><Relationship Id="rId1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31.emf"/><Relationship Id="rId18" Type="http://schemas.openxmlformats.org/officeDocument/2006/relationships/image" Target="../media/image41.emf"/><Relationship Id="rId3" Type="http://schemas.openxmlformats.org/officeDocument/2006/relationships/image" Target="../media/image30.emf"/><Relationship Id="rId21" Type="http://schemas.openxmlformats.org/officeDocument/2006/relationships/image" Target="../media/image42.emf"/><Relationship Id="rId7" Type="http://schemas.openxmlformats.org/officeDocument/2006/relationships/image" Target="../media/image8.emf"/><Relationship Id="rId12" Type="http://schemas.openxmlformats.org/officeDocument/2006/relationships/image" Target="../media/image16.png"/><Relationship Id="rId17" Type="http://schemas.openxmlformats.org/officeDocument/2006/relationships/image" Target="../media/image40.emf"/><Relationship Id="rId2" Type="http://schemas.openxmlformats.org/officeDocument/2006/relationships/image" Target="../media/image39.emf"/><Relationship Id="rId16" Type="http://schemas.openxmlformats.org/officeDocument/2006/relationships/image" Target="../media/image14.emf"/><Relationship Id="rId20"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10.emf"/><Relationship Id="rId11" Type="http://schemas.openxmlformats.org/officeDocument/2006/relationships/image" Target="../media/image15.emf"/><Relationship Id="rId24" Type="http://schemas.openxmlformats.org/officeDocument/2006/relationships/image" Target="../media/image21.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44.emf"/><Relationship Id="rId10" Type="http://schemas.openxmlformats.org/officeDocument/2006/relationships/image" Target="../media/image20.emf"/><Relationship Id="rId19" Type="http://schemas.openxmlformats.org/officeDocument/2006/relationships/image" Target="../media/image11.emf"/><Relationship Id="rId4" Type="http://schemas.openxmlformats.org/officeDocument/2006/relationships/image" Target="../media/image7.emf"/><Relationship Id="rId9" Type="http://schemas.openxmlformats.org/officeDocument/2006/relationships/image" Target="../media/image17.emf"/><Relationship Id="rId14" Type="http://schemas.openxmlformats.org/officeDocument/2006/relationships/image" Target="../media/image18.emf"/><Relationship Id="rId22" Type="http://schemas.openxmlformats.org/officeDocument/2006/relationships/image" Target="../media/image43.emf"/></Relationships>
</file>

<file path=ppt/slides/_rels/slide25.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15.emf"/><Relationship Id="rId18" Type="http://schemas.openxmlformats.org/officeDocument/2006/relationships/image" Target="../media/image11.emf"/><Relationship Id="rId26" Type="http://schemas.openxmlformats.org/officeDocument/2006/relationships/image" Target="../media/image49.emf"/><Relationship Id="rId3" Type="http://schemas.openxmlformats.org/officeDocument/2006/relationships/image" Target="../media/image45.emf"/><Relationship Id="rId21" Type="http://schemas.openxmlformats.org/officeDocument/2006/relationships/image" Target="../media/image42.emf"/><Relationship Id="rId7" Type="http://schemas.openxmlformats.org/officeDocument/2006/relationships/image" Target="../media/image8.emf"/><Relationship Id="rId12" Type="http://schemas.openxmlformats.org/officeDocument/2006/relationships/image" Target="../media/image20.emf"/><Relationship Id="rId17" Type="http://schemas.openxmlformats.org/officeDocument/2006/relationships/image" Target="../media/image40.emf"/><Relationship Id="rId25" Type="http://schemas.openxmlformats.org/officeDocument/2006/relationships/image" Target="../media/image48.emf"/><Relationship Id="rId2" Type="http://schemas.openxmlformats.org/officeDocument/2006/relationships/image" Target="../media/image30.emf"/><Relationship Id="rId16" Type="http://schemas.openxmlformats.org/officeDocument/2006/relationships/image" Target="../media/image19.emf"/><Relationship Id="rId20" Type="http://schemas.openxmlformats.org/officeDocument/2006/relationships/image" Target="../media/image46.emf"/><Relationship Id="rId1" Type="http://schemas.openxmlformats.org/officeDocument/2006/relationships/slideLayout" Target="../slideLayouts/slideLayout11.xml"/><Relationship Id="rId6" Type="http://schemas.openxmlformats.org/officeDocument/2006/relationships/image" Target="../media/image17.emf"/><Relationship Id="rId11" Type="http://schemas.openxmlformats.org/officeDocument/2006/relationships/image" Target="../media/image13.emf"/><Relationship Id="rId24" Type="http://schemas.openxmlformats.org/officeDocument/2006/relationships/image" Target="../media/image47.emf"/><Relationship Id="rId5" Type="http://schemas.openxmlformats.org/officeDocument/2006/relationships/image" Target="../media/image14.emf"/><Relationship Id="rId15" Type="http://schemas.openxmlformats.org/officeDocument/2006/relationships/image" Target="../media/image18.emf"/><Relationship Id="rId23" Type="http://schemas.openxmlformats.org/officeDocument/2006/relationships/image" Target="../media/image44.emf"/><Relationship Id="rId10" Type="http://schemas.openxmlformats.org/officeDocument/2006/relationships/image" Target="../media/image9.emf"/><Relationship Id="rId19" Type="http://schemas.openxmlformats.org/officeDocument/2006/relationships/image" Target="../media/image12.emf"/><Relationship Id="rId4" Type="http://schemas.openxmlformats.org/officeDocument/2006/relationships/image" Target="../media/image39.emf"/><Relationship Id="rId9" Type="http://schemas.openxmlformats.org/officeDocument/2006/relationships/image" Target="../media/image7.emf"/><Relationship Id="rId14" Type="http://schemas.openxmlformats.org/officeDocument/2006/relationships/image" Target="../media/image16.png"/><Relationship Id="rId22" Type="http://schemas.openxmlformats.org/officeDocument/2006/relationships/image" Target="../media/image43.emf"/><Relationship Id="rId27"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emf"/><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 Id="rId9"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2.emf"/><Relationship Id="rId18" Type="http://schemas.openxmlformats.org/officeDocument/2006/relationships/image" Target="../media/image76.emf"/><Relationship Id="rId26" Type="http://schemas.openxmlformats.org/officeDocument/2006/relationships/image" Target="../media/image83.emf"/><Relationship Id="rId3" Type="http://schemas.openxmlformats.org/officeDocument/2006/relationships/image" Target="../media/image63.emf"/><Relationship Id="rId21" Type="http://schemas.openxmlformats.org/officeDocument/2006/relationships/image" Target="../media/image78.emf"/><Relationship Id="rId7" Type="http://schemas.openxmlformats.org/officeDocument/2006/relationships/image" Target="../media/image67.emf"/><Relationship Id="rId12" Type="http://schemas.openxmlformats.org/officeDocument/2006/relationships/image" Target="../media/image54.emf"/><Relationship Id="rId17" Type="http://schemas.openxmlformats.org/officeDocument/2006/relationships/image" Target="../media/image75.emf"/><Relationship Id="rId25" Type="http://schemas.openxmlformats.org/officeDocument/2006/relationships/image" Target="../media/image82.emf"/><Relationship Id="rId2" Type="http://schemas.openxmlformats.org/officeDocument/2006/relationships/notesSlide" Target="../notesSlides/notesSlide12.xml"/><Relationship Id="rId16" Type="http://schemas.openxmlformats.org/officeDocument/2006/relationships/image" Target="../media/image74.emf"/><Relationship Id="rId20" Type="http://schemas.openxmlformats.org/officeDocument/2006/relationships/image" Target="../media/image53.emf"/><Relationship Id="rId1" Type="http://schemas.openxmlformats.org/officeDocument/2006/relationships/slideLayout" Target="../slideLayouts/slideLayout17.xml"/><Relationship Id="rId6" Type="http://schemas.openxmlformats.org/officeDocument/2006/relationships/image" Target="../media/image66.emf"/><Relationship Id="rId11" Type="http://schemas.openxmlformats.org/officeDocument/2006/relationships/image" Target="../media/image71.png"/><Relationship Id="rId24" Type="http://schemas.openxmlformats.org/officeDocument/2006/relationships/image" Target="../media/image81.emf"/><Relationship Id="rId5" Type="http://schemas.openxmlformats.org/officeDocument/2006/relationships/image" Target="../media/image65.emf"/><Relationship Id="rId15" Type="http://schemas.openxmlformats.org/officeDocument/2006/relationships/image" Target="../media/image55.emf"/><Relationship Id="rId23" Type="http://schemas.openxmlformats.org/officeDocument/2006/relationships/image" Target="../media/image80.emf"/><Relationship Id="rId28" Type="http://schemas.openxmlformats.org/officeDocument/2006/relationships/image" Target="../media/image85.png"/><Relationship Id="rId10" Type="http://schemas.openxmlformats.org/officeDocument/2006/relationships/image" Target="../media/image70.png"/><Relationship Id="rId19" Type="http://schemas.openxmlformats.org/officeDocument/2006/relationships/image" Target="../media/image77.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3.emf"/><Relationship Id="rId22" Type="http://schemas.openxmlformats.org/officeDocument/2006/relationships/image" Target="../media/image79.emf"/><Relationship Id="rId27" Type="http://schemas.openxmlformats.org/officeDocument/2006/relationships/image" Target="../media/image84.emf"/></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87.png"/></Relationships>
</file>

<file path=ppt/slides/_rels/slide43.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image" Target="../media/image89.emf"/><Relationship Id="rId7" Type="http://schemas.openxmlformats.org/officeDocument/2006/relationships/image" Target="../media/image53.emf"/><Relationship Id="rId2" Type="http://schemas.openxmlformats.org/officeDocument/2006/relationships/image" Target="../media/image88.emf"/><Relationship Id="rId1" Type="http://schemas.openxmlformats.org/officeDocument/2006/relationships/slideLayout" Target="../slideLayouts/slideLayout8.xml"/><Relationship Id="rId6" Type="http://schemas.openxmlformats.org/officeDocument/2006/relationships/image" Target="../media/image72.emf"/><Relationship Id="rId11" Type="http://schemas.openxmlformats.org/officeDocument/2006/relationships/image" Target="../media/image94.emf"/><Relationship Id="rId5" Type="http://schemas.openxmlformats.org/officeDocument/2006/relationships/image" Target="../media/image90.emf"/><Relationship Id="rId10" Type="http://schemas.openxmlformats.org/officeDocument/2006/relationships/image" Target="../media/image93.emf"/><Relationship Id="rId4" Type="http://schemas.openxmlformats.org/officeDocument/2006/relationships/image" Target="../media/image82.emf"/><Relationship Id="rId9" Type="http://schemas.openxmlformats.org/officeDocument/2006/relationships/image" Target="../media/image92.emf"/></Relationships>
</file>

<file path=ppt/slides/_rels/slide4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image" Target="../media/image57.emf"/><Relationship Id="rId1" Type="http://schemas.openxmlformats.org/officeDocument/2006/relationships/slideLayout" Target="../slideLayouts/slideLayout8.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 Id="rId9" Type="http://schemas.openxmlformats.org/officeDocument/2006/relationships/image" Target="../media/image100.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54.emf"/><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0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Websites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Marc Gagne</a:t>
            </a:r>
          </a:p>
          <a:p>
            <a:r>
              <a:rPr lang="en-US" sz="2800" dirty="0" smtClean="0">
                <a:solidFill>
                  <a:schemeClr val="bg1"/>
                </a:solidFill>
                <a:latin typeface="+mj-lt"/>
              </a:rPr>
              <a:t>Startup Lead &amp; Sr. Technical Evangelist – Microsoft Canada</a:t>
            </a:r>
          </a:p>
          <a:p>
            <a:r>
              <a:rPr lang="en-US" sz="2800" dirty="0" smtClean="0">
                <a:solidFill>
                  <a:schemeClr val="bg1"/>
                </a:solidFill>
                <a:latin typeface="+mj-lt"/>
              </a:rPr>
              <a:t>@</a:t>
            </a:r>
            <a:r>
              <a:rPr lang="en-US" sz="2800" dirty="0" err="1" smtClean="0">
                <a:solidFill>
                  <a:schemeClr val="bg1"/>
                </a:solidFill>
                <a:latin typeface="+mj-lt"/>
              </a:rPr>
              <a:t>marc_gagne</a:t>
            </a:r>
            <a:r>
              <a:rPr lang="en-US" sz="2800" dirty="0" smtClean="0">
                <a:solidFill>
                  <a:schemeClr val="bg1"/>
                </a:solidFill>
                <a:latin typeface="+mj-lt"/>
              </a:rPr>
              <a:t>  - marc.gagne@microsoft.com</a:t>
            </a:r>
          </a:p>
          <a:p>
            <a:pPr algn="l"/>
            <a:endParaRPr lang="en-US" sz="3200" dirty="0" smtClean="0">
              <a:solidFill>
                <a:srgbClr val="92D050"/>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Manual Scaling</a:t>
            </a:r>
            <a:endParaRPr lang="en-US" sz="3600" dirty="0">
              <a:solidFill>
                <a:prstClr val="white"/>
              </a:solidFill>
            </a:endParaRPr>
          </a:p>
        </p:txBody>
      </p:sp>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Tree>
    <p:extLst>
      <p:ext uri="{BB962C8B-B14F-4D97-AF65-F5344CB8AC3E}">
        <p14:creationId xmlns:p14="http://schemas.microsoft.com/office/powerpoint/2010/main" val="358274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1" name="Picture 40"/>
          <p:cNvPicPr>
            <a:picLocks noChangeAspect="1"/>
          </p:cNvPicPr>
          <p:nvPr/>
        </p:nvPicPr>
        <p:blipFill>
          <a:blip r:embed="rId16"/>
          <a:stretch>
            <a:fillRect/>
          </a:stretch>
        </p:blipFill>
        <p:spPr>
          <a:xfrm>
            <a:off x="4607525" y="3601907"/>
            <a:ext cx="2340000" cy="147375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6"/>
          <a:stretch>
            <a:fillRect/>
          </a:stretch>
        </p:blipFill>
        <p:spPr>
          <a:xfrm>
            <a:off x="4607525" y="3601907"/>
            <a:ext cx="2340000" cy="1473750"/>
          </a:xfrm>
          <a:prstGeom prst="rect">
            <a:avLst/>
          </a:prstGeom>
        </p:spPr>
      </p:pic>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pic>
        <p:nvPicPr>
          <p:cNvPr id="84" name="Picture 83"/>
          <p:cNvPicPr>
            <a:picLocks noChangeAspect="1"/>
          </p:cNvPicPr>
          <p:nvPr/>
        </p:nvPicPr>
        <p:blipFill>
          <a:blip r:embed="rId16"/>
          <a:stretch>
            <a:fillRect/>
          </a:stretch>
        </p:blipFill>
        <p:spPr>
          <a:xfrm>
            <a:off x="4607525" y="3601907"/>
            <a:ext cx="2340000" cy="147375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Auto-Scaling</a:t>
            </a:r>
            <a:endParaRPr lang="en-US" sz="3600" dirty="0">
              <a:solidFill>
                <a:prstClr val="white"/>
              </a:solidFill>
            </a:endParaRPr>
          </a:p>
        </p:txBody>
      </p:sp>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854721" cy="523220"/>
          </a:xfrm>
          <a:prstGeom prst="rect">
            <a:avLst/>
          </a:prstGeom>
          <a:noFill/>
        </p:spPr>
        <p:txBody>
          <a:bodyPr wrap="none" rtlCol="0">
            <a:spAutoFit/>
          </a:bodyPr>
          <a:lstStyle/>
          <a:p>
            <a:r>
              <a:rPr lang="en-US" sz="2800" dirty="0" smtClean="0">
                <a:solidFill>
                  <a:schemeClr val="bg1"/>
                </a:solidFill>
              </a:rPr>
              <a:t>CPU</a:t>
            </a:r>
            <a:endParaRPr lang="en-US" sz="2800" dirty="0">
              <a:solidFill>
                <a:schemeClr val="bg1"/>
              </a:solidFill>
            </a:endParaRPr>
          </a:p>
        </p:txBody>
      </p:sp>
    </p:spTree>
    <p:extLst>
      <p:ext uri="{BB962C8B-B14F-4D97-AF65-F5344CB8AC3E}">
        <p14:creationId xmlns:p14="http://schemas.microsoft.com/office/powerpoint/2010/main" val="355575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fontScale="85000" lnSpcReduction="20000"/>
          </a:bodyPr>
          <a:lstStyle/>
          <a:p>
            <a:r>
              <a:rPr lang="en-US" sz="4400" dirty="0" smtClean="0">
                <a:latin typeface="+mj-lt"/>
              </a:rPr>
              <a:t>Manual Scale</a:t>
            </a:r>
          </a:p>
          <a:p>
            <a:r>
              <a:rPr lang="en-US" sz="4400" dirty="0" smtClean="0">
                <a:latin typeface="+mj-lt"/>
              </a:rPr>
              <a:t>Scheduled Scale</a:t>
            </a:r>
          </a:p>
          <a:p>
            <a:r>
              <a:rPr lang="en-US" sz="4400" dirty="0" smtClean="0">
                <a:latin typeface="+mj-lt"/>
              </a:rPr>
              <a:t>Auto Scale</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Auto-Scale Considerations</a:t>
            </a:r>
            <a:endParaRPr lang="en-US" sz="3600" dirty="0">
              <a:solidFill>
                <a:prstClr val="white"/>
              </a:solidFill>
            </a:endParaRPr>
          </a:p>
        </p:txBody>
      </p:sp>
      <p:sp>
        <p:nvSpPr>
          <p:cNvPr id="5" name="Content Placeholder 4"/>
          <p:cNvSpPr>
            <a:spLocks noGrp="1"/>
          </p:cNvSpPr>
          <p:nvPr>
            <p:ph idx="1"/>
          </p:nvPr>
        </p:nvSpPr>
        <p:spPr/>
        <p:txBody>
          <a:bodyPr/>
          <a:lstStyle/>
          <a:p>
            <a:r>
              <a:rPr lang="en-US" dirty="0" smtClean="0"/>
              <a:t>Only Scales the Web Tier</a:t>
            </a:r>
          </a:p>
          <a:p>
            <a:r>
              <a:rPr lang="en-US" dirty="0" smtClean="0"/>
              <a:t>Scale Up/Down is not instantaneous</a:t>
            </a:r>
          </a:p>
          <a:p>
            <a:pPr lvl="1"/>
            <a:r>
              <a:rPr lang="en-US" dirty="0" smtClean="0"/>
              <a:t>~ 5 minutes</a:t>
            </a:r>
          </a:p>
          <a:p>
            <a:endParaRPr lang="en-US" dirty="0"/>
          </a:p>
        </p:txBody>
      </p:sp>
    </p:spTree>
    <p:extLst>
      <p:ext uri="{BB962C8B-B14F-4D97-AF65-F5344CB8AC3E}">
        <p14:creationId xmlns:p14="http://schemas.microsoft.com/office/powerpoint/2010/main" val="1166939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Site Slots (aka staging)</a:t>
            </a:r>
            <a:endParaRPr lang="en-US" sz="8800" dirty="0"/>
          </a:p>
        </p:txBody>
      </p:sp>
    </p:spTree>
    <p:extLst>
      <p:ext uri="{BB962C8B-B14F-4D97-AF65-F5344CB8AC3E}">
        <p14:creationId xmlns:p14="http://schemas.microsoft.com/office/powerpoint/2010/main" val="3485938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7"/>
          <a:stretch>
            <a:fillRect/>
          </a:stretch>
        </p:blipFill>
        <p:spPr>
          <a:xfrm>
            <a:off x="4607525" y="3601907"/>
            <a:ext cx="2340000" cy="147375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pic>
        <p:nvPicPr>
          <p:cNvPr id="54" name="Picture 53"/>
          <p:cNvPicPr>
            <a:picLocks noChangeAspect="1"/>
          </p:cNvPicPr>
          <p:nvPr/>
        </p:nvPicPr>
        <p:blipFill>
          <a:blip r:embed="rId20"/>
          <a:stretch>
            <a:fillRect/>
          </a:stretch>
        </p:blipFill>
        <p:spPr>
          <a:xfrm>
            <a:off x="4607525" y="3601907"/>
            <a:ext cx="2340000" cy="1473750"/>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Hybrid Connections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Other PaaS Services</a:t>
            </a: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pic>
        <p:nvPicPr>
          <p:cNvPr id="60" name="Picture 59"/>
          <p:cNvPicPr>
            <a:picLocks noChangeAspect="1"/>
          </p:cNvPicPr>
          <p:nvPr/>
        </p:nvPicPr>
        <p:blipFill>
          <a:blip r:embed="rId22"/>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pic>
        <p:nvPicPr>
          <p:cNvPr id="58" name="Picture 57"/>
          <p:cNvPicPr>
            <a:picLocks noChangeAspect="1"/>
          </p:cNvPicPr>
          <p:nvPr/>
        </p:nvPicPr>
        <p:blipFill>
          <a:blip r:embed="rId20"/>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Staging</a:t>
            </a:r>
            <a:endParaRPr lang="en-US" sz="4400" dirty="0">
              <a:latin typeface="+mj-lt"/>
            </a:endParaRPr>
          </a:p>
        </p:txBody>
      </p:sp>
    </p:spTree>
    <p:extLst>
      <p:ext uri="{BB962C8B-B14F-4D97-AF65-F5344CB8AC3E}">
        <p14:creationId xmlns:p14="http://schemas.microsoft.com/office/powerpoint/2010/main" val="411783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Traffic Manager</a:t>
            </a:r>
            <a:endParaRPr lang="en-US" sz="8800" dirty="0"/>
          </a:p>
        </p:txBody>
      </p:sp>
    </p:spTree>
    <p:extLst>
      <p:ext uri="{BB962C8B-B14F-4D97-AF65-F5344CB8AC3E}">
        <p14:creationId xmlns:p14="http://schemas.microsoft.com/office/powerpoint/2010/main" val="146479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a:ea typeface="メイリオ" pitchFamily="50" charset="-128"/>
                <a:cs typeface="Segoe UI Light" panose="020B0502040204020203" pitchFamily="34" charset="0"/>
              </a:rPr>
              <a:t>Azure</a:t>
            </a:r>
            <a:endParaRPr lang="en-US" altLang="ja-JP" sz="4799" dirty="0">
              <a:ea typeface="メイリオ" pitchFamily="50" charset="-128"/>
              <a:cs typeface="Segoe UI Light" panose="020B0502040204020203" pitchFamily="34" charset="0"/>
            </a:endParaRPr>
          </a:p>
          <a:p>
            <a:pPr>
              <a:lnSpc>
                <a:spcPct val="100000"/>
              </a:lnSpc>
            </a:pPr>
            <a:r>
              <a:rPr lang="en-US" altLang="ja-JP" sz="4799">
                <a:ea typeface="メイリオ" pitchFamily="50" charset="-128"/>
                <a:cs typeface="Segoe UI Light" panose="020B0502040204020203" pitchFamily="34" charset="0"/>
              </a:rPr>
              <a:t>Websites </a:t>
            </a:r>
            <a:r>
              <a:rPr lang="en-US" altLang="ja-JP" sz="4799" dirty="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a:solidFill>
                  <a:srgbClr val="92D050"/>
                </a:solidFill>
              </a:rPr>
              <a:t>14 </a:t>
            </a:r>
            <a:r>
              <a:rPr lang="en-US" sz="3600" smtClean="0">
                <a:solidFill>
                  <a:srgbClr val="92D050"/>
                </a:solidFill>
              </a:rPr>
              <a:t>regions </a:t>
            </a:r>
            <a:r>
              <a:rPr lang="en-US" sz="3600" dirty="0">
                <a:solidFill>
                  <a:srgbClr val="92D050"/>
                </a:solidFill>
              </a:rPr>
              <a:t>worldwide in 2014</a:t>
            </a: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37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121981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4743" y="923543"/>
            <a:ext cx="10822515" cy="5594508"/>
            <a:chOff x="607484" y="923543"/>
            <a:chExt cx="10822515" cy="5594508"/>
          </a:xfrm>
        </p:grpSpPr>
        <p:sp>
          <p:nvSpPr>
            <p:cNvPr id="61" name="Rectangle 60"/>
            <p:cNvSpPr/>
            <p:nvPr/>
          </p:nvSpPr>
          <p:spPr bwMode="auto">
            <a:xfrm>
              <a:off x="607484" y="923543"/>
              <a:ext cx="10822515"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grpSp>
          <p:nvGrpSpPr>
            <p:cNvPr id="4" name="Group 3"/>
            <p:cNvGrpSpPr/>
            <p:nvPr/>
          </p:nvGrpSpPr>
          <p:grpSpPr>
            <a:xfrm>
              <a:off x="4515453" y="1655615"/>
              <a:ext cx="3161094" cy="4651855"/>
              <a:chOff x="3261286" y="1679022"/>
              <a:chExt cx="3161094" cy="4651855"/>
            </a:xfrm>
          </p:grpSpPr>
          <p:sp>
            <p:nvSpPr>
              <p:cNvPr id="64" name="Rectangle 63"/>
              <p:cNvSpPr/>
              <p:nvPr/>
            </p:nvSpPr>
            <p:spPr>
              <a:xfrm>
                <a:off x="3829648"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923" y="5495396"/>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923" y="5040760"/>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923" y="5950030"/>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923" y="4131488"/>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923" y="3676851"/>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923" y="4586124"/>
                <a:ext cx="1637582"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923" y="2767580"/>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923" y="2312944"/>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923" y="322221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733" y="454503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120"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878" y="2312943"/>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1286"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grpSp>
        <p:grpSp>
          <p:nvGrpSpPr>
            <p:cNvPr id="3" name="Group 2"/>
            <p:cNvGrpSpPr/>
            <p:nvPr/>
          </p:nvGrpSpPr>
          <p:grpSpPr>
            <a:xfrm>
              <a:off x="8001146" y="1617226"/>
              <a:ext cx="2968577" cy="4675387"/>
              <a:chOff x="6022373" y="1663756"/>
              <a:chExt cx="2968577" cy="4675387"/>
            </a:xfrm>
          </p:grpSpPr>
          <p:sp>
            <p:nvSpPr>
              <p:cNvPr id="78" name="Rectangle 77"/>
              <p:cNvSpPr/>
              <p:nvPr/>
            </p:nvSpPr>
            <p:spPr>
              <a:xfrm>
                <a:off x="6415923"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3826" y="3217451"/>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2687" y="3801664"/>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25" y="229389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73" y="232107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6988" y="5495395"/>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6988" y="5040759"/>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6988" y="5950030"/>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6988" y="4131487"/>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6988" y="3676850"/>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6988" y="4586123"/>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6988" y="2312943"/>
                <a:ext cx="1637581"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6988" y="3222215"/>
                <a:ext cx="1637581" cy="380847"/>
              </a:xfrm>
              <a:prstGeom prst="rect">
                <a:avLst/>
              </a:prstGeom>
              <a:solidFill>
                <a:srgbClr val="F15A29"/>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6988" y="2767579"/>
                <a:ext cx="1637581"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grpSp>
        <p:sp>
          <p:nvSpPr>
            <p:cNvPr id="92" name="Rectangle 91"/>
            <p:cNvSpPr/>
            <p:nvPr/>
          </p:nvSpPr>
          <p:spPr>
            <a:xfrm>
              <a:off x="885200" y="1008479"/>
              <a:ext cx="10544799"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smtClean="0">
                  <a:solidFill>
                    <a:schemeClr val="bg1"/>
                  </a:solidFill>
                  <a:latin typeface="Segoe UI Light" panose="020B0502040204020203" pitchFamily="34" charset="0"/>
                  <a:ea typeface="+mj-ea"/>
                  <a:cs typeface="Segoe UI Light" panose="020B0502040204020203" pitchFamily="34" charset="0"/>
                </a:rPr>
                <a:t>Hosting models</a:t>
              </a:r>
              <a:endParaRPr lang="en-US" sz="2599" b="1" dirty="0">
                <a:solidFill>
                  <a:schemeClr val="bg1"/>
                </a:solidFill>
                <a:latin typeface="Segoe UI Light" panose="020B0502040204020203" pitchFamily="34" charset="0"/>
                <a:ea typeface="+mj-ea"/>
                <a:cs typeface="Segoe UI Light" panose="020B0502040204020203" pitchFamily="34" charset="0"/>
              </a:endParaRPr>
            </a:p>
          </p:txBody>
        </p:sp>
        <p:grpSp>
          <p:nvGrpSpPr>
            <p:cNvPr id="5" name="Group 4"/>
            <p:cNvGrpSpPr/>
            <p:nvPr/>
          </p:nvGrpSpPr>
          <p:grpSpPr>
            <a:xfrm>
              <a:off x="730118" y="1670678"/>
              <a:ext cx="2602354" cy="4653055"/>
              <a:chOff x="730118" y="1670678"/>
              <a:chExt cx="2602354" cy="4653055"/>
            </a:xfrm>
          </p:grpSpPr>
          <p:sp>
            <p:nvSpPr>
              <p:cNvPr id="62" name="Rectangle 61"/>
              <p:cNvSpPr/>
              <p:nvPr/>
            </p:nvSpPr>
            <p:spPr>
              <a:xfrm>
                <a:off x="1218652" y="1670678"/>
                <a:ext cx="2113820"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a:t>
                </a:r>
                <a:r>
                  <a:rPr lang="en-US" sz="1799" dirty="0" smtClean="0">
                    <a:solidFill>
                      <a:schemeClr val="bg1"/>
                    </a:solidFill>
                    <a:latin typeface="Segoe UI Light" panose="020B0502040204020203" pitchFamily="34" charset="0"/>
                    <a:ea typeface="+mj-ea"/>
                    <a:cs typeface="Segoe UI Light" panose="020B0502040204020203" pitchFamily="34" charset="0"/>
                  </a:rPr>
                  <a:t>Premises / </a:t>
                </a:r>
                <a:r>
                  <a:rPr lang="en-US" sz="1799" dirty="0" err="1" smtClean="0">
                    <a:solidFill>
                      <a:schemeClr val="bg1"/>
                    </a:solidFill>
                    <a:latin typeface="Segoe UI Light" panose="020B0502040204020203" pitchFamily="34" charset="0"/>
                    <a:ea typeface="+mj-ea"/>
                    <a:cs typeface="Segoe UI Light" panose="020B0502040204020203" pitchFamily="34" charset="0"/>
                  </a:rPr>
                  <a:t>Colo</a:t>
                </a:r>
                <a:endParaRPr lang="en-US" sz="1799" dirty="0">
                  <a:solidFill>
                    <a:schemeClr val="bg1"/>
                  </a:solidFill>
                  <a:latin typeface="Segoe UI Light" panose="020B0502040204020203" pitchFamily="34" charset="0"/>
                  <a:ea typeface="+mj-ea"/>
                  <a:cs typeface="Segoe UI Light" panose="020B0502040204020203" pitchFamily="34" charset="0"/>
                </a:endParaRPr>
              </a:p>
            </p:txBody>
          </p:sp>
          <p:sp>
            <p:nvSpPr>
              <p:cNvPr id="63" name="TextBox 52"/>
              <p:cNvSpPr txBox="1"/>
              <p:nvPr/>
            </p:nvSpPr>
            <p:spPr>
              <a:xfrm>
                <a:off x="730118" y="2724960"/>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105" name="Rectangle 104"/>
              <p:cNvSpPr/>
              <p:nvPr/>
            </p:nvSpPr>
            <p:spPr>
              <a:xfrm>
                <a:off x="1427343" y="5488252"/>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7343" y="503361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7343" y="594288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7343" y="4124344"/>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7343" y="3669708"/>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7343" y="4578980"/>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7343" y="2760436"/>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7343" y="2305799"/>
                <a:ext cx="1637582" cy="380847"/>
              </a:xfrm>
              <a:prstGeom prst="rect">
                <a:avLst/>
              </a:prstGeom>
              <a:solidFill>
                <a:srgbClr val="00B0F0"/>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7343" y="3215073"/>
                <a:ext cx="1637582" cy="380847"/>
              </a:xfrm>
              <a:prstGeom prst="rect">
                <a:avLst/>
              </a:prstGeom>
              <a:solidFill>
                <a:srgbClr val="00B0F0"/>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8210" y="23057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grpSp>
      </p:grpSp>
      <p:sp>
        <p:nvSpPr>
          <p:cNvPr id="2" name="Rectangle 1"/>
          <p:cNvSpPr/>
          <p:nvPr/>
        </p:nvSpPr>
        <p:spPr>
          <a:xfrm>
            <a:off x="539109" y="152401"/>
            <a:ext cx="2991525" cy="830997"/>
          </a:xfrm>
          <a:prstGeom prst="rect">
            <a:avLst/>
          </a:prstGeom>
        </p:spPr>
        <p:txBody>
          <a:bodyPr wrap="none">
            <a:spAutoFit/>
          </a:bodyPr>
          <a:lstStyle/>
          <a:p>
            <a:pPr>
              <a:spcBef>
                <a:spcPts val="1799"/>
              </a:spcBef>
            </a:pPr>
            <a:r>
              <a:rPr lang="en-US" sz="4800" dirty="0" smtClean="0">
                <a:solidFill>
                  <a:schemeClr val="bg1"/>
                </a:solidFill>
                <a:latin typeface="+mj-lt"/>
              </a:rPr>
              <a:t>The cloud</a:t>
            </a:r>
            <a:r>
              <a:rPr lang="en-US" sz="4800" dirty="0">
                <a:solidFill>
                  <a:schemeClr val="bg1"/>
                </a:solidFill>
                <a:latin typeface="+mj-lt"/>
              </a:rPr>
              <a:t>?</a:t>
            </a:r>
          </a:p>
        </p:txBody>
      </p:sp>
    </p:spTree>
    <p:extLst>
      <p:ext uri="{BB962C8B-B14F-4D97-AF65-F5344CB8AC3E}">
        <p14:creationId xmlns:p14="http://schemas.microsoft.com/office/powerpoint/2010/main" val="1795748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Backup</a:t>
            </a:r>
            <a:endParaRPr lang="en-US" sz="8800" dirty="0"/>
          </a:p>
        </p:txBody>
      </p:sp>
    </p:spTree>
    <p:extLst>
      <p:ext uri="{BB962C8B-B14F-4D97-AF65-F5344CB8AC3E}">
        <p14:creationId xmlns:p14="http://schemas.microsoft.com/office/powerpoint/2010/main" val="219678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3593394" y="1680916"/>
            <a:ext cx="5066675" cy="4275526"/>
            <a:chOff x="3552996" y="1653207"/>
            <a:chExt cx="5066675" cy="4275526"/>
          </a:xfrm>
        </p:grpSpPr>
        <p:grpSp>
          <p:nvGrpSpPr>
            <p:cNvPr id="4" name="Group 3"/>
            <p:cNvGrpSpPr/>
            <p:nvPr/>
          </p:nvGrpSpPr>
          <p:grpSpPr>
            <a:xfrm>
              <a:off x="3552996" y="3421010"/>
              <a:ext cx="5066675" cy="794479"/>
              <a:chOff x="3552996" y="3429422"/>
              <a:chExt cx="5066675" cy="794479"/>
            </a:xfrm>
          </p:grpSpPr>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Websites 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552996" y="5149244"/>
              <a:ext cx="5066675" cy="779489"/>
              <a:chOff x="3552996" y="5149244"/>
              <a:chExt cx="5066675" cy="779489"/>
            </a:xfrm>
          </p:grpSpPr>
          <p:sp>
            <p:nvSpPr>
              <p:cNvPr id="12" name="TextBox 11"/>
              <p:cNvSpPr txBox="1"/>
              <p:nvPr/>
            </p:nvSpPr>
            <p:spPr>
              <a:xfrm>
                <a:off x="4287514" y="5467068"/>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5149244"/>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552996" y="1653207"/>
              <a:ext cx="5066675" cy="834049"/>
              <a:chOff x="3552996" y="1653207"/>
              <a:chExt cx="5066675" cy="834049"/>
            </a:xfrm>
          </p:grpSpPr>
          <p:sp>
            <p:nvSpPr>
              <p:cNvPr id="16" name="TextBox 15"/>
              <p:cNvSpPr txBox="1"/>
              <p:nvPr/>
            </p:nvSpPr>
            <p:spPr>
              <a:xfrm>
                <a:off x="4080574" y="1951276"/>
                <a:ext cx="4092315" cy="535980"/>
              </a:xfrm>
              <a:prstGeom prst="rect">
                <a:avLst/>
              </a:prstGeom>
              <a:noFill/>
            </p:spPr>
            <p:txBody>
              <a:bodyPr wrap="square" rtlCol="0">
                <a:spAutoFit/>
              </a:bodyPr>
              <a:lstStyle/>
              <a:p>
                <a:pPr algn="ctr"/>
                <a:r>
                  <a:rPr lang="en-US" sz="2400" dirty="0" smtClean="0">
                    <a:solidFill>
                      <a:schemeClr val="bg1"/>
                    </a:solidFill>
                  </a:rPr>
                  <a:t>Websites Files</a:t>
                </a:r>
                <a:endParaRPr lang="en-US" sz="2400" dirty="0">
                  <a:solidFill>
                    <a:schemeClr val="bg1"/>
                  </a:solidFill>
                </a:endParaRPr>
              </a:p>
            </p:txBody>
          </p:sp>
          <p:cxnSp>
            <p:nvCxnSpPr>
              <p:cNvPr id="15" name="Straight Arrow Connector 14"/>
              <p:cNvCxnSpPr/>
              <p:nvPr/>
            </p:nvCxnSpPr>
            <p:spPr>
              <a:xfrm>
                <a:off x="3552996" y="1653207"/>
                <a:ext cx="5066675" cy="34806"/>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003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Backup</a:t>
            </a:r>
            <a:endParaRPr lang="en-US" sz="4400" dirty="0">
              <a:latin typeface="+mj-lt"/>
            </a:endParaRPr>
          </a:p>
        </p:txBody>
      </p:sp>
    </p:spTree>
    <p:extLst>
      <p:ext uri="{BB962C8B-B14F-4D97-AF65-F5344CB8AC3E}">
        <p14:creationId xmlns:p14="http://schemas.microsoft.com/office/powerpoint/2010/main" val="30927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Hybrid Connections</a:t>
            </a:r>
            <a:endParaRPr lang="en-US" sz="8800" dirty="0"/>
          </a:p>
        </p:txBody>
      </p:sp>
    </p:spTree>
    <p:extLst>
      <p:ext uri="{BB962C8B-B14F-4D97-AF65-F5344CB8AC3E}">
        <p14:creationId xmlns:p14="http://schemas.microsoft.com/office/powerpoint/2010/main" val="31325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3">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4">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5">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6">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Application Insights</a:t>
            </a:r>
            <a:endParaRPr lang="en-US" sz="8800" dirty="0"/>
          </a:p>
        </p:txBody>
      </p:sp>
    </p:spTree>
    <p:extLst>
      <p:ext uri="{BB962C8B-B14F-4D97-AF65-F5344CB8AC3E}">
        <p14:creationId xmlns:p14="http://schemas.microsoft.com/office/powerpoint/2010/main" val="407493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“and all that PaaS…”</a:t>
            </a:r>
            <a:endParaRPr lang="en-US" sz="8800" dirty="0"/>
          </a:p>
        </p:txBody>
      </p:sp>
    </p:spTree>
    <p:extLst>
      <p:ext uri="{BB962C8B-B14F-4D97-AF65-F5344CB8AC3E}">
        <p14:creationId xmlns:p14="http://schemas.microsoft.com/office/powerpoint/2010/main" val="1706786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sp>
        <p:nvSpPr>
          <p:cNvPr id="156" name="Rectangle 155"/>
          <p:cNvSpPr/>
          <p:nvPr/>
        </p:nvSpPr>
        <p:spPr>
          <a:xfrm>
            <a:off x="6914688" y="4257185"/>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094" y="4343059"/>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50859" y="1664314"/>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2959432"/>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88603"/>
              <a:chOff x="971070" y="3609563"/>
              <a:chExt cx="6439662" cy="788603"/>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80717"/>
                <a:chOff x="6440376" y="3609253"/>
                <a:chExt cx="970356" cy="780717"/>
              </a:xfrm>
            </p:grpSpPr>
            <p:sp>
              <p:nvSpPr>
                <p:cNvPr id="172" name="Rectangle 171"/>
                <p:cNvSpPr/>
                <p:nvPr/>
              </p:nvSpPr>
              <p:spPr>
                <a:xfrm>
                  <a:off x="6440376" y="3613349"/>
                  <a:ext cx="970356" cy="77662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067047"/>
            <a:ext cx="10555080" cy="949052"/>
            <a:chOff x="253436" y="4673444"/>
            <a:chExt cx="10555080" cy="949052"/>
          </a:xfrm>
          <a:solidFill>
            <a:srgbClr val="0075C9"/>
          </a:solidFill>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a:grpFill/>
          </p:grpSpPr>
          <p:grpSp>
            <p:nvGrpSpPr>
              <p:cNvPr id="215" name="Group 214"/>
              <p:cNvGrpSpPr/>
              <p:nvPr/>
            </p:nvGrpSpPr>
            <p:grpSpPr>
              <a:xfrm>
                <a:off x="962247" y="4732622"/>
                <a:ext cx="988002" cy="777240"/>
                <a:chOff x="962247" y="4703208"/>
                <a:chExt cx="988002" cy="750431"/>
              </a:xfrm>
              <a:grpFill/>
            </p:grpSpPr>
            <p:sp>
              <p:nvSpPr>
                <p:cNvPr id="124" name="Rectangle 123"/>
                <p:cNvSpPr/>
                <p:nvPr/>
              </p:nvSpPr>
              <p:spPr>
                <a:xfrm>
                  <a:off x="962247" y="4703208"/>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a:grpFill/>
              </p:spPr>
            </p:pic>
          </p:grpSp>
          <p:grpSp>
            <p:nvGrpSpPr>
              <p:cNvPr id="213" name="Group 212"/>
              <p:cNvGrpSpPr/>
              <p:nvPr/>
            </p:nvGrpSpPr>
            <p:grpSpPr>
              <a:xfrm>
                <a:off x="3185125" y="4732622"/>
                <a:ext cx="970746" cy="777240"/>
                <a:chOff x="3175957" y="4703208"/>
                <a:chExt cx="970746" cy="750431"/>
              </a:xfrm>
              <a:grpFill/>
            </p:grpSpPr>
            <p:sp>
              <p:nvSpPr>
                <p:cNvPr id="51" name="Rectangle 50"/>
                <p:cNvSpPr/>
                <p:nvPr/>
              </p:nvSpPr>
              <p:spPr>
                <a:xfrm>
                  <a:off x="3175957" y="4703208"/>
                  <a:ext cx="970746"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a:grpFill/>
            </p:grpSpPr>
            <p:sp>
              <p:nvSpPr>
                <p:cNvPr id="52" name="Rectangle 51"/>
                <p:cNvSpPr/>
                <p:nvPr/>
              </p:nvSpPr>
              <p:spPr>
                <a:xfrm>
                  <a:off x="4405052" y="4777097"/>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a:grpFill/>
            </p:grpSpPr>
            <p:sp>
              <p:nvSpPr>
                <p:cNvPr id="53" name="Rectangle 52"/>
                <p:cNvSpPr/>
                <p:nvPr/>
              </p:nvSpPr>
              <p:spPr>
                <a:xfrm>
                  <a:off x="5497654" y="4777098"/>
                  <a:ext cx="970746" cy="750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5987463" y="4820389"/>
                  <a:ext cx="442896" cy="4053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a:grpFill/>
            </p:grpSpPr>
            <p:sp>
              <p:nvSpPr>
                <p:cNvPr id="49" name="Rectangle 48"/>
                <p:cNvSpPr/>
                <p:nvPr/>
              </p:nvSpPr>
              <p:spPr>
                <a:xfrm>
                  <a:off x="2068435" y="4688149"/>
                  <a:ext cx="1015690"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a:grpFill/>
            </p:grpSpPr>
            <p:sp>
              <p:nvSpPr>
                <p:cNvPr id="143" name="Rectangle 142"/>
                <p:cNvSpPr/>
                <p:nvPr/>
              </p:nvSpPr>
              <p:spPr>
                <a:xfrm>
                  <a:off x="6840274"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a:grpFill/>
            </p:grpSpPr>
            <p:sp>
              <p:nvSpPr>
                <p:cNvPr id="148" name="Rectangle 147"/>
                <p:cNvSpPr/>
                <p:nvPr/>
              </p:nvSpPr>
              <p:spPr>
                <a:xfrm>
                  <a:off x="7972092"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a:grpFill/>
            </p:grpSpPr>
            <p:sp>
              <p:nvSpPr>
                <p:cNvPr id="54" name="Rectangle 53"/>
                <p:cNvSpPr/>
                <p:nvPr/>
              </p:nvSpPr>
              <p:spPr>
                <a:xfrm>
                  <a:off x="9109052"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a:grpFill/>
            </p:grpSpPr>
            <p:sp>
              <p:nvSpPr>
                <p:cNvPr id="152" name="Rectangle 151"/>
                <p:cNvSpPr/>
                <p:nvPr/>
              </p:nvSpPr>
              <p:spPr>
                <a:xfrm>
                  <a:off x="10224547"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grpSp>
      <p:grpSp>
        <p:nvGrpSpPr>
          <p:cNvPr id="3" name="Group 2"/>
          <p:cNvGrpSpPr/>
          <p:nvPr/>
        </p:nvGrpSpPr>
        <p:grpSpPr>
          <a:xfrm>
            <a:off x="269071" y="5155430"/>
            <a:ext cx="10549581" cy="1019635"/>
            <a:chOff x="896471" y="5136203"/>
            <a:chExt cx="10549581" cy="1019635"/>
          </a:xfrm>
        </p:grpSpPr>
        <p:grpSp>
          <p:nvGrpSpPr>
            <p:cNvPr id="108" name="Group 107"/>
            <p:cNvGrpSpPr/>
            <p:nvPr/>
          </p:nvGrpSpPr>
          <p:grpSpPr>
            <a:xfrm>
              <a:off x="896471" y="5136203"/>
              <a:ext cx="10549581" cy="1019635"/>
              <a:chOff x="894883" y="5742599"/>
              <a:chExt cx="10549581" cy="1019635"/>
            </a:xfrm>
          </p:grpSpPr>
          <p:sp>
            <p:nvSpPr>
              <p:cNvPr id="123" name="TextBox 122"/>
              <p:cNvSpPr txBox="1"/>
              <p:nvPr/>
            </p:nvSpPr>
            <p:spPr>
              <a:xfrm rot="16200000">
                <a:off x="515836" y="6121646"/>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1617406" y="5889512"/>
                <a:ext cx="3154896" cy="751724"/>
                <a:chOff x="1491479" y="5889512"/>
                <a:chExt cx="3150465" cy="751724"/>
              </a:xfrm>
            </p:grpSpPr>
            <p:grpSp>
              <p:nvGrpSpPr>
                <p:cNvPr id="31" name="Group 30"/>
                <p:cNvGrpSpPr/>
                <p:nvPr/>
              </p:nvGrpSpPr>
              <p:grpSpPr>
                <a:xfrm>
                  <a:off x="1491479" y="5889512"/>
                  <a:ext cx="987605" cy="750431"/>
                  <a:chOff x="1803104" y="5889512"/>
                  <a:chExt cx="987605" cy="750431"/>
                </a:xfrm>
              </p:grpSpPr>
              <p:sp>
                <p:nvSpPr>
                  <p:cNvPr id="59" name="Rectangle 58"/>
                  <p:cNvSpPr/>
                  <p:nvPr/>
                </p:nvSpPr>
                <p:spPr>
                  <a:xfrm>
                    <a:off x="1803104" y="5889512"/>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2286962"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59897" y="5889512"/>
                  <a:ext cx="1004290" cy="750431"/>
                  <a:chOff x="2913076" y="5889512"/>
                  <a:chExt cx="1004290" cy="750431"/>
                </a:xfrm>
              </p:grpSpPr>
              <p:sp>
                <p:nvSpPr>
                  <p:cNvPr id="60" name="Rectangle 59"/>
                  <p:cNvSpPr/>
                  <p:nvPr/>
                </p:nvSpPr>
                <p:spPr>
                  <a:xfrm>
                    <a:off x="2913076"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512967"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1" name="Group 80"/>
              <p:cNvGrpSpPr/>
              <p:nvPr/>
            </p:nvGrpSpPr>
            <p:grpSpPr>
              <a:xfrm>
                <a:off x="4879286" y="5885846"/>
                <a:ext cx="6565178" cy="760816"/>
                <a:chOff x="4902404" y="5885642"/>
                <a:chExt cx="6565178" cy="760816"/>
              </a:xfrm>
            </p:grpSpPr>
            <p:sp>
              <p:nvSpPr>
                <p:cNvPr id="126" name="Rectangle 125"/>
                <p:cNvSpPr/>
                <p:nvPr/>
              </p:nvSpPr>
              <p:spPr>
                <a:xfrm>
                  <a:off x="5978270" y="5896027"/>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130912" y="5896027"/>
                  <a:ext cx="970356" cy="750431"/>
                  <a:chOff x="8211357" y="5901190"/>
                  <a:chExt cx="970356" cy="750431"/>
                </a:xfrm>
              </p:grpSpPr>
              <p:sp>
                <p:nvSpPr>
                  <p:cNvPr id="55" name="Rectangle 54"/>
                  <p:cNvSpPr/>
                  <p:nvPr/>
                </p:nvSpPr>
                <p:spPr>
                  <a:xfrm>
                    <a:off x="821135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8714504"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399015" y="5885642"/>
                  <a:ext cx="970356" cy="750431"/>
                  <a:chOff x="10499912" y="5901190"/>
                  <a:chExt cx="970356" cy="750431"/>
                </a:xfrm>
              </p:grpSpPr>
              <p:sp>
                <p:nvSpPr>
                  <p:cNvPr id="57" name="Rectangle 56"/>
                  <p:cNvSpPr/>
                  <p:nvPr/>
                </p:nvSpPr>
                <p:spPr>
                  <a:xfrm>
                    <a:off x="10499912"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11074501"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4902404" y="5896027"/>
                  <a:ext cx="970356" cy="750431"/>
                  <a:chOff x="5962397" y="5901190"/>
                  <a:chExt cx="970356" cy="750431"/>
                </a:xfrm>
              </p:grpSpPr>
              <p:sp>
                <p:nvSpPr>
                  <p:cNvPr id="167" name="Rectangle 166"/>
                  <p:cNvSpPr/>
                  <p:nvPr/>
                </p:nvSpPr>
                <p:spPr>
                  <a:xfrm>
                    <a:off x="596239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6516990"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261782" y="5896027"/>
                  <a:ext cx="987605" cy="750431"/>
                  <a:chOff x="9352453" y="5901190"/>
                  <a:chExt cx="987605" cy="750431"/>
                </a:xfrm>
              </p:grpSpPr>
              <p:sp>
                <p:nvSpPr>
                  <p:cNvPr id="62" name="Rectangle 61"/>
                  <p:cNvSpPr/>
                  <p:nvPr/>
                </p:nvSpPr>
                <p:spPr>
                  <a:xfrm>
                    <a:off x="9352453" y="5901190"/>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9955426"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497226" y="5885642"/>
                  <a:ext cx="970356" cy="750431"/>
                  <a:chOff x="10497226" y="5885642"/>
                  <a:chExt cx="970356" cy="750431"/>
                </a:xfrm>
              </p:grpSpPr>
              <p:sp>
                <p:nvSpPr>
                  <p:cNvPr id="210" name="Rectangle 209"/>
                  <p:cNvSpPr/>
                  <p:nvPr/>
                </p:nvSpPr>
                <p:spPr>
                  <a:xfrm>
                    <a:off x="10497226" y="5885642"/>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10943863"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29" name="Picture 12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558283" y="5342332"/>
              <a:ext cx="334308" cy="323860"/>
            </a:xfrm>
            <a:prstGeom prst="rect">
              <a:avLst/>
            </a:prstGeom>
          </p:spPr>
        </p:pic>
      </p:grpSp>
    </p:spTree>
    <p:extLst>
      <p:ext uri="{BB962C8B-B14F-4D97-AF65-F5344CB8AC3E}">
        <p14:creationId xmlns:p14="http://schemas.microsoft.com/office/powerpoint/2010/main" val="8820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587" y="1"/>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7353"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7943"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9123414" y="129338"/>
            <a:ext cx="2775838" cy="4134755"/>
            <a:chOff x="3719625" y="-351356"/>
            <a:chExt cx="2775838" cy="4134755"/>
          </a:xfrm>
        </p:grpSpPr>
        <p:pic>
          <p:nvPicPr>
            <p:cNvPr id="7" name="Picture 6"/>
            <p:cNvPicPr>
              <a:picLocks noChangeAspect="1"/>
            </p:cNvPicPr>
            <p:nvPr/>
          </p:nvPicPr>
          <p:blipFill>
            <a:blip r:embed="rId3"/>
            <a:stretch>
              <a:fillRect/>
            </a:stretch>
          </p:blipFill>
          <p:spPr>
            <a:xfrm>
              <a:off x="3719625" y="-351356"/>
              <a:ext cx="2775838" cy="4134755"/>
            </a:xfrm>
            <a:prstGeom prst="rect">
              <a:avLst/>
            </a:prstGeom>
          </p:spPr>
        </p:pic>
        <p:pic>
          <p:nvPicPr>
            <p:cNvPr id="8" name="Picture 7"/>
            <p:cNvPicPr>
              <a:picLocks noChangeAspect="1"/>
            </p:cNvPicPr>
            <p:nvPr/>
          </p:nvPicPr>
          <p:blipFill>
            <a:blip r:embed="rId4"/>
            <a:stretch>
              <a:fillRect/>
            </a:stretch>
          </p:blipFill>
          <p:spPr>
            <a:xfrm>
              <a:off x="4484016" y="1290841"/>
              <a:ext cx="979669" cy="1295431"/>
            </a:xfrm>
            <a:prstGeom prst="rect">
              <a:avLst/>
            </a:prstGeom>
          </p:spPr>
        </p:pic>
      </p:grpSp>
      <p:sp>
        <p:nvSpPr>
          <p:cNvPr id="9" name="Content Placeholder 4"/>
          <p:cNvSpPr txBox="1">
            <a:spLocks/>
          </p:cNvSpPr>
          <p:nvPr/>
        </p:nvSpPr>
        <p:spPr>
          <a:xfrm>
            <a:off x="560798" y="1482812"/>
            <a:ext cx="11079822" cy="4419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r>
              <a:rPr lang="en-US" dirty="0" smtClean="0">
                <a:solidFill>
                  <a:srgbClr val="0070C0"/>
                </a:solidFill>
              </a:rPr>
              <a:t>$200 Azure Trial	=&gt;	aka.ms/</a:t>
            </a:r>
            <a:r>
              <a:rPr lang="en-US" dirty="0" err="1" smtClean="0">
                <a:solidFill>
                  <a:srgbClr val="0070C0"/>
                </a:solidFill>
              </a:rPr>
              <a:t>azuretrial</a:t>
            </a:r>
            <a:endParaRPr lang="en-US" dirty="0" smtClean="0">
              <a:solidFill>
                <a:srgbClr val="0070C0"/>
              </a:solidFill>
            </a:endParaRPr>
          </a:p>
          <a:p>
            <a:pPr marL="0" indent="0">
              <a:buNone/>
            </a:pPr>
            <a:r>
              <a:rPr lang="en-US" dirty="0" smtClean="0">
                <a:solidFill>
                  <a:srgbClr val="0070C0"/>
                </a:solidFill>
              </a:rPr>
              <a:t>Documentation 	=&gt; 	azure.com</a:t>
            </a:r>
          </a:p>
          <a:p>
            <a:pPr marL="0" indent="0">
              <a:buNone/>
            </a:pPr>
            <a:r>
              <a:rPr lang="en-US" dirty="0" smtClean="0">
                <a:solidFill>
                  <a:srgbClr val="0070C0"/>
                </a:solidFill>
              </a:rPr>
              <a:t>Got 10 minutes?	=&gt;	friday.azure.com</a:t>
            </a:r>
          </a:p>
          <a:p>
            <a:pPr marL="0" indent="0">
              <a:buNone/>
            </a:pPr>
            <a:r>
              <a:rPr lang="en-US" dirty="0" smtClean="0">
                <a:solidFill>
                  <a:srgbClr val="0070C0"/>
                </a:solidFill>
              </a:rPr>
              <a:t>Virtual Academy	=&gt; 	aka.ms/</a:t>
            </a:r>
            <a:r>
              <a:rPr lang="en-US" dirty="0" err="1" smtClean="0">
                <a:solidFill>
                  <a:srgbClr val="0070C0"/>
                </a:solidFill>
              </a:rPr>
              <a:t>cloudmva</a:t>
            </a:r>
            <a:endParaRPr lang="en-US" dirty="0">
              <a:solidFill>
                <a:srgbClr val="0070C0"/>
              </a:solidFill>
            </a:endParaRPr>
          </a:p>
        </p:txBody>
      </p:sp>
    </p:spTree>
    <p:extLst>
      <p:ext uri="{BB962C8B-B14F-4D97-AF65-F5344CB8AC3E}">
        <p14:creationId xmlns:p14="http://schemas.microsoft.com/office/powerpoint/2010/main" val="40718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6"/>
            <a:stretch>
              <a:fillRect/>
            </a:stretch>
          </p:blipFill>
          <p:spPr>
            <a:xfrm>
              <a:off x="768089" y="-1605208"/>
              <a:ext cx="3768750" cy="5613751"/>
            </a:xfrm>
            <a:prstGeom prst="rect">
              <a:avLst/>
            </a:prstGeom>
          </p:spPr>
        </p:pic>
        <p:pic>
          <p:nvPicPr>
            <p:cNvPr id="14" name="Picture 13"/>
            <p:cNvPicPr>
              <a:picLocks noChangeAspect="1"/>
            </p:cNvPicPr>
            <p:nvPr/>
          </p:nvPicPr>
          <p:blipFill>
            <a:blip r:embed="rId7"/>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19" name="Picture 18"/>
          <p:cNvPicPr>
            <a:picLocks noChangeAspect="1"/>
          </p:cNvPicPr>
          <p:nvPr/>
        </p:nvPicPr>
        <p:blipFill>
          <a:blip r:embed="rId9"/>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3" name="Picture 22"/>
            <p:cNvPicPr>
              <a:picLocks noChangeAspect="1"/>
            </p:cNvPicPr>
            <p:nvPr/>
          </p:nvPicPr>
          <p:blipFill>
            <a:blip r:embed="rId13"/>
            <a:stretch>
              <a:fillRect/>
            </a:stretch>
          </p:blipFill>
          <p:spPr>
            <a:xfrm>
              <a:off x="215340" y="3302216"/>
              <a:ext cx="2092500" cy="2340000"/>
            </a:xfrm>
            <a:prstGeom prst="rect">
              <a:avLst/>
            </a:prstGeom>
          </p:spPr>
        </p:pic>
        <p:pic>
          <p:nvPicPr>
            <p:cNvPr id="24" name="Picture 23"/>
            <p:cNvPicPr>
              <a:picLocks noChangeAspect="1"/>
            </p:cNvPicPr>
            <p:nvPr/>
          </p:nvPicPr>
          <p:blipFill>
            <a:blip r:embed="rId10"/>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4"/>
            <a:stretch>
              <a:fillRect/>
            </a:stretch>
          </p:blipFill>
          <p:spPr>
            <a:xfrm>
              <a:off x="2788810" y="4960912"/>
              <a:ext cx="447874" cy="1224190"/>
            </a:xfrm>
            <a:prstGeom prst="rect">
              <a:avLst/>
            </a:prstGeom>
          </p:spPr>
        </p:pic>
        <p:pic>
          <p:nvPicPr>
            <p:cNvPr id="40" name="Picture 39"/>
            <p:cNvPicPr>
              <a:picLocks noChangeAspect="1"/>
            </p:cNvPicPr>
            <p:nvPr/>
          </p:nvPicPr>
          <p:blipFill>
            <a:blip r:embed="rId15"/>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0"/>
            <a:stretch>
              <a:fillRect/>
            </a:stretch>
          </p:blipFill>
          <p:spPr>
            <a:xfrm>
              <a:off x="9787568" y="-79793"/>
              <a:ext cx="934789" cy="1104751"/>
            </a:xfrm>
            <a:prstGeom prst="rect">
              <a:avLst/>
            </a:prstGeom>
          </p:spPr>
        </p:pic>
        <p:pic>
          <p:nvPicPr>
            <p:cNvPr id="34" name="Picture 33"/>
            <p:cNvPicPr>
              <a:picLocks noChangeAspect="1"/>
            </p:cNvPicPr>
            <p:nvPr/>
          </p:nvPicPr>
          <p:blipFill>
            <a:blip r:embed="rId16"/>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317" y="1636295"/>
            <a:ext cx="7199697" cy="2669962"/>
          </a:xfrm>
          <a:prstGeom prst="rect">
            <a:avLst/>
          </a:prstGeom>
        </p:spPr>
        <p:txBody>
          <a:bodyPr wrap="square">
            <a:spAutoFit/>
          </a:bodyPr>
          <a:lstStyle/>
          <a:p>
            <a:pPr marL="676959" indent="-676959" algn="ctr" defTabSz="896157">
              <a:lnSpc>
                <a:spcPts val="6666"/>
              </a:lnSpc>
              <a:defRPr/>
            </a:pPr>
            <a:r>
              <a:rPr lang="en-US" sz="8000" spc="-150" dirty="0">
                <a:solidFill>
                  <a:srgbClr val="FFFFFF"/>
                </a:solidFill>
                <a:latin typeface="Segoe UI Light"/>
              </a:rPr>
              <a:t>Thank You</a:t>
            </a:r>
            <a:r>
              <a:rPr lang="en-US" sz="8000" spc="-150" dirty="0" smtClean="0">
                <a:solidFill>
                  <a:srgbClr val="FFFFFF"/>
                </a:solidFill>
                <a:latin typeface="Segoe UI Light"/>
              </a:rPr>
              <a:t>!</a:t>
            </a:r>
          </a:p>
          <a:p>
            <a:pPr marL="676959" indent="-676959" algn="ctr" defTabSz="896157">
              <a:lnSpc>
                <a:spcPts val="6666"/>
              </a:lnSpc>
              <a:defRPr/>
            </a:pPr>
            <a:endParaRPr lang="en-US" sz="8000" spc="-150" dirty="0">
              <a:solidFill>
                <a:srgbClr val="FFFFFF"/>
              </a:solidFill>
              <a:latin typeface="Segoe UI Light"/>
            </a:endParaRPr>
          </a:p>
          <a:p>
            <a:pPr marL="676959" indent="-676959" algn="ctr" defTabSz="896157">
              <a:lnSpc>
                <a:spcPts val="6666"/>
              </a:lnSpc>
              <a:defRPr/>
            </a:pPr>
            <a:r>
              <a:rPr lang="en-US" sz="4400" spc="-150" dirty="0">
                <a:solidFill>
                  <a:srgbClr val="FFFFFF"/>
                </a:solidFill>
                <a:latin typeface="Segoe UI Light"/>
              </a:rPr>
              <a:t>@</a:t>
            </a:r>
            <a:r>
              <a:rPr lang="en-US" sz="4400" spc="-150" dirty="0" err="1">
                <a:solidFill>
                  <a:srgbClr val="FFFFFF"/>
                </a:solidFill>
                <a:latin typeface="Segoe UI Light"/>
              </a:rPr>
              <a:t>marc_gagne</a:t>
            </a:r>
            <a:endParaRPr lang="en-US" sz="4400" spc="-150" dirty="0">
              <a:solidFill>
                <a:srgbClr val="FFFFFF"/>
              </a:solidFill>
              <a:latin typeface="Segoe UI Light"/>
            </a:endParaRPr>
          </a:p>
        </p:txBody>
      </p:sp>
    </p:spTree>
    <p:extLst>
      <p:ext uri="{BB962C8B-B14F-4D97-AF65-F5344CB8AC3E}">
        <p14:creationId xmlns:p14="http://schemas.microsoft.com/office/powerpoint/2010/main" val="163221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a:solidFill>
                  <a:prstClr val="white"/>
                </a:solidFill>
              </a:rPr>
              <a:t>Web Sites Service Architecture</a:t>
            </a: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9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38896" y="138896"/>
            <a:ext cx="12053104" cy="646331"/>
          </a:xfrm>
          <a:prstGeom prst="rect">
            <a:avLst/>
          </a:prstGeom>
          <a:noFill/>
        </p:spPr>
        <p:txBody>
          <a:bodyPr wrap="square" rtlCol="0">
            <a:spAutoFit/>
          </a:bodyPr>
          <a:lstStyle/>
          <a:p>
            <a:pPr algn="r"/>
            <a:r>
              <a:rPr lang="en-US" sz="3600" dirty="0">
                <a:solidFill>
                  <a:prstClr val="white"/>
                </a:solidFill>
              </a:rPr>
              <a:t>Debug Console (Kudu)</a:t>
            </a:r>
          </a:p>
        </p:txBody>
      </p:sp>
      <p:sp>
        <p:nvSpPr>
          <p:cNvPr id="4" name="TextBox 3"/>
          <p:cNvSpPr txBox="1"/>
          <p:nvPr/>
        </p:nvSpPr>
        <p:spPr>
          <a:xfrm>
            <a:off x="2696191" y="6215512"/>
            <a:ext cx="6799618" cy="523220"/>
          </a:xfrm>
          <a:prstGeom prst="rect">
            <a:avLst/>
          </a:prstGeom>
          <a:noFill/>
        </p:spPr>
        <p:txBody>
          <a:bodyPr wrap="none" rtlCol="0">
            <a:spAutoFit/>
          </a:bodyPr>
          <a:lstStyle/>
          <a:p>
            <a:r>
              <a:rPr lang="en-US" sz="2800" b="1" dirty="0">
                <a:solidFill>
                  <a:prstClr val="white"/>
                </a:solidFill>
              </a:rPr>
              <a:t>https://</a:t>
            </a:r>
            <a:r>
              <a:rPr lang="en-US" sz="2400" dirty="0">
                <a:solidFill>
                  <a:prstClr val="white"/>
                </a:solidFill>
              </a:rPr>
              <a:t>[website-name].</a:t>
            </a:r>
            <a:r>
              <a:rPr lang="en-US" sz="2800" b="1" dirty="0">
                <a:solidFill>
                  <a:prstClr val="white"/>
                </a:solidFill>
              </a:rPr>
              <a:t>scm.</a:t>
            </a:r>
            <a:r>
              <a:rPr lang="en-US" sz="2400" dirty="0">
                <a:solidFill>
                  <a:prstClr val="white"/>
                </a:solidFill>
              </a:rPr>
              <a:t>azurewebsites.net</a:t>
            </a:r>
            <a:endParaRPr lang="en-US" sz="2400" b="1" dirty="0">
              <a:solidFill>
                <a:prstClr val="white"/>
              </a:solidFill>
            </a:endParaRPr>
          </a:p>
        </p:txBody>
      </p:sp>
      <p:grpSp>
        <p:nvGrpSpPr>
          <p:cNvPr id="5" name="Group 4"/>
          <p:cNvGrpSpPr/>
          <p:nvPr/>
        </p:nvGrpSpPr>
        <p:grpSpPr>
          <a:xfrm>
            <a:off x="1409302" y="2895184"/>
            <a:ext cx="9373397" cy="1067632"/>
            <a:chOff x="1307094" y="3097421"/>
            <a:chExt cx="9373397" cy="1067632"/>
          </a:xfrm>
        </p:grpSpPr>
        <p:grpSp>
          <p:nvGrpSpPr>
            <p:cNvPr id="6" name="Group 5"/>
            <p:cNvGrpSpPr/>
            <p:nvPr/>
          </p:nvGrpSpPr>
          <p:grpSpPr>
            <a:xfrm>
              <a:off x="1307094" y="3097421"/>
              <a:ext cx="1467261" cy="1067632"/>
              <a:chOff x="1307094" y="3097421"/>
              <a:chExt cx="1467261" cy="1067632"/>
            </a:xfrm>
          </p:grpSpPr>
          <p:pic>
            <p:nvPicPr>
              <p:cNvPr id="24" name="Picture 23"/>
              <p:cNvPicPr>
                <a:picLocks noChangeAspect="1"/>
              </p:cNvPicPr>
              <p:nvPr/>
            </p:nvPicPr>
            <p:blipFill>
              <a:blip r:embed="rId2">
                <a:biLevel thresh="25000"/>
              </a:blip>
              <a:stretch>
                <a:fillRect/>
              </a:stretch>
            </p:blipFill>
            <p:spPr>
              <a:xfrm>
                <a:off x="1815799" y="3097421"/>
                <a:ext cx="449852" cy="698300"/>
              </a:xfrm>
              <a:prstGeom prst="rect">
                <a:avLst/>
              </a:prstGeom>
            </p:spPr>
          </p:pic>
          <p:sp>
            <p:nvSpPr>
              <p:cNvPr id="25" name="TextBox 24"/>
              <p:cNvSpPr txBox="1"/>
              <p:nvPr/>
            </p:nvSpPr>
            <p:spPr>
              <a:xfrm>
                <a:off x="1307094" y="3795721"/>
                <a:ext cx="1467261" cy="369332"/>
              </a:xfrm>
              <a:prstGeom prst="rect">
                <a:avLst/>
              </a:prstGeom>
              <a:noFill/>
            </p:spPr>
            <p:txBody>
              <a:bodyPr wrap="none" rtlCol="0">
                <a:spAutoFit/>
              </a:bodyPr>
              <a:lstStyle/>
              <a:p>
                <a:r>
                  <a:rPr lang="en-US" dirty="0">
                    <a:solidFill>
                      <a:prstClr val="white"/>
                    </a:solidFill>
                  </a:rPr>
                  <a:t>Environment</a:t>
                </a:r>
              </a:p>
            </p:txBody>
          </p:sp>
        </p:grpSp>
        <p:grpSp>
          <p:nvGrpSpPr>
            <p:cNvPr id="7" name="Group 6"/>
            <p:cNvGrpSpPr/>
            <p:nvPr/>
          </p:nvGrpSpPr>
          <p:grpSpPr>
            <a:xfrm>
              <a:off x="3010436" y="3181217"/>
              <a:ext cx="1747594" cy="983836"/>
              <a:chOff x="3010436" y="3181217"/>
              <a:chExt cx="1747594" cy="983836"/>
            </a:xfrm>
          </p:grpSpPr>
          <p:sp>
            <p:nvSpPr>
              <p:cNvPr id="19" name="TextBox 18"/>
              <p:cNvSpPr txBox="1"/>
              <p:nvPr/>
            </p:nvSpPr>
            <p:spPr>
              <a:xfrm>
                <a:off x="3010436" y="3795721"/>
                <a:ext cx="1747594" cy="369332"/>
              </a:xfrm>
              <a:prstGeom prst="rect">
                <a:avLst/>
              </a:prstGeom>
              <a:noFill/>
            </p:spPr>
            <p:txBody>
              <a:bodyPr wrap="none" rtlCol="0">
                <a:spAutoFit/>
              </a:bodyPr>
              <a:lstStyle/>
              <a:p>
                <a:r>
                  <a:rPr lang="en-US" dirty="0">
                    <a:solidFill>
                      <a:prstClr val="white"/>
                    </a:solidFill>
                  </a:rPr>
                  <a:t>Debug Console</a:t>
                </a:r>
              </a:p>
            </p:txBody>
          </p:sp>
          <p:grpSp>
            <p:nvGrpSpPr>
              <p:cNvPr id="20" name="Group 19"/>
              <p:cNvGrpSpPr/>
              <p:nvPr/>
            </p:nvGrpSpPr>
            <p:grpSpPr>
              <a:xfrm>
                <a:off x="3099402" y="3181217"/>
                <a:ext cx="1611836" cy="530709"/>
                <a:chOff x="3099402" y="3181216"/>
                <a:chExt cx="1611836" cy="530709"/>
              </a:xfrm>
            </p:grpSpPr>
            <p:pic>
              <p:nvPicPr>
                <p:cNvPr id="21" name="Picture 20"/>
                <p:cNvPicPr>
                  <a:picLocks noChangeAspect="1"/>
                </p:cNvPicPr>
                <p:nvPr/>
              </p:nvPicPr>
              <p:blipFill>
                <a:blip r:embed="rId3">
                  <a:biLevel thresh="25000"/>
                </a:blip>
                <a:stretch>
                  <a:fillRect/>
                </a:stretch>
              </p:blipFill>
              <p:spPr>
                <a:xfrm>
                  <a:off x="3099402" y="3209149"/>
                  <a:ext cx="463910" cy="474843"/>
                </a:xfrm>
                <a:prstGeom prst="rect">
                  <a:avLst/>
                </a:prstGeom>
              </p:spPr>
            </p:pic>
            <p:pic>
              <p:nvPicPr>
                <p:cNvPr id="22" name="Picture 21"/>
                <p:cNvPicPr>
                  <a:picLocks noChangeAspect="1"/>
                </p:cNvPicPr>
                <p:nvPr/>
              </p:nvPicPr>
              <p:blipFill>
                <a:blip r:embed="rId4">
                  <a:biLevel thresh="25000"/>
                </a:blip>
                <a:stretch>
                  <a:fillRect/>
                </a:stretch>
              </p:blipFill>
              <p:spPr>
                <a:xfrm>
                  <a:off x="3652278" y="3209149"/>
                  <a:ext cx="463910" cy="474843"/>
                </a:xfrm>
                <a:prstGeom prst="rect">
                  <a:avLst/>
                </a:prstGeom>
              </p:spPr>
            </p:pic>
            <p:pic>
              <p:nvPicPr>
                <p:cNvPr id="23" name="Picture 22"/>
                <p:cNvPicPr>
                  <a:picLocks noChangeAspect="1"/>
                </p:cNvPicPr>
                <p:nvPr/>
              </p:nvPicPr>
              <p:blipFill>
                <a:blip r:embed="rId5">
                  <a:biLevel thresh="25000"/>
                </a:blip>
                <a:stretch>
                  <a:fillRect/>
                </a:stretch>
              </p:blipFill>
              <p:spPr>
                <a:xfrm>
                  <a:off x="4205154" y="3181216"/>
                  <a:ext cx="506084" cy="530709"/>
                </a:xfrm>
                <a:prstGeom prst="rect">
                  <a:avLst/>
                </a:prstGeom>
              </p:spPr>
            </p:pic>
          </p:grpSp>
        </p:grpSp>
        <p:grpSp>
          <p:nvGrpSpPr>
            <p:cNvPr id="8" name="Group 7"/>
            <p:cNvGrpSpPr/>
            <p:nvPr/>
          </p:nvGrpSpPr>
          <p:grpSpPr>
            <a:xfrm>
              <a:off x="5092878" y="3167252"/>
              <a:ext cx="2145139" cy="997801"/>
              <a:chOff x="5092878" y="3167252"/>
              <a:chExt cx="2145139" cy="997801"/>
            </a:xfrm>
          </p:grpSpPr>
          <p:sp>
            <p:nvSpPr>
              <p:cNvPr id="15" name="TextBox 14"/>
              <p:cNvSpPr txBox="1"/>
              <p:nvPr/>
            </p:nvSpPr>
            <p:spPr>
              <a:xfrm>
                <a:off x="5092878" y="3795721"/>
                <a:ext cx="2145139" cy="369332"/>
              </a:xfrm>
              <a:prstGeom prst="rect">
                <a:avLst/>
              </a:prstGeom>
              <a:noFill/>
            </p:spPr>
            <p:txBody>
              <a:bodyPr wrap="none" rtlCol="0">
                <a:spAutoFit/>
              </a:bodyPr>
              <a:lstStyle/>
              <a:p>
                <a:r>
                  <a:rPr lang="en-US" dirty="0">
                    <a:solidFill>
                      <a:prstClr val="white"/>
                    </a:solidFill>
                  </a:rPr>
                  <a:t>Diagnostics &amp; Logs</a:t>
                </a:r>
              </a:p>
            </p:txBody>
          </p:sp>
          <p:grpSp>
            <p:nvGrpSpPr>
              <p:cNvPr id="16" name="Group 15"/>
              <p:cNvGrpSpPr/>
              <p:nvPr/>
            </p:nvGrpSpPr>
            <p:grpSpPr>
              <a:xfrm>
                <a:off x="5581089" y="3167252"/>
                <a:ext cx="1168716" cy="558639"/>
                <a:chOff x="5502815" y="3209149"/>
                <a:chExt cx="1168716" cy="558639"/>
              </a:xfrm>
            </p:grpSpPr>
            <p:pic>
              <p:nvPicPr>
                <p:cNvPr id="17" name="Picture 16"/>
                <p:cNvPicPr>
                  <a:picLocks noChangeAspect="1"/>
                </p:cNvPicPr>
                <p:nvPr/>
              </p:nvPicPr>
              <p:blipFill>
                <a:blip r:embed="rId6">
                  <a:biLevel thresh="25000"/>
                </a:blip>
                <a:stretch>
                  <a:fillRect/>
                </a:stretch>
              </p:blipFill>
              <p:spPr>
                <a:xfrm>
                  <a:off x="5502815" y="3209149"/>
                  <a:ext cx="449852" cy="558639"/>
                </a:xfrm>
                <a:prstGeom prst="rect">
                  <a:avLst/>
                </a:prstGeom>
              </p:spPr>
            </p:pic>
            <p:pic>
              <p:nvPicPr>
                <p:cNvPr id="18" name="Picture 17"/>
                <p:cNvPicPr>
                  <a:picLocks noChangeAspect="1"/>
                </p:cNvPicPr>
                <p:nvPr/>
              </p:nvPicPr>
              <p:blipFill>
                <a:blip r:embed="rId7">
                  <a:biLevel thresh="25000"/>
                </a:blip>
                <a:stretch>
                  <a:fillRect/>
                </a:stretch>
              </p:blipFill>
              <p:spPr>
                <a:xfrm>
                  <a:off x="6165447" y="3226465"/>
                  <a:ext cx="506084" cy="530709"/>
                </a:xfrm>
                <a:prstGeom prst="rect">
                  <a:avLst/>
                </a:prstGeom>
              </p:spPr>
            </p:pic>
          </p:grpSp>
        </p:grpSp>
        <p:grpSp>
          <p:nvGrpSpPr>
            <p:cNvPr id="9" name="Group 8"/>
            <p:cNvGrpSpPr/>
            <p:nvPr/>
          </p:nvGrpSpPr>
          <p:grpSpPr>
            <a:xfrm>
              <a:off x="7572865" y="3184469"/>
              <a:ext cx="1360565" cy="980584"/>
              <a:chOff x="7572865" y="3184469"/>
              <a:chExt cx="1360565" cy="980584"/>
            </a:xfrm>
          </p:grpSpPr>
          <p:sp>
            <p:nvSpPr>
              <p:cNvPr id="13" name="TextBox 12"/>
              <p:cNvSpPr txBox="1"/>
              <p:nvPr/>
            </p:nvSpPr>
            <p:spPr>
              <a:xfrm>
                <a:off x="7572865" y="3795721"/>
                <a:ext cx="1360565" cy="369332"/>
              </a:xfrm>
              <a:prstGeom prst="rect">
                <a:avLst/>
              </a:prstGeom>
              <a:noFill/>
            </p:spPr>
            <p:txBody>
              <a:bodyPr wrap="none" rtlCol="0">
                <a:spAutoFit/>
              </a:bodyPr>
              <a:lstStyle/>
              <a:p>
                <a:r>
                  <a:rPr lang="en-US" dirty="0">
                    <a:solidFill>
                      <a:prstClr val="white"/>
                    </a:solidFill>
                  </a:rPr>
                  <a:t>Web Hooks</a:t>
                </a:r>
              </a:p>
            </p:txBody>
          </p:sp>
          <p:pic>
            <p:nvPicPr>
              <p:cNvPr id="14" name="Picture 13"/>
              <p:cNvPicPr>
                <a:picLocks noChangeAspect="1"/>
              </p:cNvPicPr>
              <p:nvPr/>
            </p:nvPicPr>
            <p:blipFill>
              <a:blip r:embed="rId8">
                <a:biLevel thresh="25000"/>
              </a:blip>
              <a:stretch>
                <a:fillRect/>
              </a:stretch>
            </p:blipFill>
            <p:spPr>
              <a:xfrm>
                <a:off x="8047707" y="3184469"/>
                <a:ext cx="398196" cy="527457"/>
              </a:xfrm>
              <a:prstGeom prst="rect">
                <a:avLst/>
              </a:prstGeom>
            </p:spPr>
          </p:pic>
        </p:grpSp>
        <p:grpSp>
          <p:nvGrpSpPr>
            <p:cNvPr id="10" name="Group 9"/>
            <p:cNvGrpSpPr/>
            <p:nvPr/>
          </p:nvGrpSpPr>
          <p:grpSpPr>
            <a:xfrm>
              <a:off x="9594937" y="3348808"/>
              <a:ext cx="1085554" cy="816245"/>
              <a:chOff x="9594937" y="3348808"/>
              <a:chExt cx="1085554" cy="816245"/>
            </a:xfrm>
          </p:grpSpPr>
          <p:sp>
            <p:nvSpPr>
              <p:cNvPr id="11" name="TextBox 10"/>
              <p:cNvSpPr txBox="1"/>
              <p:nvPr/>
            </p:nvSpPr>
            <p:spPr>
              <a:xfrm>
                <a:off x="9594937" y="3795721"/>
                <a:ext cx="1085554" cy="369332"/>
              </a:xfrm>
              <a:prstGeom prst="rect">
                <a:avLst/>
              </a:prstGeom>
              <a:noFill/>
            </p:spPr>
            <p:txBody>
              <a:bodyPr wrap="none" rtlCol="0">
                <a:spAutoFit/>
              </a:bodyPr>
              <a:lstStyle/>
              <a:p>
                <a:r>
                  <a:rPr lang="en-US" dirty="0">
                    <a:solidFill>
                      <a:prstClr val="white"/>
                    </a:solidFill>
                  </a:rPr>
                  <a:t>REST API</a:t>
                </a:r>
              </a:p>
            </p:txBody>
          </p:sp>
          <p:pic>
            <p:nvPicPr>
              <p:cNvPr id="12" name="Picture 11"/>
              <p:cNvPicPr>
                <a:picLocks noChangeAspect="1"/>
              </p:cNvPicPr>
              <p:nvPr/>
            </p:nvPicPr>
            <p:blipFill>
              <a:blip r:embed="rId9">
                <a:biLevel thresh="25000"/>
              </a:blip>
              <a:stretch>
                <a:fillRect/>
              </a:stretch>
            </p:blipFill>
            <p:spPr>
              <a:xfrm>
                <a:off x="9891701" y="3348808"/>
                <a:ext cx="492026" cy="195525"/>
              </a:xfrm>
              <a:prstGeom prst="rect">
                <a:avLst/>
              </a:prstGeom>
            </p:spPr>
          </p:pic>
        </p:grpSp>
      </p:grpSp>
    </p:spTree>
    <p:extLst>
      <p:ext uri="{BB962C8B-B14F-4D97-AF65-F5344CB8AC3E}">
        <p14:creationId xmlns:p14="http://schemas.microsoft.com/office/powerpoint/2010/main" val="403348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5128" y="99165"/>
            <a:ext cx="12066873" cy="646331"/>
          </a:xfrm>
          <a:prstGeom prst="rect">
            <a:avLst/>
          </a:prstGeom>
          <a:noFill/>
        </p:spPr>
        <p:txBody>
          <a:bodyPr wrap="square" rtlCol="0">
            <a:spAutoFit/>
          </a:bodyPr>
          <a:lstStyle/>
          <a:p>
            <a:pPr algn="r"/>
            <a:r>
              <a:rPr lang="en-US" sz="3600" dirty="0">
                <a:solidFill>
                  <a:prstClr val="white"/>
                </a:solidFill>
              </a:rPr>
              <a:t>Web Site</a:t>
            </a:r>
          </a:p>
        </p:txBody>
      </p:sp>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gr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prstClr val="white"/>
                    </a:solidFill>
                  </a:rPr>
                  <a:t>Microsoft </a:t>
                </a:r>
                <a:r>
                  <a:rPr lang="en-US" sz="2400" dirty="0">
                    <a:solidFill>
                      <a:prstClr val="white"/>
                    </a:solidFill>
                  </a:rPr>
                  <a:t>Azure Web Site</a:t>
                </a:r>
              </a:p>
            </p:txBody>
          </p:sp>
          <p:sp>
            <p:nvSpPr>
              <p:cNvPr id="13" name="Rectangle 23"/>
              <p:cNvSpPr/>
              <p:nvPr/>
            </p:nvSpPr>
            <p:spPr>
              <a:xfrm>
                <a:off x="5475919" y="3440399"/>
                <a:ext cx="1916175" cy="729325"/>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rPr>
                  <a:t>Public Site Extensions</a:t>
                </a:r>
              </a:p>
            </p:txBody>
          </p:sp>
          <p:sp>
            <p:nvSpPr>
              <p:cNvPr id="14" name="Rectangle 24"/>
              <p:cNvSpPr/>
              <p:nvPr/>
            </p:nvSpPr>
            <p:spPr>
              <a:xfrm>
                <a:off x="7449084" y="3440399"/>
                <a:ext cx="1973215" cy="730809"/>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rPr>
                  <a:t>Private Site Extensions</a:t>
                </a:r>
              </a:p>
            </p:txBody>
          </p:sp>
          <p:sp>
            <p:nvSpPr>
              <p:cNvPr id="15" name="Rectangle 25"/>
              <p:cNvSpPr/>
              <p:nvPr/>
            </p:nvSpPr>
            <p:spPr>
              <a:xfrm>
                <a:off x="4312504" y="2036620"/>
                <a:ext cx="1106424" cy="2134588"/>
              </a:xfrm>
              <a:prstGeom prst="rect">
                <a:avLst/>
              </a:prstGeom>
              <a:grp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rPr>
                  <a:t>Web Site</a:t>
                </a:r>
              </a:p>
            </p:txBody>
          </p:sp>
        </p:grpSp>
        <p:sp>
          <p:nvSpPr>
            <p:cNvPr id="7" name="Rectangle 16"/>
            <p:cNvSpPr/>
            <p:nvPr/>
          </p:nvSpPr>
          <p:spPr>
            <a:xfrm>
              <a:off x="4064812" y="2606397"/>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Kudu</a:t>
              </a:r>
            </a:p>
          </p:txBody>
        </p:sp>
        <p:sp>
          <p:nvSpPr>
            <p:cNvPr id="8" name="Rectangle 17"/>
            <p:cNvSpPr/>
            <p:nvPr/>
          </p:nvSpPr>
          <p:spPr>
            <a:xfrm>
              <a:off x="5504956" y="260639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Web Jobs</a:t>
              </a:r>
            </a:p>
          </p:txBody>
        </p:sp>
        <p:sp>
          <p:nvSpPr>
            <p:cNvPr id="9" name="Rectangle 18"/>
            <p:cNvSpPr/>
            <p:nvPr/>
          </p:nvSpPr>
          <p:spPr>
            <a:xfrm>
              <a:off x="4064811" y="1904508"/>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Monaco</a:t>
              </a:r>
            </a:p>
          </p:txBody>
        </p:sp>
        <p:sp>
          <p:nvSpPr>
            <p:cNvPr id="10" name="Rectangle 19"/>
            <p:cNvSpPr/>
            <p:nvPr/>
          </p:nvSpPr>
          <p:spPr>
            <a:xfrm>
              <a:off x="5504954" y="190450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rPr>
                <a:t>MSDeploy</a:t>
              </a:r>
              <a:endParaRPr lang="en-US" sz="2400" dirty="0">
                <a:solidFill>
                  <a:prstClr val="white"/>
                </a:solidFill>
              </a:endParaRPr>
            </a:p>
          </p:txBody>
        </p:sp>
        <p:sp>
          <p:nvSpPr>
            <p:cNvPr id="11" name="Rectangle 20"/>
            <p:cNvSpPr/>
            <p:nvPr/>
          </p:nvSpPr>
          <p:spPr>
            <a:xfrm>
              <a:off x="6945097" y="1904506"/>
              <a:ext cx="2880363" cy="626421"/>
            </a:xfrm>
            <a:prstGeom prst="rect">
              <a:avLst/>
            </a:prstGeom>
            <a:solidFill>
              <a:srgbClr val="1D438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rPr>
                <a:t>Build/Upload Your Own</a:t>
              </a:r>
            </a:p>
          </p:txBody>
        </p:sp>
        <p:sp>
          <p:nvSpPr>
            <p:cNvPr id="16" name="Rectangle 21"/>
            <p:cNvSpPr/>
            <p:nvPr/>
          </p:nvSpPr>
          <p:spPr>
            <a:xfrm>
              <a:off x="6945097" y="2613135"/>
              <a:ext cx="2880363" cy="626421"/>
            </a:xfrm>
            <a:prstGeom prst="rect">
              <a:avLst/>
            </a:prstGeom>
            <a:solidFill>
              <a:srgbClr val="1D438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prstClr val="white"/>
                  </a:solidFill>
                </a:rPr>
                <a:t>Gallery</a:t>
              </a:r>
              <a:endParaRPr lang="en-US" sz="2400" dirty="0">
                <a:solidFill>
                  <a:prstClr val="white"/>
                </a:solidFill>
              </a:endParaRPr>
            </a:p>
          </p:txBody>
        </p:sp>
      </p:grpSp>
    </p:spTree>
    <p:extLst>
      <p:ext uri="{BB962C8B-B14F-4D97-AF65-F5344CB8AC3E}">
        <p14:creationId xmlns:p14="http://schemas.microsoft.com/office/powerpoint/2010/main" val="374113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a:solidFill>
                  <a:prstClr val="white"/>
                </a:solidFill>
              </a:rPr>
              <a:t>Customizing the Deployment</a:t>
            </a:r>
          </a:p>
        </p:txBody>
      </p:sp>
      <p:sp>
        <p:nvSpPr>
          <p:cNvPr id="4" name="TextBox 3"/>
          <p:cNvSpPr txBox="1"/>
          <p:nvPr/>
        </p:nvSpPr>
        <p:spPr>
          <a:xfrm>
            <a:off x="125130" y="903930"/>
            <a:ext cx="12066871" cy="5262979"/>
          </a:xfrm>
          <a:prstGeom prst="rect">
            <a:avLst/>
          </a:prstGeom>
          <a:noFill/>
          <a:ln w="28575">
            <a:solidFill>
              <a:schemeClr val="bg2">
                <a:lumMod val="50000"/>
              </a:schemeClr>
            </a:solidFill>
          </a:ln>
        </p:spPr>
        <p:txBody>
          <a:bodyPr wrap="square" rtlCol="0" anchor="ctr">
            <a:spAutoFit/>
          </a:bodyPr>
          <a:lstStyle/>
          <a:p>
            <a:r>
              <a:rPr lang="en-US" sz="2800" b="1" dirty="0">
                <a:solidFill>
                  <a:srgbClr val="92D050"/>
                </a:solidFill>
                <a:latin typeface="Consolas" panose="020B0609020204030204" pitchFamily="49" charset="0"/>
                <a:cs typeface="Consolas" panose="020B0609020204030204" pitchFamily="49" charset="0"/>
              </a:rPr>
              <a:t>&gt;: </a:t>
            </a:r>
            <a:r>
              <a:rPr lang="en-US" sz="2800" dirty="0">
                <a:solidFill>
                  <a:srgbClr val="92D050"/>
                </a:solidFill>
                <a:latin typeface="Consolas" panose="020B0609020204030204" pitchFamily="49" charset="0"/>
                <a:cs typeface="Consolas" panose="020B0609020204030204" pitchFamily="49" charset="0"/>
              </a:rPr>
              <a:t>azure site </a:t>
            </a:r>
            <a:r>
              <a:rPr lang="en-US" sz="2800" dirty="0" err="1">
                <a:solidFill>
                  <a:srgbClr val="92D050"/>
                </a:solidFill>
                <a:latin typeface="Consolas" panose="020B0609020204030204" pitchFamily="49" charset="0"/>
                <a:cs typeface="Consolas" panose="020B0609020204030204" pitchFamily="49" charset="0"/>
              </a:rPr>
              <a:t>deploymentscript</a:t>
            </a:r>
            <a:r>
              <a:rPr lang="en-US" sz="2800" dirty="0">
                <a:solidFill>
                  <a:srgbClr val="92D050"/>
                </a:solidFill>
                <a:latin typeface="Consolas" panose="020B0609020204030204" pitchFamily="49" charset="0"/>
                <a:cs typeface="Consolas" panose="020B0609020204030204" pitchFamily="49" charset="0"/>
              </a:rPr>
              <a:t> –h</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Generate custom deployment script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Usage: site </a:t>
            </a:r>
            <a:r>
              <a:rPr lang="en-US" sz="2800" b="1" dirty="0" err="1">
                <a:solidFill>
                  <a:srgbClr val="92D050"/>
                </a:solidFill>
                <a:latin typeface="Consolas" panose="020B0609020204030204" pitchFamily="49" charset="0"/>
                <a:cs typeface="Consolas" panose="020B0609020204030204" pitchFamily="49" charset="0"/>
              </a:rPr>
              <a:t>deploymentscript</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aspWAP</a:t>
            </a:r>
            <a:r>
              <a:rPr lang="en-US" sz="2800" b="1" dirty="0">
                <a:solidFill>
                  <a:srgbClr val="92D050"/>
                </a:solidFill>
                <a:latin typeface="Consolas" panose="020B0609020204030204" pitchFamily="49" charset="0"/>
                <a:cs typeface="Consolas" panose="020B0609020204030204" pitchFamily="49" charset="0"/>
              </a:rPr>
              <a:t> &lt;</a:t>
            </a:r>
            <a:r>
              <a:rPr lang="en-US" sz="2800" b="1" dirty="0" err="1">
                <a:solidFill>
                  <a:srgbClr val="92D050"/>
                </a:solidFill>
                <a:latin typeface="Consolas" panose="020B0609020204030204" pitchFamily="49" charset="0"/>
                <a:cs typeface="Consolas" panose="020B0609020204030204" pitchFamily="49" charset="0"/>
              </a:rPr>
              <a:t>projectFilePath</a:t>
            </a:r>
            <a:r>
              <a:rPr lang="en-US" sz="2800" b="1" dirty="0">
                <a:solidFill>
                  <a:srgbClr val="92D050"/>
                </a:solidFill>
                <a:latin typeface="Consolas" panose="020B0609020204030204" pitchFamily="49" charset="0"/>
                <a:cs typeface="Consolas" panose="020B0609020204030204" pitchFamily="49" charset="0"/>
              </a:rPr>
              <a:t>&gt;       </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aspWebSite</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--node</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php</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--python</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--basic</a:t>
            </a:r>
          </a:p>
        </p:txBody>
      </p:sp>
      <p:sp>
        <p:nvSpPr>
          <p:cNvPr id="5" name="TextBox 4"/>
          <p:cNvSpPr txBox="1"/>
          <p:nvPr/>
        </p:nvSpPr>
        <p:spPr>
          <a:xfrm>
            <a:off x="6673951" y="6289754"/>
            <a:ext cx="5518049" cy="369332"/>
          </a:xfrm>
          <a:prstGeom prst="rect">
            <a:avLst/>
          </a:prstGeom>
          <a:noFill/>
        </p:spPr>
        <p:txBody>
          <a:bodyPr wrap="none" rtlCol="0">
            <a:spAutoFit/>
          </a:bodyPr>
          <a:lstStyle/>
          <a:p>
            <a:r>
              <a:rPr lang="en-US" smtClean="0">
                <a:solidFill>
                  <a:prstClr val="white"/>
                </a:solidFill>
              </a:rPr>
              <a:t>Microsoft Azure </a:t>
            </a:r>
            <a:r>
              <a:rPr lang="en-US" dirty="0">
                <a:solidFill>
                  <a:prstClr val="white"/>
                </a:solidFill>
              </a:rPr>
              <a:t>Cross Platform Command-Line Tools</a:t>
            </a:r>
          </a:p>
        </p:txBody>
      </p:sp>
    </p:spTree>
    <p:extLst>
      <p:ext uri="{BB962C8B-B14F-4D97-AF65-F5344CB8AC3E}">
        <p14:creationId xmlns:p14="http://schemas.microsoft.com/office/powerpoint/2010/main" val="339089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1134" y="0"/>
            <a:ext cx="10729732" cy="6860121"/>
          </a:xfrm>
          <a:prstGeom prst="rect">
            <a:avLst/>
          </a:prstGeom>
        </p:spPr>
      </p:pic>
    </p:spTree>
    <p:extLst>
      <p:ext uri="{BB962C8B-B14F-4D97-AF65-F5344CB8AC3E}">
        <p14:creationId xmlns:p14="http://schemas.microsoft.com/office/powerpoint/2010/main" val="2965555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9560" y="0"/>
            <a:ext cx="10752881" cy="6859190"/>
          </a:xfrm>
          <a:prstGeom prst="rect">
            <a:avLst/>
          </a:prstGeom>
        </p:spPr>
      </p:pic>
    </p:spTree>
    <p:extLst>
      <p:ext uri="{BB962C8B-B14F-4D97-AF65-F5344CB8AC3E}">
        <p14:creationId xmlns:p14="http://schemas.microsoft.com/office/powerpoint/2010/main" val="299393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886108" y="4681140"/>
            <a:ext cx="10419785" cy="1256040"/>
            <a:chOff x="704438" y="2991238"/>
            <a:chExt cx="10419785" cy="1256040"/>
          </a:xfrm>
        </p:grpSpPr>
        <p:grpSp>
          <p:nvGrpSpPr>
            <p:cNvPr id="32" name="Group 31"/>
            <p:cNvGrpSpPr/>
            <p:nvPr/>
          </p:nvGrpSpPr>
          <p:grpSpPr>
            <a:xfrm>
              <a:off x="5692095" y="3005203"/>
              <a:ext cx="907621" cy="974159"/>
              <a:chOff x="5692095" y="3005203"/>
              <a:chExt cx="907621" cy="974159"/>
            </a:xfrm>
          </p:grpSpPr>
          <p:pic>
            <p:nvPicPr>
              <p:cNvPr id="7" name="Picture 6"/>
              <p:cNvPicPr>
                <a:picLocks noChangeAspect="1"/>
              </p:cNvPicPr>
              <p:nvPr/>
            </p:nvPicPr>
            <p:blipFill>
              <a:blip r:embed="rId3">
                <a:biLevel thresh="25000"/>
              </a:blip>
              <a:stretch>
                <a:fillRect/>
              </a:stretch>
            </p:blipFill>
            <p:spPr>
              <a:xfrm>
                <a:off x="5857719" y="3005203"/>
                <a:ext cx="576373" cy="572607"/>
              </a:xfrm>
              <a:prstGeom prst="rect">
                <a:avLst/>
              </a:prstGeom>
            </p:spPr>
          </p:pic>
          <p:sp>
            <p:nvSpPr>
              <p:cNvPr id="12" name="TextBox 11"/>
              <p:cNvSpPr txBox="1"/>
              <p:nvPr/>
            </p:nvSpPr>
            <p:spPr>
              <a:xfrm>
                <a:off x="5692095" y="361003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grpSp>
        <p:grpSp>
          <p:nvGrpSpPr>
            <p:cNvPr id="29" name="Group 28"/>
            <p:cNvGrpSpPr/>
            <p:nvPr/>
          </p:nvGrpSpPr>
          <p:grpSpPr>
            <a:xfrm>
              <a:off x="704438" y="3033136"/>
              <a:ext cx="1498102" cy="1214142"/>
              <a:chOff x="704438" y="3033136"/>
              <a:chExt cx="1498102" cy="1214142"/>
            </a:xfrm>
          </p:grpSpPr>
          <p:pic>
            <p:nvPicPr>
              <p:cNvPr id="5" name="Picture 4"/>
              <p:cNvPicPr>
                <a:picLocks noChangeAspect="1"/>
              </p:cNvPicPr>
              <p:nvPr/>
            </p:nvPicPr>
            <p:blipFill>
              <a:blip r:embed="rId4">
                <a:biLevel thresh="25000"/>
              </a:blip>
              <a:stretch>
                <a:fillRect/>
              </a:stretch>
            </p:blipFill>
            <p:spPr>
              <a:xfrm>
                <a:off x="1193419" y="3033136"/>
                <a:ext cx="520141" cy="516741"/>
              </a:xfrm>
              <a:prstGeom prst="rect">
                <a:avLst/>
              </a:prstGeom>
            </p:spPr>
          </p:pic>
          <p:sp>
            <p:nvSpPr>
              <p:cNvPr id="2" name="TextBox 1"/>
              <p:cNvSpPr txBox="1"/>
              <p:nvPr/>
            </p:nvSpPr>
            <p:spPr>
              <a:xfrm>
                <a:off x="704438" y="3600947"/>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grpSp>
        <p:grpSp>
          <p:nvGrpSpPr>
            <p:cNvPr id="31" name="Group 30"/>
            <p:cNvGrpSpPr/>
            <p:nvPr/>
          </p:nvGrpSpPr>
          <p:grpSpPr>
            <a:xfrm>
              <a:off x="4494470" y="2991238"/>
              <a:ext cx="604489" cy="985161"/>
              <a:chOff x="4494470" y="2991238"/>
              <a:chExt cx="604489" cy="985161"/>
            </a:xfrm>
          </p:grpSpPr>
          <p:pic>
            <p:nvPicPr>
              <p:cNvPr id="6" name="Picture 5"/>
              <p:cNvPicPr>
                <a:picLocks noChangeAspect="1"/>
              </p:cNvPicPr>
              <p:nvPr/>
            </p:nvPicPr>
            <p:blipFill>
              <a:blip r:embed="rId5">
                <a:biLevel thresh="25000"/>
              </a:blip>
              <a:stretch>
                <a:fillRect/>
              </a:stretch>
            </p:blipFill>
            <p:spPr>
              <a:xfrm>
                <a:off x="4494470" y="2991238"/>
                <a:ext cx="604489" cy="600537"/>
              </a:xfrm>
              <a:prstGeom prst="rect">
                <a:avLst/>
              </a:prstGeom>
            </p:spPr>
          </p:pic>
          <p:sp>
            <p:nvSpPr>
              <p:cNvPr id="3" name="TextBox 2"/>
              <p:cNvSpPr txBox="1"/>
              <p:nvPr/>
            </p:nvSpPr>
            <p:spPr>
              <a:xfrm>
                <a:off x="4557706" y="3607067"/>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grpSp>
        <p:grpSp>
          <p:nvGrpSpPr>
            <p:cNvPr id="33" name="Group 32"/>
            <p:cNvGrpSpPr/>
            <p:nvPr/>
          </p:nvGrpSpPr>
          <p:grpSpPr>
            <a:xfrm>
              <a:off x="7192859" y="3019169"/>
              <a:ext cx="1132233" cy="960193"/>
              <a:chOff x="7192859" y="3019169"/>
              <a:chExt cx="1132233" cy="960193"/>
            </a:xfrm>
          </p:grpSpPr>
          <p:pic>
            <p:nvPicPr>
              <p:cNvPr id="9" name="Picture 8"/>
              <p:cNvPicPr>
                <a:picLocks noChangeAspect="1"/>
              </p:cNvPicPr>
              <p:nvPr/>
            </p:nvPicPr>
            <p:blipFill>
              <a:blip r:embed="rId6">
                <a:biLevel thresh="25000"/>
              </a:blip>
              <a:stretch>
                <a:fillRect/>
              </a:stretch>
            </p:blipFill>
            <p:spPr>
              <a:xfrm>
                <a:off x="7519991" y="3019169"/>
                <a:ext cx="477968" cy="544674"/>
              </a:xfrm>
              <a:prstGeom prst="rect">
                <a:avLst/>
              </a:prstGeom>
            </p:spPr>
          </p:pic>
          <p:sp>
            <p:nvSpPr>
              <p:cNvPr id="13" name="TextBox 12"/>
              <p:cNvSpPr txBox="1"/>
              <p:nvPr/>
            </p:nvSpPr>
            <p:spPr>
              <a:xfrm>
                <a:off x="7192859" y="361003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grpSp>
        <p:grpSp>
          <p:nvGrpSpPr>
            <p:cNvPr id="30" name="Group 29"/>
            <p:cNvGrpSpPr/>
            <p:nvPr/>
          </p:nvGrpSpPr>
          <p:grpSpPr>
            <a:xfrm>
              <a:off x="2798555" y="3075034"/>
              <a:ext cx="1130438" cy="894732"/>
              <a:chOff x="2798555" y="3075034"/>
              <a:chExt cx="1130438" cy="894732"/>
            </a:xfrm>
          </p:grpSpPr>
          <p:pic>
            <p:nvPicPr>
              <p:cNvPr id="10" name="Picture 9"/>
              <p:cNvPicPr>
                <a:picLocks noChangeAspect="1"/>
              </p:cNvPicPr>
              <p:nvPr/>
            </p:nvPicPr>
            <p:blipFill>
              <a:blip r:embed="rId7">
                <a:biLevel thresh="25000"/>
              </a:blip>
              <a:stretch>
                <a:fillRect/>
              </a:stretch>
            </p:blipFill>
            <p:spPr>
              <a:xfrm>
                <a:off x="3082617" y="3075034"/>
                <a:ext cx="562315" cy="432945"/>
              </a:xfrm>
              <a:prstGeom prst="rect">
                <a:avLst/>
              </a:prstGeom>
            </p:spPr>
          </p:pic>
          <p:sp>
            <p:nvSpPr>
              <p:cNvPr id="14" name="TextBox 13"/>
              <p:cNvSpPr txBox="1"/>
              <p:nvPr/>
            </p:nvSpPr>
            <p:spPr>
              <a:xfrm>
                <a:off x="2798555" y="3600434"/>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grpSp>
        <p:grpSp>
          <p:nvGrpSpPr>
            <p:cNvPr id="34" name="Group 33"/>
            <p:cNvGrpSpPr/>
            <p:nvPr/>
          </p:nvGrpSpPr>
          <p:grpSpPr>
            <a:xfrm>
              <a:off x="8918233" y="3012187"/>
              <a:ext cx="1065292" cy="971439"/>
              <a:chOff x="8918233" y="3012187"/>
              <a:chExt cx="1065292" cy="971439"/>
            </a:xfrm>
          </p:grpSpPr>
          <p:pic>
            <p:nvPicPr>
              <p:cNvPr id="8" name="Picture 7"/>
              <p:cNvPicPr>
                <a:picLocks noChangeAspect="1"/>
              </p:cNvPicPr>
              <p:nvPr/>
            </p:nvPicPr>
            <p:blipFill>
              <a:blip r:embed="rId8">
                <a:biLevel thresh="25000"/>
              </a:blip>
              <a:stretch>
                <a:fillRect/>
              </a:stretch>
            </p:blipFill>
            <p:spPr>
              <a:xfrm>
                <a:off x="9148635" y="3012187"/>
                <a:ext cx="604489" cy="558639"/>
              </a:xfrm>
              <a:prstGeom prst="rect">
                <a:avLst/>
              </a:prstGeom>
            </p:spPr>
          </p:pic>
          <p:sp>
            <p:nvSpPr>
              <p:cNvPr id="16" name="Rectangle 15"/>
              <p:cNvSpPr/>
              <p:nvPr/>
            </p:nvSpPr>
            <p:spPr>
              <a:xfrm>
                <a:off x="8918233" y="3614294"/>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grpSp>
        <p:grpSp>
          <p:nvGrpSpPr>
            <p:cNvPr id="35" name="Group 34"/>
            <p:cNvGrpSpPr/>
            <p:nvPr/>
          </p:nvGrpSpPr>
          <p:grpSpPr>
            <a:xfrm>
              <a:off x="10575675" y="3010480"/>
              <a:ext cx="548548" cy="965919"/>
              <a:chOff x="10575675" y="3010480"/>
              <a:chExt cx="548548" cy="965919"/>
            </a:xfrm>
          </p:grpSpPr>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26081" y="3010480"/>
                <a:ext cx="447737" cy="562053"/>
              </a:xfrm>
              <a:prstGeom prst="rect">
                <a:avLst/>
              </a:prstGeom>
            </p:spPr>
          </p:pic>
          <p:sp>
            <p:nvSpPr>
              <p:cNvPr id="27" name="TextBox 26"/>
              <p:cNvSpPr txBox="1"/>
              <p:nvPr/>
            </p:nvSpPr>
            <p:spPr>
              <a:xfrm>
                <a:off x="10575675" y="3607067"/>
                <a:ext cx="548548" cy="369332"/>
              </a:xfrm>
              <a:prstGeom prst="rect">
                <a:avLst/>
              </a:prstGeom>
              <a:noFill/>
            </p:spPr>
            <p:txBody>
              <a:bodyPr wrap="none" rtlCol="0">
                <a:spAutoFit/>
              </a:bodyPr>
              <a:lstStyle/>
              <a:p>
                <a:r>
                  <a:rPr lang="en-US" dirty="0">
                    <a:solidFill>
                      <a:prstClr val="white"/>
                    </a:solidFill>
                  </a:rPr>
                  <a:t>FTP</a:t>
                </a:r>
              </a:p>
            </p:txBody>
          </p:sp>
        </p:grpSp>
      </p:grpSp>
      <p:sp>
        <p:nvSpPr>
          <p:cNvPr id="37" name="TextBox 36"/>
          <p:cNvSpPr txBox="1"/>
          <p:nvPr/>
        </p:nvSpPr>
        <p:spPr>
          <a:xfrm>
            <a:off x="125129" y="2465545"/>
            <a:ext cx="12066871" cy="769441"/>
          </a:xfrm>
          <a:prstGeom prst="rect">
            <a:avLst/>
          </a:prstGeom>
          <a:noFill/>
        </p:spPr>
        <p:txBody>
          <a:bodyPr wrap="square" rtlCol="0">
            <a:spAutoFit/>
          </a:bodyPr>
          <a:lstStyle/>
          <a:p>
            <a:pPr algn="ctr"/>
            <a:r>
              <a:rPr lang="en-US" sz="4400" b="1" dirty="0">
                <a:solidFill>
                  <a:prstClr val="white"/>
                </a:solidFill>
              </a:rPr>
              <a:t>Choose your own </a:t>
            </a:r>
            <a:r>
              <a:rPr lang="en-US" sz="4400" b="1" dirty="0" smtClean="0">
                <a:solidFill>
                  <a:prstClr val="white"/>
                </a:solidFill>
              </a:rPr>
              <a:t>(deployment) Adventure</a:t>
            </a:r>
            <a:r>
              <a:rPr lang="en-US" sz="4400" b="1" dirty="0">
                <a:solidFill>
                  <a:prstClr val="white"/>
                </a:solidFill>
              </a:rPr>
              <a:t>!</a:t>
            </a:r>
          </a:p>
        </p:txBody>
      </p:sp>
    </p:spTree>
    <p:extLst>
      <p:ext uri="{BB962C8B-B14F-4D97-AF65-F5344CB8AC3E}">
        <p14:creationId xmlns:p14="http://schemas.microsoft.com/office/powerpoint/2010/main" val="2210986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Site Extensions</a:t>
            </a:r>
            <a:endParaRPr lang="en-US" sz="3600" dirty="0">
              <a:solidFill>
                <a:prstClr val="white"/>
              </a:solidFill>
            </a:endParaRPr>
          </a:p>
        </p:txBody>
      </p:sp>
      <p:pic>
        <p:nvPicPr>
          <p:cNvPr id="5" name="Picture 4"/>
          <p:cNvPicPr>
            <a:picLocks noChangeAspect="1"/>
          </p:cNvPicPr>
          <p:nvPr/>
        </p:nvPicPr>
        <p:blipFill>
          <a:blip r:embed="rId2"/>
          <a:stretch>
            <a:fillRect/>
          </a:stretch>
        </p:blipFill>
        <p:spPr>
          <a:xfrm>
            <a:off x="518166" y="781085"/>
            <a:ext cx="7818198" cy="3581521"/>
          </a:xfrm>
          <a:prstGeom prst="rect">
            <a:avLst/>
          </a:prstGeom>
        </p:spPr>
      </p:pic>
      <p:pic>
        <p:nvPicPr>
          <p:cNvPr id="6" name="Picture 5"/>
          <p:cNvPicPr>
            <a:picLocks noChangeAspect="1"/>
          </p:cNvPicPr>
          <p:nvPr/>
        </p:nvPicPr>
        <p:blipFill>
          <a:blip r:embed="rId3"/>
          <a:stretch>
            <a:fillRect/>
          </a:stretch>
        </p:blipFill>
        <p:spPr>
          <a:xfrm>
            <a:off x="1250066" y="1566640"/>
            <a:ext cx="8054149" cy="3529994"/>
          </a:xfrm>
          <a:prstGeom prst="rect">
            <a:avLst/>
          </a:prstGeom>
        </p:spPr>
      </p:pic>
    </p:spTree>
    <p:extLst>
      <p:ext uri="{BB962C8B-B14F-4D97-AF65-F5344CB8AC3E}">
        <p14:creationId xmlns:p14="http://schemas.microsoft.com/office/powerpoint/2010/main" val="34630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8" name="Straight Arrow Connector 27"/>
          <p:cNvCxnSpPr/>
          <p:nvPr/>
        </p:nvCxnSpPr>
        <p:spPr>
          <a:xfrm flipV="1">
            <a:off x="2733470" y="3517320"/>
            <a:ext cx="6164297" cy="11574"/>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33470" y="3517320"/>
            <a:ext cx="6164297" cy="1378"/>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WebSockets</a:t>
            </a:r>
            <a:endParaRPr lang="en-US" sz="3600" dirty="0">
              <a:solidFill>
                <a:prstClr val="white"/>
              </a:solidFill>
            </a:endParaRPr>
          </a:p>
        </p:txBody>
      </p:sp>
      <p:sp>
        <p:nvSpPr>
          <p:cNvPr id="13" name="Rectangle 12"/>
          <p:cNvSpPr/>
          <p:nvPr/>
        </p:nvSpPr>
        <p:spPr>
          <a:xfrm>
            <a:off x="0" y="5405376"/>
            <a:ext cx="12192001" cy="1452623"/>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58946" y="5528753"/>
            <a:ext cx="868101" cy="769441"/>
          </a:xfrm>
          <a:prstGeom prst="rect">
            <a:avLst/>
          </a:prstGeom>
          <a:noFill/>
        </p:spPr>
        <p:txBody>
          <a:bodyPr wrap="square" rtlCol="0">
            <a:spAutoFit/>
          </a:bodyPr>
          <a:lstStyle/>
          <a:p>
            <a:pPr algn="ctr"/>
            <a:r>
              <a:rPr lang="en-US" sz="4400" b="1" dirty="0" smtClean="0">
                <a:solidFill>
                  <a:schemeClr val="bg1"/>
                </a:solidFill>
              </a:rPr>
              <a:t>5</a:t>
            </a:r>
            <a:endParaRPr lang="en-US" sz="4400" b="1" dirty="0">
              <a:solidFill>
                <a:schemeClr val="bg1"/>
              </a:solidFill>
            </a:endParaRPr>
          </a:p>
        </p:txBody>
      </p:sp>
      <p:sp>
        <p:nvSpPr>
          <p:cNvPr id="15" name="TextBox 14"/>
          <p:cNvSpPr txBox="1"/>
          <p:nvPr/>
        </p:nvSpPr>
        <p:spPr>
          <a:xfrm>
            <a:off x="259775" y="5497975"/>
            <a:ext cx="1967205" cy="830997"/>
          </a:xfrm>
          <a:prstGeom prst="rect">
            <a:avLst/>
          </a:prstGeom>
          <a:noFill/>
        </p:spPr>
        <p:txBody>
          <a:bodyPr wrap="none" rtlCol="0">
            <a:spAutoFit/>
          </a:bodyPr>
          <a:lstStyle/>
          <a:p>
            <a:r>
              <a:rPr lang="en-US" sz="2400" b="1" dirty="0" smtClean="0">
                <a:solidFill>
                  <a:schemeClr val="bg1"/>
                </a:solidFill>
              </a:rPr>
              <a:t>Concurrent</a:t>
            </a:r>
          </a:p>
          <a:p>
            <a:r>
              <a:rPr lang="en-US" sz="2400" b="1" dirty="0" smtClean="0">
                <a:solidFill>
                  <a:schemeClr val="bg1"/>
                </a:solidFill>
              </a:rPr>
              <a:t>Connections</a:t>
            </a:r>
            <a:endParaRPr lang="en-US" sz="2400" b="1" dirty="0">
              <a:solidFill>
                <a:schemeClr val="bg1"/>
              </a:solidFill>
            </a:endParaRPr>
          </a:p>
        </p:txBody>
      </p:sp>
      <p:sp>
        <p:nvSpPr>
          <p:cNvPr id="16" name="TextBox 15"/>
          <p:cNvSpPr txBox="1"/>
          <p:nvPr/>
        </p:nvSpPr>
        <p:spPr>
          <a:xfrm>
            <a:off x="259775" y="6372776"/>
            <a:ext cx="606256" cy="400110"/>
          </a:xfrm>
          <a:prstGeom prst="rect">
            <a:avLst/>
          </a:prstGeom>
          <a:noFill/>
        </p:spPr>
        <p:txBody>
          <a:bodyPr wrap="none" rtlCol="0">
            <a:spAutoFit/>
          </a:bodyPr>
          <a:lstStyle/>
          <a:p>
            <a:r>
              <a:rPr lang="en-US" sz="2000" dirty="0" smtClean="0">
                <a:solidFill>
                  <a:schemeClr val="bg1"/>
                </a:solidFill>
              </a:rPr>
              <a:t>Tier</a:t>
            </a:r>
            <a:endParaRPr lang="en-US" sz="2000" dirty="0">
              <a:solidFill>
                <a:schemeClr val="bg1"/>
              </a:solidFill>
            </a:endParaRPr>
          </a:p>
        </p:txBody>
      </p:sp>
      <p:sp>
        <p:nvSpPr>
          <p:cNvPr id="17" name="TextBox 16"/>
          <p:cNvSpPr txBox="1"/>
          <p:nvPr/>
        </p:nvSpPr>
        <p:spPr>
          <a:xfrm>
            <a:off x="2960308" y="6372776"/>
            <a:ext cx="665375" cy="400110"/>
          </a:xfrm>
          <a:prstGeom prst="rect">
            <a:avLst/>
          </a:prstGeom>
          <a:noFill/>
        </p:spPr>
        <p:txBody>
          <a:bodyPr wrap="none" rtlCol="0">
            <a:spAutoFit/>
          </a:bodyPr>
          <a:lstStyle/>
          <a:p>
            <a:pPr algn="ctr"/>
            <a:r>
              <a:rPr lang="en-US" sz="2000" dirty="0" smtClean="0">
                <a:solidFill>
                  <a:schemeClr val="bg1"/>
                </a:solidFill>
              </a:rPr>
              <a:t>Free</a:t>
            </a:r>
            <a:endParaRPr lang="en-US" sz="2000" dirty="0">
              <a:solidFill>
                <a:schemeClr val="bg1"/>
              </a:solidFill>
            </a:endParaRPr>
          </a:p>
        </p:txBody>
      </p:sp>
      <p:sp>
        <p:nvSpPr>
          <p:cNvPr id="18" name="TextBox 17"/>
          <p:cNvSpPr txBox="1"/>
          <p:nvPr/>
        </p:nvSpPr>
        <p:spPr>
          <a:xfrm>
            <a:off x="4746110" y="5528753"/>
            <a:ext cx="868101" cy="769441"/>
          </a:xfrm>
          <a:prstGeom prst="rect">
            <a:avLst/>
          </a:prstGeom>
          <a:noFill/>
        </p:spPr>
        <p:txBody>
          <a:bodyPr wrap="square" rtlCol="0">
            <a:spAutoFit/>
          </a:bodyPr>
          <a:lstStyle/>
          <a:p>
            <a:pPr algn="ctr"/>
            <a:r>
              <a:rPr lang="en-US" sz="4400" b="1" dirty="0" smtClean="0">
                <a:solidFill>
                  <a:schemeClr val="bg1"/>
                </a:solidFill>
              </a:rPr>
              <a:t>35</a:t>
            </a:r>
            <a:endParaRPr lang="en-US" sz="4400" b="1" dirty="0">
              <a:solidFill>
                <a:schemeClr val="bg1"/>
              </a:solidFill>
            </a:endParaRPr>
          </a:p>
        </p:txBody>
      </p:sp>
      <p:sp>
        <p:nvSpPr>
          <p:cNvPr id="19" name="TextBox 18"/>
          <p:cNvSpPr txBox="1"/>
          <p:nvPr/>
        </p:nvSpPr>
        <p:spPr>
          <a:xfrm>
            <a:off x="4695989" y="6372776"/>
            <a:ext cx="968342" cy="400110"/>
          </a:xfrm>
          <a:prstGeom prst="rect">
            <a:avLst/>
          </a:prstGeom>
          <a:noFill/>
        </p:spPr>
        <p:txBody>
          <a:bodyPr wrap="none" rtlCol="0">
            <a:spAutoFit/>
          </a:bodyPr>
          <a:lstStyle/>
          <a:p>
            <a:pPr algn="ctr"/>
            <a:r>
              <a:rPr lang="en-US" sz="2000" dirty="0" smtClean="0">
                <a:solidFill>
                  <a:schemeClr val="bg1"/>
                </a:solidFill>
              </a:rPr>
              <a:t>Shared</a:t>
            </a:r>
            <a:endParaRPr lang="en-US" sz="2000" dirty="0">
              <a:solidFill>
                <a:schemeClr val="bg1"/>
              </a:solidFill>
            </a:endParaRPr>
          </a:p>
        </p:txBody>
      </p:sp>
      <p:sp>
        <p:nvSpPr>
          <p:cNvPr id="21" name="TextBox 20"/>
          <p:cNvSpPr txBox="1"/>
          <p:nvPr/>
        </p:nvSpPr>
        <p:spPr>
          <a:xfrm>
            <a:off x="6633274" y="5528753"/>
            <a:ext cx="1275880" cy="769441"/>
          </a:xfrm>
          <a:prstGeom prst="rect">
            <a:avLst/>
          </a:prstGeom>
          <a:noFill/>
        </p:spPr>
        <p:txBody>
          <a:bodyPr wrap="square" rtlCol="0">
            <a:spAutoFit/>
          </a:bodyPr>
          <a:lstStyle/>
          <a:p>
            <a:pPr algn="ctr"/>
            <a:r>
              <a:rPr lang="en-US" sz="4400" b="1" dirty="0" smtClean="0">
                <a:solidFill>
                  <a:schemeClr val="bg1"/>
                </a:solidFill>
              </a:rPr>
              <a:t>350</a:t>
            </a:r>
            <a:endParaRPr lang="en-US" sz="4400" b="1" dirty="0">
              <a:solidFill>
                <a:schemeClr val="bg1"/>
              </a:solidFill>
            </a:endParaRPr>
          </a:p>
        </p:txBody>
      </p:sp>
      <p:sp>
        <p:nvSpPr>
          <p:cNvPr id="22" name="TextBox 21"/>
          <p:cNvSpPr txBox="1"/>
          <p:nvPr/>
        </p:nvSpPr>
        <p:spPr>
          <a:xfrm>
            <a:off x="6231805" y="6372776"/>
            <a:ext cx="2078818" cy="400110"/>
          </a:xfrm>
          <a:prstGeom prst="rect">
            <a:avLst/>
          </a:prstGeom>
          <a:noFill/>
        </p:spPr>
        <p:txBody>
          <a:bodyPr wrap="square" rtlCol="0">
            <a:spAutoFit/>
          </a:bodyPr>
          <a:lstStyle/>
          <a:p>
            <a:pPr algn="ctr"/>
            <a:r>
              <a:rPr lang="en-US" sz="2000" dirty="0" smtClean="0">
                <a:solidFill>
                  <a:schemeClr val="bg1"/>
                </a:solidFill>
              </a:rPr>
              <a:t>Basic / Standard</a:t>
            </a:r>
            <a:endParaRPr lang="en-US" sz="2000" dirty="0">
              <a:solidFill>
                <a:schemeClr val="bg1"/>
              </a:solidFill>
            </a:endParaRPr>
          </a:p>
        </p:txBody>
      </p:sp>
      <p:sp>
        <p:nvSpPr>
          <p:cNvPr id="23" name="TextBox 22"/>
          <p:cNvSpPr txBox="1"/>
          <p:nvPr/>
        </p:nvSpPr>
        <p:spPr>
          <a:xfrm>
            <a:off x="9450188" y="6372776"/>
            <a:ext cx="1200778" cy="400110"/>
          </a:xfrm>
          <a:prstGeom prst="rect">
            <a:avLst/>
          </a:prstGeom>
          <a:noFill/>
        </p:spPr>
        <p:txBody>
          <a:bodyPr wrap="none" rtlCol="0">
            <a:spAutoFit/>
          </a:bodyPr>
          <a:lstStyle/>
          <a:p>
            <a:r>
              <a:rPr lang="en-US" sz="2000" dirty="0" smtClean="0">
                <a:solidFill>
                  <a:schemeClr val="bg1"/>
                </a:solidFill>
              </a:rPr>
              <a:t>Premium</a:t>
            </a:r>
            <a:endParaRPr lang="en-US" sz="2000" dirty="0">
              <a:solidFill>
                <a:schemeClr val="bg1"/>
              </a:solidFill>
            </a:endParaRPr>
          </a:p>
        </p:txBody>
      </p:sp>
      <p:sp>
        <p:nvSpPr>
          <p:cNvPr id="24" name="TextBox 23"/>
          <p:cNvSpPr txBox="1"/>
          <p:nvPr/>
        </p:nvSpPr>
        <p:spPr>
          <a:xfrm>
            <a:off x="8514918" y="5528753"/>
            <a:ext cx="3071319" cy="769441"/>
          </a:xfrm>
          <a:prstGeom prst="rect">
            <a:avLst/>
          </a:prstGeom>
          <a:noFill/>
        </p:spPr>
        <p:txBody>
          <a:bodyPr wrap="square" rtlCol="0">
            <a:spAutoFit/>
          </a:bodyPr>
          <a:lstStyle/>
          <a:p>
            <a:pPr algn="ctr"/>
            <a:r>
              <a:rPr lang="en-US" sz="4400" b="1" dirty="0" smtClean="0">
                <a:solidFill>
                  <a:schemeClr val="bg1"/>
                </a:solidFill>
              </a:rPr>
              <a:t>Unlimited</a:t>
            </a:r>
            <a:endParaRPr lang="en-US" sz="4400" b="1" dirty="0">
              <a:solidFill>
                <a:schemeClr val="bg1"/>
              </a:solidFill>
            </a:endParaRPr>
          </a:p>
        </p:txBody>
      </p:sp>
      <p:pic>
        <p:nvPicPr>
          <p:cNvPr id="2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0188" y="2670750"/>
            <a:ext cx="1730956" cy="17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05705" y="2664319"/>
            <a:ext cx="1875344" cy="17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733470" y="3505056"/>
            <a:ext cx="6164297"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823" y="3841170"/>
            <a:ext cx="4057590" cy="400110"/>
          </a:xfrm>
          <a:prstGeom prst="rect">
            <a:avLst/>
          </a:prstGeom>
          <a:noFill/>
        </p:spPr>
        <p:txBody>
          <a:bodyPr wrap="square" rtlCol="0">
            <a:spAutoFit/>
          </a:bodyPr>
          <a:lstStyle/>
          <a:p>
            <a:pPr algn="ctr"/>
            <a:r>
              <a:rPr lang="en-US" sz="2000" dirty="0" smtClean="0">
                <a:solidFill>
                  <a:schemeClr val="bg1"/>
                </a:solidFill>
              </a:rPr>
              <a:t>Persistent Connection</a:t>
            </a:r>
            <a:endParaRPr lang="en-US" sz="2000" dirty="0">
              <a:solidFill>
                <a:schemeClr val="bg1"/>
              </a:solidFill>
            </a:endParaRPr>
          </a:p>
        </p:txBody>
      </p:sp>
    </p:spTree>
    <p:extLst>
      <p:ext uri="{BB962C8B-B14F-4D97-AF65-F5344CB8AC3E}">
        <p14:creationId xmlns:p14="http://schemas.microsoft.com/office/powerpoint/2010/main" val="3615841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1000"/>
                                        <p:tgtEl>
                                          <p:spTgt spid="34"/>
                                        </p:tgtEl>
                                      </p:cBhvr>
                                    </p:animEffect>
                                  </p:childTnLst>
                                </p:cTn>
                              </p:par>
                            </p:childTnLst>
                          </p:cTn>
                        </p:par>
                        <p:par>
                          <p:cTn id="16" fill="hold">
                            <p:stCondLst>
                              <p:cond delay="150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2500"/>
                            </p:stCondLst>
                            <p:childTnLst>
                              <p:par>
                                <p:cTn id="20" presetID="16" presetClass="entr" presetSubtype="21"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2000"/>
                                        <p:tgtEl>
                                          <p:spTgt spid="4"/>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Web Hosting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Azure Website Creation</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 Azure Websites</a:t>
            </a:r>
            <a:endParaRPr lang="en-US"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799522" y="3958627"/>
            <a:ext cx="6305841" cy="4171768"/>
          </a:xfrm>
          <a:prstGeom prst="rect">
            <a:avLst/>
          </a:prstGeom>
        </p:spPr>
      </p:pic>
      <p:sp>
        <p:nvSpPr>
          <p:cNvPr id="6" name="Content Placeholder 2"/>
          <p:cNvSpPr txBox="1">
            <a:spLocks/>
          </p:cNvSpPr>
          <p:nvPr/>
        </p:nvSpPr>
        <p:spPr>
          <a:xfrm>
            <a:off x="560798" y="1482812"/>
            <a:ext cx="11079822" cy="44197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t>Create Azure Resources during File / New</a:t>
            </a:r>
          </a:p>
          <a:p>
            <a:r>
              <a:rPr lang="en-US" sz="2800" dirty="0" smtClean="0"/>
              <a:t>Create Azure Website during deploy</a:t>
            </a:r>
          </a:p>
          <a:p>
            <a:r>
              <a:rPr lang="en-US" sz="2800" dirty="0" smtClean="0"/>
              <a:t>Manage with Server Explorer</a:t>
            </a:r>
            <a:endParaRPr lang="en-US" sz="2800" dirty="0"/>
          </a:p>
        </p:txBody>
      </p:sp>
    </p:spTree>
    <p:extLst>
      <p:ext uri="{BB962C8B-B14F-4D97-AF65-F5344CB8AC3E}">
        <p14:creationId xmlns:p14="http://schemas.microsoft.com/office/powerpoint/2010/main" val="128802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Visual Studio Support</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067A0A437FD148AE4FCAB60D1D4CBE" ma:contentTypeVersion="1" ma:contentTypeDescription="Create a new document." ma:contentTypeScope="" ma:versionID="068c21c6e6e45a28635bf5e3d1e50a8f">
  <xsd:schema xmlns:xsd="http://www.w3.org/2001/XMLSchema" xmlns:xs="http://www.w3.org/2001/XMLSchema" xmlns:p="http://schemas.microsoft.com/office/2006/metadata/properties" xmlns:ns3="ea6dd214-3135-41d2-a23f-8e6c8f3c12a8" targetNamespace="http://schemas.microsoft.com/office/2006/metadata/properties" ma:root="true" ma:fieldsID="58a36c85a375299bd1e8baf07f2ea2af" ns3:_="">
    <xsd:import namespace="ea6dd214-3135-41d2-a23f-8e6c8f3c12a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dd214-3135-41d2-a23f-8e6c8f3c12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a6dd214-3135-41d2-a23f-8e6c8f3c12a8">
      <UserInfo>
        <DisplayName>Rick Claus</DisplayName>
        <AccountId>401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E5C8F-DEA8-4CFE-834E-4526D0E21463}"/>
</file>

<file path=customXml/itemProps2.xml><?xml version="1.0" encoding="utf-8"?>
<ds:datastoreItem xmlns:ds="http://schemas.openxmlformats.org/officeDocument/2006/customXml" ds:itemID="{B030EFEA-9AEA-457C-BAA8-93C4281792F5}"/>
</file>

<file path=customXml/itemProps3.xml><?xml version="1.0" encoding="utf-8"?>
<ds:datastoreItem xmlns:ds="http://schemas.openxmlformats.org/officeDocument/2006/customXml" ds:itemID="{14B32142-DE2C-423C-A302-95CAC214862A}"/>
</file>

<file path=docProps/app.xml><?xml version="1.0" encoding="utf-8"?>
<Properties xmlns="http://schemas.openxmlformats.org/officeDocument/2006/extended-properties" xmlns:vt="http://schemas.openxmlformats.org/officeDocument/2006/docPropsVTypes">
  <TotalTime>7353</TotalTime>
  <Words>1244</Words>
  <Application>Microsoft Office PowerPoint</Application>
  <PresentationFormat>Widescreen</PresentationFormat>
  <Paragraphs>332</Paragraphs>
  <Slides>53</Slides>
  <Notes>18</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メイリオ</vt:lpstr>
      <vt:lpstr>Arial</vt:lpstr>
      <vt:lpstr>Calibri</vt:lpstr>
      <vt:lpstr>Consolas</vt:lpstr>
      <vt:lpstr>Segoe UI</vt:lpstr>
      <vt:lpstr>Segoe UI Light</vt:lpstr>
      <vt:lpstr>Wingdings</vt:lpstr>
      <vt:lpstr>Azure Medium</vt:lpstr>
      <vt:lpstr>Azure Websites</vt:lpstr>
      <vt:lpstr>Agenda</vt:lpstr>
      <vt:lpstr>PowerPoint Presentation</vt:lpstr>
      <vt:lpstr>PowerPoint Presentation</vt:lpstr>
      <vt:lpstr>PowerPoint Presentation</vt:lpstr>
      <vt:lpstr>Demo</vt:lpstr>
      <vt:lpstr>Visual Studio + Azure Websites</vt:lpstr>
      <vt:lpstr>Demo</vt:lpstr>
      <vt:lpstr>Scale</vt:lpstr>
      <vt:lpstr>PowerPoint Presentation</vt:lpstr>
      <vt:lpstr>PowerPoint Presentation</vt:lpstr>
      <vt:lpstr>PowerPoint Presentation</vt:lpstr>
      <vt:lpstr>PowerPoint Presentation</vt:lpstr>
      <vt:lpstr>PowerPoint Presentation</vt:lpstr>
      <vt:lpstr>Demo</vt:lpstr>
      <vt:lpstr>PowerPoint Presentation</vt:lpstr>
      <vt:lpstr>Site Slots (aka staging)</vt:lpstr>
      <vt:lpstr>PowerPoint Presentation</vt:lpstr>
      <vt:lpstr>PowerPoint Presentation</vt:lpstr>
      <vt:lpstr>PowerPoint Presentation</vt:lpstr>
      <vt:lpstr>PowerPoint Presentation</vt:lpstr>
      <vt:lpstr>Demo</vt:lpstr>
      <vt:lpstr>Web Jobs</vt:lpstr>
      <vt:lpstr>PowerPoint Presentation</vt:lpstr>
      <vt:lpstr>PowerPoint Presentation</vt:lpstr>
      <vt:lpstr>Traffic Manager</vt:lpstr>
      <vt:lpstr>PowerPoint Presentation</vt:lpstr>
      <vt:lpstr>Intelligent customer routing with Traffic Manager</vt:lpstr>
      <vt:lpstr>Intelligent customer routing with Traffic Manager</vt:lpstr>
      <vt:lpstr>Backup</vt:lpstr>
      <vt:lpstr>PowerPoint Presentation</vt:lpstr>
      <vt:lpstr>Demo</vt:lpstr>
      <vt:lpstr>Hybrid Connections</vt:lpstr>
      <vt:lpstr>PowerPoint Presentation</vt:lpstr>
      <vt:lpstr>Application Insights</vt:lpstr>
      <vt:lpstr>PowerPoint Presentation</vt:lpstr>
      <vt:lpstr>“and all that PaaS…”</vt:lpstr>
      <vt:lpstr>Microsoft Azure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Marc Gagne</cp:lastModifiedBy>
  <cp:revision>381</cp:revision>
  <cp:lastPrinted>2014-03-26T17:46:13Z</cp:lastPrinted>
  <dcterms:created xsi:type="dcterms:W3CDTF">2014-03-19T23:21:38Z</dcterms:created>
  <dcterms:modified xsi:type="dcterms:W3CDTF">2014-12-23T12:34:53Z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0x01010052067A0A437FD148AE4FCAB60D1D4CBE</vt:lpwstr>
  </property>
  <property fmtid="{D5CDD505-2E9C-101B-9397-08002B2CF9AE}" pid="3" name="DocVizMetadataToken">
    <vt:lpwstr>300x191x1</vt:lpwstr>
  </property>
</Properties>
</file>