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B16A9A5-FB79-4CD4-AA30-6E96ADC75B55}">
  <a:tblStyle styleId="{8B16A9A5-FB79-4CD4-AA30-6E96ADC75B5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85949a9bd0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85949a9bd0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8873b77c7c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8873b77c7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85949a9bd0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85949a9bd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8873b77c7c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8873b77c7c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8873b77c7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8873b77c7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8873b77c7c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8873b77c7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8873b77c7c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8873b77c7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8873b77c7c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8873b77c7c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85949a9bd0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85949a9bd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85949a9bd0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85949a9bd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85949a9bd0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85949a9bd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85949a9bd0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85949a9bd0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85949a9bd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85949a9bd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85949a9bd0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85949a9b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85949a9bd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85949a9bd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85949a9bd0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85949a9bd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85978c505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85978c505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85949a9bd0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85949a9bd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85949a9bd0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85949a9bd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p>
          <a:p>
            <a:pPr marL="0" lvl="0" indent="0" algn="ctr" rtl="0">
              <a:spcBef>
                <a:spcPts val="0"/>
              </a:spcBef>
              <a:spcAft>
                <a:spcPts val="0"/>
              </a:spcAft>
              <a:buNone/>
            </a:pPr>
            <a:endParaRPr sz="1800" b="1">
              <a:latin typeface="Montserrat"/>
              <a:ea typeface="Montserrat"/>
              <a:cs typeface="Montserrat"/>
              <a:sym typeface="Montserrat"/>
            </a:endParaRPr>
          </a:p>
          <a:p>
            <a:pPr marL="0" lvl="0" indent="0" algn="ctr" rtl="0">
              <a:spcBef>
                <a:spcPts val="0"/>
              </a:spcBef>
              <a:spcAft>
                <a:spcPts val="0"/>
              </a:spcAft>
              <a:buNone/>
            </a:pPr>
            <a:r>
              <a:rPr lang="es" sz="1800" b="1">
                <a:latin typeface="Montserrat"/>
                <a:ea typeface="Montserrat"/>
                <a:cs typeface="Montserrat"/>
                <a:sym typeface="Montserrat"/>
              </a:rPr>
              <a:t>DESCRIPCIÓN DEL PROYECTO APT</a:t>
            </a:r>
            <a:endParaRPr sz="1800" b="1">
              <a:latin typeface="Montserrat"/>
              <a:ea typeface="Montserrat"/>
              <a:cs typeface="Montserrat"/>
              <a:sym typeface="Montserrat"/>
            </a:endParaRPr>
          </a:p>
          <a:p>
            <a:pPr marL="0" lvl="0" indent="0" algn="ctr" rtl="0">
              <a:lnSpc>
                <a:spcPct val="115000"/>
              </a:lnSpc>
              <a:spcBef>
                <a:spcPts val="1200"/>
              </a:spcBef>
              <a:spcAft>
                <a:spcPts val="0"/>
              </a:spcAft>
              <a:buClr>
                <a:schemeClr val="dk1"/>
              </a:buClr>
              <a:buSzPct val="68750"/>
              <a:buFont typeface="Arial"/>
              <a:buNone/>
            </a:pPr>
            <a:r>
              <a:rPr lang="es" sz="1600">
                <a:latin typeface="Montserrat"/>
                <a:ea typeface="Montserrat"/>
                <a:cs typeface="Montserrat"/>
                <a:sym typeface="Montserrat"/>
              </a:rPr>
              <a:t>Sistema Unidad Territorial</a:t>
            </a:r>
            <a:endParaRPr sz="1600">
              <a:latin typeface="Montserrat"/>
              <a:ea typeface="Montserrat"/>
              <a:cs typeface="Montserrat"/>
              <a:sym typeface="Montserrat"/>
            </a:endParaRPr>
          </a:p>
          <a:p>
            <a:pPr marL="0" lvl="0" indent="0" algn="ctr" rtl="0">
              <a:spcBef>
                <a:spcPts val="1200"/>
              </a:spcBef>
              <a:spcAft>
                <a:spcPts val="0"/>
              </a:spcAft>
              <a:buNone/>
            </a:pPr>
            <a:endParaRPr sz="190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25000" lnSpcReduction="20000"/>
          </a:bodyPr>
          <a:lstStyle/>
          <a:p>
            <a:pPr marL="0" lvl="0" indent="0" algn="ctr" rtl="0">
              <a:lnSpc>
                <a:spcPct val="115000"/>
              </a:lnSpc>
              <a:spcBef>
                <a:spcPts val="1200"/>
              </a:spcBef>
              <a:spcAft>
                <a:spcPts val="0"/>
              </a:spcAft>
              <a:buClr>
                <a:schemeClr val="dk1"/>
              </a:buClr>
              <a:buSzPts val="275"/>
              <a:buFont typeface="Arial"/>
              <a:buNone/>
            </a:pPr>
            <a:r>
              <a:rPr lang="es" sz="4400">
                <a:latin typeface="Montserrat"/>
                <a:ea typeface="Montserrat"/>
                <a:cs typeface="Montserrat"/>
                <a:sym typeface="Montserrat"/>
              </a:rPr>
              <a:t>Estudiante: Mauricio Andrés Piña Valenzuela</a:t>
            </a:r>
            <a:br>
              <a:rPr lang="es" sz="4400">
                <a:latin typeface="Montserrat"/>
                <a:ea typeface="Montserrat"/>
                <a:cs typeface="Montserrat"/>
                <a:sym typeface="Montserrat"/>
              </a:rPr>
            </a:br>
            <a:r>
              <a:rPr lang="es" sz="4400">
                <a:latin typeface="Montserrat"/>
                <a:ea typeface="Montserrat"/>
                <a:cs typeface="Montserrat"/>
                <a:sym typeface="Montserrat"/>
              </a:rPr>
              <a:t> Asignatura: Capstone</a:t>
            </a:r>
            <a:br>
              <a:rPr lang="es" sz="4400">
                <a:latin typeface="Montserrat"/>
                <a:ea typeface="Montserrat"/>
                <a:cs typeface="Montserrat"/>
                <a:sym typeface="Montserrat"/>
              </a:rPr>
            </a:br>
            <a:r>
              <a:rPr lang="es" sz="4400">
                <a:latin typeface="Montserrat"/>
                <a:ea typeface="Montserrat"/>
                <a:cs typeface="Montserrat"/>
                <a:sym typeface="Montserrat"/>
              </a:rPr>
              <a:t> Fecha: 04/09/2025</a:t>
            </a:r>
            <a:endParaRPr sz="4400">
              <a:latin typeface="Montserrat"/>
              <a:ea typeface="Montserrat"/>
              <a:cs typeface="Montserrat"/>
              <a:sym typeface="Montserrat"/>
            </a:endParaRPr>
          </a:p>
          <a:p>
            <a:pPr marL="0" lvl="0" indent="0" algn="ctr" rtl="0">
              <a:spcBef>
                <a:spcPts val="1200"/>
              </a:spcBef>
              <a:spcAft>
                <a:spcPts val="0"/>
              </a:spcAft>
              <a:buNone/>
            </a:pPr>
            <a:endParaRPr/>
          </a:p>
        </p:txBody>
      </p:sp>
      <p:pic>
        <p:nvPicPr>
          <p:cNvPr id="56" name="Google Shape;56;p13" title="Logo_DuocUC.svg.png"/>
          <p:cNvPicPr preferRelativeResize="0"/>
          <p:nvPr/>
        </p:nvPicPr>
        <p:blipFill>
          <a:blip r:embed="rId3">
            <a:alphaModFix/>
          </a:blip>
          <a:stretch>
            <a:fillRect/>
          </a:stretch>
        </p:blipFill>
        <p:spPr>
          <a:xfrm>
            <a:off x="7607450" y="123100"/>
            <a:ext cx="1374152" cy="33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pic>
        <p:nvPicPr>
          <p:cNvPr id="112" name="Google Shape;112;p22"/>
          <p:cNvPicPr preferRelativeResize="0"/>
          <p:nvPr/>
        </p:nvPicPr>
        <p:blipFill>
          <a:blip r:embed="rId3">
            <a:alphaModFix/>
          </a:blip>
          <a:stretch>
            <a:fillRect/>
          </a:stretch>
        </p:blipFill>
        <p:spPr>
          <a:xfrm>
            <a:off x="963550" y="506100"/>
            <a:ext cx="6947401" cy="4583124"/>
          </a:xfrm>
          <a:prstGeom prst="rect">
            <a:avLst/>
          </a:prstGeom>
          <a:noFill/>
          <a:ln>
            <a:noFill/>
          </a:ln>
        </p:spPr>
      </p:pic>
      <p:pic>
        <p:nvPicPr>
          <p:cNvPr id="113" name="Google Shape;113;p22" title="images.png"/>
          <p:cNvPicPr preferRelativeResize="0"/>
          <p:nvPr/>
        </p:nvPicPr>
        <p:blipFill>
          <a:blip r:embed="rId4">
            <a:alphaModFix/>
          </a:blip>
          <a:stretch>
            <a:fillRect/>
          </a:stretch>
        </p:blipFill>
        <p:spPr>
          <a:xfrm>
            <a:off x="2659975" y="1503613"/>
            <a:ext cx="441900" cy="397200"/>
          </a:xfrm>
          <a:prstGeom prst="rect">
            <a:avLst/>
          </a:prstGeom>
          <a:noFill/>
          <a:ln>
            <a:noFill/>
          </a:ln>
        </p:spPr>
      </p:pic>
      <p:pic>
        <p:nvPicPr>
          <p:cNvPr id="114" name="Google Shape;114;p22" title="swagger.png"/>
          <p:cNvPicPr preferRelativeResize="0"/>
          <p:nvPr/>
        </p:nvPicPr>
        <p:blipFill>
          <a:blip r:embed="rId5">
            <a:alphaModFix/>
          </a:blip>
          <a:stretch>
            <a:fillRect/>
          </a:stretch>
        </p:blipFill>
        <p:spPr>
          <a:xfrm>
            <a:off x="3362396" y="1597921"/>
            <a:ext cx="854925" cy="20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sp>
        <p:nvSpPr>
          <p:cNvPr id="120" name="Google Shape;120;p23"/>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(Extreme Programming), cada iteración comienza con la selección de historias de usuario. Estas pasan por el ciclo completo de planificación → diseño simple → codificación → pruebas → retroalimentación, aplicándose únicamente a las HU elegidas en esa iteración.</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 De este modo, en cada ciclo se entrega un incremento funcional del sistema (ejemplo: Iteración 1 → login y registro; Iteración 2 → certificados; Iteración 3 → calendario, etc.).</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26" name="Google Shape;126;p24"/>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s" sz="1100">
                <a:solidFill>
                  <a:schemeClr val="dk1"/>
                </a:solidFill>
                <a:latin typeface="Montserrat"/>
                <a:ea typeface="Montserrat"/>
                <a:cs typeface="Montserrat"/>
                <a:sym typeface="Montserrat"/>
              </a:rPr>
              <a:t>Iteración 1 – Registro y Login</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En esta iteración se desarrolla la base del sistema, permitiendo que los vecinos se registren y accedan a la plataforma mediante login. Es la base para el resto de las funcionalidades.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 (Alta): Como vecino, quiero registrarme en la plataforma para participar en la junta de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HU2 (Alta): Como vecino, quiero iniciar sesión en el sistema para acceder a mis datos y servicios.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HU3 (Media): Como directiva, quiero gestionar usuarios registrados para mantener actualizada la base de datos.</a:t>
            </a:r>
            <a:endParaRPr sz="1100">
              <a:solidFill>
                <a:schemeClr val="dk1"/>
              </a:solidFill>
              <a:latin typeface="Montserrat"/>
              <a:ea typeface="Montserrat"/>
              <a:cs typeface="Montserrat"/>
              <a:sym typeface="Montserrat"/>
            </a:endParaRPr>
          </a:p>
          <a:p>
            <a:pPr marL="0" lvl="0" indent="0" algn="l" rtl="0">
              <a:spcBef>
                <a:spcPts val="1200"/>
              </a:spcBef>
              <a:spcAft>
                <a:spcPts val="0"/>
              </a:spcAft>
              <a:buClr>
                <a:schemeClr val="dk1"/>
              </a:buClr>
              <a:buSzPts val="1100"/>
              <a:buFont typeface="Arial"/>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2" name="Google Shape;132;p25"/>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2 – Certificados de residencia</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Se incorpora el módulo de certificados, donde los vecinos pueden solicitarlos y la directiva gestionarlos. Esta función responde a una necesidad frecuente en las juntas de vecinos.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HU4 (Alta): Como vecino, quiero solicitar un certificado de residencia para usarlo en trámites oficiales.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HU5 (Alta): Como directiva, quiero aprobar o rechazar certificados para validar solicitudes.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HU6 (Media): Como vecino, quiero recibir por correo mi certificado aprobado para no ir presencialmente.</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8" name="Google Shape;138;p26"/>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3 – Notificaciones y Calendario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Se agrega un calendario de actividades y un sistema de notificaciones para mantener informados a los vecinos y facilitar la organización de eventos.</a:t>
            </a:r>
            <a:endParaRPr sz="110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HU7 (Alta): Como vecino, quiero recibir notificaciones de actividades para estar informado.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HU8 (Alta): Como directiva, quiero publicar un calendario de actividades para organizar eventos.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HU9 (Media): Como vecino, quiero inscribirme en una actividad desde el calendario para reservar cupo.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44" name="Google Shape;144;p27"/>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a:solidFill>
                  <a:schemeClr val="dk1"/>
                </a:solidFill>
                <a:latin typeface="Montserrat"/>
                <a:ea typeface="Montserrat"/>
                <a:cs typeface="Montserrat"/>
                <a:sym typeface="Montserrat"/>
              </a:rPr>
              <a:t>Iteración 4 – Proyectos vecinales</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a:solidFill>
                  <a:schemeClr val="dk1"/>
                </a:solidFill>
                <a:latin typeface="Montserrat"/>
                <a:ea typeface="Montserrat"/>
                <a:cs typeface="Montserrat"/>
                <a:sym typeface="Montserrat"/>
              </a:rPr>
              <a:t>En esta etapa se permite la postulación de proyectos comunitarios y su gestión por parte de la directiva, fomentando la participación y mejora del barrio.</a:t>
            </a: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HU10 (Alta): Como vecino, quiero postular proyectos comunitarios para mejorar el barrio.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HU11 (Alta): Como directiva, quiero aprobar/rechazar proyectos vecinales para priorizar los más importantes.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HU12 (Media): Como vecino, quiero consultar el estado de mi proyecto para saber si fue aceptado.</a:t>
            </a:r>
            <a:endParaRPr sz="110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0" name="Google Shape;150;p28"/>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dirty="0">
                <a:solidFill>
                  <a:schemeClr val="dk1"/>
                </a:solidFill>
                <a:latin typeface="Montserrat"/>
                <a:ea typeface="Montserrat"/>
                <a:cs typeface="Montserrat"/>
                <a:sym typeface="Montserrat"/>
              </a:rPr>
              <a:t>Iteración 5 – Noticias y Comunicados</a:t>
            </a: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dirty="0">
                <a:solidFill>
                  <a:schemeClr val="dk1"/>
                </a:solidFill>
                <a:latin typeface="Montserrat"/>
                <a:ea typeface="Montserrat"/>
                <a:cs typeface="Montserrat"/>
                <a:sym typeface="Montserrat"/>
              </a:rPr>
              <a:t>Se implementa un espacio para publicar noticias y comunicados, mejorando la comunicación de la directiva con la comunidad.</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298450" algn="l" rtl="0">
              <a:spcBef>
                <a:spcPts val="140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HU13 (Alta): Como directiva, quiero publicar noticias y comunicados para mantener informados a los vecinos.</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HU14 (Media): Como vecino, quiero visualizar noticias en un panel para enterarme de novedades.</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8450" algn="l" rtl="0">
              <a:spcBef>
                <a:spcPts val="0"/>
              </a:spcBef>
              <a:spcAft>
                <a:spcPts val="0"/>
              </a:spcAft>
              <a:buClr>
                <a:schemeClr val="dk1"/>
              </a:buClr>
              <a:buSzPts val="1100"/>
              <a:buFont typeface="Montserrat"/>
              <a:buChar char="●"/>
            </a:pPr>
            <a:r>
              <a:rPr lang="es" sz="1100" dirty="0">
                <a:solidFill>
                  <a:schemeClr val="dk1"/>
                </a:solidFill>
                <a:latin typeface="Montserrat"/>
                <a:ea typeface="Montserrat"/>
                <a:cs typeface="Montserrat"/>
                <a:sym typeface="Montserrat"/>
              </a:rPr>
              <a:t>HU15 (Baja): Como directiva, quiero editar/eliminar comunicados para corregir información.</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6" name="Google Shape;156;p29"/>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s" sz="1100" dirty="0">
                <a:solidFill>
                  <a:schemeClr val="dk1"/>
                </a:solidFill>
                <a:latin typeface="Montserrat"/>
                <a:ea typeface="Montserrat"/>
                <a:cs typeface="Montserrat"/>
                <a:sym typeface="Montserrat"/>
              </a:rPr>
              <a:t>Iteración 6 – Documentación y Cierre</a:t>
            </a: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r>
              <a:rPr lang="es" sz="1100" dirty="0">
                <a:solidFill>
                  <a:schemeClr val="dk1"/>
                </a:solidFill>
                <a:latin typeface="Montserrat"/>
                <a:ea typeface="Montserrat"/>
                <a:cs typeface="Montserrat"/>
                <a:sym typeface="Montserrat"/>
              </a:rPr>
              <a:t>Se preparan los entregables finales: documentación, reportes de pruebas, además de la consolidación del sistema completo.</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299561" algn="l" rtl="0">
              <a:spcBef>
                <a:spcPts val="140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HU16 (Alta): Como docente evaluador, quiero acceder al uso del sistema para entender su uso.</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9561" algn="l" rtl="0">
              <a:spcBef>
                <a:spcPts val="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HU17 (Alta): Como docente evaluador, quiero revisar la arquitectura y base de datos para validar el diseño.</a:t>
            </a:r>
            <a:br>
              <a:rPr lang="es" sz="1100" dirty="0">
                <a:solidFill>
                  <a:schemeClr val="dk1"/>
                </a:solidFill>
                <a:latin typeface="Montserrat"/>
                <a:ea typeface="Montserrat"/>
                <a:cs typeface="Montserrat"/>
                <a:sym typeface="Montserrat"/>
              </a:rPr>
            </a:br>
            <a:endParaRPr sz="1100" dirty="0">
              <a:solidFill>
                <a:schemeClr val="dk1"/>
              </a:solidFill>
              <a:latin typeface="Montserrat"/>
              <a:ea typeface="Montserrat"/>
              <a:cs typeface="Montserrat"/>
              <a:sym typeface="Montserrat"/>
            </a:endParaRPr>
          </a:p>
          <a:p>
            <a:pPr marL="457200" lvl="0" indent="-299561" algn="l" rtl="0">
              <a:spcBef>
                <a:spcPts val="0"/>
              </a:spcBef>
              <a:spcAft>
                <a:spcPts val="0"/>
              </a:spcAft>
              <a:buClr>
                <a:schemeClr val="dk1"/>
              </a:buClr>
              <a:buSzPct val="100000"/>
              <a:buFont typeface="Montserrat"/>
              <a:buChar char="●"/>
            </a:pPr>
            <a:r>
              <a:rPr lang="es" sz="1100" dirty="0">
                <a:solidFill>
                  <a:schemeClr val="dk1"/>
                </a:solidFill>
                <a:latin typeface="Montserrat"/>
                <a:ea typeface="Montserrat"/>
                <a:cs typeface="Montserrat"/>
                <a:sym typeface="Montserrat"/>
              </a:rPr>
              <a:t>HU18 (Media): Como docente evaluador, quiero ver evidencias de pruebas para confirmar la calidad del sistema.</a:t>
            </a: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400"/>
              </a:spcBef>
              <a:spcAft>
                <a:spcPts val="0"/>
              </a:spcAft>
              <a:buNone/>
            </a:pPr>
            <a:endParaRPr sz="1100" dirty="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100" dirty="0">
              <a:solidFill>
                <a:schemeClr val="dk1"/>
              </a:solidFill>
              <a:latin typeface="Montserrat"/>
              <a:ea typeface="Montserrat"/>
              <a:cs typeface="Montserrat"/>
              <a:sym typeface="Montserrat"/>
            </a:endParaRPr>
          </a:p>
          <a:p>
            <a:pPr marL="0" lvl="0" indent="0" algn="just" rtl="0">
              <a:spcBef>
                <a:spcPts val="1200"/>
              </a:spcBef>
              <a:spcAft>
                <a:spcPts val="0"/>
              </a:spcAft>
              <a:buNone/>
            </a:pPr>
            <a:endParaRPr sz="1000" dirty="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dirty="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62" name="Google Shape;162;p30"/>
          <p:cNvPicPr preferRelativeResize="0"/>
          <p:nvPr/>
        </p:nvPicPr>
        <p:blipFill>
          <a:blip r:embed="rId3">
            <a:alphaModFix/>
          </a:blip>
          <a:stretch>
            <a:fillRect/>
          </a:stretch>
        </p:blipFill>
        <p:spPr>
          <a:xfrm>
            <a:off x="1312725" y="651600"/>
            <a:ext cx="6335918" cy="41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1"/>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68" name="Google Shape;168;p31" title="login-contra.png"/>
          <p:cNvPicPr preferRelativeResize="0"/>
          <p:nvPr/>
        </p:nvPicPr>
        <p:blipFill>
          <a:blip r:embed="rId3">
            <a:alphaModFix/>
          </a:blip>
          <a:stretch>
            <a:fillRect/>
          </a:stretch>
        </p:blipFill>
        <p:spPr>
          <a:xfrm>
            <a:off x="121900" y="733025"/>
            <a:ext cx="4718124" cy="4105675"/>
          </a:xfrm>
          <a:prstGeom prst="rect">
            <a:avLst/>
          </a:prstGeom>
          <a:noFill/>
          <a:ln>
            <a:noFill/>
          </a:ln>
        </p:spPr>
      </p:pic>
      <p:pic>
        <p:nvPicPr>
          <p:cNvPr id="169" name="Google Shape;169;p31" title="register.png"/>
          <p:cNvPicPr preferRelativeResize="0"/>
          <p:nvPr/>
        </p:nvPicPr>
        <p:blipFill>
          <a:blip r:embed="rId4">
            <a:alphaModFix/>
          </a:blip>
          <a:stretch>
            <a:fillRect/>
          </a:stretch>
        </p:blipFill>
        <p:spPr>
          <a:xfrm>
            <a:off x="5413124" y="733025"/>
            <a:ext cx="3200946" cy="4105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Montserrat"/>
              <a:buAutoNum type="arabicPeriod"/>
            </a:pPr>
            <a:r>
              <a:rPr lang="es" sz="1400">
                <a:latin typeface="Montserrat"/>
                <a:ea typeface="Montserrat"/>
                <a:cs typeface="Montserrat"/>
                <a:sym typeface="Montserrat"/>
              </a:rPr>
              <a:t>Descripción y relevancia</a:t>
            </a:r>
            <a:endParaRPr sz="1400">
              <a:latin typeface="Montserrat"/>
              <a:ea typeface="Montserrat"/>
              <a:cs typeface="Montserrat"/>
              <a:sym typeface="Montserrat"/>
            </a:endParaRPr>
          </a:p>
        </p:txBody>
      </p:sp>
      <p:sp>
        <p:nvSpPr>
          <p:cNvPr id="62" name="Google Shape;62;p14"/>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Elegí el proyecto Sistema Unidad Territorial porque se alinea con mis intereses profesionales en el análisis y evaluación de soluciones informáticas y en el desarrollo de software.</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propósito del proyecto es digitalizar los procesos de las juntas de vecinos, incluyendo inscripciones, certificados, gestión de proyectos, avisos y noticias.</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Su relevancia laboral radica en que me permite aplicar competencias de análisis, diseño y desarrollo de software, además de responder a una necesidad real en Chile por soluciones tecnológicas escalables y accesibles para organizaciones comunitarias.</a:t>
            </a:r>
            <a:endParaRPr sz="1100">
              <a:solidFill>
                <a:schemeClr val="dk1"/>
              </a:solidFill>
              <a:latin typeface="Montserrat"/>
              <a:ea typeface="Montserrat"/>
              <a:cs typeface="Montserrat"/>
              <a:sym typeface="Montserrat"/>
            </a:endParaRPr>
          </a:p>
          <a:p>
            <a:pPr marL="914400" lvl="0" indent="0" algn="just" rtl="0">
              <a:spcBef>
                <a:spcPts val="1200"/>
              </a:spcBef>
              <a:spcAft>
                <a:spcPts val="120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pic>
        <p:nvPicPr>
          <p:cNvPr id="175" name="Google Shape;175;p32" title="home.png"/>
          <p:cNvPicPr preferRelativeResize="0"/>
          <p:nvPr/>
        </p:nvPicPr>
        <p:blipFill>
          <a:blip r:embed="rId3">
            <a:alphaModFix/>
          </a:blip>
          <a:stretch>
            <a:fillRect/>
          </a:stretch>
        </p:blipFill>
        <p:spPr>
          <a:xfrm>
            <a:off x="1163425" y="518975"/>
            <a:ext cx="6606076" cy="4454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2. Relación con competencias</a:t>
            </a:r>
            <a:endParaRPr sz="1400">
              <a:latin typeface="Montserrat"/>
              <a:ea typeface="Montserrat"/>
              <a:cs typeface="Montserrat"/>
              <a:sym typeface="Montserrat"/>
            </a:endParaRPr>
          </a:p>
        </p:txBody>
      </p:sp>
      <p:sp>
        <p:nvSpPr>
          <p:cNvPr id="68" name="Google Shape;68;p15"/>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Construir modelos de datos para soportar los requerimientos de la organización de acuerdo a un diseño definido y escalable en el tiempo.</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Realizar pruebas de certificación tanto de los productos como de los procesos utilizando buenas prácticas definidas por la industria.</a:t>
            </a:r>
            <a:endParaRPr sz="1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3. Factibilidad</a:t>
            </a:r>
            <a:endParaRPr sz="1400">
              <a:latin typeface="Montserrat"/>
              <a:ea typeface="Montserrat"/>
              <a:cs typeface="Montserrat"/>
              <a:sym typeface="Montserrat"/>
            </a:endParaRPr>
          </a:p>
        </p:txBody>
      </p:sp>
      <p:sp>
        <p:nvSpPr>
          <p:cNvPr id="74" name="Google Shape;74;p16"/>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es factible porque el semestre otorga el tiempo necesario y se cuenta con herramientas gratuitas y adecuadas como VS Code, PostgreSQL, GitHub, Docker, Draw.io, Dbdiagram.io, React, Node.js, Swagger UI y Postman. La metodología ágil XP permite trabajar en iteraciones cortas, entregar avances parciales y adaptarse a cambios.</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l"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principal obstáculo podría ser la falta de información directa de las juntas de vecinos, lo que se resolverá utilizando los requerimientos entregados y las historias de usuario definidas en cada iteración.</a:t>
            </a:r>
            <a:endParaRPr sz="1100">
              <a:solidFill>
                <a:schemeClr val="dk1"/>
              </a:solidFill>
              <a:latin typeface="Montserrat"/>
              <a:ea typeface="Montserrat"/>
              <a:cs typeface="Montserrat"/>
              <a:sym typeface="Montserrat"/>
            </a:endParaRPr>
          </a:p>
          <a:p>
            <a:pPr marL="457200" lvl="0" indent="0" algn="l"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0" algn="just" rtl="0">
              <a:spcBef>
                <a:spcPts val="1200"/>
              </a:spcBef>
              <a:spcAft>
                <a:spcPts val="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4. Objetivos</a:t>
            </a:r>
            <a:endParaRPr sz="1400">
              <a:latin typeface="Montserrat"/>
              <a:ea typeface="Montserrat"/>
              <a:cs typeface="Montserrat"/>
              <a:sym typeface="Montserrat"/>
            </a:endParaRPr>
          </a:p>
        </p:txBody>
      </p:sp>
      <p:sp>
        <p:nvSpPr>
          <p:cNvPr id="80" name="Google Shape;80;p17"/>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s" sz="1100">
                <a:solidFill>
                  <a:schemeClr val="dk1"/>
                </a:solidFill>
                <a:latin typeface="Montserrat"/>
                <a:ea typeface="Montserrat"/>
                <a:cs typeface="Montserrat"/>
                <a:sym typeface="Montserrat"/>
              </a:rPr>
              <a:t>Objetivo General:</a:t>
            </a: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r>
              <a:rPr lang="es" sz="1100">
                <a:solidFill>
                  <a:schemeClr val="dk1"/>
                </a:solidFill>
                <a:latin typeface="Montserrat"/>
                <a:ea typeface="Montserrat"/>
                <a:cs typeface="Montserrat"/>
                <a:sym typeface="Montserrat"/>
              </a:rPr>
              <a:t>Desarrollar un sistema web responsivo que permita mejorar la gestión administrativa y la comunicación de una junta de vecinos, incorporando funcionalidades para inscripción de vecinos, gestión de trámites, publicación de noticias y notificaciones.</a:t>
            </a:r>
            <a:endParaRPr sz="1100">
              <a:solidFill>
                <a:schemeClr val="dk1"/>
              </a:solidFill>
              <a:latin typeface="Montserrat"/>
              <a:ea typeface="Montserrat"/>
              <a:cs typeface="Montserrat"/>
              <a:sym typeface="Montserrat"/>
            </a:endParaRPr>
          </a:p>
          <a:p>
            <a:pPr marL="457200" lvl="0" indent="0" algn="just" rtl="0">
              <a:spcBef>
                <a:spcPts val="0"/>
              </a:spcBef>
              <a:spcAft>
                <a:spcPts val="0"/>
              </a:spcAft>
              <a:buNone/>
            </a:pPr>
            <a:endParaRPr sz="1100">
              <a:solidFill>
                <a:schemeClr val="dk1"/>
              </a:solidFill>
              <a:latin typeface="Montserrat"/>
              <a:ea typeface="Montserrat"/>
              <a:cs typeface="Montserrat"/>
              <a:sym typeface="Montserrat"/>
            </a:endParaRPr>
          </a:p>
          <a:p>
            <a:pPr marL="0" lvl="0" indent="0" algn="just" rtl="0">
              <a:spcBef>
                <a:spcPts val="0"/>
              </a:spcBef>
              <a:spcAft>
                <a:spcPts val="0"/>
              </a:spcAft>
              <a:buNone/>
            </a:pPr>
            <a:r>
              <a:rPr lang="es" sz="1100">
                <a:solidFill>
                  <a:schemeClr val="dk1"/>
                </a:solidFill>
                <a:latin typeface="Montserrat"/>
                <a:ea typeface="Montserrat"/>
                <a:cs typeface="Montserrat"/>
                <a:sym typeface="Montserrat"/>
              </a:rPr>
              <a:t>Objetivos Específicos: </a:t>
            </a:r>
            <a:endParaRPr sz="1100">
              <a:solidFill>
                <a:schemeClr val="dk1"/>
              </a:solidFill>
              <a:latin typeface="Montserrat"/>
              <a:ea typeface="Montserrat"/>
              <a:cs typeface="Montserrat"/>
              <a:sym typeface="Montserrat"/>
            </a:endParaRPr>
          </a:p>
          <a:p>
            <a:pPr marL="457200" lvl="0" indent="-298450" algn="just" rtl="0">
              <a:spcBef>
                <a:spcPts val="120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Diseñar e implementar un sistema web responsivo que permita la inscripción y gestión de vecinos.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un módulo para la solicitud y emisión de certificados de residencia.</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Implementar un sistema de postulación y gestión de proyectos vecinales.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Incorporar un calendario para la reserva de espacios comunitarios y actividades.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funciones de notificación y comunicación (email, WhatsApp, afiches digitales).</a:t>
            </a:r>
            <a:endParaRPr sz="1100">
              <a:solidFill>
                <a:schemeClr val="dk1"/>
              </a:solidFill>
              <a:latin typeface="Montserrat"/>
              <a:ea typeface="Montserrat"/>
              <a:cs typeface="Montserrat"/>
              <a:sym typeface="Montserrat"/>
            </a:endParaRPr>
          </a:p>
          <a:p>
            <a:pPr marL="457200" lvl="0" indent="-298450" algn="just" rtl="0">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 Probar y validar el sistema aplicando buenas prácticas de calidad de software.</a:t>
            </a:r>
            <a:endParaRPr sz="1100">
              <a:solidFill>
                <a:schemeClr val="dk1"/>
              </a:solidFill>
              <a:latin typeface="Montserrat"/>
              <a:ea typeface="Montserrat"/>
              <a:cs typeface="Montserrat"/>
              <a:sym typeface="Montserrat"/>
            </a:endParaRPr>
          </a:p>
          <a:p>
            <a:pPr marL="457200" lvl="0" indent="0" algn="just" rtl="0">
              <a:spcBef>
                <a:spcPts val="1200"/>
              </a:spcBef>
              <a:spcAft>
                <a:spcPts val="1200"/>
              </a:spcAft>
              <a:buNone/>
            </a:pP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5. Metodología</a:t>
            </a:r>
            <a:endParaRPr sz="1400">
              <a:latin typeface="Montserrat"/>
              <a:ea typeface="Montserrat"/>
              <a:cs typeface="Montserrat"/>
              <a:sym typeface="Montserrat"/>
            </a:endParaRPr>
          </a:p>
        </p:txBody>
      </p:sp>
      <p:sp>
        <p:nvSpPr>
          <p:cNvPr id="86" name="Google Shape;86;p18"/>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298450" algn="just"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se desarrollará con la metodología ágil XP (Extreme Programming). Las etapas de planificación, diseño simple, codificación, pruebas y retroalimentación se aplicarán en cada iteración. Al trabajar de forma individual, me encargaré de todas las funciones, repitiendo el ciclo hasta completar los objetivos del sistema. La aplicación de XP es adecuada porque permite obtener avances funcionales en cada iteración, mantener un diseño simple, asegurar la calidad mediante pruebas continuas y mejorar progresivamente el sistema hasta llegar a la versión final.</a:t>
            </a:r>
            <a:endParaRPr sz="1100">
              <a:solidFill>
                <a:schemeClr val="dk1"/>
              </a:solidFill>
              <a:latin typeface="Montserrat"/>
              <a:ea typeface="Montserrat"/>
              <a:cs typeface="Montserrat"/>
              <a:sym typeface="Montserrat"/>
            </a:endParaRPr>
          </a:p>
          <a:p>
            <a:pPr marL="457200" lvl="0" indent="0" algn="just" rtl="0">
              <a:spcBef>
                <a:spcPts val="1200"/>
              </a:spcBef>
              <a:spcAft>
                <a:spcPts val="0"/>
              </a:spcAft>
              <a:buNone/>
            </a:pPr>
            <a:endParaRPr sz="1100">
              <a:solidFill>
                <a:schemeClr val="dk1"/>
              </a:solidFill>
              <a:latin typeface="Montserrat"/>
              <a:ea typeface="Montserrat"/>
              <a:cs typeface="Montserrat"/>
              <a:sym typeface="Montserrat"/>
            </a:endParaRPr>
          </a:p>
          <a:p>
            <a:pPr marL="457200" lvl="0" indent="-298450" algn="just" rtl="0">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cada iteración incluye todo el ciclo de desarrollo. Lo que cambia en cada ciclo son las funcionalidades o historias de usuario, lo que permite entregas incrementales, retroalimentación continua y evita un enfoque en cascada.</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5. Evidencias</a:t>
            </a:r>
            <a:endParaRPr sz="1400">
              <a:latin typeface="Montserrat"/>
              <a:ea typeface="Montserrat"/>
              <a:cs typeface="Montserrat"/>
              <a:sym typeface="Montserrat"/>
            </a:endParaRPr>
          </a:p>
        </p:txBody>
      </p:sp>
      <p:graphicFrame>
        <p:nvGraphicFramePr>
          <p:cNvPr id="92" name="Google Shape;92;p19"/>
          <p:cNvGraphicFramePr/>
          <p:nvPr/>
        </p:nvGraphicFramePr>
        <p:xfrm>
          <a:off x="854100" y="598400"/>
          <a:ext cx="3000000" cy="3000000"/>
        </p:xfrm>
        <a:graphic>
          <a:graphicData uri="http://schemas.openxmlformats.org/drawingml/2006/table">
            <a:tbl>
              <a:tblPr>
                <a:noFill/>
                <a:tableStyleId>{8B16A9A5-FB79-4CD4-AA30-6E96ADC75B55}</a:tableStyleId>
              </a:tblPr>
              <a:tblGrid>
                <a:gridCol w="1858950">
                  <a:extLst>
                    <a:ext uri="{9D8B030D-6E8A-4147-A177-3AD203B41FA5}">
                      <a16:colId xmlns:a16="http://schemas.microsoft.com/office/drawing/2014/main" val="20000"/>
                    </a:ext>
                  </a:extLst>
                </a:gridCol>
                <a:gridCol w="1858950">
                  <a:extLst>
                    <a:ext uri="{9D8B030D-6E8A-4147-A177-3AD203B41FA5}">
                      <a16:colId xmlns:a16="http://schemas.microsoft.com/office/drawing/2014/main" val="20001"/>
                    </a:ext>
                  </a:extLst>
                </a:gridCol>
                <a:gridCol w="1858950">
                  <a:extLst>
                    <a:ext uri="{9D8B030D-6E8A-4147-A177-3AD203B41FA5}">
                      <a16:colId xmlns:a16="http://schemas.microsoft.com/office/drawing/2014/main" val="20002"/>
                    </a:ext>
                  </a:extLst>
                </a:gridCol>
                <a:gridCol w="1858950">
                  <a:extLst>
                    <a:ext uri="{9D8B030D-6E8A-4147-A177-3AD203B41FA5}">
                      <a16:colId xmlns:a16="http://schemas.microsoft.com/office/drawing/2014/main" val="20003"/>
                    </a:ext>
                  </a:extLst>
                </a:gridCol>
              </a:tblGrid>
              <a:tr h="427150">
                <a:tc>
                  <a:txBody>
                    <a:bodyPr/>
                    <a:lstStyle/>
                    <a:p>
                      <a:pPr marL="0" lvl="0" indent="0" algn="l" rtl="0">
                        <a:spcBef>
                          <a:spcPts val="0"/>
                        </a:spcBef>
                        <a:spcAft>
                          <a:spcPts val="0"/>
                        </a:spcAft>
                        <a:buNone/>
                      </a:pPr>
                      <a:r>
                        <a:rPr lang="es" sz="1000">
                          <a:latin typeface="Montserrat"/>
                          <a:ea typeface="Montserrat"/>
                          <a:cs typeface="Montserrat"/>
                          <a:sym typeface="Montserrat"/>
                        </a:rPr>
                        <a:t>Tipo de evidencia (avance o 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Nombre de la evidencia</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Descripción</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Justificación</a:t>
                      </a:r>
                      <a:endParaRPr sz="10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0"/>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Documentos de planificación y diseño (arquitectura, GUI y BD)</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Contiene la planificación del proyecto, la arquitectura propuesta, el diseño de la interfaz gráfica y el modelo de base de datos.</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Permite demostrar que se definió la estructura del sistema y se planificó correctamente antes de su construcción.</a:t>
                      </a:r>
                      <a:endParaRPr sz="10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1"/>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Documentos de control y pruebas</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900">
                          <a:solidFill>
                            <a:schemeClr val="dk1"/>
                          </a:solidFill>
                          <a:latin typeface="Montserrat"/>
                          <a:ea typeface="Montserrat"/>
                          <a:cs typeface="Montserrat"/>
                          <a:sym typeface="Montserrat"/>
                        </a:rPr>
                        <a:t>I</a:t>
                      </a:r>
                      <a:r>
                        <a:rPr lang="es" sz="1000">
                          <a:solidFill>
                            <a:schemeClr val="dk1"/>
                          </a:solidFill>
                          <a:latin typeface="Montserrat"/>
                          <a:ea typeface="Montserrat"/>
                          <a:cs typeface="Montserrat"/>
                          <a:sym typeface="Montserrat"/>
                        </a:rPr>
                        <a:t>ncluye los registros de pruebas realizadas durante las iteraciones y controles de avance del proyecto.</a:t>
                      </a:r>
                      <a:endParaRPr sz="11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Asegura la calidad del desarrollo y permite validar que cada funcionalidad cumple con los requerimientos.</a:t>
                      </a:r>
                      <a:endParaRPr sz="15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2"/>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Documentos de cierre</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Contiene la memoria final del proyecto, conclusiones y lecciones aprendidas.</a:t>
                      </a:r>
                      <a:endParaRPr sz="1100">
                        <a:latin typeface="Montserrat"/>
                        <a:ea typeface="Montserrat"/>
                        <a:cs typeface="Montserrat"/>
                        <a:sym typeface="Montserrat"/>
                      </a:endParaRPr>
                    </a:p>
                  </a:txBody>
                  <a:tcPr marL="91425" marR="91425" marT="91425" marB="91425">
                    <a:lnB w="12700" cap="flat" cmpd="sng">
                      <a:solidFill>
                        <a:srgbClr val="BFBFBF"/>
                      </a:solidFill>
                      <a:prstDash val="solid"/>
                      <a:round/>
                      <a:headEnd type="none" w="sm" len="sm"/>
                      <a:tailEnd type="none" w="sm" len="sm"/>
                    </a:lnB>
                  </a:tcPr>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Refleja el resultado completo del trabajo y evidencia la aplicación de la metodología.</a:t>
                      </a:r>
                      <a:endParaRPr sz="1500">
                        <a:latin typeface="Montserrat"/>
                        <a:ea typeface="Montserrat"/>
                        <a:cs typeface="Montserrat"/>
                        <a:sym typeface="Montserrat"/>
                      </a:endParaRPr>
                    </a:p>
                  </a:txBody>
                  <a:tcPr marL="91425" marR="91425" marT="91425" marB="91425"/>
                </a:tc>
                <a:extLst>
                  <a:ext uri="{0D108BD9-81ED-4DB2-BD59-A6C34878D82A}">
                    <a16:rowId xmlns:a16="http://schemas.microsoft.com/office/drawing/2014/main" val="10003"/>
                  </a:ext>
                </a:extLst>
              </a:tr>
              <a:tr h="427150">
                <a:tc>
                  <a:txBody>
                    <a:bodyPr/>
                    <a:lstStyle/>
                    <a:p>
                      <a:pPr marL="0" lvl="0" indent="0" algn="l" rtl="0">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L="91425" marR="91425" marT="91425" marB="91425"/>
                </a:tc>
                <a:tc>
                  <a:txBody>
                    <a:bodyPr/>
                    <a:lstStyle/>
                    <a:p>
                      <a:pPr marL="0" lvl="0" indent="0" algn="l" rtl="0">
                        <a:spcBef>
                          <a:spcPts val="0"/>
                        </a:spcBef>
                        <a:spcAft>
                          <a:spcPts val="0"/>
                        </a:spcAft>
                        <a:buNone/>
                      </a:pPr>
                      <a:r>
                        <a:rPr lang="es" sz="1000">
                          <a:latin typeface="Montserrat"/>
                          <a:ea typeface="Montserrat"/>
                          <a:cs typeface="Montserrat"/>
                          <a:sym typeface="Montserrat"/>
                        </a:rPr>
                        <a:t>Sistema (Web y/o APP, BD)</a:t>
                      </a:r>
                      <a:endParaRPr sz="1000">
                        <a:latin typeface="Montserrat"/>
                        <a:ea typeface="Montserrat"/>
                        <a:cs typeface="Montserrat"/>
                        <a:sym typeface="Montserrat"/>
                      </a:endParaRPr>
                    </a:p>
                  </a:txBody>
                  <a:tcPr marL="91425" marR="91425" marT="91425" marB="91425">
                    <a:lnR w="12700" cap="flat" cmpd="sng">
                      <a:solidFill>
                        <a:srgbClr val="BFBFBF"/>
                      </a:solidFill>
                      <a:prstDash val="solid"/>
                      <a:round/>
                      <a:headEnd type="none" w="sm" len="sm"/>
                      <a:tailEnd type="none" w="sm" len="sm"/>
                    </a:lnR>
                  </a:tcPr>
                </a:tc>
                <a:tc>
                  <a:txBody>
                    <a:bodyPr/>
                    <a:lstStyle/>
                    <a:p>
                      <a:pPr marL="0" lvl="0" indent="0" algn="just" rtl="0">
                        <a:lnSpc>
                          <a:spcPct val="115000"/>
                        </a:lnSpc>
                        <a:spcBef>
                          <a:spcPts val="0"/>
                        </a:spcBef>
                        <a:spcAft>
                          <a:spcPts val="0"/>
                        </a:spcAft>
                        <a:buNone/>
                      </a:pPr>
                      <a:r>
                        <a:rPr lang="es" sz="1000">
                          <a:latin typeface="Montserrat"/>
                          <a:ea typeface="Montserrat"/>
                          <a:cs typeface="Montserrat"/>
                          <a:sym typeface="Montserrat"/>
                        </a:rPr>
                        <a:t>Entrega el sistema desarrollado, incluyendo el sitio web/app y la base de datos funcional.</a:t>
                      </a:r>
                      <a:endParaRPr sz="1000">
                        <a:latin typeface="Montserrat"/>
                        <a:ea typeface="Montserrat"/>
                        <a:cs typeface="Montserrat"/>
                        <a:sym typeface="Montserrat"/>
                      </a:endParaRPr>
                    </a:p>
                  </a:txBody>
                  <a:tcPr marL="68575" marR="68575" marT="91425" marB="914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lvl="0" indent="0" algn="l" rtl="0">
                        <a:spcBef>
                          <a:spcPts val="0"/>
                        </a:spcBef>
                        <a:spcAft>
                          <a:spcPts val="0"/>
                        </a:spcAft>
                        <a:buNone/>
                      </a:pPr>
                      <a:r>
                        <a:rPr lang="es" sz="1000">
                          <a:solidFill>
                            <a:schemeClr val="dk1"/>
                          </a:solidFill>
                          <a:latin typeface="Montserrat"/>
                          <a:ea typeface="Montserrat"/>
                          <a:cs typeface="Montserrat"/>
                          <a:sym typeface="Montserrat"/>
                        </a:rPr>
                        <a:t>Es la evidencia principal, ya que materializa la solución propuesta para la problemática planteada.</a:t>
                      </a:r>
                      <a:endParaRPr sz="1000">
                        <a:latin typeface="Montserrat"/>
                        <a:ea typeface="Montserrat"/>
                        <a:cs typeface="Montserrat"/>
                        <a:sym typeface="Montserrat"/>
                      </a:endParaRPr>
                    </a:p>
                  </a:txBody>
                  <a:tcPr marL="91425" marR="91425" marT="91425" marB="91425">
                    <a:lnL w="12700" cap="flat" cmpd="sng">
                      <a:solidFill>
                        <a:srgbClr val="BFBFBF"/>
                      </a:solidFill>
                      <a:prstDash val="solid"/>
                      <a:round/>
                      <a:headEnd type="none" w="sm" len="sm"/>
                      <a:tailEnd type="none" w="sm" len="sm"/>
                    </a:ln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6. Plan de Trabajo</a:t>
            </a:r>
            <a:endParaRPr sz="1400">
              <a:latin typeface="Montserrat"/>
              <a:ea typeface="Montserrat"/>
              <a:cs typeface="Montserrat"/>
              <a:sym typeface="Montserrat"/>
            </a:endParaRPr>
          </a:p>
        </p:txBody>
      </p:sp>
      <p:sp>
        <p:nvSpPr>
          <p:cNvPr id="98" name="Google Shape;98;p20"/>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Plan de Trabajo</a:t>
            </a:r>
            <a:endParaRPr sz="12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pic>
        <p:nvPicPr>
          <p:cNvPr id="99" name="Google Shape;99;p20"/>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21900" y="1603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400">
                <a:latin typeface="Montserrat"/>
                <a:ea typeface="Montserrat"/>
                <a:cs typeface="Montserrat"/>
                <a:sym typeface="Montserrat"/>
              </a:rPr>
              <a:t>7. Cronograma</a:t>
            </a:r>
            <a:endParaRPr sz="1400">
              <a:latin typeface="Montserrat"/>
              <a:ea typeface="Montserrat"/>
              <a:cs typeface="Montserrat"/>
              <a:sym typeface="Montserrat"/>
            </a:endParaRPr>
          </a:p>
        </p:txBody>
      </p:sp>
      <p:sp>
        <p:nvSpPr>
          <p:cNvPr id="105" name="Google Shape;105;p21"/>
          <p:cNvSpPr txBox="1">
            <a:spLocks noGrp="1"/>
          </p:cNvSpPr>
          <p:nvPr>
            <p:ph type="body" idx="1"/>
          </p:nvPr>
        </p:nvSpPr>
        <p:spPr>
          <a:xfrm>
            <a:off x="311700" y="677975"/>
            <a:ext cx="8520600" cy="4222500"/>
          </a:xfrm>
          <a:prstGeom prst="rect">
            <a:avLst/>
          </a:prstGeom>
        </p:spPr>
        <p:txBody>
          <a:bodyPr spcFirstLastPara="1" wrap="square" lIns="91425" tIns="91425" rIns="91425" bIns="91425" anchor="t" anchorCtr="0">
            <a:normAutofit/>
          </a:bodyPr>
          <a:lstStyle/>
          <a:p>
            <a:pPr marL="457200" lvl="0" indent="-304800" algn="just" rtl="0">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Cronograma.</a:t>
            </a:r>
            <a:endParaRPr sz="1200">
              <a:solidFill>
                <a:schemeClr val="dk1"/>
              </a:solidFill>
              <a:latin typeface="Montserrat"/>
              <a:ea typeface="Montserrat"/>
              <a:cs typeface="Montserrat"/>
              <a:sym typeface="Montserrat"/>
            </a:endParaRPr>
          </a:p>
          <a:p>
            <a:pPr marL="0" lvl="0" indent="0" algn="just" rtl="0">
              <a:spcBef>
                <a:spcPts val="0"/>
              </a:spcBef>
              <a:spcAft>
                <a:spcPts val="0"/>
              </a:spcAft>
              <a:buNone/>
            </a:pPr>
            <a:endParaRPr sz="1200">
              <a:solidFill>
                <a:schemeClr val="dk1"/>
              </a:solidFill>
              <a:latin typeface="Montserrat"/>
              <a:ea typeface="Montserrat"/>
              <a:cs typeface="Montserrat"/>
              <a:sym typeface="Montserrat"/>
            </a:endParaRPr>
          </a:p>
        </p:txBody>
      </p:sp>
      <p:pic>
        <p:nvPicPr>
          <p:cNvPr id="106" name="Google Shape;106;p21"/>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Presentación en pantalla (16:9)</PresentationFormat>
  <Paragraphs>139</Paragraphs>
  <Slides>20</Slides>
  <Notes>20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20</vt:i4>
      </vt:variant>
    </vt:vector>
  </HeadingPairs>
  <TitlesOfParts>
    <vt:vector size="23" baseType="lpstr">
      <vt:lpstr>Montserrat</vt:lpstr>
      <vt:lpstr>Arial</vt:lpstr>
      <vt:lpstr>Simple Light</vt:lpstr>
      <vt:lpstr>         DESCRIPCIÓN DEL PROYECTO APT Sistema Unidad Territorial </vt:lpstr>
      <vt:lpstr>Descripción y relevancia</vt:lpstr>
      <vt:lpstr>2. Relación con competencias</vt:lpstr>
      <vt:lpstr>3. Factibilidad</vt:lpstr>
      <vt:lpstr>4. Objetivos</vt:lpstr>
      <vt:lpstr>5. Metodología</vt:lpstr>
      <vt:lpstr>5. Evidencias</vt:lpstr>
      <vt:lpstr>6. Plan de Trabajo</vt:lpstr>
      <vt:lpstr>7. Cronograma</vt:lpstr>
      <vt:lpstr>9.  Anexos </vt:lpstr>
      <vt:lpstr>9.  Anexos </vt:lpstr>
      <vt:lpstr>9.  Anexos</vt:lpstr>
      <vt:lpstr>9.  Anexos</vt:lpstr>
      <vt:lpstr>9.  Anexos</vt:lpstr>
      <vt:lpstr>9.  Anexos</vt:lpstr>
      <vt:lpstr>9.  Anexos</vt:lpstr>
      <vt:lpstr>9.  Anexos</vt:lpstr>
      <vt:lpstr>9.  Anexos</vt:lpstr>
      <vt:lpstr>9.  Anexos</vt:lpstr>
      <vt:lpstr>9.  Anexos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Mauricio Andres Pina Valenzuela</cp:lastModifiedBy>
  <cp:revision>1</cp:revision>
  <dcterms:modified xsi:type="dcterms:W3CDTF">2025-09-07T05:12:21Z</dcterms:modified>
</cp:coreProperties>
</file>