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38" r:id="rId2"/>
    <p:sldId id="535" r:id="rId3"/>
    <p:sldId id="532" r:id="rId4"/>
    <p:sldId id="559" r:id="rId5"/>
    <p:sldId id="540" r:id="rId6"/>
    <p:sldId id="560" r:id="rId7"/>
    <p:sldId id="542" r:id="rId8"/>
    <p:sldId id="561" r:id="rId9"/>
    <p:sldId id="544" r:id="rId10"/>
    <p:sldId id="562" r:id="rId11"/>
    <p:sldId id="546" r:id="rId12"/>
    <p:sldId id="563" r:id="rId13"/>
    <p:sldId id="548" r:id="rId14"/>
    <p:sldId id="564" r:id="rId15"/>
    <p:sldId id="550" r:id="rId16"/>
    <p:sldId id="565" r:id="rId17"/>
    <p:sldId id="552" r:id="rId18"/>
    <p:sldId id="566" r:id="rId19"/>
    <p:sldId id="554" r:id="rId20"/>
    <p:sldId id="567" r:id="rId21"/>
    <p:sldId id="556" r:id="rId22"/>
    <p:sldId id="531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8"/>
    <p:restoredTop sz="97242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2" y="2551837"/>
            <a:ext cx="64536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4000" b="1">
                <a:solidFill>
                  <a:srgbClr val="404040"/>
                </a:solidFill>
                <a:latin typeface="Work Sans"/>
              </a:rPr>
              <a:t>Introducción a la Programación Orientada a Objetos (POO) con Python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2505-4B0F-EED9-85B4-8E3900D7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58CF21-1B14-4AB6-D5B8-63AF9AA77794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Clases y Objetos en Python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BAE7917-1B44-D969-A0CD-BD789D33B5C9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04850-5A45-7304-D978-55052A880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2E86235-2B7D-223E-8ABC-9577416D0A16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Clases y Objetos en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9E54CA-470D-6AAA-D72A-0CC803C79886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En Python, una **Clase** es una plantilla o 'plano' para crear objetos. Define la estructura de un objeto, es decir, qué atributos (datos) tendrá y qué métodos (comportamientos) podrá realizar. Piensen en la clase como el molde para hacer galletas: el molde es la clase, y las galletas que se hacen con él son los objetos.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Un **Objeto** (o instancia) es una entidad concreta creada a partir de una clase. Cuando creamos un objeto, le estamos dando 'vida' a esa plantilla, asignándole valores específicos a sus atributos. Podemos crear múltiples objetos a partir de la misma clase, y cada uno será una entidad independiente con sus propios datos.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La sintaxis básica para definir una clase en Python es simple: `class NombreClase:`. Dentro de la clase, se definen los atributos y métodos. El método especial `__init__` es el constructor y se llama automáticamente al crear un nuevo objeto, permitiendo inicializar sus atributos.</a:t>
            </a:r>
          </a:p>
        </p:txBody>
      </p:sp>
      <p:pic>
        <p:nvPicPr>
          <p:cNvPr id="4" name="Picture 3" descr="tmprw9j_g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C84C3-FBC9-9472-CDAF-002AFF7F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6307B9-7D20-B937-44CB-2AE962AA38A5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Construyendo Nuestra Primera Clase: Persona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7B66F6-4300-BD87-55F3-9262FED83679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8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08A8E-9D1E-3AE2-529A-E3E352AC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023456-5CAC-05FC-A369-264BD427D527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Construyendo Nuestra Primera Clase: Persona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5EAEA5-C715-4FBC-B4F2-5BE0308DBDA9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Para nuestro primer ejemplo, crearemos la clase `Persona`. Esta clase representará a cualquier individuo y encapsulará sus características básicas. Definiremos los siguientes atributos para nuestra clase `Persona`: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`id`: Un identificador único para cada persona.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`nombre`: El nombre de la persona.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`apellido`: El apellido de la persona.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`fecha_nacimiento`: La fecha de nacimiento de la persona.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`telefono`: El número de teléfono de contacto.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`correo`: La dirección de correo electrónico.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El método `__init__` es crucial. Es el constructor de la clase y se ejecuta automáticamente cada vez que creamos un nuevo objeto `Persona`. Recibe `self` (una referencia al objeto que se está creando) y los valores iniciales para los atributos, permitiéndonos configurar el estado inicial de cada instancia de `Persona`.</a:t>
            </a:r>
          </a:p>
        </p:txBody>
      </p:sp>
      <p:pic>
        <p:nvPicPr>
          <p:cNvPr id="4" name="Picture 3" descr="tmpnunu9k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5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4A09-5315-2DD8-7AC2-A225CCEA7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C9431E-2590-AB2E-771D-8A6D2A157AE0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Métodos en la Clase Persona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4EE7C1A-F4C3-2949-2D68-F8F8A8AEF7C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8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3B151-97EA-740F-4D4B-B672413F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D955EDE-3CFA-2B36-1E8A-24B19B694732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Métodos en la Clase Persona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1DD993-C8BF-B5A8-23AC-785AB70FDB8E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Además de los atributos, los objetos también tienen **métodos**, que son funciones definidas dentro de una clase y que operan sobre los datos del objeto. Los métodos definen el comportamiento que los objetos de esa clase pueden realizar. Siempre reciben `self` como primer parámetro, lo que les permite acceder y modificar los atributos del propio objeto.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Para nuestra clase `Persona`, podríamos definir un método simple llamado `mostrar_informacion()`. Este método no tomará ningún parámetro adicional más allá de `self` y su función será imprimir en pantalla los detalles de la persona, utilizando los atributos que fueron asignados al instanciar el objeto.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Los métodos son esenciales porque permiten que los objetos no solo almacenen datos, sino que también actúen de manera significativa. Son la clave para el dinamismo y la interactividad en la programación orientada a objetos.</a:t>
            </a:r>
          </a:p>
        </p:txBody>
      </p:sp>
      <p:pic>
        <p:nvPicPr>
          <p:cNvPr id="4" name="Picture 3" descr="tmp8g_oet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660A-E41D-FFA6-A01A-FE7F802A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C10671-F390-9A43-008D-598DD539F1B4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Herencia en Acción: La Clase Empleado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8CE6FC-59AD-4644-93D2-E902D217D1FE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2831D-67F7-A1C1-2FC6-AA19738FA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5C6FE81-7EFD-3CAD-011E-DD4D62324556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Herencia en Acción: La Clase Empleado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F66324-3648-7D4D-9B48-0AFF9CDEF522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Ahora, llevaremos la POO al siguiente nivel aplicando el concepto de **Herencia**. Crearemos una nueva clase llamada `Empleado` que **heredará** de nuestra clase `Persona`. Esto significa que un `Empleado` es un tipo especial de `Persona`, y por lo tanto, automáticamente tendrá todos los atributos (`id`, `nombre`, `apellido`, `fecha_nacimiento`, `telefono`, `correo`) y métodos de `Persona` sin necesidad de volver a definirlos.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Además de los atributos heredados, la clase `Empleado` tendrá sus propios atributos específicos que definen su rol laboral: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`rol`: El puesto de trabajo que ocupa el empleado (e.g., 'Desarrollador', 'Gerente').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`responsabilidad`: Una descripción de las tareas o responsabilidades principales.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*   `salario`: El sueldo que recibe el empleado.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Para inicializar los atributos heredados de `Persona` dentro del constructor de `Empleado`, usamos `super().__init__(...)`. Esto llama al constructor de la clase padre (`Persona`) y le pasa los atributos necesarios, manteniendo el código organizado y evitando duplicidades.</a:t>
            </a:r>
          </a:p>
        </p:txBody>
      </p:sp>
      <p:pic>
        <p:nvPicPr>
          <p:cNvPr id="4" name="Picture 3" descr="tmpa3qryeh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A3365-CF48-24FB-3613-5684B96E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057CB2-18FB-1023-83AC-D1E08EC68CCE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Implementación en Python: Código de Clases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40E3F0-B6E2-D6FD-05CD-55453E4E8E13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8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8C073-3E97-0DAC-8A00-06A15B438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38C28C2-0B9C-75C1-5990-E29BA76FD263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Implementación en Python: Código de 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512BAF-9D77-1A51-9C4A-5651328A6C4F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Veamos cómo se traduce todo esto en código Python. Aquí tenemos la estructura básica de nuestras clases `Persona` y `Empleado`: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python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class Persona: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def __init__(self, id, nombre, apellido, fecha_nacimiento, telefono, correo):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self.id = id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self.nombre = nombre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self.apellido = apellido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self.fecha_nacimiento = fecha_nacimiento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self.telefono = telefono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self.correo = correo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def mostrar_informacion(self):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print(f"ID: {self.id}")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print(f"Nombre: {self.nombre} {self.apellido}")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print(f"Contacto: {self.telefono}, {self.correo}")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class Empleado(Persona): # Empleado hereda de Persona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def __init__(self, id, nombre, apellido, fecha_nacimiento, telefono, correo, rol, responsabilidad, salario):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super().__init__(id, nombre, apellido, fecha_nacimiento, telefono, correo) # Llama al constructor de Persona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self.rol = rol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self.responsabilidad = responsabilidad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self.salario = salario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def mostrar_informacion(self):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super().mostrar_informacion() # Llama al método de Persona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print(f"Rol: {self.rol} (Responsabilidad: {self.responsabilidad})")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    print(f"Salario: ${self.salario:,.2f}")</a:t>
            </a:r>
            <a:br/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Observen cómo `Empleado` simplemente añade sus propios atributos y, si lo desea, puede 'sobrescribir' métodos como `mostrar_informacion` para añadir detalles específicos.</a:t>
            </a:r>
          </a:p>
        </p:txBody>
      </p:sp>
      <p:pic>
        <p:nvPicPr>
          <p:cNvPr id="4" name="Picture 3" descr="tmpqcu6gb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Bienvenidos a la Programación Orientada a Objetos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97F8B-A270-2AD9-A380-90D8F5E7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9D93E4-10FA-3512-FE53-23BD381B067B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Instanciando Objetos y Accediendo a Atributos/Métodos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258D2D1-AE20-25A7-5063-B71E753159E1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7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0722A-8022-6514-82BB-0AE84623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4850E63-1889-31CE-C15F-57879C320584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Instanciando Objetos y Accediendo a Atributos/Métodos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F4198A-D224-9541-59EE-6B17AC56E718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Una vez que hemos definido nuestras clases, el siguiente paso es crear objetos a partir de ellas, es decir, **instanciarlas**. Esto se hace llamando a la clase como si fuera una función, pasando los argumentos requeridos por el constructor `__init__`.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python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# Instanciando un objeto Persona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persona1 = Persona(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id="P001",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nombre="Ana",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apellido="García",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fecha_nacimiento="1990-05-15",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telefono="123456789",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correo="ana.g@email.com"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)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# Instanciando un objeto Empleado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empleado1 = Empleado(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id="E001",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nombre="Carlos",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apellido="Pérez",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fecha_nacimiento="1985-11-20",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telefono="987654321",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correo="carlos.p@empresa.com",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rol="Desarrollador Senior",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responsabilidad="Liderar equipo de back-end", 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    salario=75000.00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)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# Accediendo a atributos y llamando métodos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print("Información de Persona:")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persona1.mostrar_informacion()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print("\nInformación de Empleado:")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empleado1.mostrar_informacion() # Observen el polimorfismo aquí!</a:t>
            </a:r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print(f"El salario de {empleado1.nombre} es ${empleado1.salario}")</a:t>
            </a:r>
            <a:br/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Este código demuestra cómo crear instancias y cómo se puede acceder a sus atributos (usando el operador `.`) y llamar a sus métodos. Noten cómo `empleado1` utiliza el método `mostrar_informacion` que hemos sobrescrito, mostrando los detalles específicos de un empleado además de los de una persona.</a:t>
            </a:r>
          </a:p>
        </p:txBody>
      </p:sp>
      <p:pic>
        <p:nvPicPr>
          <p:cNvPr id="4" name="Picture 3" descr="tmppsh16l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4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Bienvenidos a la Programación Orientada a Objetos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C19289-AFB7-A959-B948-CEFCD26E8F80}"/>
              </a:ext>
            </a:extLst>
          </p:cNvPr>
          <p:cNvSpPr txBox="1"/>
          <p:nvPr/>
        </p:nvSpPr>
        <p:spPr>
          <a:xfrm>
            <a:off x="456236" y="1791726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¡Hola a todos! Es un placer guiarlos en esta exploración del fascinante mundo de la Programación Orientada a Objetos (POO) con Python. La POO es más que una técnica de programación; es una forma de pensar y organizar el código que imita cómo vemos el mundo real.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En esta presentación, desglosaremos los conceptos clave de la POO, entenderemos sus pilares fundamentales y, lo más importante, veremos cómo aplicarlos en Python a través de ejemplos prácticos y cercanos. Al final, tendrán una base sólida para construir aplicaciones más robustas y mantenibles.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Prepárense para cambiar su perspectiva sobre el código, pasando de una secuencia de instrucciones a un universo de objetos interconectados.</a:t>
            </a:r>
          </a:p>
        </p:txBody>
      </p:sp>
      <p:pic>
        <p:nvPicPr>
          <p:cNvPr id="4" name="Picture 3" descr="tmpkkbecxh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2131-CD14-EBA7-39FF-F810D6F86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47A2A2-739F-2E0A-CA76-EB8E01E5D459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¿Qué es la Programación Orientada a Objetos (POO)?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3C0FF44-AE3B-6E24-001B-F198DF257E0D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76C64-99FA-FCE1-7787-1C489B82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CD251DF-2A12-ACA6-990B-2D15C808D7CA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¿Qué es la Programación Orientada a Objetos (POO)?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8D0FBF-E6E6-E73F-CEE1-BBF75C6475F0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La Programación Orientada a Objetos es un paradigma de programación que utiliza 'objetos' para diseñar aplicaciones y programas de computadora. Estos objetos son como los elementos del mundo real: tienen características (atributos) y pueden realizar acciones (métodos).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En lugar de ver un programa como una lista de instrucciones lógicas o funciones que manipulan datos, la POO nos invita a modelar el problema como una colección de objetos que se comunican entre sí. Cada objeto es una unidad que combina datos y el comportamiento que los afecta.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Los principales beneficios de la POO incluyen la modularidad (facilita la creación de componentes independientes), la reutilización de código (evita duplicidad), la escalabilidad (fácil de añadir nuevas funcionalidades) y el mantenimiento (más sencillo de depurar y modificar).</a:t>
            </a:r>
          </a:p>
        </p:txBody>
      </p:sp>
      <p:pic>
        <p:nvPicPr>
          <p:cNvPr id="5" name="Picture 4" descr="tmp4hz3ojh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75B2-DD6E-E9FA-EA2F-3596AA5A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5634E57-4B27-E5C1-E725-02CDC4F6A7AC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Pilares de la POO: Encapsulamiento y Abstracción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863DFF7-07DE-7E22-E0D7-D3DFB97E8518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D871A-45BF-028B-E8F7-3266EF82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6C7DA4C-6A83-730B-4E0B-0069CBE3B607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Pilares de la POO: Encapsulamiento y Abstracción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6A64F2-8875-64BA-4B66-99A419A0FA70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El **Encapsulamiento** es el principio de agrupar los datos (atributos) y las funciones (métodos) que operan sobre esos datos dentro de una misma unidad, el objeto. Es como una cápsula que protege la información interna del objeto, permitiendo el acceso solo a través de interfaces bien definidas. Esto asegura la integridad de los datos y previene su manipulación indebida.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La **Abstracción** se enfoca en mostrar solo la información relevante y ocultar los detalles de implementación complejos. Cuando usas un teléfono, no necesitas saber cómo funcionan los circuitos internos, solo te importa que puedes hacer llamadas. En POO, una clase abstracta o una interfaz pueden definir qué debe hacer un objeto, sin especificar cómo lo hace. Esto simplifica el uso del código y facilita su mantenimiento.</a:t>
            </a:r>
          </a:p>
        </p:txBody>
      </p:sp>
      <p:pic>
        <p:nvPicPr>
          <p:cNvPr id="4" name="Picture 3" descr="tmp10zsmm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F2773-29D3-8476-BDBA-32951FDC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FA2480-524A-BF6F-FBE2-6BBA4877AC40}"/>
              </a:ext>
            </a:extLst>
          </p:cNvPr>
          <p:cNvSpPr txBox="1"/>
          <p:nvPr/>
        </p:nvSpPr>
        <p:spPr>
          <a:xfrm>
            <a:off x="979714" y="2238946"/>
            <a:ext cx="101143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6000" b="1">
                <a:solidFill>
                  <a:srgbClr val="404040"/>
                </a:solidFill>
                <a:latin typeface="Work Sans"/>
              </a:rPr>
              <a:t>Pilares de la POO: Herencia y Polimorfismo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323CE9D-9976-1B47-E20D-BA0F3A0B7405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2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58056-1689-2EE5-81E0-AB922421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EAFCB3F-F235-ADDD-8F02-75016A52FC73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2400" b="1">
                <a:solidFill>
                  <a:srgbClr val="FFFFFF"/>
                </a:solidFill>
                <a:latin typeface="Work Sans"/>
              </a:rPr>
              <a:t>Pilares de la POO: Herencia y Polimorfismo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6A7AD-2353-BFAB-F7E1-775993F7D252}"/>
              </a:ext>
            </a:extLst>
          </p:cNvPr>
          <p:cNvSpPr txBox="1"/>
          <p:nvPr/>
        </p:nvSpPr>
        <p:spPr>
          <a:xfrm>
            <a:off x="456236" y="1782395"/>
            <a:ext cx="594360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b="0">
                <a:solidFill>
                  <a:srgbClr val="404040"/>
                </a:solidFill>
                <a:latin typeface="Work Sans Light"/>
              </a:rPr>
              <a:t>La **Herencia** es un mecanismo fundamental que permite a una clase (clase hija o subclase) adquirir los atributos y métodos de otra clase (clase padre o superclase). Esto promueve la reutilización de código y establece relaciones jerárquicas 'es un tipo de'. Por ejemplo, un 'Empleado' es un tipo de 'Persona', por lo que puede heredar las características básicas de 'Persona' y añadir las suyas propias.</a:t>
            </a:r>
            <a:br/>
            <a:br/>
            <a:r>
              <a:rPr sz="1600" b="0">
                <a:solidFill>
                  <a:srgbClr val="404040"/>
                </a:solidFill>
                <a:latin typeface="Work Sans Light"/>
              </a:rPr>
              <a:t>El **Polimorfismo** significa 'muchas formas'. En POO, se refiere a la capacidad de diferentes objetos para responder de manera distinta a la misma llamada a un método. Es decir, un mismo método puede tener implementaciones diferentes en clases distintas, pero relacionadas por herencia. Esto permite escribir código más flexible y genérico, ya que se puede interactuar con objetos de diferentes tipos de una manera uniforme.</a:t>
            </a:r>
          </a:p>
        </p:txBody>
      </p:sp>
      <p:pic>
        <p:nvPicPr>
          <p:cNvPr id="4" name="Picture 3" descr="tmpq2o3wx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932</Words>
  <Application>Microsoft Office PowerPoint</Application>
  <PresentationFormat>Panorámica</PresentationFormat>
  <Paragraphs>92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Office</cp:lastModifiedBy>
  <cp:revision>64</cp:revision>
  <dcterms:created xsi:type="dcterms:W3CDTF">2020-10-01T23:51:28Z</dcterms:created>
  <dcterms:modified xsi:type="dcterms:W3CDTF">2025-06-06T20:13:26Z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