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taforma OIM/Neuromedi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Plataforma OIM/Neuromedia</a:t>
            </a:r>
          </a:p>
        </p:txBody>
      </p:sp>
      <p:sp>
        <p:nvSpPr>
          <p:cNvPr id="120" name="Revisión 08/AGO/2019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59459">
              <a:defRPr sz="4968"/>
            </a:pPr>
            <a:r>
              <a:t>Revisión 08/AGO/2019</a:t>
            </a:r>
          </a:p>
          <a:p>
            <a:pPr defTabSz="759459">
              <a:defRPr sz="4968"/>
            </a:pPr>
            <a:r>
              <a:t>Por Mauricio Sedano / Andres F. Suárez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4. Ajustar USUARIOS/NIVELES en el modelo de casos de us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Ajustar USUARIOS/NIVELES en el modelo de casos de uso</a:t>
            </a:r>
          </a:p>
        </p:txBody>
      </p:sp>
      <p:sp>
        <p:nvSpPr>
          <p:cNvPr id="217" name="diagrama 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diagrama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3407" y="2038350"/>
            <a:ext cx="15163801" cy="9639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HDX"/>
          <p:cNvSpPr/>
          <p:nvPr/>
        </p:nvSpPr>
        <p:spPr>
          <a:xfrm>
            <a:off x="12272745" y="6167348"/>
            <a:ext cx="4442009" cy="7443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HDX</a:t>
            </a:r>
          </a:p>
        </p:txBody>
      </p:sp>
      <p:sp>
        <p:nvSpPr>
          <p:cNvPr id="221" name="JUPYTER"/>
          <p:cNvSpPr/>
          <p:nvPr/>
        </p:nvSpPr>
        <p:spPr>
          <a:xfrm>
            <a:off x="12358383" y="8728984"/>
            <a:ext cx="4270732" cy="8791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JUPYTER</a:t>
            </a:r>
          </a:p>
        </p:txBody>
      </p:sp>
      <p:sp>
        <p:nvSpPr>
          <p:cNvPr id="222" name="SINCRONIZACION OFFLINE"/>
          <p:cNvSpPr/>
          <p:nvPr/>
        </p:nvSpPr>
        <p:spPr>
          <a:xfrm>
            <a:off x="12500197" y="3000996"/>
            <a:ext cx="3987106" cy="119613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SINCRONIZACION OFFLINE</a:t>
            </a:r>
          </a:p>
        </p:txBody>
      </p:sp>
      <p:cxnSp>
        <p:nvCxnSpPr>
          <p:cNvPr id="223" name="Connection Line"/>
          <p:cNvCxnSpPr>
            <a:stCxn id="229" idx="0"/>
            <a:endCxn id="224" idx="0"/>
          </p:cNvCxnSpPr>
          <p:nvPr/>
        </p:nvCxnSpPr>
        <p:spPr>
          <a:xfrm flipH="1" flipV="1">
            <a:off x="2997794" y="4342443"/>
            <a:ext cx="5130801" cy="4227206"/>
          </a:xfrm>
          <a:prstGeom prst="straightConnector1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headEnd type="triangle"/>
          </a:ln>
        </p:spPr>
      </p:cxnSp>
      <p:sp>
        <p:nvSpPr>
          <p:cNvPr id="224" name="Invitado"/>
          <p:cNvSpPr/>
          <p:nvPr/>
        </p:nvSpPr>
        <p:spPr>
          <a:xfrm>
            <a:off x="1757146" y="3970248"/>
            <a:ext cx="2481297" cy="7443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Invitado</a:t>
            </a:r>
          </a:p>
        </p:txBody>
      </p:sp>
      <p:cxnSp>
        <p:nvCxnSpPr>
          <p:cNvPr id="225" name="Connection Line"/>
          <p:cNvCxnSpPr>
            <a:stCxn id="228" idx="0"/>
            <a:endCxn id="231" idx="0"/>
          </p:cNvCxnSpPr>
          <p:nvPr/>
        </p:nvCxnSpPr>
        <p:spPr>
          <a:xfrm flipH="1" flipV="1">
            <a:off x="2997794" y="6268949"/>
            <a:ext cx="5130801" cy="139701"/>
          </a:xfrm>
          <a:prstGeom prst="straightConnector1">
            <a:avLst/>
          </a:prstGeom>
          <a:ln w="762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</p:cxnSp>
      <p:sp>
        <p:nvSpPr>
          <p:cNvPr id="226" name="Voluntario"/>
          <p:cNvSpPr/>
          <p:nvPr/>
        </p:nvSpPr>
        <p:spPr>
          <a:xfrm>
            <a:off x="1757146" y="8796353"/>
            <a:ext cx="2481297" cy="74439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Voluntario</a:t>
            </a:r>
          </a:p>
        </p:txBody>
      </p:sp>
      <p:cxnSp>
        <p:nvCxnSpPr>
          <p:cNvPr id="227" name="Connection Line"/>
          <p:cNvCxnSpPr>
            <a:stCxn id="221" idx="0"/>
            <a:endCxn id="229" idx="0"/>
          </p:cNvCxnSpPr>
          <p:nvPr/>
        </p:nvCxnSpPr>
        <p:spPr>
          <a:xfrm flipH="1" flipV="1">
            <a:off x="8128594" y="8569648"/>
            <a:ext cx="6365156" cy="5989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28" name="Nivel 2"/>
          <p:cNvSpPr/>
          <p:nvPr/>
        </p:nvSpPr>
        <p:spPr>
          <a:xfrm>
            <a:off x="6887946" y="6036455"/>
            <a:ext cx="2481297" cy="74439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Nivel 2</a:t>
            </a:r>
          </a:p>
        </p:txBody>
      </p:sp>
      <p:sp>
        <p:nvSpPr>
          <p:cNvPr id="229" name="Nivel 1"/>
          <p:cNvSpPr/>
          <p:nvPr/>
        </p:nvSpPr>
        <p:spPr>
          <a:xfrm>
            <a:off x="6887946" y="8197454"/>
            <a:ext cx="2481297" cy="7443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Nivel 1</a:t>
            </a:r>
          </a:p>
        </p:txBody>
      </p:sp>
      <p:sp>
        <p:nvSpPr>
          <p:cNvPr id="230" name="Proyectista"/>
          <p:cNvSpPr/>
          <p:nvPr/>
        </p:nvSpPr>
        <p:spPr>
          <a:xfrm>
            <a:off x="1757146" y="7181454"/>
            <a:ext cx="2481297" cy="74439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Proyectista</a:t>
            </a:r>
          </a:p>
        </p:txBody>
      </p:sp>
      <p:sp>
        <p:nvSpPr>
          <p:cNvPr id="231" name="Validador"/>
          <p:cNvSpPr/>
          <p:nvPr/>
        </p:nvSpPr>
        <p:spPr>
          <a:xfrm>
            <a:off x="1757146" y="5896755"/>
            <a:ext cx="2481297" cy="74439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Validador</a:t>
            </a:r>
          </a:p>
        </p:txBody>
      </p:sp>
      <p:cxnSp>
        <p:nvCxnSpPr>
          <p:cNvPr id="232" name="Connection Line"/>
          <p:cNvCxnSpPr>
            <a:stCxn id="226" idx="0"/>
            <a:endCxn id="228" idx="0"/>
          </p:cNvCxnSpPr>
          <p:nvPr/>
        </p:nvCxnSpPr>
        <p:spPr>
          <a:xfrm flipV="1">
            <a:off x="2997794" y="6408649"/>
            <a:ext cx="5130801" cy="2759900"/>
          </a:xfrm>
          <a:prstGeom prst="straightConnector1">
            <a:avLst/>
          </a:prstGeom>
          <a:ln w="762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</p:cxnSp>
      <p:cxnSp>
        <p:nvCxnSpPr>
          <p:cNvPr id="233" name="Connection Line"/>
          <p:cNvCxnSpPr>
            <a:stCxn id="229" idx="0"/>
            <a:endCxn id="220" idx="0"/>
          </p:cNvCxnSpPr>
          <p:nvPr/>
        </p:nvCxnSpPr>
        <p:spPr>
          <a:xfrm flipV="1">
            <a:off x="8128594" y="6539543"/>
            <a:ext cx="6365156" cy="2030106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34" name="Connection Line"/>
          <p:cNvCxnSpPr>
            <a:stCxn id="229" idx="0"/>
            <a:endCxn id="228" idx="0"/>
          </p:cNvCxnSpPr>
          <p:nvPr/>
        </p:nvCxnSpPr>
        <p:spPr>
          <a:xfrm flipV="1">
            <a:off x="8128594" y="6408649"/>
            <a:ext cx="1" cy="2161000"/>
          </a:xfrm>
          <a:prstGeom prst="straightConnector1">
            <a:avLst/>
          </a:prstGeom>
          <a:ln w="762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</p:cxnSp>
      <p:cxnSp>
        <p:nvCxnSpPr>
          <p:cNvPr id="235" name="Connection Line"/>
          <p:cNvCxnSpPr>
            <a:stCxn id="230" idx="0"/>
            <a:endCxn id="228" idx="0"/>
          </p:cNvCxnSpPr>
          <p:nvPr/>
        </p:nvCxnSpPr>
        <p:spPr>
          <a:xfrm flipV="1">
            <a:off x="2997794" y="6408649"/>
            <a:ext cx="5130801" cy="1145000"/>
          </a:xfrm>
          <a:prstGeom prst="straightConnector1">
            <a:avLst/>
          </a:prstGeom>
          <a:ln w="762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</p:cxnSp>
      <p:sp>
        <p:nvSpPr>
          <p:cNvPr id="236" name="VISUALIZACION"/>
          <p:cNvSpPr/>
          <p:nvPr/>
        </p:nvSpPr>
        <p:spPr>
          <a:xfrm>
            <a:off x="17084896" y="5941477"/>
            <a:ext cx="3987106" cy="119613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VISUALIZACION</a:t>
            </a:r>
          </a:p>
        </p:txBody>
      </p:sp>
      <p:sp>
        <p:nvSpPr>
          <p:cNvPr id="237" name="AUDIO LECTURA"/>
          <p:cNvSpPr/>
          <p:nvPr/>
        </p:nvSpPr>
        <p:spPr>
          <a:xfrm>
            <a:off x="16957896" y="8570482"/>
            <a:ext cx="3987106" cy="119613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AUDIO LECTURA</a:t>
            </a:r>
          </a:p>
        </p:txBody>
      </p:sp>
      <p:sp>
        <p:nvSpPr>
          <p:cNvPr id="238" name="Navegar…"/>
          <p:cNvSpPr/>
          <p:nvPr/>
        </p:nvSpPr>
        <p:spPr>
          <a:xfrm>
            <a:off x="16950456" y="1817515"/>
            <a:ext cx="3753480" cy="257249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Navegar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Contextualizar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Instrumentos</a:t>
            </a:r>
          </a:p>
        </p:txBody>
      </p:sp>
      <p:sp>
        <p:nvSpPr>
          <p:cNvPr id="239" name="Actualizar"/>
          <p:cNvSpPr/>
          <p:nvPr/>
        </p:nvSpPr>
        <p:spPr>
          <a:xfrm>
            <a:off x="9464549" y="1817515"/>
            <a:ext cx="2572495" cy="257249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Actualizar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6. Validar integración de Jupyter y HDX: FUENTES de CONTEXTO e INTERCAMBIO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pPr/>
            <a:r>
              <a:t>6. Validar integración de Jupyter y HDX: FUENTES de CONTEXTO e INTERCAMBIOS</a:t>
            </a:r>
          </a:p>
        </p:txBody>
      </p:sp>
      <p:sp>
        <p:nvSpPr>
          <p:cNvPr id="242" name="diagrama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diagrama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848" y="211055"/>
            <a:ext cx="23550304" cy="1329389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INCRONIZACION OFFLINE/ONLINE"/>
          <p:cNvSpPr/>
          <p:nvPr/>
        </p:nvSpPr>
        <p:spPr>
          <a:xfrm>
            <a:off x="1440953" y="12072775"/>
            <a:ext cx="5080001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SINCRONIZACION OFFLINE/ONLINE</a:t>
            </a:r>
          </a:p>
        </p:txBody>
      </p:sp>
      <p:sp>
        <p:nvSpPr>
          <p:cNvPr id="246" name="CONTEXTO…"/>
          <p:cNvSpPr/>
          <p:nvPr/>
        </p:nvSpPr>
        <p:spPr>
          <a:xfrm>
            <a:off x="5378655" y="5454088"/>
            <a:ext cx="5080001" cy="1524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CONTEXTO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(configuración)</a:t>
            </a:r>
          </a:p>
        </p:txBody>
      </p:sp>
      <p:sp>
        <p:nvSpPr>
          <p:cNvPr id="247" name="NAVEGACION…"/>
          <p:cNvSpPr/>
          <p:nvPr/>
        </p:nvSpPr>
        <p:spPr>
          <a:xfrm>
            <a:off x="12486497" y="2816462"/>
            <a:ext cx="5080001" cy="1524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NAVEGACION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(ejecución)</a:t>
            </a:r>
          </a:p>
        </p:txBody>
      </p:sp>
      <p:cxnSp>
        <p:nvCxnSpPr>
          <p:cNvPr id="248" name="Connection Line"/>
          <p:cNvCxnSpPr>
            <a:stCxn id="247" idx="0"/>
            <a:endCxn id="251" idx="0"/>
          </p:cNvCxnSpPr>
          <p:nvPr/>
        </p:nvCxnSpPr>
        <p:spPr>
          <a:xfrm flipH="1">
            <a:off x="12192000" y="3578462"/>
            <a:ext cx="2834498" cy="7306408"/>
          </a:xfrm>
          <a:prstGeom prst="straightConnector1">
            <a:avLst/>
          </a:prstGeom>
          <a:ln w="76200" cap="rnd">
            <a:solidFill>
              <a:schemeClr val="accent4"/>
            </a:solidFill>
            <a:miter lim="400000"/>
            <a:headEnd type="triangle"/>
          </a:ln>
        </p:spPr>
      </p:cxnSp>
      <p:sp>
        <p:nvSpPr>
          <p:cNvPr id="249" name="CONJUNTOS DE DATOS…"/>
          <p:cNvSpPr/>
          <p:nvPr/>
        </p:nvSpPr>
        <p:spPr>
          <a:xfrm>
            <a:off x="17727412" y="10916816"/>
            <a:ext cx="5080001" cy="1524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CONJUNTOS DE DATOS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(ejecución)</a:t>
            </a:r>
          </a:p>
        </p:txBody>
      </p:sp>
      <p:cxnSp>
        <p:nvCxnSpPr>
          <p:cNvPr id="250" name="Connection Line"/>
          <p:cNvCxnSpPr>
            <a:stCxn id="245" idx="0"/>
            <a:endCxn id="251" idx="0"/>
          </p:cNvCxnSpPr>
          <p:nvPr/>
        </p:nvCxnSpPr>
        <p:spPr>
          <a:xfrm flipV="1">
            <a:off x="3980953" y="10884869"/>
            <a:ext cx="8211047" cy="1949907"/>
          </a:xfrm>
          <a:prstGeom prst="straightConnector1">
            <a:avLst/>
          </a:prstGeom>
          <a:ln w="762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</p:cxnSp>
      <p:sp>
        <p:nvSpPr>
          <p:cNvPr id="251" name="CONTEXTUALIZACION…"/>
          <p:cNvSpPr/>
          <p:nvPr/>
        </p:nvSpPr>
        <p:spPr>
          <a:xfrm>
            <a:off x="9652000" y="10122869"/>
            <a:ext cx="5080000" cy="1524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CONTEXTUALIZACION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(ejecución)</a:t>
            </a:r>
          </a:p>
        </p:txBody>
      </p:sp>
      <p:cxnSp>
        <p:nvCxnSpPr>
          <p:cNvPr id="252" name="Connection Line"/>
          <p:cNvCxnSpPr>
            <a:stCxn id="245" idx="0"/>
            <a:endCxn id="247" idx="0"/>
          </p:cNvCxnSpPr>
          <p:nvPr/>
        </p:nvCxnSpPr>
        <p:spPr>
          <a:xfrm flipV="1">
            <a:off x="3980953" y="3578462"/>
            <a:ext cx="11045545" cy="9256314"/>
          </a:xfrm>
          <a:prstGeom prst="straightConnector1">
            <a:avLst/>
          </a:prstGeom>
          <a:ln w="76200" cap="rnd">
            <a:solidFill>
              <a:schemeClr val="accent6"/>
            </a:solidFill>
            <a:miter lim="400000"/>
            <a:tailEnd type="triangle"/>
          </a:ln>
        </p:spPr>
      </p:cxnSp>
      <p:cxnSp>
        <p:nvCxnSpPr>
          <p:cNvPr id="253" name="Connection Line"/>
          <p:cNvCxnSpPr>
            <a:stCxn id="251" idx="0"/>
            <a:endCxn id="246" idx="0"/>
          </p:cNvCxnSpPr>
          <p:nvPr/>
        </p:nvCxnSpPr>
        <p:spPr>
          <a:xfrm flipH="1" flipV="1">
            <a:off x="7918655" y="6216088"/>
            <a:ext cx="4273345" cy="4668782"/>
          </a:xfrm>
          <a:prstGeom prst="straightConnector1">
            <a:avLst/>
          </a:prstGeom>
          <a:ln w="76200" cap="rnd">
            <a:solidFill>
              <a:schemeClr val="accent3"/>
            </a:solidFill>
            <a:miter lim="400000"/>
            <a:headEnd type="triangle"/>
          </a:ln>
        </p:spPr>
      </p:cxnSp>
      <p:cxnSp>
        <p:nvCxnSpPr>
          <p:cNvPr id="254" name="Connection Line"/>
          <p:cNvCxnSpPr>
            <a:stCxn id="251" idx="0"/>
            <a:endCxn id="249" idx="0"/>
          </p:cNvCxnSpPr>
          <p:nvPr/>
        </p:nvCxnSpPr>
        <p:spPr>
          <a:xfrm>
            <a:off x="12192000" y="10884869"/>
            <a:ext cx="8075413" cy="793948"/>
          </a:xfrm>
          <a:prstGeom prst="straightConnector1">
            <a:avLst/>
          </a:prstGeom>
          <a:ln w="762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</p:cxnSp>
      <p:cxnSp>
        <p:nvCxnSpPr>
          <p:cNvPr id="255" name="Connection Line"/>
          <p:cNvCxnSpPr>
            <a:stCxn id="245" idx="0"/>
            <a:endCxn id="249" idx="0"/>
          </p:cNvCxnSpPr>
          <p:nvPr/>
        </p:nvCxnSpPr>
        <p:spPr>
          <a:xfrm flipV="1">
            <a:off x="3980953" y="11678816"/>
            <a:ext cx="16286460" cy="1155960"/>
          </a:xfrm>
          <a:prstGeom prst="straightConnector1">
            <a:avLst/>
          </a:prstGeom>
          <a:ln w="76200" cap="rnd">
            <a:solidFill>
              <a:schemeClr val="accent6"/>
            </a:solidFill>
            <a:miter lim="400000"/>
            <a:tailEnd type="triangle"/>
          </a:ln>
        </p:spPr>
      </p:cxnSp>
      <p:sp>
        <p:nvSpPr>
          <p:cNvPr id="256" name="Jupyter"/>
          <p:cNvSpPr/>
          <p:nvPr/>
        </p:nvSpPr>
        <p:spPr>
          <a:xfrm>
            <a:off x="407682" y="483115"/>
            <a:ext cx="2303391" cy="15240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Jupyter</a:t>
            </a:r>
          </a:p>
        </p:txBody>
      </p:sp>
      <p:cxnSp>
        <p:nvCxnSpPr>
          <p:cNvPr id="257" name="Connection Line"/>
          <p:cNvCxnSpPr>
            <a:stCxn id="246" idx="0"/>
            <a:endCxn id="256" idx="0"/>
          </p:cNvCxnSpPr>
          <p:nvPr/>
        </p:nvCxnSpPr>
        <p:spPr>
          <a:xfrm flipH="1" flipV="1">
            <a:off x="1559377" y="1245115"/>
            <a:ext cx="6359279" cy="4970974"/>
          </a:xfrm>
          <a:prstGeom prst="straightConnector1">
            <a:avLst/>
          </a:prstGeom>
          <a:ln w="76200" cap="rnd">
            <a:solidFill>
              <a:schemeClr val="accent3"/>
            </a:solidFill>
            <a:miter lim="400000"/>
            <a:headEnd type="triangle"/>
          </a:ln>
        </p:spPr>
      </p:cxnSp>
      <p:cxnSp>
        <p:nvCxnSpPr>
          <p:cNvPr id="258" name="Connection Line"/>
          <p:cNvCxnSpPr>
            <a:stCxn id="256" idx="0"/>
            <a:endCxn id="263" idx="0"/>
          </p:cNvCxnSpPr>
          <p:nvPr/>
        </p:nvCxnSpPr>
        <p:spPr>
          <a:xfrm>
            <a:off x="1559377" y="1245115"/>
            <a:ext cx="20938399" cy="9458541"/>
          </a:xfrm>
          <a:prstGeom prst="straightConnector1">
            <a:avLst/>
          </a:prstGeom>
          <a:ln w="762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</p:cxnSp>
      <p:sp>
        <p:nvSpPr>
          <p:cNvPr id="259" name="HDX"/>
          <p:cNvSpPr/>
          <p:nvPr/>
        </p:nvSpPr>
        <p:spPr>
          <a:xfrm>
            <a:off x="20780320" y="483115"/>
            <a:ext cx="2303392" cy="1524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HDX</a:t>
            </a:r>
          </a:p>
        </p:txBody>
      </p:sp>
      <p:cxnSp>
        <p:nvCxnSpPr>
          <p:cNvPr id="260" name="Connection Line"/>
          <p:cNvCxnSpPr>
            <a:stCxn id="259" idx="0"/>
            <a:endCxn id="256" idx="0"/>
          </p:cNvCxnSpPr>
          <p:nvPr/>
        </p:nvCxnSpPr>
        <p:spPr>
          <a:xfrm flipH="1">
            <a:off x="1559377" y="1245115"/>
            <a:ext cx="20372639" cy="1"/>
          </a:xfrm>
          <a:prstGeom prst="straightConnector1">
            <a:avLst/>
          </a:prstGeom>
          <a:ln w="76200" cap="rnd">
            <a:solidFill>
              <a:schemeClr val="accent3"/>
            </a:solidFill>
            <a:miter lim="400000"/>
            <a:headEnd type="triangle"/>
          </a:ln>
        </p:spPr>
      </p:cxnSp>
      <p:cxnSp>
        <p:nvCxnSpPr>
          <p:cNvPr id="261" name="Connection Line"/>
          <p:cNvCxnSpPr>
            <a:stCxn id="256" idx="0"/>
            <a:endCxn id="259" idx="0"/>
          </p:cNvCxnSpPr>
          <p:nvPr/>
        </p:nvCxnSpPr>
        <p:spPr>
          <a:xfrm>
            <a:off x="1559377" y="1245115"/>
            <a:ext cx="20372639" cy="1"/>
          </a:xfrm>
          <a:prstGeom prst="straightConnector1">
            <a:avLst/>
          </a:prstGeom>
          <a:ln w="762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</p:cxnSp>
      <p:cxnSp>
        <p:nvCxnSpPr>
          <p:cNvPr id="262" name="Connection Line"/>
          <p:cNvCxnSpPr>
            <a:stCxn id="263" idx="0"/>
            <a:endCxn id="259" idx="0"/>
          </p:cNvCxnSpPr>
          <p:nvPr/>
        </p:nvCxnSpPr>
        <p:spPr>
          <a:xfrm flipH="1" flipV="1">
            <a:off x="21932015" y="1245115"/>
            <a:ext cx="565761" cy="9458541"/>
          </a:xfrm>
          <a:prstGeom prst="straightConnector1">
            <a:avLst/>
          </a:prstGeom>
          <a:ln w="101600" cap="rnd">
            <a:solidFill>
              <a:schemeClr val="accent6">
                <a:satOff val="-15798"/>
                <a:lumOff val="-17517"/>
              </a:schemeClr>
            </a:solidFill>
            <a:miter lim="400000"/>
            <a:tailEnd type="triangle"/>
          </a:ln>
        </p:spPr>
      </p:cxnSp>
      <p:sp>
        <p:nvSpPr>
          <p:cNvPr id="263" name="KOBO"/>
          <p:cNvSpPr/>
          <p:nvPr/>
        </p:nvSpPr>
        <p:spPr>
          <a:xfrm>
            <a:off x="21346080" y="9941655"/>
            <a:ext cx="2303391" cy="1524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KOBO</a:t>
            </a:r>
          </a:p>
        </p:txBody>
      </p:sp>
      <p:sp>
        <p:nvSpPr>
          <p:cNvPr id="264" name="Fuente de contextualización"/>
          <p:cNvSpPr txBox="1"/>
          <p:nvPr/>
        </p:nvSpPr>
        <p:spPr>
          <a:xfrm>
            <a:off x="384359" y="2302441"/>
            <a:ext cx="4898137" cy="54813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Fuente de contextualización</a:t>
            </a:r>
          </a:p>
        </p:txBody>
      </p:sp>
      <p:sp>
        <p:nvSpPr>
          <p:cNvPr id="265" name="Fuente de contextualización"/>
          <p:cNvSpPr txBox="1"/>
          <p:nvPr/>
        </p:nvSpPr>
        <p:spPr>
          <a:xfrm>
            <a:off x="19106423" y="2471227"/>
            <a:ext cx="4898137" cy="54813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Fuente de contextualización</a:t>
            </a:r>
          </a:p>
        </p:txBody>
      </p:sp>
      <p:sp>
        <p:nvSpPr>
          <p:cNvPr id="266" name="Publicación"/>
          <p:cNvSpPr txBox="1"/>
          <p:nvPr/>
        </p:nvSpPr>
        <p:spPr>
          <a:xfrm>
            <a:off x="9137524" y="1742685"/>
            <a:ext cx="2312925" cy="585112"/>
          </a:xfrm>
          <a:prstGeom prst="rect">
            <a:avLst/>
          </a:prstGeom>
          <a:solidFill>
            <a:schemeClr val="accent2">
              <a:hueOff val="-85259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Publicación</a:t>
            </a:r>
          </a:p>
        </p:txBody>
      </p:sp>
      <p:sp>
        <p:nvSpPr>
          <p:cNvPr id="267" name="Seguimiento"/>
          <p:cNvSpPr txBox="1"/>
          <p:nvPr/>
        </p:nvSpPr>
        <p:spPr>
          <a:xfrm>
            <a:off x="11278126" y="261647"/>
            <a:ext cx="2245615" cy="54813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Seguimiento</a:t>
            </a:r>
          </a:p>
        </p:txBody>
      </p:sp>
      <p:sp>
        <p:nvSpPr>
          <p:cNvPr id="268" name="Publicación"/>
          <p:cNvSpPr txBox="1"/>
          <p:nvPr/>
        </p:nvSpPr>
        <p:spPr>
          <a:xfrm>
            <a:off x="22394608" y="5681829"/>
            <a:ext cx="2378355" cy="58511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Publicación</a:t>
            </a:r>
          </a:p>
        </p:txBody>
      </p:sp>
      <p:sp>
        <p:nvSpPr>
          <p:cNvPr id="269" name="Descarga"/>
          <p:cNvSpPr txBox="1"/>
          <p:nvPr/>
        </p:nvSpPr>
        <p:spPr>
          <a:xfrm>
            <a:off x="12923297" y="1126320"/>
            <a:ext cx="1726312" cy="54813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Descarga</a:t>
            </a:r>
          </a:p>
        </p:txBody>
      </p:sp>
      <p:sp>
        <p:nvSpPr>
          <p:cNvPr id="270" name="Recolección"/>
          <p:cNvSpPr txBox="1"/>
          <p:nvPr/>
        </p:nvSpPr>
        <p:spPr>
          <a:xfrm>
            <a:off x="20637286" y="9358292"/>
            <a:ext cx="2216659" cy="54813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Recolección</a:t>
            </a:r>
          </a:p>
        </p:txBody>
      </p:sp>
      <p:sp>
        <p:nvSpPr>
          <p:cNvPr id="271" name="TASKING MANAGER"/>
          <p:cNvSpPr/>
          <p:nvPr/>
        </p:nvSpPr>
        <p:spPr>
          <a:xfrm>
            <a:off x="11249238" y="6817489"/>
            <a:ext cx="2303391" cy="1524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TASKING</a:t>
            </a:r>
            <a:br/>
            <a:r>
              <a:t>MANAGER</a:t>
            </a:r>
          </a:p>
        </p:txBody>
      </p:sp>
      <p:sp>
        <p:nvSpPr>
          <p:cNvPr id="272" name="VISUALIZACION"/>
          <p:cNvSpPr/>
          <p:nvPr/>
        </p:nvSpPr>
        <p:spPr>
          <a:xfrm>
            <a:off x="17095372" y="5047703"/>
            <a:ext cx="4171142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VISUALIZACION</a:t>
            </a:r>
          </a:p>
        </p:txBody>
      </p:sp>
      <p:cxnSp>
        <p:nvCxnSpPr>
          <p:cNvPr id="273" name="Connection Line"/>
          <p:cNvCxnSpPr>
            <a:stCxn id="272" idx="0"/>
            <a:endCxn id="246" idx="0"/>
          </p:cNvCxnSpPr>
          <p:nvPr/>
        </p:nvCxnSpPr>
        <p:spPr>
          <a:xfrm flipH="1">
            <a:off x="7918655" y="5682703"/>
            <a:ext cx="11262289" cy="533386"/>
          </a:xfrm>
          <a:prstGeom prst="straightConnector1">
            <a:avLst/>
          </a:prstGeom>
          <a:ln w="76200" cap="rnd">
            <a:solidFill>
              <a:schemeClr val="accent3"/>
            </a:solidFill>
            <a:miter lim="400000"/>
            <a:headEnd type="triangle"/>
          </a:ln>
        </p:spPr>
      </p:cxnSp>
      <p:cxnSp>
        <p:nvCxnSpPr>
          <p:cNvPr id="274" name="Connection Line"/>
          <p:cNvCxnSpPr>
            <a:stCxn id="249" idx="0"/>
            <a:endCxn id="272" idx="0"/>
          </p:cNvCxnSpPr>
          <p:nvPr/>
        </p:nvCxnSpPr>
        <p:spPr>
          <a:xfrm flipH="1" flipV="1">
            <a:off x="19180943" y="5682703"/>
            <a:ext cx="1086470" cy="5996114"/>
          </a:xfrm>
          <a:prstGeom prst="straightConnector1">
            <a:avLst/>
          </a:prstGeom>
          <a:ln w="762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</p:cxnSp>
      <p:sp>
        <p:nvSpPr>
          <p:cNvPr id="275" name="3"/>
          <p:cNvSpPr/>
          <p:nvPr/>
        </p:nvSpPr>
        <p:spPr>
          <a:xfrm>
            <a:off x="18225252" y="2943462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6" name="2"/>
          <p:cNvSpPr/>
          <p:nvPr/>
        </p:nvSpPr>
        <p:spPr>
          <a:xfrm>
            <a:off x="17512060" y="3706022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7" name="1"/>
          <p:cNvSpPr/>
          <p:nvPr/>
        </p:nvSpPr>
        <p:spPr>
          <a:xfrm>
            <a:off x="16849572" y="4515325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8" name="REPORTES"/>
          <p:cNvSpPr/>
          <p:nvPr/>
        </p:nvSpPr>
        <p:spPr>
          <a:xfrm>
            <a:off x="15562868" y="6222999"/>
            <a:ext cx="4171142" cy="1270001"/>
          </a:xfrm>
          <a:prstGeom prst="roundRect">
            <a:avLst>
              <a:gd name="adj" fmla="val 15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REPORTES</a:t>
            </a:r>
          </a:p>
        </p:txBody>
      </p:sp>
      <p:sp>
        <p:nvSpPr>
          <p:cNvPr id="279" name="Proyecto"/>
          <p:cNvSpPr txBox="1"/>
          <p:nvPr/>
        </p:nvSpPr>
        <p:spPr>
          <a:xfrm>
            <a:off x="15501670" y="4870101"/>
            <a:ext cx="174460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Proyecto</a:t>
            </a:r>
          </a:p>
        </p:txBody>
      </p:sp>
      <p:sp>
        <p:nvSpPr>
          <p:cNvPr id="280" name="Proyecto"/>
          <p:cNvSpPr txBox="1"/>
          <p:nvPr/>
        </p:nvSpPr>
        <p:spPr>
          <a:xfrm>
            <a:off x="16071010" y="4060798"/>
            <a:ext cx="17446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Proyecto</a:t>
            </a:r>
          </a:p>
        </p:txBody>
      </p:sp>
      <p:sp>
        <p:nvSpPr>
          <p:cNvPr id="281" name="Proyecto"/>
          <p:cNvSpPr txBox="1"/>
          <p:nvPr/>
        </p:nvSpPr>
        <p:spPr>
          <a:xfrm>
            <a:off x="16776139" y="3073893"/>
            <a:ext cx="174460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Proyecto</a:t>
            </a:r>
          </a:p>
        </p:txBody>
      </p:sp>
      <p:cxnSp>
        <p:nvCxnSpPr>
          <p:cNvPr id="282" name="Connection Line"/>
          <p:cNvCxnSpPr>
            <a:stCxn id="278" idx="0"/>
            <a:endCxn id="279" idx="0"/>
          </p:cNvCxnSpPr>
          <p:nvPr/>
        </p:nvCxnSpPr>
        <p:spPr>
          <a:xfrm flipH="1" flipV="1">
            <a:off x="16373970" y="5150325"/>
            <a:ext cx="1274469" cy="1707675"/>
          </a:xfrm>
          <a:prstGeom prst="straightConnector1">
            <a:avLst/>
          </a:prstGeom>
          <a:ln w="76200" cap="rnd">
            <a:solidFill>
              <a:schemeClr val="accent1">
                <a:lumOff val="-13575"/>
              </a:schemeClr>
            </a:solidFill>
            <a:miter lim="400000"/>
            <a:headEnd type="triangle"/>
          </a:ln>
        </p:spPr>
      </p:cxnSp>
      <p:cxnSp>
        <p:nvCxnSpPr>
          <p:cNvPr id="283" name="Connection Line"/>
          <p:cNvCxnSpPr>
            <a:stCxn id="277" idx="0"/>
            <a:endCxn id="272" idx="0"/>
          </p:cNvCxnSpPr>
          <p:nvPr/>
        </p:nvCxnSpPr>
        <p:spPr>
          <a:xfrm>
            <a:off x="17484572" y="5150325"/>
            <a:ext cx="1696372" cy="532379"/>
          </a:xfrm>
          <a:prstGeom prst="straightConnector1">
            <a:avLst/>
          </a:prstGeom>
          <a:ln w="76200" cap="rnd">
            <a:solidFill>
              <a:schemeClr val="accent1"/>
            </a:solidFill>
            <a:miter lim="400000"/>
            <a:tailEnd type="triangle"/>
          </a:ln>
        </p:spPr>
      </p:cxnSp>
      <p:cxnSp>
        <p:nvCxnSpPr>
          <p:cNvPr id="284" name="Connection Line"/>
          <p:cNvCxnSpPr>
            <a:stCxn id="276" idx="0"/>
            <a:endCxn id="272" idx="0"/>
          </p:cNvCxnSpPr>
          <p:nvPr/>
        </p:nvCxnSpPr>
        <p:spPr>
          <a:xfrm>
            <a:off x="18147060" y="4341022"/>
            <a:ext cx="1033884" cy="1341682"/>
          </a:xfrm>
          <a:prstGeom prst="straightConnector1">
            <a:avLst/>
          </a:prstGeom>
          <a:ln w="76200" cap="rnd">
            <a:solidFill>
              <a:schemeClr val="accent1"/>
            </a:solidFill>
            <a:miter lim="400000"/>
            <a:tailEnd type="triangle"/>
          </a:ln>
        </p:spPr>
      </p:cxnSp>
      <p:cxnSp>
        <p:nvCxnSpPr>
          <p:cNvPr id="285" name="Connection Line"/>
          <p:cNvCxnSpPr>
            <a:stCxn id="275" idx="0"/>
            <a:endCxn id="272" idx="0"/>
          </p:cNvCxnSpPr>
          <p:nvPr/>
        </p:nvCxnSpPr>
        <p:spPr>
          <a:xfrm>
            <a:off x="18860252" y="3578462"/>
            <a:ext cx="320692" cy="2104242"/>
          </a:xfrm>
          <a:prstGeom prst="straightConnector1">
            <a:avLst/>
          </a:prstGeom>
          <a:ln w="76200" cap="rnd">
            <a:solidFill>
              <a:schemeClr val="accent1"/>
            </a:solidFill>
            <a:miter lim="400000"/>
            <a:tailEnd type="triangle"/>
          </a:ln>
        </p:spPr>
      </p:cxnSp>
      <p:cxnSp>
        <p:nvCxnSpPr>
          <p:cNvPr id="286" name="Connection Line"/>
          <p:cNvCxnSpPr>
            <a:stCxn id="278" idx="0"/>
            <a:endCxn id="280" idx="0"/>
          </p:cNvCxnSpPr>
          <p:nvPr/>
        </p:nvCxnSpPr>
        <p:spPr>
          <a:xfrm flipH="1" flipV="1">
            <a:off x="16943309" y="4341022"/>
            <a:ext cx="705130" cy="2516978"/>
          </a:xfrm>
          <a:prstGeom prst="straightConnector1">
            <a:avLst/>
          </a:prstGeom>
          <a:ln w="76200" cap="rnd">
            <a:solidFill>
              <a:schemeClr val="accent1">
                <a:lumOff val="-13575"/>
              </a:schemeClr>
            </a:solidFill>
            <a:miter lim="400000"/>
            <a:headEnd type="triangle"/>
          </a:ln>
        </p:spPr>
      </p:cxnSp>
      <p:cxnSp>
        <p:nvCxnSpPr>
          <p:cNvPr id="287" name="Connection Line"/>
          <p:cNvCxnSpPr>
            <a:stCxn id="278" idx="0"/>
            <a:endCxn id="281" idx="0"/>
          </p:cNvCxnSpPr>
          <p:nvPr/>
        </p:nvCxnSpPr>
        <p:spPr>
          <a:xfrm flipH="1" flipV="1">
            <a:off x="17648438" y="3354117"/>
            <a:ext cx="1" cy="3503883"/>
          </a:xfrm>
          <a:prstGeom prst="straightConnector1">
            <a:avLst/>
          </a:prstGeom>
          <a:ln w="76200" cap="rnd">
            <a:solidFill>
              <a:schemeClr val="accent1">
                <a:lumOff val="-13575"/>
              </a:schemeClr>
            </a:solidFill>
            <a:miter lim="400000"/>
            <a:head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NOTA: Pendiente definir si el enfoque es HUB o B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NOTA: Pendiente definir si el enfoque es HUB o BUS</a:t>
            </a:r>
          </a:p>
        </p:txBody>
      </p:sp>
      <p:sp>
        <p:nvSpPr>
          <p:cNvPr id="290" name="Riesgo: desempeño por integración por API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59459">
              <a:defRPr sz="4968"/>
            </a:pPr>
            <a:r>
              <a:t>Riesgo: desempeño por integración por APIs</a:t>
            </a:r>
          </a:p>
          <a:p>
            <a:pPr defTabSz="759459">
              <a:defRPr sz="4968"/>
            </a:pPr>
            <a:r>
              <a:t>Manejo: desempeño por servidores flexibles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3214" y="836917"/>
            <a:ext cx="14786954" cy="1204216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BUS"/>
          <p:cNvSpPr/>
          <p:nvPr/>
        </p:nvSpPr>
        <p:spPr>
          <a:xfrm>
            <a:off x="4220151" y="3649420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BUS</a:t>
            </a:r>
          </a:p>
        </p:txBody>
      </p:sp>
      <p:sp>
        <p:nvSpPr>
          <p:cNvPr id="294" name="HUB"/>
          <p:cNvSpPr/>
          <p:nvPr/>
        </p:nvSpPr>
        <p:spPr>
          <a:xfrm>
            <a:off x="2377088" y="3649420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JUNTOS DE DATOS…"/>
          <p:cNvSpPr/>
          <p:nvPr/>
        </p:nvSpPr>
        <p:spPr>
          <a:xfrm>
            <a:off x="9463609" y="7666874"/>
            <a:ext cx="5080001" cy="1524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CONJUNTOS DE DATOS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(ejecución)</a:t>
            </a:r>
          </a:p>
        </p:txBody>
      </p:sp>
      <p:sp>
        <p:nvSpPr>
          <p:cNvPr id="123" name="CONTEXTO…"/>
          <p:cNvSpPr/>
          <p:nvPr/>
        </p:nvSpPr>
        <p:spPr>
          <a:xfrm>
            <a:off x="1058733" y="489231"/>
            <a:ext cx="5080001" cy="1524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CONTEXTO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(configuración)</a:t>
            </a:r>
          </a:p>
        </p:txBody>
      </p:sp>
      <p:sp>
        <p:nvSpPr>
          <p:cNvPr id="124" name="Modelo de Negoc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Modelo de Negocio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6181" y="1431623"/>
            <a:ext cx="1689101" cy="426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4881" y="1431623"/>
            <a:ext cx="1689101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03582" y="1431623"/>
            <a:ext cx="1689101" cy="287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42283" y="1431623"/>
            <a:ext cx="1689101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680984" y="1431623"/>
            <a:ext cx="1689101" cy="398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019685" y="1431623"/>
            <a:ext cx="1689101" cy="370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19297" y="5882195"/>
            <a:ext cx="16891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75602" y="5882195"/>
            <a:ext cx="16891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31325" y="844079"/>
            <a:ext cx="16772317" cy="316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52870" y="2842748"/>
            <a:ext cx="1689101" cy="420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03737" y="8740616"/>
            <a:ext cx="3378201" cy="3543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Visualización"/>
          <p:cNvSpPr/>
          <p:nvPr/>
        </p:nvSpPr>
        <p:spPr>
          <a:xfrm>
            <a:off x="20681345" y="367415"/>
            <a:ext cx="3259667" cy="1270001"/>
          </a:xfrm>
          <a:prstGeom prst="rect">
            <a:avLst/>
          </a:prstGeom>
          <a:ln w="381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Visualización</a:t>
            </a:r>
          </a:p>
        </p:txBody>
      </p:sp>
      <p:sp>
        <p:nvSpPr>
          <p:cNvPr id="137" name="Circle"/>
          <p:cNvSpPr/>
          <p:nvPr/>
        </p:nvSpPr>
        <p:spPr>
          <a:xfrm>
            <a:off x="5877768" y="8642880"/>
            <a:ext cx="613673" cy="6136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Circle"/>
          <p:cNvSpPr/>
          <p:nvPr/>
        </p:nvSpPr>
        <p:spPr>
          <a:xfrm>
            <a:off x="8787271" y="8833765"/>
            <a:ext cx="613672" cy="6136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Circle"/>
          <p:cNvSpPr/>
          <p:nvPr/>
        </p:nvSpPr>
        <p:spPr>
          <a:xfrm>
            <a:off x="11696773" y="8833765"/>
            <a:ext cx="613672" cy="6136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Circle"/>
          <p:cNvSpPr/>
          <p:nvPr/>
        </p:nvSpPr>
        <p:spPr>
          <a:xfrm>
            <a:off x="14625040" y="8893464"/>
            <a:ext cx="613672" cy="6136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Circle"/>
          <p:cNvSpPr/>
          <p:nvPr/>
        </p:nvSpPr>
        <p:spPr>
          <a:xfrm>
            <a:off x="17515778" y="8893464"/>
            <a:ext cx="613673" cy="6136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Circle"/>
          <p:cNvSpPr/>
          <p:nvPr/>
        </p:nvSpPr>
        <p:spPr>
          <a:xfrm>
            <a:off x="15218698" y="1136874"/>
            <a:ext cx="613673" cy="6136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Meta"/>
          <p:cNvSpPr/>
          <p:nvPr/>
        </p:nvSpPr>
        <p:spPr>
          <a:xfrm>
            <a:off x="10880129" y="4221477"/>
            <a:ext cx="816646" cy="81664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Meta</a:t>
            </a:r>
          </a:p>
        </p:txBody>
      </p:sp>
      <p:sp>
        <p:nvSpPr>
          <p:cNvPr id="144" name="Crear"/>
          <p:cNvSpPr/>
          <p:nvPr/>
        </p:nvSpPr>
        <p:spPr>
          <a:xfrm>
            <a:off x="4344381" y="1998545"/>
            <a:ext cx="816645" cy="816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Crear</a:t>
            </a:r>
          </a:p>
        </p:txBody>
      </p:sp>
      <p:sp>
        <p:nvSpPr>
          <p:cNvPr id="145" name="Crear"/>
          <p:cNvSpPr/>
          <p:nvPr/>
        </p:nvSpPr>
        <p:spPr>
          <a:xfrm>
            <a:off x="6959544" y="1998545"/>
            <a:ext cx="816646" cy="8166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Crear</a:t>
            </a:r>
          </a:p>
        </p:txBody>
      </p:sp>
      <p:sp>
        <p:nvSpPr>
          <p:cNvPr id="146" name="Sugerir"/>
          <p:cNvSpPr/>
          <p:nvPr/>
        </p:nvSpPr>
        <p:spPr>
          <a:xfrm>
            <a:off x="7180436" y="4852095"/>
            <a:ext cx="816646" cy="81664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Sugerir</a:t>
            </a:r>
          </a:p>
        </p:txBody>
      </p:sp>
      <p:sp>
        <p:nvSpPr>
          <p:cNvPr id="147" name="Definir"/>
          <p:cNvSpPr/>
          <p:nvPr/>
        </p:nvSpPr>
        <p:spPr>
          <a:xfrm>
            <a:off x="8966490" y="4005490"/>
            <a:ext cx="816646" cy="8166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Definir</a:t>
            </a:r>
          </a:p>
        </p:txBody>
      </p:sp>
      <p:sp>
        <p:nvSpPr>
          <p:cNvPr id="148" name="Circle"/>
          <p:cNvSpPr/>
          <p:nvPr/>
        </p:nvSpPr>
        <p:spPr>
          <a:xfrm>
            <a:off x="5863895" y="1136874"/>
            <a:ext cx="613673" cy="6136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149" name="Connection Line"/>
          <p:cNvCxnSpPr>
            <a:stCxn id="138" idx="0"/>
            <a:endCxn id="136" idx="0"/>
          </p:cNvCxnSpPr>
          <p:nvPr/>
        </p:nvCxnSpPr>
        <p:spPr>
          <a:xfrm flipV="1">
            <a:off x="9094107" y="1002415"/>
            <a:ext cx="13217072" cy="8138187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miter lim="400000"/>
            <a:tailEnd type="triangle"/>
          </a:ln>
        </p:spPr>
      </p:cxnSp>
      <p:cxnSp>
        <p:nvCxnSpPr>
          <p:cNvPr id="150" name="Connection Line"/>
          <p:cNvCxnSpPr>
            <a:stCxn id="139" idx="0"/>
            <a:endCxn id="136" idx="0"/>
          </p:cNvCxnSpPr>
          <p:nvPr/>
        </p:nvCxnSpPr>
        <p:spPr>
          <a:xfrm flipV="1">
            <a:off x="12003609" y="1002415"/>
            <a:ext cx="10307570" cy="8138187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miter lim="400000"/>
            <a:tailEnd type="triangle"/>
          </a:ln>
        </p:spPr>
      </p:cxnSp>
      <p:cxnSp>
        <p:nvCxnSpPr>
          <p:cNvPr id="151" name="Connection Line"/>
          <p:cNvCxnSpPr>
            <a:stCxn id="136" idx="0"/>
            <a:endCxn id="148" idx="0"/>
          </p:cNvCxnSpPr>
          <p:nvPr/>
        </p:nvCxnSpPr>
        <p:spPr>
          <a:xfrm flipH="1">
            <a:off x="6170731" y="1002415"/>
            <a:ext cx="16140448" cy="441295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miter lim="400000"/>
            <a:headEnd type="triangle"/>
          </a:ln>
        </p:spPr>
      </p:cxnSp>
      <p:cxnSp>
        <p:nvCxnSpPr>
          <p:cNvPr id="152" name="Connection Line"/>
          <p:cNvCxnSpPr>
            <a:stCxn id="141" idx="0"/>
            <a:endCxn id="136" idx="0"/>
          </p:cNvCxnSpPr>
          <p:nvPr/>
        </p:nvCxnSpPr>
        <p:spPr>
          <a:xfrm flipV="1">
            <a:off x="17822614" y="1002415"/>
            <a:ext cx="4488565" cy="8197885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miter lim="400000"/>
            <a:tailEnd type="triangle"/>
          </a:ln>
        </p:spPr>
      </p:cxnSp>
      <p:cxnSp>
        <p:nvCxnSpPr>
          <p:cNvPr id="153" name="Connection Line"/>
          <p:cNvCxnSpPr>
            <a:stCxn id="136" idx="0"/>
            <a:endCxn id="142" idx="0"/>
          </p:cNvCxnSpPr>
          <p:nvPr/>
        </p:nvCxnSpPr>
        <p:spPr>
          <a:xfrm flipH="1">
            <a:off x="15525534" y="1002415"/>
            <a:ext cx="6785645" cy="441295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miter lim="400000"/>
            <a:headEnd type="triangle"/>
          </a:ln>
        </p:spPr>
      </p:cxnSp>
      <p:cxnSp>
        <p:nvCxnSpPr>
          <p:cNvPr id="154" name="Connection Line"/>
          <p:cNvCxnSpPr>
            <a:stCxn id="140" idx="0"/>
            <a:endCxn id="136" idx="0"/>
          </p:cNvCxnSpPr>
          <p:nvPr/>
        </p:nvCxnSpPr>
        <p:spPr>
          <a:xfrm flipV="1">
            <a:off x="14931876" y="1002415"/>
            <a:ext cx="7379303" cy="8197885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miter lim="400000"/>
            <a:tailEnd type="triangle"/>
          </a:ln>
        </p:spPr>
      </p:cxnSp>
      <p:cxnSp>
        <p:nvCxnSpPr>
          <p:cNvPr id="155" name="Connection Line"/>
          <p:cNvCxnSpPr>
            <a:stCxn id="137" idx="0"/>
            <a:endCxn id="136" idx="0"/>
          </p:cNvCxnSpPr>
          <p:nvPr/>
        </p:nvCxnSpPr>
        <p:spPr>
          <a:xfrm flipV="1">
            <a:off x="6184604" y="1002415"/>
            <a:ext cx="16126575" cy="794730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miter lim="400000"/>
            <a:tailEnd type="triangle"/>
          </a:ln>
        </p:spPr>
      </p:cxnSp>
      <p:sp>
        <p:nvSpPr>
          <p:cNvPr id="156" name="Worker"/>
          <p:cNvSpPr/>
          <p:nvPr/>
        </p:nvSpPr>
        <p:spPr>
          <a:xfrm>
            <a:off x="22061754" y="3264232"/>
            <a:ext cx="498850" cy="15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477" fill="norm" stroke="1" extrusionOk="0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caso de uso “trabajos de coordinación para el ajuste de campañas de medición/evaluación desde el terreno”"/>
          <p:cNvSpPr txBox="1"/>
          <p:nvPr/>
        </p:nvSpPr>
        <p:spPr>
          <a:xfrm>
            <a:off x="19554392" y="1606767"/>
            <a:ext cx="5014089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spcBef>
                <a:spcPts val="1200"/>
              </a:spcBef>
              <a:defRPr b="0"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caso de uso “trabajos de coordinación para el ajuste de campañas de medición/evaluación desde el terreno”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2566949" y="2953399"/>
            <a:ext cx="1676401" cy="335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340055" y="9078406"/>
            <a:ext cx="1689101" cy="370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263430" y="9218106"/>
            <a:ext cx="1689101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186806" y="9103806"/>
            <a:ext cx="1689101" cy="365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4110182" y="9209812"/>
            <a:ext cx="1689101" cy="287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7033558" y="9209812"/>
            <a:ext cx="1689101" cy="287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645198" y="12981175"/>
            <a:ext cx="16744570" cy="333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848" y="211055"/>
            <a:ext cx="23550304" cy="13293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. Ajustar CLASES en el modelo de negoci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Ajustar CLASES en el modelo de negocio</a:t>
            </a:r>
          </a:p>
        </p:txBody>
      </p:sp>
      <p:sp>
        <p:nvSpPr>
          <p:cNvPr id="169" name="diagrama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diagrama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848" y="211055"/>
            <a:ext cx="23550304" cy="1329389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INCRONIZACION OFFLINE"/>
          <p:cNvSpPr/>
          <p:nvPr/>
        </p:nvSpPr>
        <p:spPr>
          <a:xfrm>
            <a:off x="1440953" y="12072775"/>
            <a:ext cx="5080001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SINCRONIZACION OFFLINE</a:t>
            </a:r>
          </a:p>
        </p:txBody>
      </p:sp>
      <p:sp>
        <p:nvSpPr>
          <p:cNvPr id="173" name="CONTEXTO…"/>
          <p:cNvSpPr/>
          <p:nvPr/>
        </p:nvSpPr>
        <p:spPr>
          <a:xfrm>
            <a:off x="5378655" y="5454088"/>
            <a:ext cx="5080001" cy="1524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CONTEXTO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(configuración)</a:t>
            </a:r>
          </a:p>
        </p:txBody>
      </p:sp>
      <p:sp>
        <p:nvSpPr>
          <p:cNvPr id="174" name="NAVEGACION…"/>
          <p:cNvSpPr/>
          <p:nvPr/>
        </p:nvSpPr>
        <p:spPr>
          <a:xfrm>
            <a:off x="12486497" y="2816462"/>
            <a:ext cx="5080001" cy="1524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NAVEGACION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(ejecución)</a:t>
            </a:r>
          </a:p>
        </p:txBody>
      </p:sp>
      <p:cxnSp>
        <p:nvCxnSpPr>
          <p:cNvPr id="175" name="Connection Line"/>
          <p:cNvCxnSpPr>
            <a:stCxn id="174" idx="0"/>
            <a:endCxn id="178" idx="0"/>
          </p:cNvCxnSpPr>
          <p:nvPr/>
        </p:nvCxnSpPr>
        <p:spPr>
          <a:xfrm flipH="1">
            <a:off x="12192000" y="3578462"/>
            <a:ext cx="2834498" cy="7306408"/>
          </a:xfrm>
          <a:prstGeom prst="straightConnector1">
            <a:avLst/>
          </a:prstGeom>
          <a:ln w="88900">
            <a:solidFill>
              <a:schemeClr val="accent3"/>
            </a:solidFill>
            <a:miter lim="400000"/>
            <a:headEnd type="triangle"/>
          </a:ln>
        </p:spPr>
      </p:cxnSp>
      <p:sp>
        <p:nvSpPr>
          <p:cNvPr id="176" name="CONJUNTOS DE DATOS…"/>
          <p:cNvSpPr/>
          <p:nvPr/>
        </p:nvSpPr>
        <p:spPr>
          <a:xfrm>
            <a:off x="17727412" y="10916816"/>
            <a:ext cx="5080001" cy="1524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CONJUNTOS DE DATOS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(ejecución)</a:t>
            </a:r>
          </a:p>
        </p:txBody>
      </p:sp>
      <p:cxnSp>
        <p:nvCxnSpPr>
          <p:cNvPr id="177" name="Connection Line"/>
          <p:cNvCxnSpPr>
            <a:stCxn id="172" idx="0"/>
            <a:endCxn id="178" idx="0"/>
          </p:cNvCxnSpPr>
          <p:nvPr/>
        </p:nvCxnSpPr>
        <p:spPr>
          <a:xfrm flipV="1">
            <a:off x="3980953" y="10884869"/>
            <a:ext cx="8211048" cy="1949907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78" name="CONTEXTUALIZACION…"/>
          <p:cNvSpPr/>
          <p:nvPr/>
        </p:nvSpPr>
        <p:spPr>
          <a:xfrm>
            <a:off x="9652000" y="10122869"/>
            <a:ext cx="5080001" cy="1524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CONTEXTUALIZACION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(ejecución)</a:t>
            </a:r>
          </a:p>
        </p:txBody>
      </p:sp>
      <p:cxnSp>
        <p:nvCxnSpPr>
          <p:cNvPr id="179" name="Connection Line"/>
          <p:cNvCxnSpPr>
            <a:stCxn id="172" idx="0"/>
            <a:endCxn id="174" idx="0"/>
          </p:cNvCxnSpPr>
          <p:nvPr/>
        </p:nvCxnSpPr>
        <p:spPr>
          <a:xfrm flipV="1">
            <a:off x="3980953" y="3578462"/>
            <a:ext cx="11045545" cy="9256314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80" name="Connection Line"/>
          <p:cNvCxnSpPr>
            <a:stCxn id="178" idx="0"/>
            <a:endCxn id="173" idx="0"/>
          </p:cNvCxnSpPr>
          <p:nvPr/>
        </p:nvCxnSpPr>
        <p:spPr>
          <a:xfrm flipH="1" flipV="1">
            <a:off x="7918655" y="6216088"/>
            <a:ext cx="4273346" cy="4668782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81" name="Connection Line"/>
          <p:cNvCxnSpPr>
            <a:stCxn id="178" idx="0"/>
            <a:endCxn id="176" idx="0"/>
          </p:cNvCxnSpPr>
          <p:nvPr/>
        </p:nvCxnSpPr>
        <p:spPr>
          <a:xfrm>
            <a:off x="12192000" y="10884869"/>
            <a:ext cx="8075413" cy="793948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82" name="Connection Line"/>
          <p:cNvCxnSpPr>
            <a:stCxn id="172" idx="0"/>
            <a:endCxn id="176" idx="0"/>
          </p:cNvCxnSpPr>
          <p:nvPr/>
        </p:nvCxnSpPr>
        <p:spPr>
          <a:xfrm flipV="1">
            <a:off x="3980953" y="11678816"/>
            <a:ext cx="16286460" cy="1155960"/>
          </a:xfrm>
          <a:prstGeom prst="straightConnector1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2. Ajustar CLASES en el diagrama de descomposición de trabaj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z="10416"/>
            </a:lvl1pPr>
          </a:lstStyle>
          <a:p>
            <a:pPr/>
            <a:r>
              <a:t>2. Ajustar CLASES en el diagrama de descomposición de trabajo</a:t>
            </a:r>
          </a:p>
        </p:txBody>
      </p:sp>
      <p:sp>
        <p:nvSpPr>
          <p:cNvPr id="185" name="diagrama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diagrama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1761" t="3592" r="21115" b="3592"/>
          <a:stretch>
            <a:fillRect/>
          </a:stretch>
        </p:blipFill>
        <p:spPr>
          <a:xfrm>
            <a:off x="5377607" y="536272"/>
            <a:ext cx="13784728" cy="1264345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INCRONIZACION OFFLINE / ONLINE"/>
          <p:cNvSpPr/>
          <p:nvPr/>
        </p:nvSpPr>
        <p:spPr>
          <a:xfrm>
            <a:off x="16202744" y="7035799"/>
            <a:ext cx="5080001" cy="1524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SINCRONIZACION OFFLINE / ONLINE</a:t>
            </a:r>
          </a:p>
        </p:txBody>
      </p:sp>
      <p:sp>
        <p:nvSpPr>
          <p:cNvPr id="189" name="CONTEXTUALIZACION"/>
          <p:cNvSpPr/>
          <p:nvPr/>
        </p:nvSpPr>
        <p:spPr>
          <a:xfrm>
            <a:off x="9729937" y="9355268"/>
            <a:ext cx="5080001" cy="118545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CONTEXTUALIZACION</a:t>
            </a:r>
          </a:p>
        </p:txBody>
      </p:sp>
      <p:sp>
        <p:nvSpPr>
          <p:cNvPr id="190" name="NAVEGACION"/>
          <p:cNvSpPr/>
          <p:nvPr/>
        </p:nvSpPr>
        <p:spPr>
          <a:xfrm>
            <a:off x="13237123" y="11419786"/>
            <a:ext cx="3048109" cy="1524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NAVEGACION</a:t>
            </a:r>
          </a:p>
        </p:txBody>
      </p:sp>
      <p:sp>
        <p:nvSpPr>
          <p:cNvPr id="191" name="Audio-Lecturas…"/>
          <p:cNvSpPr txBox="1"/>
          <p:nvPr/>
        </p:nvSpPr>
        <p:spPr>
          <a:xfrm>
            <a:off x="18621501" y="11299136"/>
            <a:ext cx="5423994" cy="17653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Audio-Lecturas 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Territorio / Tiempo / Indicador / Tareas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3. Ajustar NOMBRES de los casos de uso detallado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Ajustar NOMBRES de los casos de uso detallados</a:t>
            </a:r>
          </a:p>
        </p:txBody>
      </p:sp>
      <p:sp>
        <p:nvSpPr>
          <p:cNvPr id="194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848" y="211055"/>
            <a:ext cx="23550304" cy="1329389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8. Asignar TAREAS"/>
          <p:cNvSpPr/>
          <p:nvPr/>
        </p:nvSpPr>
        <p:spPr>
          <a:xfrm>
            <a:off x="13236229" y="5565039"/>
            <a:ext cx="2295228" cy="108651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8. Asignar TAREAS</a:t>
            </a:r>
          </a:p>
        </p:txBody>
      </p:sp>
      <p:sp>
        <p:nvSpPr>
          <p:cNvPr id="198" name="5. Restringir TAREAS"/>
          <p:cNvSpPr/>
          <p:nvPr/>
        </p:nvSpPr>
        <p:spPr>
          <a:xfrm>
            <a:off x="13169737" y="6722918"/>
            <a:ext cx="2428212" cy="98616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5. Restringir TAREAS</a:t>
            </a:r>
          </a:p>
        </p:txBody>
      </p:sp>
      <p:sp>
        <p:nvSpPr>
          <p:cNvPr id="199" name="4. Configurar  TAREAS"/>
          <p:cNvSpPr/>
          <p:nvPr/>
        </p:nvSpPr>
        <p:spPr>
          <a:xfrm>
            <a:off x="13236229" y="7780442"/>
            <a:ext cx="2295227" cy="119472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4. Configurar  TAREAS</a:t>
            </a:r>
          </a:p>
        </p:txBody>
      </p:sp>
      <p:sp>
        <p:nvSpPr>
          <p:cNvPr id="200" name="2. Configurar EQUIPO"/>
          <p:cNvSpPr/>
          <p:nvPr/>
        </p:nvSpPr>
        <p:spPr>
          <a:xfrm>
            <a:off x="15669203" y="5653606"/>
            <a:ext cx="2295228" cy="119472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2. Configurar EQUIPO</a:t>
            </a:r>
          </a:p>
        </p:txBody>
      </p:sp>
      <p:sp>
        <p:nvSpPr>
          <p:cNvPr id="201" name="1. Registrar…"/>
          <p:cNvSpPr/>
          <p:nvPr/>
        </p:nvSpPr>
        <p:spPr>
          <a:xfrm>
            <a:off x="5956697" y="5618995"/>
            <a:ext cx="2428213" cy="1263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1. Registrar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PROYECTO</a:t>
            </a:r>
          </a:p>
        </p:txBody>
      </p:sp>
      <p:sp>
        <p:nvSpPr>
          <p:cNvPr id="202" name="3a Configurar INSTRUMENTO/F"/>
          <p:cNvSpPr/>
          <p:nvPr/>
        </p:nvSpPr>
        <p:spPr>
          <a:xfrm>
            <a:off x="8733656" y="7106221"/>
            <a:ext cx="2714457" cy="1263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3a Configurar INSTRUMENTO/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</a:p>
        </p:txBody>
      </p:sp>
      <p:sp>
        <p:nvSpPr>
          <p:cNvPr id="203" name="8. Registrar…"/>
          <p:cNvSpPr/>
          <p:nvPr/>
        </p:nvSpPr>
        <p:spPr>
          <a:xfrm>
            <a:off x="1064893" y="5707711"/>
            <a:ext cx="2295227" cy="108651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8. Registrar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CONTEXTO</a:t>
            </a:r>
          </a:p>
        </p:txBody>
      </p:sp>
      <p:sp>
        <p:nvSpPr>
          <p:cNvPr id="204" name="9. Definir…"/>
          <p:cNvSpPr/>
          <p:nvPr/>
        </p:nvSpPr>
        <p:spPr>
          <a:xfrm>
            <a:off x="4694317" y="10508057"/>
            <a:ext cx="2295227" cy="108651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9. Definir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DIMENSION</a:t>
            </a:r>
          </a:p>
        </p:txBody>
      </p:sp>
      <p:sp>
        <p:nvSpPr>
          <p:cNvPr id="205" name="10. Registrar…"/>
          <p:cNvSpPr/>
          <p:nvPr/>
        </p:nvSpPr>
        <p:spPr>
          <a:xfrm>
            <a:off x="7788117" y="10399847"/>
            <a:ext cx="2523818" cy="119472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10. Registrar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USUARIO</a:t>
            </a:r>
          </a:p>
        </p:txBody>
      </p:sp>
      <p:sp>
        <p:nvSpPr>
          <p:cNvPr id="206" name="11. Consultar…"/>
          <p:cNvSpPr/>
          <p:nvPr/>
        </p:nvSpPr>
        <p:spPr>
          <a:xfrm>
            <a:off x="11390608" y="10508057"/>
            <a:ext cx="2732708" cy="108651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11. Consultar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TAREA</a:t>
            </a:r>
          </a:p>
        </p:txBody>
      </p:sp>
      <p:sp>
        <p:nvSpPr>
          <p:cNvPr id="207" name="11a. Registrar…"/>
          <p:cNvSpPr/>
          <p:nvPr/>
        </p:nvSpPr>
        <p:spPr>
          <a:xfrm>
            <a:off x="14890452" y="10508057"/>
            <a:ext cx="2732708" cy="108651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11a. Registrar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INSTRUMENTO/F</a:t>
            </a:r>
          </a:p>
        </p:txBody>
      </p:sp>
      <p:sp>
        <p:nvSpPr>
          <p:cNvPr id="208" name="12. Visualizar…"/>
          <p:cNvSpPr/>
          <p:nvPr/>
        </p:nvSpPr>
        <p:spPr>
          <a:xfrm>
            <a:off x="17872616" y="10365236"/>
            <a:ext cx="3178971" cy="126395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12. Visualizar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CONTEXTUALIZACION</a:t>
            </a:r>
          </a:p>
        </p:txBody>
      </p:sp>
      <p:sp>
        <p:nvSpPr>
          <p:cNvPr id="209" name="13a Escuchar…"/>
          <p:cNvSpPr/>
          <p:nvPr/>
        </p:nvSpPr>
        <p:spPr>
          <a:xfrm>
            <a:off x="21087640" y="10365236"/>
            <a:ext cx="3178971" cy="126395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13a Escuchar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NAVEGACION</a:t>
            </a:r>
          </a:p>
        </p:txBody>
      </p:sp>
      <p:sp>
        <p:nvSpPr>
          <p:cNvPr id="210" name="13b Escuchar…"/>
          <p:cNvSpPr/>
          <p:nvPr/>
        </p:nvSpPr>
        <p:spPr>
          <a:xfrm>
            <a:off x="21087640" y="8879613"/>
            <a:ext cx="3178971" cy="126395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13b Escuchar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CONTEXTUALIZACION</a:t>
            </a:r>
          </a:p>
        </p:txBody>
      </p:sp>
      <p:sp>
        <p:nvSpPr>
          <p:cNvPr id="211" name="14. Registar…"/>
          <p:cNvSpPr/>
          <p:nvPr/>
        </p:nvSpPr>
        <p:spPr>
          <a:xfrm>
            <a:off x="3510795" y="5508417"/>
            <a:ext cx="2295227" cy="119472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14. Registar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DECISION</a:t>
            </a:r>
          </a:p>
        </p:txBody>
      </p:sp>
      <p:sp>
        <p:nvSpPr>
          <p:cNvPr id="212" name="3b Configurar INSTRUMENTO/G"/>
          <p:cNvSpPr/>
          <p:nvPr/>
        </p:nvSpPr>
        <p:spPr>
          <a:xfrm>
            <a:off x="8733656" y="5673100"/>
            <a:ext cx="2714457" cy="12639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3b Configurar INSTRUMENTO/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</a:p>
        </p:txBody>
      </p:sp>
      <p:sp>
        <p:nvSpPr>
          <p:cNvPr id="213" name="11b. Registrar…"/>
          <p:cNvSpPr/>
          <p:nvPr/>
        </p:nvSpPr>
        <p:spPr>
          <a:xfrm>
            <a:off x="14890452" y="9335683"/>
            <a:ext cx="2732708" cy="108651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11b. Registrar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INSTRUMENTO/G</a:t>
            </a:r>
          </a:p>
        </p:txBody>
      </p:sp>
      <p:sp>
        <p:nvSpPr>
          <p:cNvPr id="214" name="Audio-Lecturas…"/>
          <p:cNvSpPr txBox="1"/>
          <p:nvPr/>
        </p:nvSpPr>
        <p:spPr>
          <a:xfrm>
            <a:off x="18854303" y="2045201"/>
            <a:ext cx="5423994" cy="17653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Audio-Lecturas 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Territorio / Tiempo / Indicador / Tareas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