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9" r:id="rId7"/>
    <p:sldId id="270" r:id="rId8"/>
    <p:sldId id="260" r:id="rId9"/>
    <p:sldId id="266" r:id="rId10"/>
    <p:sldId id="268" r:id="rId11"/>
    <p:sldId id="267" r:id="rId12"/>
    <p:sldId id="271" r:id="rId13"/>
    <p:sldId id="26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E0D484-26EE-4AF6-B5A4-B718C2521012}" type="datetimeFigureOut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395315-60B6-4E53-A4E8-EC32402C848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D275-CD9D-4827-9898-B1A2E600C0E5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F677-3642-4546-97AF-7FD28AF9F2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D838-A889-4EB9-ABED-1E8F0A3D10DF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A0C3C-FDE8-469C-B38F-F69B3E26BB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A8A24-6B1D-4543-B08B-E13B50DAE08D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BC07A-6AF6-4723-8895-1EAD513C2BF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5CF5F-B9CD-4A7B-9DB6-AF4A8EC4C5FE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4498C-2ED0-4318-9D96-A987A38D3F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EC33-9DE2-45AB-865C-D3FD96C81ED3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1641-A022-4024-A772-90014DBC6B4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17F-BE86-4F65-AF99-7DE8199BEE77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A8C8F-0DBC-47C7-9BE0-349AC723DC6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666D-7011-4D09-A0EB-0AF01F4B1CA2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64FF5-6CDB-406E-9E05-BB731EE1D0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245BF-03DD-43BB-A161-38AAE3D5F9CE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C65C-2B5E-4B97-BE45-31B34DD209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76E-857B-4648-A2D5-3770F4714BDD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A2DD3-111D-43AF-B9A4-CE76F3484D9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67317-5F4C-4140-A51B-972B70A993A7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6D23-A767-4D85-8B8B-46A731C657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7A82-F9D3-4401-9178-AF71F4282763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A829-0EA3-429E-993E-5EDA973F21E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0E3968-8930-4314-B65D-FB64542B1B42}" type="datetime1">
              <a:rPr lang="pt-BR"/>
              <a:pPr>
                <a:defRPr/>
              </a:pPr>
              <a:t>17/10/2013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037425-B245-4503-A393-CFF29400EF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395288" y="1125538"/>
            <a:ext cx="8064500" cy="2303462"/>
          </a:xfrm>
        </p:spPr>
        <p:txBody>
          <a:bodyPr/>
          <a:lstStyle/>
          <a:p>
            <a:pPr eaLnBrk="1" hangingPunct="1"/>
            <a:r>
              <a:rPr lang="pt-BR" sz="3200" smtClean="0"/>
              <a:t>Prova de Conceito de Tecnologia Arquitetural:</a:t>
            </a:r>
            <a:br>
              <a:rPr lang="pt-BR" sz="3200" smtClean="0"/>
            </a:br>
            <a:r>
              <a:rPr lang="pt-BR" sz="3200" b="1" smtClean="0"/>
              <a:t/>
            </a:r>
            <a:br>
              <a:rPr lang="pt-BR" sz="3200" b="1" smtClean="0"/>
            </a:br>
            <a:r>
              <a:rPr lang="pt-BR" sz="3200" b="1" smtClean="0"/>
              <a:t>WCF – Windows Communication Foundation</a:t>
            </a:r>
          </a:p>
        </p:txBody>
      </p:sp>
      <p:sp>
        <p:nvSpPr>
          <p:cNvPr id="14338" name="CaixaDeTexto 3"/>
          <p:cNvSpPr txBox="1">
            <a:spLocks noChangeArrowheads="1"/>
          </p:cNvSpPr>
          <p:nvPr/>
        </p:nvSpPr>
        <p:spPr bwMode="auto">
          <a:xfrm>
            <a:off x="3419475" y="5013325"/>
            <a:ext cx="21637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Calibri" pitchFamily="34" charset="0"/>
              </a:rPr>
              <a:t>Membros do Grupo: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. Maurício Fernandes</a:t>
            </a:r>
          </a:p>
          <a:p>
            <a:r>
              <a:rPr lang="pt-BR">
                <a:latin typeface="Calibri" pitchFamily="34" charset="0"/>
              </a:rPr>
              <a:t>. Nycolas Barrel</a:t>
            </a:r>
          </a:p>
          <a:p>
            <a:r>
              <a:rPr lang="pt-BR">
                <a:latin typeface="Calibri" pitchFamily="34" charset="0"/>
              </a:rPr>
              <a:t>. Rogério Carballo</a:t>
            </a:r>
          </a:p>
        </p:txBody>
      </p:sp>
      <p:sp>
        <p:nvSpPr>
          <p:cNvPr id="14339" name="AutoShape 2" descr="data:image/jpeg;base64,/9j/4AAQSkZJRgABAQAAAQABAAD/2wCEAAkGBhQSEBQUERQVFBUWGBwYFBgUGBQVFRYeHxwZGRwdGx4jHiYgIhkkIBccIzAgIycpLCwsGx4xNTAqOCYsLCkBCQoKDgwOGA8PGjAlHiQtNCouMikyLS8wNTUwLCwsMC8sLyk1LzY0LDU1KSo0Kiw1KS0sNSwpMCw1LjUsKjE1LP/AABEIADUBNwMBIgACEQEDEQH/xAAcAAEAAwEBAQEBAAAAAAAAAAAABQYHAwQCCAH/xABKEAACAQMBBgIGBAoFDAMAAAABAgMABBESBQYTITFBIlEHFDJhcYEjkaGxFTNCUnJzs8Hh8DaCk8TRJCVTYnSDorLC0tPxNVRj/8QAGQEBAAMBAQAAAAAAAAAAAAAAAAMEBQEC/8QAKhEAAgICAAQCCwAAAAAAAAAAAAECAwQREiExQVHwBRMUIiNhcYGR0eH/2gAMAwEAAhEDEQA/ANxpSlAKUrjeXaxIzucKoyT/AD3ols42kts7VxF2hJAdcjqNQyKxnfP0gy3LmOJjHEOWFOC3xP7ulVrZNpJLKFhyG66hy0jzJrRhgNx3J6MufpFKWoR2j9G+sr+cv1ivhL6MtpDoW8gyk/VmsB3rvLtWMUjnSPzRo18s6j3Oc/Cq3BlWBH8/xriwvmSrNWt6P1TSs43C3wd14UrFmUZRj1dfI+ZHn5fDnokUgYAjoaqW1Ot6Zapujato+6E0rLt995nlYqpIiBwoH5fmzeY8h06V2ml2y0iPKyY48OJl9ut6LWM4eeMH9IH7s182e9VrK4SOZWY9AM5+6sJlfJq9ejzZ+nMpHiYeH3L/ABP3CrtmHCuG9vZRpz7LJJaSNRVwelc4LlHBKMrAEqdJDYI5EHHcdxS3jwvPr3rM9i7VOz+PLgsl1NchE87pJnSNB75l0r8YvfWYa6NHbakQ5GWMeMRe2vtnBCdfbOR4evOvVWabCWSzMkYcM7bTgWZiAdbSW8LSkZ6ZYnGOYGKkrbatw+z57/1lg3CuGSAJDwoygkCqcrrLqUGSW5nIxjlQ6XmlUq1nupJ4bZ7t112/rLyIkAdiSqcOPKFRGntHIZjqXJrwjeO64UU00rrbRvNHPNbpCSWSfhpJIrBvoWVTnhjIJPbGANDryRbViaZoVdTKgDOgOSoOMZ8jzHLrzFUu827c+rXF6s5UwzvGttoi4ZVJeFoY6eJxXxkEMMFlwMdYq9sZBbbRPrUw/wA4xjGLfH4y1Gfxec4Ye7wjl1yBqlKibTZUqziRp2dQmkhsAsc+0QAFB7cgOg5DnmWoDw2F0zyXCt0SQKvwMUT/AHua9juACSQAOpPICo7ZP467/XL+wgr1bSsFnhkhkGUkRkYe5gVP2GgO5cDGSOfT39+VfD3aAhS6gk6QCQCTgkADzwCceQNZUdpySpbzMTq2VGjXGO78UwTZ+EMMrf7xam9mXJ4kVwAjeubRkwWVWIjjhlijKntyhyCOznzoC/1zmuVTGtlXUQq6iBlj0Az1J8qpGy9u3ZWzuJJUZJ7h4GiEaqAuZgjBs6tY4Yz2OTy714pb24uItn3Uky6J7yFlhCKBGMvpAfOouAPFnIPPAXFAaRSqKu8N16ut/wAVeGZxH6tw19gzi3xrzr43PV5Z8OnvXwu+kyvEjlPoZ3S+bGMIZeDCw8tRkR/grUBfaVQot47r/JJp3MNtKA/ESJZFzJKeHHL3RDGYwHA9pjkjABvtAKUpQClKUApSlAKUpQCso9J+9mTwoz4RyGO57n/D+NaFvJtHgwMc4JB+Q7/4fOvzxtbaBmlZj58q0cKpN8bM3Nm38OP3OUEbOwVeZPIfz5Vsfo93ZRYi2MjPM93I6/L3e6s02Bbaef5TfYP5/dW+bHsuFBHHjGlRn49T9tWM6xxiku5TwYRstfgil+krYQdlcDquPmv8Dj5VlU1jpYg9q33eqDNvq/MIP7j99Y5vBbaWyOmcfvFMOfFDT7HjNj6u5678xu3LoII6ofsPX99a/uptDiRsueanl8D/ABBrFNmz6ZB7+VX7cPaeLsITydSPmPEPuNdyq+KDfgeMS5wuS7Mvm2rjRA5HUjA+J5VjO8kuJNI/JGPmeZ/dWs7zXAVPEcKoLsT2A/k1hl5f8SRnP5RJ+uosGPJsseklxyUfPn9H3bxamA7d/hWu7k2OUDkYHYfcPkOfzFZruxs1p5VRRzY/Z3+VbjZWgijVF6AfXXc2zSURgVcU3J9Ed6zTY/pPspdonZ7W3CKzyCN20FDMrtzAxyZjkg+Z99aXX552TuX+EZNurH4biG6Els2cEMHucrnsGwBnsQp7Vkm4b42yoiSTGhJcSk4GS6gKH/SAAGfdVPk2jZ/hprE2acWWFneXC6WDKdQK45lgME969Hov31/CFniXw3MB4dyhGG1DkGx21YPwIYdqrc39Mo/9k/6WoCR9I29tvbT29rLYNeM6FoVjALLzKkKMFui9u1Q02+4Yx6t3rs8IARjgthADkADRjAIyB51237lVd5tksxCqEbJYgAc5OprSxtq3/wBPF/aJ/jQFO3s2nHaywXC7JluppRxGaGPU0TALjXhT4/FgE8/DVcu/S1Hqa2l2Nc6rjLtC6+ObPItoKZb2OuPyfdWw1lG9f9LdmfqG/vNAT+52/MlxMlv+DLu0jCnDyoyxrpHIc1HX41eKUoCM2T+Ou/1y/sIKk6jNk/jrv9cv7CCu22bV5LaaOM6XeN1Q9MMVIB+RIoCCstp2TvLHDBI6XLsJpY4JWt5GI0NqkxpI5aSw8Pvqdi2LCqQosahYCDCAOUZClBp/qsR86gN1t6LYQW9sWEU6okRt3VlkRlUKRpx7PL2h4SOearmy5FPqpV5DtP1hPW1LScQLr+nEik6RCEzp5afY088UBoKbFhCRoI1CxPxIx2VvEdQ9/jb668ke59osnEEChg/EX2sK+cllXOlWJJJIAznnVKh2PqitpGM3Ek2hLFI3ElBMRknzGefKPCry+rrXdbA6xbAyiFdqFFUNIMRm14hTOc8Mux5ZxzxQFxXdS1E3GEK8TXxM+LTr/P0506/9bGffXWfd23fj64UPrAUT5H40KNK6vgKof4JEUVxIhm12+0I0t8vKeHGZbcMijPOMiWTIOeR8lGOt5trRFPbl3Fx+EkITx6+E11E4Yf8A5FDjPs9vdQF1ut27eR0d4gxjChObaQEOpMrnSdJ5jIOK9drd69fhddDlPGunVgA6l8159fcazy+sjwr25zLx4toDgtrk8C8WBSqrnGghmyMYOT5DH1cznXILlpFtDtGUXBy4AXgrwwxHMQl8ZxgZxnkTQGk155L9AzJnLqnEKLzfTkgHHvKkDzINZtvdeW5jWK3CCNbZ5LeRnum1sWddNuqkapVKA5zkBlxyzXe3hT1xZpciebZkbRsS4LyhZeJp54LBSCR2znHegNFtZ9aK+ll1KG0uNLrkZww7MO4rrWY2ksJEP4Ud1j9Rtjba3lRWbQ3GIKkZuM6OXtYxjqa9GxtlyXMsKX3Gb/N6llZpEy3FYKz4I+lC494OaA0alQm5M7vs61aUszmJdRbOonGMn30oCbpSv4x5GgM19Lm2dEPDB8Uh0j9Ec2P14HzrIojz59Kue/Ozb26uS6205QDCfRtyGfh1PX515dh+jS9mYaoTGvcy4T7OuPlW1S41xSbRlT3OLmk+ZJ7hbOM11ECOWdbe5V5/acfXW2VB7rbrJZxkA6pG9t8Y+Q8lFTlZ+VcrZ8uiJsDHdFfvdXz/AIcbu3EkbIejAj66xfbNuSXifkykqfcR3/ntW3VUN8dyTctxYCFlxhg3JXx059m++vWJaoS1Lozzn48rY7h1RhpnKnB5EH6iKsmzNt8KWCcdFYE/I+IfVkVIbT9GF5J4liAbv9JFg/8AFXjHot2jp08JcdccWL/urUd1b5OS/JQhjzkoz00/oSXpG3zE5McJ+iz1/wBJjv8Ao+Xxz5VR7YF2A+urNJ6LdpNjMS8hgZlj5fbV43J9FwtWEtyyySDmqrkoh7Ek41MPgAPf1qH11VUdRfQn9msse5dWSu4O6/q8PEkGJHHQ9UXsPie//urZUfYyzl8SogXB8SnmTkYGM8vyvsqQrIsm5ycmatdca4qMRWUehv8A+R25/tK/89zVq3Rl2obq8G0FjEAf/JSujJGT0wc6dOObc8/PEZ6Nt07i0vdqS3CBUuJw8JDI2pQ05yQCSOTr1868EhDb+WL7I2im17ZSYZCI7+Ne+SPH8Ty/rAfnGviC8SXe6CSJgyPZhkYdGBRiDWp7S2dHcQvDMoeORSrqe4PL6/f2rJNwvRje2O2Vkk8drEkkcUhdCdJyVGnOoc2PbGc9qA+vSfseK63h2ZBOuqOSNg4BK5GZD1HPqKs0foQ2UpBFu2Qcj6abt/WqM9I+7W0JNqWd5s+FJTbxkfSOirqJbkQWBPJu1Pw3vL/9Gz/tE/8ALQGn1lG9f9Ldl/qG/vNabst5WgjM6hZSimVVOVVseIA5PLPvqk7wbp3Eu8NjeIgMEMRWRtSAg/Tfk5yfbXoO9AaBSlKAjNk/jrv9cv7CCpGRsAnyGajtk/jrv9cv7CCpCVcqQPI0BAbtbenngS5uI4IYHhEoIldmUEBvFlFUAA8zmvZbb2WkiSOlxEViXVIdQGhfzjn8nkfF05VWLT0ehNkrFHFGl0YYhLk5V2RkkZGIJGlimkkZ6966ba2Hc3/GYwerH1Oa3QSPEzSPKUIyULARqY+pOcsfCMcwLddbVijLCSREKxtKwYgYRfac/wCqM8zXCx3jtpmdYp43MY1Phh4V5+L9HkfF05VVdrbMu7trlzbGHXs6e3RXlhZjK5Bx4WKhfJs+edPKvTvNunLP4Ygqg2E1vkkBQzNAUUgc9BEbAkDkCfOgPfb76wy3cUUEkckbRSySMG5roMen3aSHY56HTyrpc79Wa2886zJIsC6nCEauhKgZ/OxgHoT3qIu7W9nnWeO2W2eO0uIo+K8L/SvwigwpYcIFOR+OVHfwRbr3cpvGdJVM1g9upuZopHMh1deHlFTxctPLryHSgLdZbwxyupSWExNCZfbPE5MFJxjHDHMFs9a+rPeq0lDmO4jYRrrchh4U5nX+hyPi6VWdsbuXN4GPD4BexaHTI8bYk4qMFbQzeBghyRnkfPlXTa+yrm91ObY25S0uIlV5IWaV5kVQqlGIEYKZyxByRyGDQFn2dvFbXDskE0cjKAxCMCcHuPNc8sjlUjVbtdiyLc2L6QFhtZIpMFfCTwNKgdx9G3TlyqyUApSlAKUpQClKUApSlAKUpQClKUApSlAKUpQClKUApSlAKUpQClKUApSlAKUpQHCC0VGkYZzIwZs+YVU5fJBXelKAUpSgFKUoBSlKAUpSgFKUoBSlKAUpS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4340" name="AutoShape 4" descr="data:image/jpeg;base64,/9j/4AAQSkZJRgABAQAAAQABAAD/2wCEAAkGBhQSEBQUERQVFBUWGBwYFBgUGBQVFRYeHxwZGRwdGx4jHiYgIhkkIBccIzAgIycpLCwsGx4xNTAqOCYsLCkBCQoKDgwOGA8PGjAlHiQtNCouMikyLS8wNTUwLCwsMC8sLyk1LzY0LDU1KSo0Kiw1KS0sNSwpMCw1LjUsKjE1LP/AABEIADUBNwMBIgACEQEDEQH/xAAcAAEAAwEBAQEBAAAAAAAAAAAABQYHAwQCCAH/xABKEAACAQMBBgIGBAoFDAMAAAABAgMABBESBQYTITFBIlEHFDJhcYEjkaGxFTNCUnJzs8Hh8DaCk8TRJCVTYnSDorLC0tPxNVRj/8QAGQEBAAMBAQAAAAAAAAAAAAAAAAMEBQEC/8QAKhEAAgICAAQCCwAAAAAAAAAAAAECAwQREiExQVHwBRMUIiNhcYGR0eH/2gAMAwEAAhEDEQA/ANxpSlAKUrjeXaxIzucKoyT/AD3ols42kts7VxF2hJAdcjqNQyKxnfP0gy3LmOJjHEOWFOC3xP7ulVrZNpJLKFhyG66hy0jzJrRhgNx3J6MufpFKWoR2j9G+sr+cv1ivhL6MtpDoW8gyk/VmsB3rvLtWMUjnSPzRo18s6j3Oc/Cq3BlWBH8/xriwvmSrNWt6P1TSs43C3wd14UrFmUZRj1dfI+ZHn5fDnokUgYAjoaqW1Ot6Zapujato+6E0rLt995nlYqpIiBwoH5fmzeY8h06V2ml2y0iPKyY48OJl9ut6LWM4eeMH9IH7s182e9VrK4SOZWY9AM5+6sJlfJq9ejzZ+nMpHiYeH3L/ABP3CrtmHCuG9vZRpz7LJJaSNRVwelc4LlHBKMrAEqdJDYI5EHHcdxS3jwvPr3rM9i7VOz+PLgsl1NchE87pJnSNB75l0r8YvfWYa6NHbakQ5GWMeMRe2vtnBCdfbOR4evOvVWabCWSzMkYcM7bTgWZiAdbSW8LSkZ6ZYnGOYGKkrbatw+z57/1lg3CuGSAJDwoygkCqcrrLqUGSW5nIxjlQ6XmlUq1nupJ4bZ7t112/rLyIkAdiSqcOPKFRGntHIZjqXJrwjeO64UU00rrbRvNHPNbpCSWSfhpJIrBvoWVTnhjIJPbGANDryRbViaZoVdTKgDOgOSoOMZ8jzHLrzFUu827c+rXF6s5UwzvGttoi4ZVJeFoY6eJxXxkEMMFlwMdYq9sZBbbRPrUw/wA4xjGLfH4y1Gfxec4Ye7wjl1yBqlKibTZUqziRp2dQmkhsAsc+0QAFB7cgOg5DnmWoDw2F0zyXCt0SQKvwMUT/AHua9juACSQAOpPICo7ZP467/XL+wgr1bSsFnhkhkGUkRkYe5gVP2GgO5cDGSOfT39+VfD3aAhS6gk6QCQCTgkADzwCceQNZUdpySpbzMTq2VGjXGO78UwTZ+EMMrf7xam9mXJ4kVwAjeubRkwWVWIjjhlijKntyhyCOznzoC/1zmuVTGtlXUQq6iBlj0Az1J8qpGy9u3ZWzuJJUZJ7h4GiEaqAuZgjBs6tY4Yz2OTy714pb24uItn3Uky6J7yFlhCKBGMvpAfOouAPFnIPPAXFAaRSqKu8N16ut/wAVeGZxH6tw19gzi3xrzr43PV5Z8OnvXwu+kyvEjlPoZ3S+bGMIZeDCw8tRkR/grUBfaVQot47r/JJp3MNtKA/ESJZFzJKeHHL3RDGYwHA9pjkjABvtAKUpQClKUApSlAKUpQCso9J+9mTwoz4RyGO57n/D+NaFvJtHgwMc4JB+Q7/4fOvzxtbaBmlZj58q0cKpN8bM3Nm38OP3OUEbOwVeZPIfz5Vsfo93ZRYi2MjPM93I6/L3e6s02Bbaef5TfYP5/dW+bHsuFBHHjGlRn49T9tWM6xxiku5TwYRstfgil+krYQdlcDquPmv8Dj5VlU1jpYg9q33eqDNvq/MIP7j99Y5vBbaWyOmcfvFMOfFDT7HjNj6u5678xu3LoII6ofsPX99a/uptDiRsueanl8D/ABBrFNmz6ZB7+VX7cPaeLsITydSPmPEPuNdyq+KDfgeMS5wuS7Mvm2rjRA5HUjA+J5VjO8kuJNI/JGPmeZ/dWs7zXAVPEcKoLsT2A/k1hl5f8SRnP5RJ+uosGPJsseklxyUfPn9H3bxamA7d/hWu7k2OUDkYHYfcPkOfzFZruxs1p5VRRzY/Z3+VbjZWgijVF6AfXXc2zSURgVcU3J9Ed6zTY/pPspdonZ7W3CKzyCN20FDMrtzAxyZjkg+Z99aXX552TuX+EZNurH4biG6Els2cEMHucrnsGwBnsQp7Vkm4b42yoiSTGhJcSk4GS6gKH/SAAGfdVPk2jZ/hprE2acWWFneXC6WDKdQK45lgME969Hov31/CFniXw3MB4dyhGG1DkGx21YPwIYdqrc39Mo/9k/6WoCR9I29tvbT29rLYNeM6FoVjALLzKkKMFui9u1Q02+4Yx6t3rs8IARjgthADkADRjAIyB51237lVd5tksxCqEbJYgAc5OprSxtq3/wBPF/aJ/jQFO3s2nHaywXC7JluppRxGaGPU0TALjXhT4/FgE8/DVcu/S1Hqa2l2Nc6rjLtC6+ObPItoKZb2OuPyfdWw1lG9f9LdmfqG/vNAT+52/MlxMlv+DLu0jCnDyoyxrpHIc1HX41eKUoCM2T+Ou/1y/sIKk6jNk/jrv9cv7CCu22bV5LaaOM6XeN1Q9MMVIB+RIoCCstp2TvLHDBI6XLsJpY4JWt5GI0NqkxpI5aSw8Pvqdi2LCqQosahYCDCAOUZClBp/qsR86gN1t6LYQW9sWEU6okRt3VlkRlUKRpx7PL2h4SOearmy5FPqpV5DtP1hPW1LScQLr+nEik6RCEzp5afY088UBoKbFhCRoI1CxPxIx2VvEdQ9/jb668ke59osnEEChg/EX2sK+cllXOlWJJJIAznnVKh2PqitpGM3Ek2hLFI3ElBMRknzGefKPCry+rrXdbA6xbAyiFdqFFUNIMRm14hTOc8Mux5ZxzxQFxXdS1E3GEK8TXxM+LTr/P0506/9bGffXWfd23fj64UPrAUT5H40KNK6vgKof4JEUVxIhm12+0I0t8vKeHGZbcMijPOMiWTIOeR8lGOt5trRFPbl3Fx+EkITx6+E11E4Yf8A5FDjPs9vdQF1ut27eR0d4gxjChObaQEOpMrnSdJ5jIOK9drd69fhddDlPGunVgA6l8159fcazy+sjwr25zLx4toDgtrk8C8WBSqrnGghmyMYOT5DH1cznXILlpFtDtGUXBy4AXgrwwxHMQl8ZxgZxnkTQGk155L9AzJnLqnEKLzfTkgHHvKkDzINZtvdeW5jWK3CCNbZ5LeRnum1sWddNuqkapVKA5zkBlxyzXe3hT1xZpciebZkbRsS4LyhZeJp54LBSCR2znHegNFtZ9aK+ll1KG0uNLrkZww7MO4rrWY2ksJEP4Ud1j9Rtjba3lRWbQ3GIKkZuM6OXtYxjqa9GxtlyXMsKX3Gb/N6llZpEy3FYKz4I+lC494OaA0alQm5M7vs61aUszmJdRbOonGMn30oCbpSv4x5GgM19Lm2dEPDB8Uh0j9Ec2P14HzrIojz59Kue/Ozb26uS6205QDCfRtyGfh1PX515dh+jS9mYaoTGvcy4T7OuPlW1S41xSbRlT3OLmk+ZJ7hbOM11ECOWdbe5V5/acfXW2VB7rbrJZxkA6pG9t8Y+Q8lFTlZ+VcrZ8uiJsDHdFfvdXz/AIcbu3EkbIejAj66xfbNuSXifkykqfcR3/ntW3VUN8dyTctxYCFlxhg3JXx059m++vWJaoS1Lozzn48rY7h1RhpnKnB5EH6iKsmzNt8KWCcdFYE/I+IfVkVIbT9GF5J4liAbv9JFg/8AFXjHot2jp08JcdccWL/urUd1b5OS/JQhjzkoz00/oSXpG3zE5McJ+iz1/wBJjv8Ao+Xxz5VR7YF2A+urNJ6LdpNjMS8hgZlj5fbV43J9FwtWEtyyySDmqrkoh7Ek41MPgAPf1qH11VUdRfQn9msse5dWSu4O6/q8PEkGJHHQ9UXsPie//urZUfYyzl8SogXB8SnmTkYGM8vyvsqQrIsm5ycmatdca4qMRWUehv8A+R25/tK/89zVq3Rl2obq8G0FjEAf/JSujJGT0wc6dOObc8/PEZ6Nt07i0vdqS3CBUuJw8JDI2pQ05yQCSOTr1868EhDb+WL7I2im17ZSYZCI7+Ne+SPH8Ty/rAfnGviC8SXe6CSJgyPZhkYdGBRiDWp7S2dHcQvDMoeORSrqe4PL6/f2rJNwvRje2O2Vkk8drEkkcUhdCdJyVGnOoc2PbGc9qA+vSfseK63h2ZBOuqOSNg4BK5GZD1HPqKs0foQ2UpBFu2Qcj6abt/WqM9I+7W0JNqWd5s+FJTbxkfSOirqJbkQWBPJu1Pw3vL/9Gz/tE/8ALQGn1lG9f9Ldl/qG/vNabst5WgjM6hZSimVVOVVseIA5PLPvqk7wbp3Eu8NjeIgMEMRWRtSAg/Tfk5yfbXoO9AaBSlKAjNk/jrv9cv7CCpGRsAnyGajtk/jrv9cv7CCpCVcqQPI0BAbtbenngS5uI4IYHhEoIldmUEBvFlFUAA8zmvZbb2WkiSOlxEViXVIdQGhfzjn8nkfF05VWLT0ehNkrFHFGl0YYhLk5V2RkkZGIJGlimkkZ6966ba2Hc3/GYwerH1Oa3QSPEzSPKUIyULARqY+pOcsfCMcwLddbVijLCSREKxtKwYgYRfac/wCqM8zXCx3jtpmdYp43MY1Phh4V5+L9HkfF05VVdrbMu7trlzbGHXs6e3RXlhZjK5Bx4WKhfJs+edPKvTvNunLP4Ygqg2E1vkkBQzNAUUgc9BEbAkDkCfOgPfb76wy3cUUEkckbRSySMG5roMen3aSHY56HTyrpc79Wa2886zJIsC6nCEauhKgZ/OxgHoT3qIu7W9nnWeO2W2eO0uIo+K8L/SvwigwpYcIFOR+OVHfwRbr3cpvGdJVM1g9upuZopHMh1deHlFTxctPLryHSgLdZbwxyupSWExNCZfbPE5MFJxjHDHMFs9a+rPeq0lDmO4jYRrrchh4U5nX+hyPi6VWdsbuXN4GPD4BexaHTI8bYk4qMFbQzeBghyRnkfPlXTa+yrm91ObY25S0uIlV5IWaV5kVQqlGIEYKZyxByRyGDQFn2dvFbXDskE0cjKAxCMCcHuPNc8sjlUjVbtdiyLc2L6QFhtZIpMFfCTwNKgdx9G3TlyqyUApSlAKUpQClKUApSlAKUpQClKUApSlAKUpQClKUApSlAKUpQClKUApSlAKUpQHCC0VGkYZzIwZs+YVU5fJBXelKAUpSgFKUoBSlKAUpSgFKUoBSlKAUpS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14341" name="Imagem 6" descr="logo wc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3582988"/>
            <a:ext cx="435768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4343" name="Imagem 11" descr="logo pucminas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3554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8"/>
          <p:cNvSpPr txBox="1">
            <a:spLocks noChangeArrowheads="1"/>
          </p:cNvSpPr>
          <p:nvPr/>
        </p:nvSpPr>
        <p:spPr bwMode="auto">
          <a:xfrm>
            <a:off x="2124075" y="1125538"/>
            <a:ext cx="4710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Passo-a-passo criação WCF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827088" y="1989138"/>
            <a:ext cx="7580312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>
                <a:latin typeface="Calibri" pitchFamily="34" charset="0"/>
              </a:rPr>
              <a:t>1.      Definição do contrato de serviço que especifica os dados e </a:t>
            </a:r>
          </a:p>
          <a:p>
            <a:r>
              <a:rPr lang="pt-BR">
                <a:latin typeface="Calibri" pitchFamily="34" charset="0"/>
              </a:rPr>
              <a:t>operações que podem ser consumidos. Isto é feito via definição de uma interface;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2.      Implementar o contrato escrevendo o código criando a classe a partir da interface definida;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3.      Configurar o serviço especificando os endereços através dos quais o mesmo pode ser acessado. É nesta fase que se define se o serviço pode ser acessado via protocolo HTTP ou TCP ou ainda, via Windows Service;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4.      Publicar o serviço tornando-o disponível para o acesso através das aplicações cliente;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5.      Criar a aplicação Client que vai consumir o WCF referenciando o serviço e criando a classe Proxy responsável pela comunicação com o mesmo.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4578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8"/>
          <p:cNvSpPr txBox="1">
            <a:spLocks noChangeArrowheads="1"/>
          </p:cNvSpPr>
          <p:nvPr/>
        </p:nvSpPr>
        <p:spPr bwMode="auto">
          <a:xfrm>
            <a:off x="2987675" y="1341438"/>
            <a:ext cx="2822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Vantagens WCF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768032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  Reúne diversas tecnologias em um único framework, permitindo que o</a:t>
            </a:r>
          </a:p>
          <a:p>
            <a:r>
              <a:rPr lang="pt-BR"/>
              <a:t>programador não tenha a necessidade de conhecer detalhes específicos</a:t>
            </a:r>
          </a:p>
          <a:p>
            <a:r>
              <a:rPr lang="pt-BR"/>
              <a:t>de cada tecnologia.</a:t>
            </a:r>
          </a:p>
          <a:p>
            <a:pPr>
              <a:buFontTx/>
              <a:buChar char="•"/>
            </a:pPr>
            <a:endParaRPr lang="pt-BR"/>
          </a:p>
          <a:p>
            <a:pPr>
              <a:buFontTx/>
              <a:buChar char="•"/>
            </a:pPr>
            <a:r>
              <a:rPr lang="pt-BR"/>
              <a:t>   Utiliza os princípios do SOA tais como: abstração, reusabilidade, baixo </a:t>
            </a:r>
          </a:p>
          <a:p>
            <a:r>
              <a:rPr lang="pt-BR"/>
              <a:t>acoplamento entre serviço e cliente, contratos e comunicação através de</a:t>
            </a:r>
          </a:p>
          <a:p>
            <a:r>
              <a:rPr lang="pt-BR"/>
              <a:t>mensagens.</a:t>
            </a:r>
          </a:p>
          <a:p>
            <a:endParaRPr lang="pt-BR"/>
          </a:p>
          <a:p>
            <a:pPr>
              <a:buFontTx/>
              <a:buChar char="•"/>
            </a:pPr>
            <a:r>
              <a:rPr lang="pt-BR"/>
              <a:t>   Oferece diversas funcionalidades que visam performance, segurança, </a:t>
            </a:r>
          </a:p>
          <a:p>
            <a:r>
              <a:rPr lang="pt-BR"/>
              <a:t>disponibilidade e outras que podem ser incorporadas aos serviços para </a:t>
            </a:r>
          </a:p>
          <a:p>
            <a:r>
              <a:rPr lang="pt-BR"/>
              <a:t>torná-los mais robustos, flexíveis e de fácil manipulação.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6629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CaixaDeTexto 8"/>
          <p:cNvSpPr txBox="1">
            <a:spLocks noChangeArrowheads="1"/>
          </p:cNvSpPr>
          <p:nvPr/>
        </p:nvSpPr>
        <p:spPr bwMode="auto">
          <a:xfrm>
            <a:off x="2843213" y="1341438"/>
            <a:ext cx="339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Desvantagens WCF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84213" y="2276475"/>
            <a:ext cx="816292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  É a implementação da Microsoft da arquitetura SOA, sendo uma tecnologia </a:t>
            </a:r>
          </a:p>
          <a:p>
            <a:r>
              <a:rPr lang="pt-BR"/>
              <a:t>proprietária, dificultando sua interoperabilidade;</a:t>
            </a:r>
          </a:p>
          <a:p>
            <a:pPr>
              <a:buFontTx/>
              <a:buChar char="•"/>
            </a:pPr>
            <a:endParaRPr lang="pt-BR"/>
          </a:p>
          <a:p>
            <a:pPr>
              <a:buFontTx/>
              <a:buChar char="•"/>
            </a:pPr>
            <a:r>
              <a:rPr lang="pt-BR"/>
              <a:t>   O aprendizado pode demorar em função das diversas configurações e </a:t>
            </a:r>
          </a:p>
          <a:p>
            <a:r>
              <a:rPr lang="pt-BR"/>
              <a:t>recursos que o framework disponibiliza, em termos de transporte, </a:t>
            </a:r>
          </a:p>
          <a:p>
            <a:r>
              <a:rPr lang="pt-BR"/>
              <a:t>segurança, etc;</a:t>
            </a:r>
          </a:p>
          <a:p>
            <a:pPr>
              <a:buFontTx/>
              <a:buChar char="•"/>
            </a:pPr>
            <a:endParaRPr lang="pt-BR"/>
          </a:p>
          <a:p>
            <a:pPr>
              <a:buFontTx/>
              <a:buChar char="•"/>
            </a:pPr>
            <a:r>
              <a:rPr lang="pt-BR"/>
              <a:t>   O alto nível de abstração pode dificultar o entendimento em relação ao </a:t>
            </a:r>
          </a:p>
          <a:p>
            <a:r>
              <a:rPr lang="pt-BR"/>
              <a:t>funcionamento da plataforma.</a:t>
            </a:r>
          </a:p>
          <a:p>
            <a:pPr>
              <a:buFontTx/>
              <a:buChar char="•"/>
            </a:pPr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16EED-C3C9-4E74-83B0-E6CB2B2D66F4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25602" name="CaixaDeTexto 6"/>
          <p:cNvSpPr txBox="1">
            <a:spLocks noChangeArrowheads="1"/>
          </p:cNvSpPr>
          <p:nvPr/>
        </p:nvSpPr>
        <p:spPr bwMode="auto">
          <a:xfrm>
            <a:off x="2555875" y="3213100"/>
            <a:ext cx="3703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Fim da apresentação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5604" name="Imagem 8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1412-C674-40DE-BA2D-F154C5B1B421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5363" name="Imagem 5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aixaDeTexto 7"/>
          <p:cNvSpPr txBox="1">
            <a:spLocks noChangeArrowheads="1"/>
          </p:cNvSpPr>
          <p:nvPr/>
        </p:nvSpPr>
        <p:spPr bwMode="auto">
          <a:xfrm>
            <a:off x="684213" y="1268413"/>
            <a:ext cx="7650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WCF - Windows Communication Foundation</a:t>
            </a:r>
          </a:p>
        </p:txBody>
      </p:sp>
      <p:sp>
        <p:nvSpPr>
          <p:cNvPr id="15365" name="CaixaDeTexto 8"/>
          <p:cNvSpPr txBox="1">
            <a:spLocks noChangeArrowheads="1"/>
          </p:cNvSpPr>
          <p:nvPr/>
        </p:nvSpPr>
        <p:spPr bwMode="auto">
          <a:xfrm>
            <a:off x="971550" y="2038350"/>
            <a:ext cx="72009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t-BR">
                <a:latin typeface="Calibri" pitchFamily="34" charset="0"/>
              </a:rPr>
              <a:t>   Plataforma criada pela Microsoft baseada em SOA (Service-Oriented Architecture) para a construção, configuração e implantação de aplicações distribuídas orientadas a serviços.</a:t>
            </a:r>
          </a:p>
          <a:p>
            <a:pPr>
              <a:buFont typeface="Arial" charset="0"/>
              <a:buChar char="•"/>
            </a:pPr>
            <a:endParaRPr lang="pt-BR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pt-BR">
                <a:latin typeface="Calibri" pitchFamily="34" charset="0"/>
              </a:rPr>
              <a:t>    Surgiu com o .Net Framework 3.0 em 2006 com um modelo de programação que unifica tecnologias como Web Services, Remoting Services e outros.</a:t>
            </a:r>
          </a:p>
          <a:p>
            <a:pPr>
              <a:buFont typeface="Arial" charset="0"/>
              <a:buChar char="•"/>
            </a:pPr>
            <a:endParaRPr lang="pt-BR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pt-BR">
                <a:latin typeface="Calibri" pitchFamily="34" charset="0"/>
              </a:rPr>
              <a:t>   Fornece interoperabilidade com sistemas desenvolvidos com outras plataformas e tecnologias, através do protocolo SOAP utilizando XML. Já a comunicação entre processos WCF é codificada em binário, permitindo ganhos expressivos de performance.</a:t>
            </a:r>
          </a:p>
          <a:p>
            <a:pPr>
              <a:buFont typeface="Arial" charset="0"/>
              <a:buChar char="•"/>
            </a:pPr>
            <a:endParaRPr lang="pt-BR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pt-BR"/>
              <a:t>   </a:t>
            </a:r>
            <a:r>
              <a:rPr lang="pt-BR">
                <a:latin typeface="Calibri" pitchFamily="34" charset="0"/>
              </a:rPr>
              <a:t>Realiza a comunicação através de Endpoints, utilizando os protocolos de transporte IPC, TCP, HTTP, P2P e Message Queue;</a:t>
            </a:r>
          </a:p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483F7-39E7-422B-B787-3DD8A21D48A8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6387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989138"/>
            <a:ext cx="66865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CaixaDeTexto 10"/>
          <p:cNvSpPr txBox="1">
            <a:spLocks noChangeArrowheads="1"/>
          </p:cNvSpPr>
          <p:nvPr/>
        </p:nvSpPr>
        <p:spPr bwMode="auto">
          <a:xfrm>
            <a:off x="1692275" y="1268413"/>
            <a:ext cx="5672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Tecnologias unificadas pelo WCF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F1050-18F7-441D-A8A4-940ED5003E93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7411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CaixaDeTexto 8"/>
          <p:cNvSpPr txBox="1">
            <a:spLocks noChangeArrowheads="1"/>
          </p:cNvSpPr>
          <p:nvPr/>
        </p:nvSpPr>
        <p:spPr bwMode="auto">
          <a:xfrm>
            <a:off x="2771775" y="1268413"/>
            <a:ext cx="3306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Comunicação WCF</a:t>
            </a:r>
          </a:p>
        </p:txBody>
      </p:sp>
      <p:sp>
        <p:nvSpPr>
          <p:cNvPr id="17413" name="CaixaDeTexto 10"/>
          <p:cNvSpPr txBox="1">
            <a:spLocks noChangeArrowheads="1"/>
          </p:cNvSpPr>
          <p:nvPr/>
        </p:nvSpPr>
        <p:spPr bwMode="auto">
          <a:xfrm>
            <a:off x="1042988" y="2133600"/>
            <a:ext cx="6769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t-BR">
                <a:latin typeface="Calibri" pitchFamily="34" charset="0"/>
              </a:rPr>
              <a:t>   </a:t>
            </a:r>
            <a:r>
              <a:rPr lang="pt-BR" b="1">
                <a:latin typeface="Calibri" pitchFamily="34" charset="0"/>
              </a:rPr>
              <a:t>Modelo Cliente-Servidor</a:t>
            </a:r>
            <a:r>
              <a:rPr lang="pt-BR">
                <a:latin typeface="Calibri" pitchFamily="34" charset="0"/>
              </a:rPr>
              <a:t>: aplicações cliente e ou serviços acessam diretamente os serviços da aplicação através de Endpoints, realizando a comunicação através da troca de mensagens, conforme figura abaixo.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3644900"/>
            <a:ext cx="5761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BA250-AB9E-404F-A0DF-2B1B85620A4E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8435" name="Imagem 5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CaixaDeTexto 6"/>
          <p:cNvSpPr txBox="1">
            <a:spLocks noChangeArrowheads="1"/>
          </p:cNvSpPr>
          <p:nvPr/>
        </p:nvSpPr>
        <p:spPr bwMode="auto">
          <a:xfrm>
            <a:off x="1979613" y="1484313"/>
            <a:ext cx="47434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Componentes Serviço WCF</a:t>
            </a:r>
          </a:p>
        </p:txBody>
      </p:sp>
      <p:sp>
        <p:nvSpPr>
          <p:cNvPr id="18437" name="CaixaDeTexto 7"/>
          <p:cNvSpPr txBox="1">
            <a:spLocks noChangeArrowheads="1"/>
          </p:cNvSpPr>
          <p:nvPr/>
        </p:nvSpPr>
        <p:spPr bwMode="auto">
          <a:xfrm>
            <a:off x="468313" y="2565400"/>
            <a:ext cx="852487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  </a:t>
            </a:r>
            <a:r>
              <a:rPr lang="pt-BR" sz="2000" b="1">
                <a:latin typeface="Calibri" pitchFamily="34" charset="0"/>
              </a:rPr>
              <a:t>Service Class:</a:t>
            </a:r>
            <a:r>
              <a:rPr lang="pt-BR" sz="2000">
                <a:latin typeface="Calibri" pitchFamily="34" charset="0"/>
              </a:rPr>
              <a:t> </a:t>
            </a:r>
            <a:r>
              <a:rPr lang="pt-BR"/>
              <a:t>implementa uma interface que funcionará como um contrato </a:t>
            </a:r>
          </a:p>
          <a:p>
            <a:pPr>
              <a:buFont typeface="Arial" charset="0"/>
              <a:buNone/>
            </a:pPr>
            <a:r>
              <a:rPr lang="pt-BR"/>
              <a:t>para o serviço disponibilizado;</a:t>
            </a:r>
            <a:endParaRPr lang="pt-BR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  </a:t>
            </a:r>
            <a:r>
              <a:rPr lang="pt-BR" sz="2000" b="1">
                <a:latin typeface="Calibri" pitchFamily="34" charset="0"/>
              </a:rPr>
              <a:t>Host Environment:</a:t>
            </a:r>
            <a:r>
              <a:rPr lang="pt-BR" sz="2000">
                <a:latin typeface="Calibri" pitchFamily="34" charset="0"/>
              </a:rPr>
              <a:t> </a:t>
            </a:r>
            <a:r>
              <a:rPr lang="pt-BR"/>
              <a:t>provê as instâncias das classes de serviço para os clientes </a:t>
            </a:r>
          </a:p>
          <a:p>
            <a:pPr>
              <a:buFont typeface="Arial" charset="0"/>
              <a:buNone/>
            </a:pPr>
            <a:r>
              <a:rPr lang="pt-BR"/>
              <a:t>e ou serviços que estão se comunicando com a aplicação ;</a:t>
            </a:r>
            <a:endParaRPr lang="pt-BR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  </a:t>
            </a:r>
            <a:r>
              <a:rPr lang="pt-BR" sz="2000" b="1">
                <a:latin typeface="Calibri" pitchFamily="34" charset="0"/>
              </a:rPr>
              <a:t>Endpoints:</a:t>
            </a:r>
            <a:r>
              <a:rPr lang="pt-BR" sz="2000">
                <a:latin typeface="Calibri" pitchFamily="34" charset="0"/>
              </a:rPr>
              <a:t> pontos de conexão que permitem a comunicação 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entre os clientes/serviços e os serviços disponibilizados pela aplicação.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19458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76600" y="1052513"/>
            <a:ext cx="2324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Service Class</a:t>
            </a:r>
          </a:p>
        </p:txBody>
      </p:sp>
      <p:pic>
        <p:nvPicPr>
          <p:cNvPr id="1946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1700213"/>
            <a:ext cx="4572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0482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2843213" y="1412875"/>
            <a:ext cx="3238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Host Environment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1619250" y="2276475"/>
            <a:ext cx="6173788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• </a:t>
            </a:r>
            <a:r>
              <a:rPr lang="pt-BR" b="1"/>
              <a:t>IIS (Internet Information Services):</a:t>
            </a:r>
            <a:r>
              <a:rPr lang="pt-BR"/>
              <a:t> o serviço WCF é hospedado no IIS de forma semelhante aos Web</a:t>
            </a:r>
          </a:p>
          <a:p>
            <a:r>
              <a:rPr lang="pt-BR"/>
              <a:t>Services (ASMX), utiliza somente o protocolo HTTP;</a:t>
            </a:r>
          </a:p>
          <a:p>
            <a:endParaRPr lang="pt-BR"/>
          </a:p>
          <a:p>
            <a:r>
              <a:rPr lang="pt-BR"/>
              <a:t>• </a:t>
            </a:r>
            <a:r>
              <a:rPr lang="pt-BR" b="1"/>
              <a:t>Self-Host:</a:t>
            </a:r>
            <a:r>
              <a:rPr lang="pt-BR"/>
              <a:t> Aplicação Windows Forms, Console Application ou preferencialmente um Windows Service (classe ServiceHost). Permite a utilização dos protocolos HTTP, TCP, </a:t>
            </a:r>
            <a:r>
              <a:rPr lang="pt-BR" i="1"/>
              <a:t>Named Pipes </a:t>
            </a:r>
            <a:r>
              <a:rPr lang="pt-BR"/>
              <a:t>e MSMQ;</a:t>
            </a:r>
          </a:p>
          <a:p>
            <a:endParaRPr lang="pt-BR"/>
          </a:p>
          <a:p>
            <a:r>
              <a:rPr lang="pt-BR"/>
              <a:t>• </a:t>
            </a:r>
            <a:r>
              <a:rPr lang="pt-BR" b="1"/>
              <a:t>WAS (Windows Activation Service)</a:t>
            </a:r>
            <a:r>
              <a:rPr lang="pt-BR"/>
              <a:t>: Mecanismo que oferece reciclagem de processos, isolamento de processos e outros recursos. Suporta todos os protocolos</a:t>
            </a:r>
          </a:p>
          <a:p>
            <a:r>
              <a:rPr lang="pt-BR"/>
              <a:t>de transporte (TCP, HTTP, MSMQ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6115-BD5F-4E17-B0C1-85EF517F1939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1507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CaixaDeTexto 8"/>
          <p:cNvSpPr txBox="1">
            <a:spLocks noChangeArrowheads="1"/>
          </p:cNvSpPr>
          <p:nvPr/>
        </p:nvSpPr>
        <p:spPr bwMode="auto">
          <a:xfrm>
            <a:off x="3492500" y="1341438"/>
            <a:ext cx="187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Endpoints</a:t>
            </a:r>
          </a:p>
        </p:txBody>
      </p:sp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2492375"/>
            <a:ext cx="606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084388" y="188913"/>
            <a:ext cx="4824412" cy="100806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Pontifícia Universidade Católica de Minas Gerais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Pós Graduação em Engenharia de Software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Fundamentos de Arquitetura de Software 2</a:t>
            </a:r>
          </a:p>
        </p:txBody>
      </p:sp>
      <p:pic>
        <p:nvPicPr>
          <p:cNvPr id="22530" name="Imagem 7" descr="logo pucmina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31775"/>
            <a:ext cx="9461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8"/>
          <p:cNvSpPr txBox="1">
            <a:spLocks noChangeArrowheads="1"/>
          </p:cNvSpPr>
          <p:nvPr/>
        </p:nvSpPr>
        <p:spPr bwMode="auto">
          <a:xfrm>
            <a:off x="3635375" y="1341438"/>
            <a:ext cx="1633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>
                <a:latin typeface="Calibri" pitchFamily="34" charset="0"/>
              </a:rPr>
              <a:t>Contract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403350" y="2420938"/>
            <a:ext cx="597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55650" y="2349500"/>
            <a:ext cx="770096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>
                <a:latin typeface="Calibri" pitchFamily="34" charset="0"/>
              </a:rPr>
              <a:t>   [DataContract] - atributo utilizado para serializar os tipos de dados das classes</a:t>
            </a:r>
          </a:p>
          <a:p>
            <a:r>
              <a:rPr lang="pt-BR">
                <a:latin typeface="Calibri" pitchFamily="34" charset="0"/>
              </a:rPr>
              <a:t>utilizadas na aplicação.</a:t>
            </a:r>
          </a:p>
          <a:p>
            <a:pPr>
              <a:buFontTx/>
              <a:buChar char="•"/>
            </a:pPr>
            <a:endParaRPr lang="pt-BR">
              <a:latin typeface="Calibri" pitchFamily="34" charset="0"/>
            </a:endParaRPr>
          </a:p>
          <a:p>
            <a:pPr>
              <a:buFontTx/>
              <a:buChar char="•"/>
            </a:pPr>
            <a:endParaRPr lang="pt-BR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pt-BR">
                <a:latin typeface="Calibri" pitchFamily="34" charset="0"/>
              </a:rPr>
              <a:t>   [OperationContract] - atributo utilizado na interface para definir que a classe</a:t>
            </a:r>
          </a:p>
          <a:p>
            <a:r>
              <a:rPr lang="pt-BR">
                <a:latin typeface="Calibri" pitchFamily="34" charset="0"/>
              </a:rPr>
              <a:t>que a implementa será a de serviço.</a:t>
            </a:r>
          </a:p>
          <a:p>
            <a:pPr>
              <a:buFontTx/>
              <a:buChar char="•"/>
            </a:pPr>
            <a:endParaRPr lang="pt-BR">
              <a:latin typeface="Calibri" pitchFamily="34" charset="0"/>
            </a:endParaRPr>
          </a:p>
          <a:p>
            <a:pPr>
              <a:buFontTx/>
              <a:buChar char="•"/>
            </a:pPr>
            <a:endParaRPr lang="pt-BR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pt-BR">
                <a:latin typeface="Calibri" pitchFamily="34" charset="0"/>
              </a:rPr>
              <a:t>   [Service Contract] - O atributo define os métodos que serão expostos </a:t>
            </a:r>
          </a:p>
          <a:p>
            <a:r>
              <a:rPr lang="pt-BR">
                <a:latin typeface="Calibri" pitchFamily="34" charset="0"/>
              </a:rPr>
              <a:t>no serviço.</a:t>
            </a:r>
          </a:p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809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Prova de Conceito de Tecnologia Arquitetural:  WCF – Windows Communication Foundation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Conceito de Tecnologia Arquitetural:  WCF – Windows Communication Foundation</dc:title>
  <cp:lastModifiedBy>rogerio</cp:lastModifiedBy>
  <cp:revision>94</cp:revision>
  <dcterms:modified xsi:type="dcterms:W3CDTF">2013-10-17T15:08:26Z</dcterms:modified>
</cp:coreProperties>
</file>