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59" r:id="rId5"/>
    <p:sldId id="261" r:id="rId6"/>
    <p:sldId id="25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38B1855-1B75-4FBE-930C-398BA8C253C6}" styleName="Estilo temático 2 - Énfasis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8" autoAdjust="0"/>
    <p:restoredTop sz="94660"/>
  </p:normalViewPr>
  <p:slideViewPr>
    <p:cSldViewPr snapToGrid="0">
      <p:cViewPr varScale="1">
        <p:scale>
          <a:sx n="117" d="100"/>
          <a:sy n="117" d="100"/>
        </p:scale>
        <p:origin x="29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4/22/2025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4/22/2025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La arquitectura de modelos analíticos</a:t>
            </a:r>
            <a:endParaRPr lang="es-CO" dirty="0"/>
          </a:p>
        </p:txBody>
      </p:sp>
      <p:sp>
        <p:nvSpPr>
          <p:cNvPr id="3" name="Subtítulo 2"/>
          <p:cNvSpPr>
            <a:spLocks noGrp="1"/>
          </p:cNvSpPr>
          <p:nvPr>
            <p:ph type="subTitle" idx="1"/>
          </p:nvPr>
        </p:nvSpPr>
        <p:spPr/>
        <p:txBody>
          <a:bodyPr/>
          <a:lstStyle/>
          <a:p>
            <a:endParaRPr lang="es-CO" dirty="0"/>
          </a:p>
        </p:txBody>
      </p:sp>
    </p:spTree>
    <p:extLst>
      <p:ext uri="{BB962C8B-B14F-4D97-AF65-F5344CB8AC3E}">
        <p14:creationId xmlns:p14="http://schemas.microsoft.com/office/powerpoint/2010/main" val="4002601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81595" y="2449847"/>
            <a:ext cx="10726782" cy="1631216"/>
          </a:xfrm>
          <a:prstGeom prst="rect">
            <a:avLst/>
          </a:prstGeom>
        </p:spPr>
        <p:txBody>
          <a:bodyPr wrap="square">
            <a:spAutoFit/>
          </a:bodyPr>
          <a:lstStyle/>
          <a:p>
            <a:r>
              <a:rPr lang="es-ES" sz="2000" dirty="0">
                <a:latin typeface="Arial Narrow" panose="020B0606020202030204" pitchFamily="34" charset="0"/>
              </a:rPr>
              <a:t>Imagina tener una herramienta inteligente que, a partir de la información que ya tenemos —como la marca de un producto, su color, talla, tipo de material o su categoría— nos diga </a:t>
            </a:r>
            <a:r>
              <a:rPr lang="es-ES" sz="2000" b="1" dirty="0">
                <a:latin typeface="Arial Narrow" panose="020B0606020202030204" pitchFamily="34" charset="0"/>
              </a:rPr>
              <a:t>cuál debería ser su precio ideal en el mercado</a:t>
            </a:r>
            <a:r>
              <a:rPr lang="es-ES" sz="2000" dirty="0">
                <a:latin typeface="Arial Narrow" panose="020B0606020202030204" pitchFamily="34" charset="0"/>
              </a:rPr>
              <a:t>, o nos alerte cuando </a:t>
            </a:r>
            <a:r>
              <a:rPr lang="es-ES" sz="2000" b="1" dirty="0">
                <a:latin typeface="Arial Narrow" panose="020B0606020202030204" pitchFamily="34" charset="0"/>
              </a:rPr>
              <a:t>el precio actual no es competitivo</a:t>
            </a:r>
            <a:r>
              <a:rPr lang="es-ES" sz="2000" dirty="0">
                <a:latin typeface="Arial Narrow" panose="020B0606020202030204" pitchFamily="34" charset="0"/>
              </a:rPr>
              <a:t>.</a:t>
            </a:r>
          </a:p>
          <a:p>
            <a:r>
              <a:rPr lang="es-ES" sz="2000" dirty="0">
                <a:latin typeface="Arial Narrow" panose="020B0606020202030204" pitchFamily="34" charset="0"/>
              </a:rPr>
              <a:t>Esto es justamente lo que logramos con un </a:t>
            </a:r>
            <a:r>
              <a:rPr lang="es-ES" sz="2000" b="1" dirty="0">
                <a:latin typeface="Arial Narrow" panose="020B0606020202030204" pitchFamily="34" charset="0"/>
              </a:rPr>
              <a:t>modelo analítico para predicción de precios</a:t>
            </a:r>
            <a:r>
              <a:rPr lang="es-ES" sz="2000" dirty="0">
                <a:latin typeface="Arial Narrow" panose="020B0606020202030204" pitchFamily="34" charset="0"/>
              </a:rPr>
              <a:t>, apoyado en una </a:t>
            </a:r>
            <a:r>
              <a:rPr lang="es-ES" sz="2000" b="1" dirty="0">
                <a:latin typeface="Arial Narrow" panose="020B0606020202030204" pitchFamily="34" charset="0"/>
              </a:rPr>
              <a:t>arquitectura de datos moderna</a:t>
            </a:r>
            <a:r>
              <a:rPr lang="es-ES" sz="2000" dirty="0">
                <a:latin typeface="Arial Narrow" panose="020B0606020202030204" pitchFamily="34" charset="0"/>
              </a:rPr>
              <a:t>.</a:t>
            </a:r>
          </a:p>
        </p:txBody>
      </p:sp>
    </p:spTree>
    <p:extLst>
      <p:ext uri="{BB962C8B-B14F-4D97-AF65-F5344CB8AC3E}">
        <p14:creationId xmlns:p14="http://schemas.microsoft.com/office/powerpoint/2010/main" val="2754459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181013332"/>
              </p:ext>
            </p:extLst>
          </p:nvPr>
        </p:nvGraphicFramePr>
        <p:xfrm>
          <a:off x="737922" y="1160007"/>
          <a:ext cx="10326317" cy="4660824"/>
        </p:xfrm>
        <a:graphic>
          <a:graphicData uri="http://schemas.openxmlformats.org/drawingml/2006/table">
            <a:tbl>
              <a:tblPr>
                <a:tableStyleId>{638B1855-1B75-4FBE-930C-398BA8C253C6}</a:tableStyleId>
              </a:tblPr>
              <a:tblGrid>
                <a:gridCol w="3792141"/>
                <a:gridCol w="6534176"/>
              </a:tblGrid>
              <a:tr h="224929">
                <a:tc>
                  <a:txBody>
                    <a:bodyPr/>
                    <a:lstStyle/>
                    <a:p>
                      <a:r>
                        <a:rPr lang="es-CO" sz="2000" b="1" dirty="0">
                          <a:latin typeface="Arial Narrow" panose="020B0606020202030204" pitchFamily="34" charset="0"/>
                        </a:rPr>
                        <a:t>Beneficio</a:t>
                      </a:r>
                    </a:p>
                  </a:txBody>
                  <a:tcPr marL="56232" marR="56232" marT="28116" marB="28116" anchor="ctr"/>
                </a:tc>
                <a:tc>
                  <a:txBody>
                    <a:bodyPr/>
                    <a:lstStyle/>
                    <a:p>
                      <a:r>
                        <a:rPr lang="es-CO" sz="2000" b="1" dirty="0">
                          <a:latin typeface="Arial Narrow" panose="020B0606020202030204" pitchFamily="34" charset="0"/>
                        </a:rPr>
                        <a:t>Explicación clara</a:t>
                      </a:r>
                    </a:p>
                  </a:txBody>
                  <a:tcPr marL="56232" marR="56232" marT="28116" marB="28116" anchor="ctr"/>
                </a:tc>
              </a:tr>
              <a:tr h="562322">
                <a:tc>
                  <a:txBody>
                    <a:bodyPr/>
                    <a:lstStyle/>
                    <a:p>
                      <a:r>
                        <a:rPr lang="es-ES" sz="2000" dirty="0">
                          <a:latin typeface="Arial Narrow" panose="020B0606020202030204" pitchFamily="34" charset="0"/>
                        </a:rPr>
                        <a:t>Toma de decisiones más rápida y segura</a:t>
                      </a:r>
                    </a:p>
                  </a:txBody>
                  <a:tcPr marL="56232" marR="56232" marT="28116" marB="28116" anchor="ctr"/>
                </a:tc>
                <a:tc>
                  <a:txBody>
                    <a:bodyPr/>
                    <a:lstStyle/>
                    <a:p>
                      <a:r>
                        <a:rPr lang="es-ES" sz="2000" dirty="0">
                          <a:latin typeface="Arial Narrow" panose="020B0606020202030204" pitchFamily="34" charset="0"/>
                        </a:rPr>
                        <a:t>El equipo comercial ya no dependerá solo de la intuición; tendrá predicciones respaldadas por datos reales y actualizados.</a:t>
                      </a:r>
                    </a:p>
                  </a:txBody>
                  <a:tcPr marL="56232" marR="56232" marT="28116" marB="28116" anchor="ctr"/>
                </a:tc>
              </a:tr>
              <a:tr h="562322">
                <a:tc>
                  <a:txBody>
                    <a:bodyPr/>
                    <a:lstStyle/>
                    <a:p>
                      <a:r>
                        <a:rPr lang="es-ES" sz="2000" dirty="0">
                          <a:latin typeface="Arial Narrow" panose="020B0606020202030204" pitchFamily="34" charset="0"/>
                        </a:rPr>
                        <a:t>Mejor competitividad en el mercado</a:t>
                      </a:r>
                    </a:p>
                  </a:txBody>
                  <a:tcPr marL="56232" marR="56232" marT="28116" marB="28116" anchor="ctr"/>
                </a:tc>
                <a:tc>
                  <a:txBody>
                    <a:bodyPr/>
                    <a:lstStyle/>
                    <a:p>
                      <a:r>
                        <a:rPr lang="es-ES" sz="2000">
                          <a:latin typeface="Arial Narrow" panose="020B0606020202030204" pitchFamily="34" charset="0"/>
                        </a:rPr>
                        <a:t>Saber cuándo subir o bajar un precio ayuda a mantenernos atractivos frente a la competencia.</a:t>
                      </a:r>
                    </a:p>
                  </a:txBody>
                  <a:tcPr marL="56232" marR="56232" marT="28116" marB="28116" anchor="ctr"/>
                </a:tc>
              </a:tr>
              <a:tr h="393626">
                <a:tc>
                  <a:txBody>
                    <a:bodyPr/>
                    <a:lstStyle/>
                    <a:p>
                      <a:r>
                        <a:rPr lang="es-ES" sz="2000" dirty="0">
                          <a:latin typeface="Arial Narrow" panose="020B0606020202030204" pitchFamily="34" charset="0"/>
                        </a:rPr>
                        <a:t>Optimización de ingresos y márgenes</a:t>
                      </a:r>
                    </a:p>
                  </a:txBody>
                  <a:tcPr marL="56232" marR="56232" marT="28116" marB="28116" anchor="ctr"/>
                </a:tc>
                <a:tc>
                  <a:txBody>
                    <a:bodyPr/>
                    <a:lstStyle/>
                    <a:p>
                      <a:r>
                        <a:rPr lang="es-ES" sz="2000">
                          <a:latin typeface="Arial Narrow" panose="020B0606020202030204" pitchFamily="34" charset="0"/>
                        </a:rPr>
                        <a:t>Se evita dejar dinero sobre la mesa o perder clientes por precios poco realistas.</a:t>
                      </a:r>
                    </a:p>
                  </a:txBody>
                  <a:tcPr marL="56232" marR="56232" marT="28116" marB="28116" anchor="ctr"/>
                </a:tc>
              </a:tr>
              <a:tr h="562322">
                <a:tc>
                  <a:txBody>
                    <a:bodyPr/>
                    <a:lstStyle/>
                    <a:p>
                      <a:r>
                        <a:rPr lang="es-ES" sz="2000">
                          <a:latin typeface="Arial Narrow" panose="020B0606020202030204" pitchFamily="34" charset="0"/>
                        </a:rPr>
                        <a:t>Agilidad para lanzar promociones o ajustar campañas</a:t>
                      </a:r>
                    </a:p>
                  </a:txBody>
                  <a:tcPr marL="56232" marR="56232" marT="28116" marB="28116" anchor="ctr"/>
                </a:tc>
                <a:tc>
                  <a:txBody>
                    <a:bodyPr/>
                    <a:lstStyle/>
                    <a:p>
                      <a:r>
                        <a:rPr lang="es-ES" sz="2000">
                          <a:latin typeface="Arial Narrow" panose="020B0606020202030204" pitchFamily="34" charset="0"/>
                        </a:rPr>
                        <a:t>Si el modelo detecta que ciertos productos están fuera de su rango óptimo, se pueden lanzar promociones específicas.</a:t>
                      </a:r>
                    </a:p>
                  </a:txBody>
                  <a:tcPr marL="56232" marR="56232" marT="28116" marB="28116" anchor="ctr"/>
                </a:tc>
              </a:tr>
              <a:tr h="562322">
                <a:tc>
                  <a:txBody>
                    <a:bodyPr/>
                    <a:lstStyle/>
                    <a:p>
                      <a:r>
                        <a:rPr lang="es-CO" sz="2000">
                          <a:latin typeface="Arial Narrow" panose="020B0606020202030204" pitchFamily="34" charset="0"/>
                        </a:rPr>
                        <a:t>Escalabilidad</a:t>
                      </a:r>
                    </a:p>
                  </a:txBody>
                  <a:tcPr marL="56232" marR="56232" marT="28116" marB="28116" anchor="ctr"/>
                </a:tc>
                <a:tc>
                  <a:txBody>
                    <a:bodyPr/>
                    <a:lstStyle/>
                    <a:p>
                      <a:r>
                        <a:rPr lang="es-ES" sz="2000">
                          <a:latin typeface="Arial Narrow" panose="020B0606020202030204" pitchFamily="34" charset="0"/>
                        </a:rPr>
                        <a:t>Podemos aplicar el modelo a miles de productos y cientos de tiendas sin esfuerzo manual.</a:t>
                      </a:r>
                    </a:p>
                  </a:txBody>
                  <a:tcPr marL="56232" marR="56232" marT="28116" marB="28116" anchor="ctr"/>
                </a:tc>
              </a:tr>
              <a:tr h="731019">
                <a:tc>
                  <a:txBody>
                    <a:bodyPr/>
                    <a:lstStyle/>
                    <a:p>
                      <a:r>
                        <a:rPr lang="es-CO" sz="2000" dirty="0">
                          <a:latin typeface="Arial Narrow" panose="020B0606020202030204" pitchFamily="34" charset="0"/>
                        </a:rPr>
                        <a:t>Visibilidad 360 del negocio</a:t>
                      </a:r>
                    </a:p>
                  </a:txBody>
                  <a:tcPr marL="56232" marR="56232" marT="28116" marB="28116" anchor="ctr"/>
                </a:tc>
                <a:tc>
                  <a:txBody>
                    <a:bodyPr/>
                    <a:lstStyle/>
                    <a:p>
                      <a:r>
                        <a:rPr lang="es-ES" sz="2000" dirty="0">
                          <a:latin typeface="Arial Narrow" panose="020B0606020202030204" pitchFamily="34" charset="0"/>
                        </a:rPr>
                        <a:t>El modelo puede conectarse con otros datos (inventario, demanda, promociones) para dar una visión más completa del comportamiento del producto.</a:t>
                      </a:r>
                    </a:p>
                  </a:txBody>
                  <a:tcPr marL="56232" marR="56232" marT="28116" marB="28116" anchor="ctr"/>
                </a:tc>
              </a:tr>
            </a:tbl>
          </a:graphicData>
        </a:graphic>
      </p:graphicFrame>
      <p:sp>
        <p:nvSpPr>
          <p:cNvPr id="3" name="Rectangle 1"/>
          <p:cNvSpPr>
            <a:spLocks noChangeArrowheads="1"/>
          </p:cNvSpPr>
          <p:nvPr/>
        </p:nvSpPr>
        <p:spPr bwMode="auto">
          <a:xfrm>
            <a:off x="426861" y="104470"/>
            <a:ext cx="73148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sz="3600" b="1" i="0" u="none" strike="noStrike" cap="none" normalizeH="0" baseline="0" dirty="0" smtClean="0">
                <a:ln>
                  <a:noFill/>
                </a:ln>
                <a:solidFill>
                  <a:schemeClr val="tx1"/>
                </a:solidFill>
                <a:effectLst/>
                <a:latin typeface="Arial" panose="020B0604020202020204" pitchFamily="34" charset="0"/>
              </a:rPr>
              <a:t>Beneficios clave para el negocio</a:t>
            </a:r>
            <a:endParaRPr kumimoji="0" lang="es-CO"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5570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rotWithShape="1">
          <a:blip r:embed="rId2"/>
          <a:srcRect l="-409" t="-256" r="409" b="36951"/>
          <a:stretch/>
        </p:blipFill>
        <p:spPr>
          <a:xfrm>
            <a:off x="170226" y="2025832"/>
            <a:ext cx="4421369" cy="2235817"/>
          </a:xfrm>
          <a:prstGeom prst="rect">
            <a:avLst/>
          </a:prstGeom>
        </p:spPr>
      </p:pic>
      <p:sp>
        <p:nvSpPr>
          <p:cNvPr id="3" name="Rectangle 1"/>
          <p:cNvSpPr>
            <a:spLocks noChangeArrowheads="1"/>
          </p:cNvSpPr>
          <p:nvPr/>
        </p:nvSpPr>
        <p:spPr bwMode="auto">
          <a:xfrm>
            <a:off x="426861" y="104470"/>
            <a:ext cx="913583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sz="3600" b="1" i="0" u="none" strike="noStrike" cap="none" normalizeH="0" baseline="0" dirty="0" smtClean="0">
                <a:ln>
                  <a:noFill/>
                </a:ln>
                <a:solidFill>
                  <a:schemeClr val="tx1"/>
                </a:solidFill>
                <a:effectLst/>
                <a:latin typeface="Arial" panose="020B0604020202020204" pitchFamily="34" charset="0"/>
              </a:rPr>
              <a:t>Modelo estrella – </a:t>
            </a:r>
            <a:r>
              <a:rPr kumimoji="0" lang="es-CO" sz="3600" b="1" i="0" u="none" strike="noStrike" cap="none" normalizeH="0" baseline="0" dirty="0" err="1" smtClean="0">
                <a:ln>
                  <a:noFill/>
                </a:ln>
                <a:solidFill>
                  <a:schemeClr val="tx1"/>
                </a:solidFill>
                <a:effectLst/>
                <a:latin typeface="Arial" panose="020B0604020202020204" pitchFamily="34" charset="0"/>
              </a:rPr>
              <a:t>Datamart</a:t>
            </a:r>
            <a:r>
              <a:rPr kumimoji="0" lang="es-CO" sz="3600" b="1" i="0" u="none" strike="noStrike" cap="none" normalizeH="0" baseline="0" dirty="0" smtClean="0">
                <a:ln>
                  <a:noFill/>
                </a:ln>
                <a:solidFill>
                  <a:schemeClr val="tx1"/>
                </a:solidFill>
                <a:effectLst/>
                <a:latin typeface="Arial" panose="020B0604020202020204" pitchFamily="34" charset="0"/>
              </a:rPr>
              <a:t> </a:t>
            </a:r>
            <a:r>
              <a:rPr kumimoji="0" lang="es-CO" sz="3600" b="1" i="0" u="none" strike="noStrike" cap="none" normalizeH="0" baseline="0" dirty="0" err="1" smtClean="0">
                <a:ln>
                  <a:noFill/>
                </a:ln>
                <a:solidFill>
                  <a:schemeClr val="tx1"/>
                </a:solidFill>
                <a:effectLst/>
                <a:latin typeface="Arial" panose="020B0604020202020204" pitchFamily="34" charset="0"/>
              </a:rPr>
              <a:t>Clothes</a:t>
            </a:r>
            <a:r>
              <a:rPr kumimoji="0" lang="es-CO" sz="3600" b="1" i="0" u="none" strike="noStrike" cap="none" normalizeH="0" baseline="0" dirty="0" smtClean="0">
                <a:ln>
                  <a:noFill/>
                </a:ln>
                <a:solidFill>
                  <a:schemeClr val="tx1"/>
                </a:solidFill>
                <a:effectLst/>
                <a:latin typeface="Arial" panose="020B0604020202020204" pitchFamily="34" charset="0"/>
              </a:rPr>
              <a:t> Price</a:t>
            </a:r>
            <a:endParaRPr kumimoji="0" lang="es-CO" sz="3600" b="0" i="0" u="none" strike="noStrike" cap="none" normalizeH="0" baseline="0" dirty="0" smtClean="0">
              <a:ln>
                <a:noFill/>
              </a:ln>
              <a:solidFill>
                <a:schemeClr val="tx1"/>
              </a:solidFill>
              <a:effectLst/>
              <a:latin typeface="Arial" panose="020B0604020202020204" pitchFamily="34" charset="0"/>
            </a:endParaRPr>
          </a:p>
        </p:txBody>
      </p:sp>
      <p:sp>
        <p:nvSpPr>
          <p:cNvPr id="2" name="Rectángulo 1"/>
          <p:cNvSpPr/>
          <p:nvPr/>
        </p:nvSpPr>
        <p:spPr>
          <a:xfrm>
            <a:off x="4844142" y="1844772"/>
            <a:ext cx="6096000" cy="3693319"/>
          </a:xfrm>
          <a:prstGeom prst="rect">
            <a:avLst/>
          </a:prstGeom>
        </p:spPr>
        <p:txBody>
          <a:bodyPr>
            <a:spAutoFit/>
          </a:bodyPr>
          <a:lstStyle/>
          <a:p>
            <a:r>
              <a:rPr lang="es-ES" b="1" dirty="0">
                <a:latin typeface="Arial Narrow" panose="020B0606020202030204" pitchFamily="34" charset="0"/>
              </a:rPr>
              <a:t>¿Por qué es importante tener un </a:t>
            </a:r>
            <a:r>
              <a:rPr lang="es-ES" b="1" i="1" dirty="0" err="1">
                <a:latin typeface="Arial Narrow" panose="020B0606020202030204" pitchFamily="34" charset="0"/>
              </a:rPr>
              <a:t>datamart</a:t>
            </a:r>
            <a:r>
              <a:rPr lang="es-ES" b="1" dirty="0">
                <a:latin typeface="Arial Narrow" panose="020B0606020202030204" pitchFamily="34" charset="0"/>
              </a:rPr>
              <a:t> de precios de ventas?</a:t>
            </a:r>
          </a:p>
          <a:p>
            <a:r>
              <a:rPr lang="es-ES" dirty="0">
                <a:latin typeface="Arial Narrow" panose="020B0606020202030204" pitchFamily="34" charset="0"/>
              </a:rPr>
              <a:t>Un </a:t>
            </a:r>
            <a:r>
              <a:rPr lang="es-ES" b="1" dirty="0" err="1">
                <a:latin typeface="Arial Narrow" panose="020B0606020202030204" pitchFamily="34" charset="0"/>
              </a:rPr>
              <a:t>datamart</a:t>
            </a:r>
            <a:r>
              <a:rPr lang="es-ES" dirty="0">
                <a:latin typeface="Arial Narrow" panose="020B0606020202030204" pitchFamily="34" charset="0"/>
              </a:rPr>
              <a:t> es como una </a:t>
            </a:r>
            <a:r>
              <a:rPr lang="es-ES" b="1" dirty="0">
                <a:latin typeface="Arial Narrow" panose="020B0606020202030204" pitchFamily="34" charset="0"/>
              </a:rPr>
              <a:t>bodega bien organizada</a:t>
            </a:r>
            <a:r>
              <a:rPr lang="es-ES" dirty="0">
                <a:latin typeface="Arial Narrow" panose="020B0606020202030204" pitchFamily="34" charset="0"/>
              </a:rPr>
              <a:t> donde se guarda solo la información que necesita un área específica del negocio, en este caso, </a:t>
            </a:r>
            <a:r>
              <a:rPr lang="es-ES" b="1" dirty="0">
                <a:latin typeface="Arial Narrow" panose="020B0606020202030204" pitchFamily="34" charset="0"/>
              </a:rPr>
              <a:t>todo lo relacionado con los precios y las ventas</a:t>
            </a:r>
            <a:r>
              <a:rPr lang="es-ES" dirty="0">
                <a:latin typeface="Arial Narrow" panose="020B0606020202030204" pitchFamily="34" charset="0"/>
              </a:rPr>
              <a:t>.</a:t>
            </a:r>
          </a:p>
          <a:p>
            <a:r>
              <a:rPr lang="es-ES" dirty="0">
                <a:latin typeface="Arial Narrow" panose="020B0606020202030204" pitchFamily="34" charset="0"/>
              </a:rPr>
              <a:t>Tener este </a:t>
            </a:r>
            <a:r>
              <a:rPr lang="es-ES" dirty="0" err="1">
                <a:latin typeface="Arial Narrow" panose="020B0606020202030204" pitchFamily="34" charset="0"/>
              </a:rPr>
              <a:t>datamart</a:t>
            </a:r>
            <a:r>
              <a:rPr lang="es-ES" dirty="0">
                <a:latin typeface="Arial Narrow" panose="020B0606020202030204" pitchFamily="34" charset="0"/>
              </a:rPr>
              <a:t> bien estructurado permite</a:t>
            </a:r>
            <a:r>
              <a:rPr lang="es-ES" dirty="0" smtClean="0">
                <a:latin typeface="Arial Narrow" panose="020B0606020202030204" pitchFamily="34" charset="0"/>
              </a:rPr>
              <a:t>:</a:t>
            </a:r>
          </a:p>
          <a:p>
            <a:endParaRPr lang="es-ES" dirty="0">
              <a:latin typeface="Arial Narrow" panose="020B0606020202030204" pitchFamily="34" charset="0"/>
            </a:endParaRPr>
          </a:p>
          <a:p>
            <a:pPr>
              <a:buFont typeface="Arial" panose="020B0604020202020204" pitchFamily="34" charset="0"/>
              <a:buChar char="•"/>
            </a:pPr>
            <a:r>
              <a:rPr lang="es-ES" dirty="0">
                <a:latin typeface="Arial Narrow" panose="020B0606020202030204" pitchFamily="34" charset="0"/>
              </a:rPr>
              <a:t>Consultar la información </a:t>
            </a:r>
            <a:r>
              <a:rPr lang="es-ES" b="1" dirty="0">
                <a:latin typeface="Arial Narrow" panose="020B0606020202030204" pitchFamily="34" charset="0"/>
              </a:rPr>
              <a:t>más rápido y con mayor claridad</a:t>
            </a:r>
            <a:r>
              <a:rPr lang="es-ES" dirty="0">
                <a:latin typeface="Arial Narrow" panose="020B0606020202030204" pitchFamily="34" charset="0"/>
              </a:rPr>
              <a:t>.</a:t>
            </a:r>
          </a:p>
          <a:p>
            <a:pPr>
              <a:buFont typeface="Arial" panose="020B0604020202020204" pitchFamily="34" charset="0"/>
              <a:buChar char="•"/>
            </a:pPr>
            <a:r>
              <a:rPr lang="es-ES" dirty="0">
                <a:latin typeface="Arial Narrow" panose="020B0606020202030204" pitchFamily="34" charset="0"/>
              </a:rPr>
              <a:t>Asegurar que los datos estén </a:t>
            </a:r>
            <a:r>
              <a:rPr lang="es-ES" b="1" dirty="0">
                <a:latin typeface="Arial Narrow" panose="020B0606020202030204" pitchFamily="34" charset="0"/>
              </a:rPr>
              <a:t>limpios, consistentes y actualizados</a:t>
            </a:r>
            <a:r>
              <a:rPr lang="es-ES" dirty="0">
                <a:latin typeface="Arial Narrow" panose="020B0606020202030204" pitchFamily="34" charset="0"/>
              </a:rPr>
              <a:t>.</a:t>
            </a:r>
          </a:p>
          <a:p>
            <a:pPr>
              <a:buFont typeface="Arial" panose="020B0604020202020204" pitchFamily="34" charset="0"/>
              <a:buChar char="•"/>
            </a:pPr>
            <a:r>
              <a:rPr lang="es-ES" dirty="0">
                <a:latin typeface="Arial Narrow" panose="020B0606020202030204" pitchFamily="34" charset="0"/>
              </a:rPr>
              <a:t>Facilitar el </a:t>
            </a:r>
            <a:r>
              <a:rPr lang="es-ES" b="1" dirty="0">
                <a:latin typeface="Arial Narrow" panose="020B0606020202030204" pitchFamily="34" charset="0"/>
              </a:rPr>
              <a:t>análisis y la toma de decisiones</a:t>
            </a:r>
            <a:r>
              <a:rPr lang="es-ES" dirty="0">
                <a:latin typeface="Arial Narrow" panose="020B0606020202030204" pitchFamily="34" charset="0"/>
              </a:rPr>
              <a:t>, sin tener que navegar entre miles de datos irrelevantes.</a:t>
            </a:r>
          </a:p>
          <a:p>
            <a:pPr>
              <a:buFont typeface="Arial" panose="020B0604020202020204" pitchFamily="34" charset="0"/>
              <a:buChar char="•"/>
            </a:pPr>
            <a:r>
              <a:rPr lang="es-ES" dirty="0">
                <a:latin typeface="Arial Narrow" panose="020B0606020202030204" pitchFamily="34" charset="0"/>
              </a:rPr>
              <a:t>Integrar con modelos predictivos y tableros de visualización.</a:t>
            </a:r>
          </a:p>
          <a:p>
            <a:pPr>
              <a:buFont typeface="Arial" panose="020B0604020202020204" pitchFamily="34" charset="0"/>
              <a:buChar char="•"/>
            </a:pPr>
            <a:r>
              <a:rPr lang="es-ES" dirty="0">
                <a:latin typeface="Arial Narrow" panose="020B0606020202030204" pitchFamily="34" charset="0"/>
              </a:rPr>
              <a:t>Potenciar la inteligencia de negocio con </a:t>
            </a:r>
            <a:r>
              <a:rPr lang="es-ES" b="1" dirty="0">
                <a:latin typeface="Arial Narrow" panose="020B0606020202030204" pitchFamily="34" charset="0"/>
              </a:rPr>
              <a:t>respuestas más precisas y accionables</a:t>
            </a:r>
            <a:endParaRPr lang="es-ES" dirty="0">
              <a:latin typeface="Arial Narrow" panose="020B0606020202030204" pitchFamily="34" charset="0"/>
            </a:endParaRPr>
          </a:p>
        </p:txBody>
      </p:sp>
    </p:spTree>
    <p:extLst>
      <p:ext uri="{BB962C8B-B14F-4D97-AF65-F5344CB8AC3E}">
        <p14:creationId xmlns:p14="http://schemas.microsoft.com/office/powerpoint/2010/main" val="1415604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510209" y="1487559"/>
            <a:ext cx="97536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sz="1800" b="1" i="0" u="none" strike="noStrike" cap="none" normalizeH="0" baseline="0" dirty="0" smtClean="0">
                <a:ln>
                  <a:noFill/>
                </a:ln>
                <a:solidFill>
                  <a:schemeClr val="tx1"/>
                </a:solidFill>
                <a:effectLst/>
                <a:latin typeface="Arial Narrow" panose="020B0606020202030204" pitchFamily="34" charset="0"/>
              </a:rPr>
              <a:t>Identificación de caídas de precio injustificadas</a:t>
            </a:r>
            <a:endParaRPr kumimoji="0" lang="es-CO" sz="1800" b="0" i="0" u="none" strike="noStrike" cap="none" normalizeH="0" baseline="0" dirty="0" smtClean="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800" b="0" i="0" u="none" strike="noStrike" cap="none" normalizeH="0" baseline="0" dirty="0" smtClean="0">
                <a:ln>
                  <a:noFill/>
                </a:ln>
                <a:solidFill>
                  <a:schemeClr val="tx1"/>
                </a:solidFill>
                <a:effectLst/>
                <a:latin typeface="Arial Narrow" panose="020B0606020202030204" pitchFamily="34" charset="0"/>
              </a:rPr>
              <a:t>Detectar productos que han bajado de precio sin un evento asociado (promoción, cambio de temporada), lo que puede indicar errores en el sistema o decisiones no coordinadas.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sz="1800" b="1" i="0" u="none" strike="noStrike" cap="none" normalizeH="0" baseline="0" dirty="0" smtClean="0">
                <a:ln>
                  <a:noFill/>
                </a:ln>
                <a:solidFill>
                  <a:schemeClr val="tx1"/>
                </a:solidFill>
                <a:effectLst/>
                <a:latin typeface="Arial Narrow" panose="020B0606020202030204" pitchFamily="34" charset="0"/>
              </a:rPr>
              <a:t>📈 Elasticidad del precio por categoría</a:t>
            </a:r>
            <a:endParaRPr kumimoji="0" lang="es-CO" sz="1800" b="0" i="0" u="none" strike="noStrike" cap="none" normalizeH="0" baseline="0" dirty="0" smtClean="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800" b="0" i="0" u="none" strike="noStrike" cap="none" normalizeH="0" baseline="0" dirty="0" smtClean="0">
                <a:ln>
                  <a:noFill/>
                </a:ln>
                <a:solidFill>
                  <a:schemeClr val="tx1"/>
                </a:solidFill>
                <a:effectLst/>
                <a:latin typeface="Arial Narrow" panose="020B0606020202030204" pitchFamily="34" charset="0"/>
              </a:rPr>
              <a:t>Medir cómo responden las ventas al cambiar el precio de ciertos productos. Por ejemplo, un pequeño ajuste en el precio de una camiseta básica puede tener más impacto que en una prenda de lujo.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sz="1800" b="1" i="0" u="none" strike="noStrike" cap="none" normalizeH="0" baseline="0" dirty="0" smtClean="0">
                <a:ln>
                  <a:noFill/>
                </a:ln>
                <a:solidFill>
                  <a:schemeClr val="tx1"/>
                </a:solidFill>
                <a:effectLst/>
                <a:latin typeface="Arial Narrow" panose="020B0606020202030204" pitchFamily="34" charset="0"/>
              </a:rPr>
              <a:t>🛒 Comportamiento de precios vs promociones</a:t>
            </a:r>
            <a:endParaRPr kumimoji="0" lang="es-CO" sz="1800" b="0" i="0" u="none" strike="noStrike" cap="none" normalizeH="0" baseline="0" dirty="0" smtClean="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800" b="0" i="0" u="none" strike="noStrike" cap="none" normalizeH="0" baseline="0" dirty="0" smtClean="0">
                <a:ln>
                  <a:noFill/>
                </a:ln>
                <a:solidFill>
                  <a:schemeClr val="tx1"/>
                </a:solidFill>
                <a:effectLst/>
                <a:latin typeface="Arial Narrow" panose="020B0606020202030204" pitchFamily="34" charset="0"/>
              </a:rPr>
              <a:t>Evaluar si los descuentos aplicados realmente están impulsando las ventas o si algunos productos se venden igual sin necesidad de bajar su precio.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sz="1800" b="1" i="0" u="none" strike="noStrike" cap="none" normalizeH="0" baseline="0" dirty="0" smtClean="0">
                <a:ln>
                  <a:noFill/>
                </a:ln>
                <a:solidFill>
                  <a:schemeClr val="tx1"/>
                </a:solidFill>
                <a:effectLst/>
                <a:latin typeface="Arial Narrow" panose="020B0606020202030204" pitchFamily="34" charset="0"/>
              </a:rPr>
              <a:t>📊 Análisis de márgenes por tienda o región</a:t>
            </a:r>
            <a:endParaRPr kumimoji="0" lang="es-CO" sz="1800" b="0" i="0" u="none" strike="noStrike" cap="none" normalizeH="0" baseline="0" dirty="0" smtClean="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800" b="0" i="0" u="none" strike="noStrike" cap="none" normalizeH="0" baseline="0" dirty="0" smtClean="0">
                <a:ln>
                  <a:noFill/>
                </a:ln>
                <a:solidFill>
                  <a:schemeClr val="tx1"/>
                </a:solidFill>
                <a:effectLst/>
                <a:latin typeface="Arial Narrow" panose="020B0606020202030204" pitchFamily="34" charset="0"/>
              </a:rPr>
              <a:t>Comparar cómo varían los márgenes de ganancia entre diferentes tiendas o zonas geográficas, incluso teniendo los mismos productos.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sz="1800" b="1" i="0" u="none" strike="noStrike" cap="none" normalizeH="0" baseline="0" dirty="0" smtClean="0">
                <a:ln>
                  <a:noFill/>
                </a:ln>
                <a:solidFill>
                  <a:schemeClr val="tx1"/>
                </a:solidFill>
                <a:effectLst/>
                <a:latin typeface="Arial Narrow" panose="020B0606020202030204" pitchFamily="34" charset="0"/>
              </a:rPr>
              <a:t>⏳ Detección de ciclos de vida del producto</a:t>
            </a:r>
            <a:endParaRPr kumimoji="0" lang="es-CO" sz="1800" b="0" i="0" u="none" strike="noStrike" cap="none" normalizeH="0" baseline="0" dirty="0" smtClean="0">
              <a:ln>
                <a:noFill/>
              </a:ln>
              <a:solidFill>
                <a:schemeClr val="tx1"/>
              </a:solidFill>
              <a:effectLst/>
              <a:latin typeface="Arial Narrow" panose="020B06060202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sz="1800" b="0" i="0" u="none" strike="noStrike" cap="none" normalizeH="0" baseline="0" dirty="0" smtClean="0">
                <a:ln>
                  <a:noFill/>
                </a:ln>
                <a:solidFill>
                  <a:schemeClr val="tx1"/>
                </a:solidFill>
                <a:effectLst/>
                <a:latin typeface="Arial Narrow" panose="020B0606020202030204" pitchFamily="34" charset="0"/>
              </a:rPr>
              <a:t>Identificar en qué momento del ciclo de vida está un producto (lanzamiento, crecimiento, madurez o declive) a partir de su comportamiento de precio y ventas a lo largo del tiempo.</a:t>
            </a:r>
          </a:p>
        </p:txBody>
      </p:sp>
      <p:sp>
        <p:nvSpPr>
          <p:cNvPr id="4" name="Rectangle 1"/>
          <p:cNvSpPr>
            <a:spLocks noChangeArrowheads="1"/>
          </p:cNvSpPr>
          <p:nvPr/>
        </p:nvSpPr>
        <p:spPr bwMode="auto">
          <a:xfrm>
            <a:off x="426861" y="104470"/>
            <a:ext cx="115211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s-ES" sz="3600" b="1" dirty="0" err="1">
                <a:latin typeface="Arial" panose="020B0604020202020204" pitchFamily="34" charset="0"/>
              </a:rPr>
              <a:t>Insights</a:t>
            </a:r>
            <a:r>
              <a:rPr lang="es-ES" sz="3600" b="1" dirty="0">
                <a:latin typeface="Arial" panose="020B0604020202020204" pitchFamily="34" charset="0"/>
              </a:rPr>
              <a:t> que podrías descubrir desde este </a:t>
            </a:r>
            <a:r>
              <a:rPr lang="es-ES" sz="3600" b="1" dirty="0" err="1">
                <a:latin typeface="Arial" panose="020B0604020202020204" pitchFamily="34" charset="0"/>
              </a:rPr>
              <a:t>datamart</a:t>
            </a:r>
            <a:endParaRPr kumimoji="0" lang="es-CO"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23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11331" y="1390416"/>
            <a:ext cx="10138955" cy="2031325"/>
          </a:xfrm>
          <a:prstGeom prst="rect">
            <a:avLst/>
          </a:prstGeom>
        </p:spPr>
        <p:txBody>
          <a:bodyPr wrap="square">
            <a:spAutoFit/>
          </a:bodyPr>
          <a:lstStyle/>
          <a:p>
            <a:r>
              <a:rPr lang="es-ES" b="1" dirty="0"/>
              <a:t>Variables más influyentes</a:t>
            </a:r>
          </a:p>
          <a:p>
            <a:pPr>
              <a:buFont typeface="Arial" panose="020B0604020202020204" pitchFamily="34" charset="0"/>
              <a:buChar char="•"/>
            </a:pPr>
            <a:r>
              <a:rPr lang="es-ES" dirty="0"/>
              <a:t>El modelo ha aprendido que ciertas características tienen mayor peso en la predicción del precio:</a:t>
            </a:r>
          </a:p>
          <a:p>
            <a:pPr marL="742950" lvl="1" indent="-285750">
              <a:buFont typeface="Arial" panose="020B0604020202020204" pitchFamily="34" charset="0"/>
              <a:buChar char="•"/>
            </a:pPr>
            <a:r>
              <a:rPr lang="es-ES" b="1" dirty="0"/>
              <a:t>Marca:</a:t>
            </a:r>
            <a:r>
              <a:rPr lang="es-ES" dirty="0"/>
              <a:t> Algunas marcas tienden a tener precios más altos consistentemente.</a:t>
            </a:r>
          </a:p>
          <a:p>
            <a:pPr marL="742950" lvl="1" indent="-285750">
              <a:buFont typeface="Arial" panose="020B0604020202020204" pitchFamily="34" charset="0"/>
              <a:buChar char="•"/>
            </a:pPr>
            <a:r>
              <a:rPr lang="es-ES" b="1" dirty="0"/>
              <a:t>Material:</a:t>
            </a:r>
            <a:r>
              <a:rPr lang="es-ES" dirty="0"/>
              <a:t> Por ejemplo, prendas de </a:t>
            </a:r>
            <a:r>
              <a:rPr lang="es-ES" b="1" dirty="0"/>
              <a:t>seda o lana</a:t>
            </a:r>
            <a:r>
              <a:rPr lang="es-ES" dirty="0"/>
              <a:t> suelen tener precios más altos que las de </a:t>
            </a:r>
            <a:r>
              <a:rPr lang="es-ES" b="1" dirty="0"/>
              <a:t>algodón o poliéster</a:t>
            </a:r>
            <a:r>
              <a:rPr lang="es-ES" dirty="0"/>
              <a:t>.</a:t>
            </a:r>
          </a:p>
          <a:p>
            <a:pPr marL="742950" lvl="1" indent="-285750">
              <a:buFont typeface="Arial" panose="020B0604020202020204" pitchFamily="34" charset="0"/>
              <a:buChar char="•"/>
            </a:pPr>
            <a:r>
              <a:rPr lang="es-ES" b="1" dirty="0"/>
              <a:t>Talla:</a:t>
            </a:r>
            <a:r>
              <a:rPr lang="es-ES" dirty="0"/>
              <a:t> Tallas poco comunes (como XS o XXL) pueden influir en la variabilidad del precio.</a:t>
            </a:r>
          </a:p>
        </p:txBody>
      </p:sp>
      <p:sp>
        <p:nvSpPr>
          <p:cNvPr id="3" name="Rectángulo 2"/>
          <p:cNvSpPr/>
          <p:nvPr/>
        </p:nvSpPr>
        <p:spPr>
          <a:xfrm>
            <a:off x="265610" y="3843554"/>
            <a:ext cx="11880669" cy="2031325"/>
          </a:xfrm>
          <a:prstGeom prst="rect">
            <a:avLst/>
          </a:prstGeom>
        </p:spPr>
        <p:txBody>
          <a:bodyPr wrap="square">
            <a:spAutoFit/>
          </a:bodyPr>
          <a:lstStyle/>
          <a:p>
            <a:r>
              <a:rPr lang="es-ES" b="1" dirty="0" smtClean="0"/>
              <a:t>Casos </a:t>
            </a:r>
            <a:r>
              <a:rPr lang="es-ES" b="1" dirty="0"/>
              <a:t>de uso prácticos</a:t>
            </a:r>
          </a:p>
          <a:p>
            <a:pPr>
              <a:buFont typeface="Arial" panose="020B0604020202020204" pitchFamily="34" charset="0"/>
              <a:buChar char="•"/>
            </a:pPr>
            <a:r>
              <a:rPr lang="es-ES" b="1" dirty="0"/>
              <a:t>Fijación de precios inteligente:</a:t>
            </a:r>
            <a:r>
              <a:rPr lang="es-ES" dirty="0"/>
              <a:t> Podemos usar el modelo para </a:t>
            </a:r>
            <a:r>
              <a:rPr lang="es-ES" b="1" dirty="0"/>
              <a:t>ajustar precios automáticamente</a:t>
            </a:r>
            <a:r>
              <a:rPr lang="es-ES" dirty="0"/>
              <a:t> con base en las características del producto, maximizando ingresos o competitividad.</a:t>
            </a:r>
          </a:p>
          <a:p>
            <a:pPr>
              <a:buFont typeface="Arial" panose="020B0604020202020204" pitchFamily="34" charset="0"/>
              <a:buChar char="•"/>
            </a:pPr>
            <a:r>
              <a:rPr lang="es-ES" b="1" dirty="0"/>
              <a:t>Recomendaciones de inventario:</a:t>
            </a:r>
            <a:r>
              <a:rPr lang="es-ES" dirty="0"/>
              <a:t> Ayuda al área comercial a </a:t>
            </a:r>
            <a:r>
              <a:rPr lang="es-ES" b="1" dirty="0"/>
              <a:t>predecir qué combinaciones tendrán más valor en el mercado</a:t>
            </a:r>
            <a:r>
              <a:rPr lang="es-ES" dirty="0"/>
              <a:t> y priorizar su reposición o promoción.</a:t>
            </a:r>
          </a:p>
          <a:p>
            <a:pPr>
              <a:buFont typeface="Arial" panose="020B0604020202020204" pitchFamily="34" charset="0"/>
              <a:buChar char="•"/>
            </a:pPr>
            <a:r>
              <a:rPr lang="es-ES" b="1" dirty="0"/>
              <a:t>Promociones dirigidas:</a:t>
            </a:r>
            <a:r>
              <a:rPr lang="es-ES" dirty="0"/>
              <a:t> Saber con anticipación qué productos tienden a bajar de precio permite diseñar </a:t>
            </a:r>
            <a:r>
              <a:rPr lang="es-ES" b="1" dirty="0"/>
              <a:t>estrategias de descuento más efectivas</a:t>
            </a:r>
            <a:r>
              <a:rPr lang="es-ES" dirty="0"/>
              <a:t>.</a:t>
            </a:r>
          </a:p>
        </p:txBody>
      </p:sp>
    </p:spTree>
    <p:extLst>
      <p:ext uri="{BB962C8B-B14F-4D97-AF65-F5344CB8AC3E}">
        <p14:creationId xmlns:p14="http://schemas.microsoft.com/office/powerpoint/2010/main" val="3242454408"/>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631</TotalTime>
  <Words>693</Words>
  <Application>Microsoft Office PowerPoint</Application>
  <PresentationFormat>Panorámica</PresentationFormat>
  <Paragraphs>48</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Arial Narrow</vt:lpstr>
      <vt:lpstr>Trebuchet MS</vt:lpstr>
      <vt:lpstr>Berlín</vt:lpstr>
      <vt:lpstr>La arquitectura de modelos analíticos</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Cuenta Microsoft</dc:creator>
  <cp:lastModifiedBy>Cuenta Microsoft</cp:lastModifiedBy>
  <cp:revision>3</cp:revision>
  <dcterms:created xsi:type="dcterms:W3CDTF">2025-04-23T03:07:02Z</dcterms:created>
  <dcterms:modified xsi:type="dcterms:W3CDTF">2025-04-23T13:38:12Z</dcterms:modified>
</cp:coreProperties>
</file>