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gif" ContentType="image/gi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399287" cy="432006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2915892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93888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1478240" y="10108800"/>
            <a:ext cx="93888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1336840" y="10108800"/>
            <a:ext cx="93888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19640" y="23196240"/>
            <a:ext cx="93888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1478240" y="23196240"/>
            <a:ext cx="93888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1336840" y="23196240"/>
            <a:ext cx="93888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430000" y="7070040"/>
            <a:ext cx="27538560" cy="6971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560" cy="15039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gif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6252920" y="26784000"/>
            <a:ext cx="13878720" cy="49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Comparando as observações feitas durante as oficinas e as observações feitas pelo psicólogo do colégio, percebeu-se uma grande diferença no comportamento de alguns alunos dentre os dois ambientes. Comportamentos agressivos e com perceptível desinteresse, que aconteciam nas aulas, não foram percebidos nas oficinas. Além do interesse em de estar na escola aos sábados, sugerindo um novo vínculo com a instituição escolar. 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endParaRPr b="0" lang="pt-BR" sz="3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-122400" y="41049720"/>
            <a:ext cx="32644800" cy="2159280"/>
          </a:xfrm>
          <a:prstGeom prst="rect">
            <a:avLst/>
          </a:prstGeom>
          <a:gradFill rotWithShape="0">
            <a:gsLst>
              <a:gs pos="0">
                <a:srgbClr val="f9ab0f"/>
              </a:gs>
              <a:gs pos="38000">
                <a:srgbClr val="f9ab0f"/>
              </a:gs>
              <a:gs pos="77000">
                <a:srgbClr val="ffd85d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/>
          </a:gradFill>
          <a:ln w="57240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-128160" y="28800"/>
            <a:ext cx="32644800" cy="2879280"/>
          </a:xfrm>
          <a:prstGeom prst="rect">
            <a:avLst/>
          </a:prstGeom>
          <a:gradFill rotWithShape="0">
            <a:gsLst>
              <a:gs pos="0">
                <a:srgbClr val="f9ab0f"/>
              </a:gs>
              <a:gs pos="38000">
                <a:srgbClr val="f9ab0f"/>
              </a:gs>
              <a:gs pos="77000">
                <a:srgbClr val="ffd85d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/>
          </a:gradFill>
          <a:ln w="57240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3548520" y="41521320"/>
            <a:ext cx="1678680" cy="1079280"/>
          </a:xfrm>
          <a:prstGeom prst="rect">
            <a:avLst/>
          </a:prstGeom>
          <a:ln>
            <a:noFill/>
          </a:ln>
        </p:spPr>
      </p:pic>
      <p:pic>
        <p:nvPicPr>
          <p:cNvPr id="42" name="Picture 4" descr=""/>
          <p:cNvPicPr/>
          <p:nvPr/>
        </p:nvPicPr>
        <p:blipFill>
          <a:blip r:embed="rId2"/>
          <a:stretch/>
        </p:blipFill>
        <p:spPr>
          <a:xfrm>
            <a:off x="5693040" y="41644440"/>
            <a:ext cx="3179880" cy="1079280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"/>
          <p:cNvPicPr/>
          <p:nvPr/>
        </p:nvPicPr>
        <p:blipFill>
          <a:blip r:embed="rId3"/>
          <a:stretch/>
        </p:blipFill>
        <p:spPr>
          <a:xfrm>
            <a:off x="9659880" y="41579280"/>
            <a:ext cx="3935880" cy="1079280"/>
          </a:xfrm>
          <a:prstGeom prst="rect">
            <a:avLst/>
          </a:prstGeom>
          <a:ln>
            <a:noFill/>
          </a:ln>
        </p:spPr>
      </p:pic>
      <p:pic>
        <p:nvPicPr>
          <p:cNvPr id="44" name="Picture 8" descr=""/>
          <p:cNvPicPr/>
          <p:nvPr/>
        </p:nvPicPr>
        <p:blipFill>
          <a:blip r:embed="rId4"/>
          <a:stretch/>
        </p:blipFill>
        <p:spPr>
          <a:xfrm>
            <a:off x="14034600" y="41607720"/>
            <a:ext cx="3206880" cy="1079280"/>
          </a:xfrm>
          <a:prstGeom prst="rect">
            <a:avLst/>
          </a:prstGeom>
          <a:ln>
            <a:noFill/>
          </a:ln>
        </p:spPr>
      </p:pic>
      <p:pic>
        <p:nvPicPr>
          <p:cNvPr id="45" name="Picture 10" descr=""/>
          <p:cNvPicPr/>
          <p:nvPr/>
        </p:nvPicPr>
        <p:blipFill>
          <a:blip r:embed="rId5"/>
          <a:stretch/>
        </p:blipFill>
        <p:spPr>
          <a:xfrm>
            <a:off x="18028800" y="41559480"/>
            <a:ext cx="2715480" cy="1079280"/>
          </a:xfrm>
          <a:prstGeom prst="rect">
            <a:avLst/>
          </a:prstGeom>
          <a:ln>
            <a:noFill/>
          </a:ln>
        </p:spPr>
      </p:pic>
      <p:pic>
        <p:nvPicPr>
          <p:cNvPr id="46" name="Picture 12" descr=""/>
          <p:cNvPicPr/>
          <p:nvPr/>
        </p:nvPicPr>
        <p:blipFill>
          <a:blip r:embed="rId6"/>
          <a:stretch/>
        </p:blipFill>
        <p:spPr>
          <a:xfrm>
            <a:off x="21575880" y="41341320"/>
            <a:ext cx="3363840" cy="143928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"/>
          <p:cNvPicPr/>
          <p:nvPr/>
        </p:nvPicPr>
        <p:blipFill>
          <a:blip r:embed="rId7"/>
          <a:stretch/>
        </p:blipFill>
        <p:spPr>
          <a:xfrm>
            <a:off x="25354440" y="41559480"/>
            <a:ext cx="3293280" cy="1079280"/>
          </a:xfrm>
          <a:prstGeom prst="rect">
            <a:avLst/>
          </a:prstGeom>
          <a:ln>
            <a:noFill/>
          </a:ln>
        </p:spPr>
      </p:pic>
      <p:pic>
        <p:nvPicPr>
          <p:cNvPr id="48" name="Picture 16" descr=""/>
          <p:cNvPicPr/>
          <p:nvPr/>
        </p:nvPicPr>
        <p:blipFill>
          <a:blip r:embed="rId8"/>
          <a:stretch/>
        </p:blipFill>
        <p:spPr>
          <a:xfrm>
            <a:off x="29062800" y="41350320"/>
            <a:ext cx="2490480" cy="1439280"/>
          </a:xfrm>
          <a:prstGeom prst="rect">
            <a:avLst/>
          </a:prstGeom>
          <a:ln>
            <a:noFill/>
          </a:ln>
        </p:spPr>
      </p:pic>
      <p:pic>
        <p:nvPicPr>
          <p:cNvPr id="49" name="Picture 18" descr=""/>
          <p:cNvPicPr/>
          <p:nvPr/>
        </p:nvPicPr>
        <p:blipFill>
          <a:blip r:embed="rId9"/>
          <a:stretch/>
        </p:blipFill>
        <p:spPr>
          <a:xfrm>
            <a:off x="347040" y="348840"/>
            <a:ext cx="7651080" cy="215928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0" name="Picture 20" descr=""/>
          <p:cNvPicPr/>
          <p:nvPr/>
        </p:nvPicPr>
        <p:blipFill>
          <a:blip r:embed="rId10"/>
          <a:stretch/>
        </p:blipFill>
        <p:spPr>
          <a:xfrm>
            <a:off x="26738640" y="348840"/>
            <a:ext cx="4302000" cy="215928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71360" y="41167440"/>
            <a:ext cx="29455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Realização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7007400" y="3722760"/>
            <a:ext cx="184032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000000"/>
                </a:solidFill>
                <a:latin typeface="Arial"/>
                <a:ea typeface="DejaVu Sans"/>
              </a:rPr>
              <a:t>GAMES EDUCATIVOS E DESEMPENHO ESCOLAR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8782200" y="5030280"/>
            <a:ext cx="1489968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Maurício Silva Soares</a:t>
            </a:r>
            <a:r>
              <a:rPr b="1" lang="pt-BR" sz="4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, Marcelo Silva de Souza Ribeiro</a:t>
            </a:r>
            <a:r>
              <a:rPr b="1" lang="pt-BR" sz="4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9653400" y="5995080"/>
            <a:ext cx="130687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DejaVu Sans"/>
              </a:rPr>
              <a:t>Universidade Federal do Vale do São Francisco, mss.soares@hotmail.com</a:t>
            </a:r>
            <a:endParaRPr b="0" lang="pt-BR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0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DejaVu Sans"/>
              </a:rPr>
              <a:t>Universidade Federal do Vale do São Francisco, mribeiro27@gmail.com </a:t>
            </a:r>
            <a:endParaRPr b="0" lang="pt-BR" sz="3000" spc="-1" strike="noStrike">
              <a:latin typeface="Arial"/>
            </a:endParaRPr>
          </a:p>
        </p:txBody>
      </p:sp>
      <p:grpSp>
        <p:nvGrpSpPr>
          <p:cNvPr id="55" name="Group 8"/>
          <p:cNvGrpSpPr/>
          <p:nvPr/>
        </p:nvGrpSpPr>
        <p:grpSpPr>
          <a:xfrm>
            <a:off x="2699280" y="5688000"/>
            <a:ext cx="10520280" cy="5048280"/>
            <a:chOff x="2699280" y="5688000"/>
            <a:chExt cx="10520280" cy="5048280"/>
          </a:xfrm>
        </p:grpSpPr>
        <p:sp>
          <p:nvSpPr>
            <p:cNvPr id="56" name="CustomShape 9"/>
            <p:cNvSpPr/>
            <p:nvPr/>
          </p:nvSpPr>
          <p:spPr>
            <a:xfrm>
              <a:off x="2699280" y="8305560"/>
              <a:ext cx="8690760" cy="912960"/>
            </a:xfrm>
            <a:prstGeom prst="rect">
              <a:avLst/>
            </a:prstGeom>
            <a:solidFill>
              <a:srgbClr val="f9ab0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pt-BR" sz="5400" spc="-1" strike="noStrike">
                  <a:solidFill>
                    <a:srgbClr val="1f4e79"/>
                  </a:solidFill>
                  <a:latin typeface="Arial"/>
                  <a:ea typeface="DejaVu Sans"/>
                </a:rPr>
                <a:t>INTRODUÇÃO</a:t>
              </a:r>
              <a:endParaRPr b="0" lang="pt-BR" sz="5400" spc="-1" strike="noStrike">
                <a:latin typeface="Arial"/>
              </a:endParaRPr>
            </a:p>
          </p:txBody>
        </p:sp>
        <p:pic>
          <p:nvPicPr>
            <p:cNvPr id="57" name="Picture 2" descr=""/>
            <p:cNvPicPr/>
            <p:nvPr/>
          </p:nvPicPr>
          <p:blipFill>
            <a:blip r:embed="rId11"/>
            <a:srcRect l="0" t="28618" r="3216" b="16497"/>
            <a:stretch/>
          </p:blipFill>
          <p:spPr>
            <a:xfrm rot="2099400">
              <a:off x="8004240" y="6833160"/>
              <a:ext cx="4863960" cy="2757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8" name="Group 10"/>
          <p:cNvGrpSpPr/>
          <p:nvPr/>
        </p:nvGrpSpPr>
        <p:grpSpPr>
          <a:xfrm>
            <a:off x="17325360" y="5112000"/>
            <a:ext cx="13706640" cy="5048280"/>
            <a:chOff x="17325360" y="5112000"/>
            <a:chExt cx="13706640" cy="5048280"/>
          </a:xfrm>
        </p:grpSpPr>
        <p:sp>
          <p:nvSpPr>
            <p:cNvPr id="59" name="CustomShape 11"/>
            <p:cNvSpPr/>
            <p:nvPr/>
          </p:nvSpPr>
          <p:spPr>
            <a:xfrm>
              <a:off x="17325360" y="7729920"/>
              <a:ext cx="11877480" cy="912960"/>
            </a:xfrm>
            <a:prstGeom prst="rect">
              <a:avLst/>
            </a:prstGeom>
            <a:solidFill>
              <a:srgbClr val="f9ab0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pt-BR" sz="5400" spc="-1" strike="noStrike">
                  <a:solidFill>
                    <a:srgbClr val="1f4e79"/>
                  </a:solidFill>
                  <a:latin typeface="Arial"/>
                  <a:ea typeface="DejaVu Sans"/>
                </a:rPr>
                <a:t>RESULTADOS E DISCUSSÃO</a:t>
              </a:r>
              <a:endParaRPr b="0" lang="pt-BR" sz="5400" spc="-1" strike="noStrike">
                <a:latin typeface="Arial"/>
              </a:endParaRPr>
            </a:p>
          </p:txBody>
        </p:sp>
        <p:pic>
          <p:nvPicPr>
            <p:cNvPr id="60" name="Picture 2" descr=""/>
            <p:cNvPicPr/>
            <p:nvPr/>
          </p:nvPicPr>
          <p:blipFill>
            <a:blip r:embed="rId12"/>
            <a:srcRect l="0" t="28618" r="3216" b="16497"/>
            <a:stretch/>
          </p:blipFill>
          <p:spPr>
            <a:xfrm rot="2099400">
              <a:off x="25816680" y="6257160"/>
              <a:ext cx="4863960" cy="2757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1" name="Group 12"/>
          <p:cNvGrpSpPr/>
          <p:nvPr/>
        </p:nvGrpSpPr>
        <p:grpSpPr>
          <a:xfrm>
            <a:off x="133560" y="18864000"/>
            <a:ext cx="12898440" cy="5048280"/>
            <a:chOff x="133560" y="18864000"/>
            <a:chExt cx="12898440" cy="5048280"/>
          </a:xfrm>
        </p:grpSpPr>
        <p:sp>
          <p:nvSpPr>
            <p:cNvPr id="62" name="CustomShape 13"/>
            <p:cNvSpPr/>
            <p:nvPr/>
          </p:nvSpPr>
          <p:spPr>
            <a:xfrm>
              <a:off x="2201040" y="21547080"/>
              <a:ext cx="10830960" cy="912960"/>
            </a:xfrm>
            <a:prstGeom prst="rect">
              <a:avLst/>
            </a:prstGeom>
            <a:solidFill>
              <a:srgbClr val="f9ab0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pt-BR" sz="5400" spc="-1" strike="noStrike">
                  <a:solidFill>
                    <a:srgbClr val="1f4e79"/>
                  </a:solidFill>
                  <a:latin typeface="Arial"/>
                  <a:ea typeface="DejaVu Sans"/>
                </a:rPr>
                <a:t>MATERIAIS E MÉTODOS</a:t>
              </a:r>
              <a:endParaRPr b="0" lang="pt-BR" sz="5400" spc="-1" strike="noStrike">
                <a:latin typeface="Arial"/>
              </a:endParaRPr>
            </a:p>
          </p:txBody>
        </p:sp>
        <p:pic>
          <p:nvPicPr>
            <p:cNvPr id="63" name="Picture 2" descr=""/>
            <p:cNvPicPr/>
            <p:nvPr/>
          </p:nvPicPr>
          <p:blipFill>
            <a:blip r:embed="rId13"/>
            <a:srcRect l="0" t="28618" r="3216" b="16497"/>
            <a:stretch/>
          </p:blipFill>
          <p:spPr>
            <a:xfrm flipH="1" rot="19500600">
              <a:off x="484560" y="20009160"/>
              <a:ext cx="4863960" cy="2757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5" name="CustomShape 15"/>
          <p:cNvSpPr/>
          <p:nvPr/>
        </p:nvSpPr>
        <p:spPr>
          <a:xfrm>
            <a:off x="979560" y="10152000"/>
            <a:ext cx="13878720" cy="89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É notória a ascensão das mais diversas tecnologias que fazem parte da vida das pessoas. Para as novas gerações é como se fosse natural as habilidades com que manuseiam todo tipo de aparelho e ferramenta tecnológica. O </a:t>
            </a:r>
            <a:r>
              <a:rPr b="0" i="1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game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 passa, então, a fazer parte do seu dia a dia, sendo, a partir daí, um mediador, que tem importância decisiva na aprendizagem e desenvolvimento. O projeto visa, portanto, adentrando nesse meio escolar, propor oficinas voltadas para a elaboração de </a:t>
            </a:r>
            <a:r>
              <a:rPr b="0" i="1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games,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 conhecer os desdobramentos e  avaliar o seu impacto no desempenho escolar do aluno.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Espera-se, portanto, que, ao criar espaços de construção de </a:t>
            </a:r>
            <a:r>
              <a:rPr b="0" i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games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 educativos, seja possível conhecer as reais influências da vivência de criação de </a:t>
            </a:r>
            <a:r>
              <a:rPr b="0" i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games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 no desempenho escolar. Sendo assim, interessa saber se o contato com </a:t>
            </a:r>
            <a:r>
              <a:rPr b="0" i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game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 e a sua construção despertam o interesse do aluno a ponto de se notar melhoras no seu desempenho escolar.</a:t>
            </a:r>
            <a:endParaRPr b="0" lang="pt-BR" sz="3000" spc="-1" strike="noStrike">
              <a:latin typeface="Arial"/>
            </a:endParaRPr>
          </a:p>
        </p:txBody>
      </p:sp>
      <p:grpSp>
        <p:nvGrpSpPr>
          <p:cNvPr id="66" name="Group 16"/>
          <p:cNvGrpSpPr/>
          <p:nvPr/>
        </p:nvGrpSpPr>
        <p:grpSpPr>
          <a:xfrm>
            <a:off x="16404840" y="29735640"/>
            <a:ext cx="12898800" cy="5048280"/>
            <a:chOff x="16404840" y="29735640"/>
            <a:chExt cx="12898800" cy="5048280"/>
          </a:xfrm>
        </p:grpSpPr>
        <p:sp>
          <p:nvSpPr>
            <p:cNvPr id="67" name="CustomShape 17"/>
            <p:cNvSpPr/>
            <p:nvPr/>
          </p:nvSpPr>
          <p:spPr>
            <a:xfrm>
              <a:off x="18472680" y="32418720"/>
              <a:ext cx="10830960" cy="912960"/>
            </a:xfrm>
            <a:prstGeom prst="rect">
              <a:avLst/>
            </a:prstGeom>
            <a:solidFill>
              <a:srgbClr val="f9ab0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pt-BR" sz="5400" spc="-1" strike="noStrike">
                  <a:solidFill>
                    <a:srgbClr val="1f4e79"/>
                  </a:solidFill>
                  <a:latin typeface="Arial"/>
                  <a:ea typeface="DejaVu Sans"/>
                </a:rPr>
                <a:t>CONCLUSÕES</a:t>
              </a:r>
              <a:endParaRPr b="0" lang="pt-BR" sz="5400" spc="-1" strike="noStrike">
                <a:latin typeface="Arial"/>
              </a:endParaRPr>
            </a:p>
          </p:txBody>
        </p:sp>
        <p:pic>
          <p:nvPicPr>
            <p:cNvPr id="68" name="Picture 2" descr=""/>
            <p:cNvPicPr/>
            <p:nvPr/>
          </p:nvPicPr>
          <p:blipFill>
            <a:blip r:embed="rId14"/>
            <a:srcRect l="0" t="28618" r="3216" b="16497"/>
            <a:stretch/>
          </p:blipFill>
          <p:spPr>
            <a:xfrm flipH="1" rot="19500600">
              <a:off x="16755840" y="30880800"/>
              <a:ext cx="4863960" cy="2757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" name="CustomShape 18"/>
          <p:cNvSpPr/>
          <p:nvPr/>
        </p:nvSpPr>
        <p:spPr>
          <a:xfrm>
            <a:off x="18727200" y="18759960"/>
            <a:ext cx="99284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Figura 2. </a:t>
            </a:r>
            <a:r>
              <a:rPr b="0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Exemplo de </a:t>
            </a:r>
            <a:r>
              <a:rPr b="0" i="1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game</a:t>
            </a:r>
            <a:r>
              <a:rPr b="0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desenvolvido no Scratch por alunos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70" name="CustomShape 19"/>
          <p:cNvSpPr/>
          <p:nvPr/>
        </p:nvSpPr>
        <p:spPr>
          <a:xfrm>
            <a:off x="18144000" y="26250480"/>
            <a:ext cx="113245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Figura 3. </a:t>
            </a:r>
            <a:r>
              <a:rPr b="0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Exemplo de </a:t>
            </a:r>
            <a:r>
              <a:rPr b="0" i="1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game</a:t>
            </a:r>
            <a:r>
              <a:rPr b="0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desenvolvido no Kodu Game Lab por alunos.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5"/>
          <a:stretch/>
        </p:blipFill>
        <p:spPr>
          <a:xfrm>
            <a:off x="19009800" y="13392000"/>
            <a:ext cx="9431640" cy="52956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16"/>
          <a:stretch/>
        </p:blipFill>
        <p:spPr>
          <a:xfrm>
            <a:off x="15480000" y="20173680"/>
            <a:ext cx="10544760" cy="53996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17"/>
          <a:stretch/>
        </p:blipFill>
        <p:spPr>
          <a:xfrm>
            <a:off x="25921800" y="19512000"/>
            <a:ext cx="6064200" cy="6637320"/>
          </a:xfrm>
          <a:prstGeom prst="rect">
            <a:avLst/>
          </a:prstGeom>
          <a:ln>
            <a:noFill/>
          </a:ln>
        </p:spPr>
      </p:pic>
      <p:sp>
        <p:nvSpPr>
          <p:cNvPr id="74" name="CustomShape 20"/>
          <p:cNvSpPr/>
          <p:nvPr/>
        </p:nvSpPr>
        <p:spPr>
          <a:xfrm>
            <a:off x="881280" y="23688000"/>
            <a:ext cx="13878720" cy="69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  <a:spcBef>
                <a:spcPts val="283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Liberation Sans;Arial"/>
                <a:ea typeface="Arial"/>
              </a:rPr>
              <a:t> </a:t>
            </a:r>
            <a:r>
              <a:rPr b="0" lang="pt-BR" sz="3000" spc="-1" strike="noStrike">
                <a:solidFill>
                  <a:srgbClr val="000000"/>
                </a:solidFill>
                <a:latin typeface="Liberation Sans;Arial"/>
                <a:ea typeface="Microsoft YaHei"/>
              </a:rPr>
              <a:t>As metodologias aplicadas, as quais, devido a escassez de pesquisas na área, 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possuíam em grande parte caráter experimental. Assim, semanalmente foram oferecidas oficinas semanais aos alunos. O grupo de alunos participantes do projeto foi selecionado pelo psicólogo responsável da escola, com base no desempenho escolar apresentado por cada um deles no convívio no meio escolar. O projeto foi iniciado com 8 alunos, que participaram da primeira parte do projeto, pois o mesmo foi dividido por causa das férias escolares. O segundo grupo era composto por 4 alunos. As idades variavam entre 10 e 16 anos.  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Quatro notebooks foram disponibilizados pelo Colégio, assim como materiais de desenho, projetor e uma sala. As ferramentas utilizadas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 para a construção dos </a:t>
            </a:r>
            <a:r>
              <a:rPr b="0" i="1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games 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foram Scratch, Piskel e Kodu Game Lab (Figura 1).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O objetivo do projeto não era ensinar Lógica e Linguagens de Programação, apesar de ser uma consequência, mas sim realizar construções básicas dentro dos ambientes de desenvolvimento.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30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8"/>
          <a:stretch/>
        </p:blipFill>
        <p:spPr>
          <a:xfrm>
            <a:off x="1067400" y="34482240"/>
            <a:ext cx="4116600" cy="26697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19"/>
          <a:stretch/>
        </p:blipFill>
        <p:spPr>
          <a:xfrm>
            <a:off x="10728000" y="34093080"/>
            <a:ext cx="2856960" cy="3418920"/>
          </a:xfrm>
          <a:prstGeom prst="rect">
            <a:avLst/>
          </a:prstGeom>
          <a:ln>
            <a:noFill/>
          </a:ln>
        </p:spPr>
      </p:pic>
      <p:sp>
        <p:nvSpPr>
          <p:cNvPr id="77" name="CustomShape 21"/>
          <p:cNvSpPr/>
          <p:nvPr/>
        </p:nvSpPr>
        <p:spPr>
          <a:xfrm>
            <a:off x="4608000" y="38080080"/>
            <a:ext cx="509256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Figura 1. </a:t>
            </a:r>
            <a:r>
              <a:rPr b="0" lang="pt-BR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Ferramentas utilizadas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78" name="CustomShape 22"/>
          <p:cNvSpPr/>
          <p:nvPr/>
        </p:nvSpPr>
        <p:spPr>
          <a:xfrm>
            <a:off x="16404840" y="33922080"/>
            <a:ext cx="13878720" cy="69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É possível dizer que, até certo ponto,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 objetivos foram alcançados à medida que os alunos participantes, ao desenvolverem os games, estabeleceram uma relação diferenciado com a escola, repercutindo em seu desempenho escolar. Contudo, o desempenho não se refere simplesmente as notas das disciplinas, mas no sentindo de estabelecer uma relação mais significativa com a escola e alguns conteúdos escolares. Espera-se que este projeto possa provocar novas pesquisas no sentido de ampliar a compreensão de desempenho escolar para além das notas e também a incorporação de games no contexto escolar, pois tem se mostrado bastante promissor no sentido de ajudar na elaboração de aprendizagens mais significativas.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79" name="CustomShape 23"/>
          <p:cNvSpPr/>
          <p:nvPr/>
        </p:nvSpPr>
        <p:spPr>
          <a:xfrm>
            <a:off x="16416000" y="9549000"/>
            <a:ext cx="13878720" cy="49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Foram desenvolvidos jogos de desafios matemáticos, onde para passar as fases deve-se resolver problemas de soma, subtração, multiplicação, divisão e outras operações, jogos de exploração, onde o objetivo era simplesmente interagir com o cenário, assim como de exploração com conteúdos históricos. Nas seguintes figuras (Figura 2 e Figura 3), estão ilustrados exemplos dos jogos desenvolvidos.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BR" sz="30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0"/>
          <a:stretch/>
        </p:blipFill>
        <p:spPr>
          <a:xfrm>
            <a:off x="5816160" y="33994440"/>
            <a:ext cx="3759840" cy="351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Application>LibreOffice/6.1.3.2$Windows_X86_64 LibreOffice_project/86daf60bf00efa86ad547e59e09d6bb77c699acb</Application>
  <Words>166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2018-11-20T14:58:51Z</dcterms:created>
  <dc:creator>Aline Passos</dc:creator>
  <dc:description/>
  <dc:language>pt-BR</dc:language>
  <cp:lastModifiedBy/>
  <dcterms:modified xsi:type="dcterms:W3CDTF">2018-11-23T05:04:24Z</dcterms:modified>
  <cp:revision>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